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  <p:sldMasterId id="2147483666" r:id="rId2"/>
    <p:sldMasterId id="2147483667" r:id="rId3"/>
  </p:sldMasterIdLst>
  <p:notesMasterIdLst>
    <p:notesMasterId r:id="rId51"/>
  </p:notesMasterIdLst>
  <p:handoutMasterIdLst>
    <p:handoutMasterId r:id="rId52"/>
  </p:handoutMasterIdLst>
  <p:sldIdLst>
    <p:sldId id="676" r:id="rId4"/>
    <p:sldId id="677" r:id="rId5"/>
    <p:sldId id="678" r:id="rId6"/>
    <p:sldId id="681" r:id="rId7"/>
    <p:sldId id="658" r:id="rId8"/>
    <p:sldId id="680" r:id="rId9"/>
    <p:sldId id="659" r:id="rId10"/>
    <p:sldId id="682" r:id="rId11"/>
    <p:sldId id="683" r:id="rId12"/>
    <p:sldId id="684" r:id="rId13"/>
    <p:sldId id="660" r:id="rId14"/>
    <p:sldId id="661" r:id="rId15"/>
    <p:sldId id="662" r:id="rId16"/>
    <p:sldId id="685" r:id="rId17"/>
    <p:sldId id="686" r:id="rId18"/>
    <p:sldId id="687" r:id="rId19"/>
    <p:sldId id="690" r:id="rId20"/>
    <p:sldId id="688" r:id="rId21"/>
    <p:sldId id="689" r:id="rId22"/>
    <p:sldId id="693" r:id="rId23"/>
    <p:sldId id="706" r:id="rId24"/>
    <p:sldId id="691" r:id="rId25"/>
    <p:sldId id="707" r:id="rId26"/>
    <p:sldId id="708" r:id="rId27"/>
    <p:sldId id="709" r:id="rId28"/>
    <p:sldId id="694" r:id="rId29"/>
    <p:sldId id="698" r:id="rId30"/>
    <p:sldId id="699" r:id="rId31"/>
    <p:sldId id="701" r:id="rId32"/>
    <p:sldId id="702" r:id="rId33"/>
    <p:sldId id="703" r:id="rId34"/>
    <p:sldId id="704" r:id="rId35"/>
    <p:sldId id="705" r:id="rId36"/>
    <p:sldId id="692" r:id="rId37"/>
    <p:sldId id="710" r:id="rId38"/>
    <p:sldId id="711" r:id="rId39"/>
    <p:sldId id="712" r:id="rId40"/>
    <p:sldId id="713" r:id="rId41"/>
    <p:sldId id="714" r:id="rId42"/>
    <p:sldId id="715" r:id="rId43"/>
    <p:sldId id="716" r:id="rId44"/>
    <p:sldId id="717" r:id="rId45"/>
    <p:sldId id="718" r:id="rId46"/>
    <p:sldId id="719" r:id="rId47"/>
    <p:sldId id="720" r:id="rId48"/>
    <p:sldId id="721" r:id="rId49"/>
    <p:sldId id="722" r:id="rId50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99CCFF"/>
    <a:srgbClr val="6699FF"/>
    <a:srgbClr val="3399FF"/>
    <a:srgbClr val="0099FF"/>
    <a:srgbClr val="C0C0C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9" autoAdjust="0"/>
    <p:restoredTop sz="77217" autoAdjust="0"/>
  </p:normalViewPr>
  <p:slideViewPr>
    <p:cSldViewPr>
      <p:cViewPr varScale="1">
        <p:scale>
          <a:sx n="86" d="100"/>
          <a:sy n="86" d="100"/>
        </p:scale>
        <p:origin x="1378" y="6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46D6F26-F987-450F-A520-8BADDB25EB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3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E0E7B86-C492-48C9-8F43-2F30B85A28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7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一个 </a:t>
            </a: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FTP </a:t>
            </a:r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服务器进程可同时为多个客户进程提供服务。</a:t>
            </a:r>
          </a:p>
          <a:p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FTP </a:t>
            </a:r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的服务器进程由两大部分组成：一个</a:t>
            </a:r>
            <a:r>
              <a:rPr lang="zh-CN" altLang="en-US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主进程</a:t>
            </a:r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，负责接受新的请求；另外有若干个</a:t>
            </a:r>
            <a:r>
              <a:rPr lang="zh-CN" altLang="en-US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从属进程</a:t>
            </a:r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，负责处理单个请求。</a:t>
            </a:r>
          </a:p>
        </p:txBody>
      </p:sp>
    </p:spTree>
    <p:extLst>
      <p:ext uri="{BB962C8B-B14F-4D97-AF65-F5344CB8AC3E}">
        <p14:creationId xmlns:p14="http://schemas.microsoft.com/office/powerpoint/2010/main" val="4152218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局域网中接入的主机配置参数有</a:t>
            </a:r>
            <a:r>
              <a:rPr lang="en-US" altLang="zh-CN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10</a:t>
            </a:r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几个，只有</a:t>
            </a:r>
            <a:r>
              <a:rPr lang="en-US" altLang="zh-CN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地址各不相同。</a:t>
            </a:r>
            <a:endParaRPr lang="en-US" altLang="zh-CN" sz="1000" dirty="0" smtClean="0">
              <a:solidFill>
                <a:srgbClr val="1A3868"/>
              </a:solidFill>
              <a:ea typeface="宋体" charset="-122"/>
              <a:cs typeface="Times New Roman" pitchFamily="18" charset="0"/>
            </a:endParaRPr>
          </a:p>
          <a:p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对于大规模的网络以及远程主机、移动设备、无盘工作站和地址共享配置，用手工进行主机配置已经不可能实现；</a:t>
            </a:r>
            <a:endParaRPr lang="en-US" altLang="zh-CN" sz="1000" dirty="0" smtClean="0">
              <a:solidFill>
                <a:srgbClr val="1A3868"/>
              </a:solidFill>
              <a:ea typeface="宋体" charset="-122"/>
              <a:cs typeface="Times New Roman" pitchFamily="18" charset="0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433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在终端提出申请之后，</a:t>
            </a:r>
            <a:r>
              <a:rPr lang="en-US" altLang="zh-CN" dirty="0" smtClean="0">
                <a:ea typeface="宋体" charset="-122"/>
              </a:rPr>
              <a:t>DHCP</a:t>
            </a:r>
            <a:r>
              <a:rPr lang="zh-CN" altLang="en-US" dirty="0" smtClean="0">
                <a:ea typeface="宋体" charset="-122"/>
              </a:rPr>
              <a:t>可以向终端提供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地址、网关、</a:t>
            </a:r>
            <a:r>
              <a:rPr lang="en-US" altLang="zh-CN" dirty="0" smtClean="0">
                <a:ea typeface="宋体" charset="-122"/>
              </a:rPr>
              <a:t>DNS</a:t>
            </a:r>
            <a:r>
              <a:rPr lang="zh-CN" altLang="en-US" dirty="0" smtClean="0">
                <a:ea typeface="宋体" charset="-122"/>
              </a:rPr>
              <a:t>服务器地址等参数。</a:t>
            </a:r>
          </a:p>
          <a:p>
            <a:r>
              <a:rPr lang="zh-CN" altLang="en-US" dirty="0" smtClean="0">
                <a:ea typeface="宋体" charset="-122"/>
              </a:rPr>
              <a:t>反向地址转换协议（</a:t>
            </a:r>
            <a:r>
              <a:rPr lang="en-US" altLang="zh-CN" dirty="0" smtClean="0">
                <a:ea typeface="宋体" charset="-122"/>
              </a:rPr>
              <a:t>RARP</a:t>
            </a:r>
            <a:r>
              <a:rPr lang="zh-CN" altLang="en-US" dirty="0" smtClean="0">
                <a:ea typeface="宋体" charset="-122"/>
              </a:rPr>
              <a:t>）允许局域网的物理机器从网关服务器的 </a:t>
            </a:r>
            <a:r>
              <a:rPr lang="en-US" altLang="zh-CN" dirty="0" smtClean="0">
                <a:ea typeface="宋体" charset="-122"/>
              </a:rPr>
              <a:t>ARP </a:t>
            </a:r>
            <a:r>
              <a:rPr lang="zh-CN" altLang="en-US" dirty="0" smtClean="0">
                <a:ea typeface="宋体" charset="-122"/>
              </a:rPr>
              <a:t>表或者缓存上请求其 </a:t>
            </a:r>
            <a:r>
              <a:rPr lang="en-US" altLang="zh-CN" dirty="0" smtClean="0">
                <a:ea typeface="宋体" charset="-122"/>
              </a:rPr>
              <a:t>IP </a:t>
            </a:r>
            <a:r>
              <a:rPr lang="zh-CN" altLang="en-US" dirty="0" smtClean="0">
                <a:ea typeface="宋体" charset="-122"/>
              </a:rPr>
              <a:t>地址。假如一个设备不知道它自己的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地址，但是知道自己的物理地址，如网络上的无盘工作站，</a:t>
            </a:r>
            <a:r>
              <a:rPr lang="zh-CN" altLang="en-US" b="1" dirty="0" smtClean="0">
                <a:ea typeface="宋体" charset="-122"/>
              </a:rPr>
              <a:t>知道的只是网络接口卡上的物理地址</a:t>
            </a:r>
            <a:r>
              <a:rPr lang="zh-CN" altLang="en-US" dirty="0" smtClean="0">
                <a:ea typeface="宋体" charset="-122"/>
              </a:rPr>
              <a:t>。</a:t>
            </a:r>
            <a:r>
              <a:rPr lang="en-US" altLang="zh-CN" dirty="0" smtClean="0">
                <a:ea typeface="宋体" charset="-122"/>
              </a:rPr>
              <a:t>RARP</a:t>
            </a:r>
            <a:r>
              <a:rPr lang="zh-CN" altLang="en-US" dirty="0" smtClean="0">
                <a:ea typeface="宋体" charset="-122"/>
              </a:rPr>
              <a:t>（逆地址解析协议）正是针对这种情况的一种协议。</a:t>
            </a:r>
          </a:p>
          <a:p>
            <a:r>
              <a:rPr lang="zh-CN" altLang="en-US" dirty="0" smtClean="0">
                <a:ea typeface="宋体" charset="-122"/>
              </a:rPr>
              <a:t>引导协议（</a:t>
            </a:r>
            <a:r>
              <a:rPr lang="en-US" altLang="zh-CN" dirty="0" smtClean="0">
                <a:ea typeface="宋体" charset="-122"/>
              </a:rPr>
              <a:t>BOOTP</a:t>
            </a:r>
            <a:r>
              <a:rPr lang="zh-CN" altLang="en-US" dirty="0" smtClean="0">
                <a:ea typeface="宋体" charset="-122"/>
              </a:rPr>
              <a:t>）是一个基于</a:t>
            </a:r>
            <a:r>
              <a:rPr lang="en-US" altLang="zh-CN" dirty="0" smtClean="0">
                <a:ea typeface="宋体" charset="-122"/>
              </a:rPr>
              <a:t>IP/UDP</a:t>
            </a:r>
            <a:r>
              <a:rPr lang="zh-CN" altLang="en-US" dirty="0" smtClean="0">
                <a:ea typeface="宋体" charset="-122"/>
              </a:rPr>
              <a:t>协议的协议，它可以让</a:t>
            </a:r>
            <a:r>
              <a:rPr lang="zh-CN" altLang="en-US" b="1" dirty="0" smtClean="0">
                <a:ea typeface="宋体" charset="-122"/>
              </a:rPr>
              <a:t>无盘站从一个中心服务器上获得</a:t>
            </a:r>
            <a:r>
              <a:rPr lang="en-US" altLang="zh-CN" b="1" dirty="0" smtClean="0">
                <a:ea typeface="宋体" charset="-122"/>
              </a:rPr>
              <a:t>IP</a:t>
            </a:r>
            <a:r>
              <a:rPr lang="zh-CN" altLang="en-US" b="1" dirty="0" smtClean="0">
                <a:ea typeface="宋体" charset="-122"/>
              </a:rPr>
              <a:t>地址</a:t>
            </a:r>
            <a:r>
              <a:rPr lang="zh-CN" altLang="en-US" dirty="0" smtClean="0">
                <a:ea typeface="宋体" charset="-122"/>
              </a:rPr>
              <a:t>，为局域网中的无盘工作站分配动态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地址，并不需要每个用户去设置静态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地址。使用</a:t>
            </a:r>
            <a:r>
              <a:rPr lang="en-US" altLang="zh-CN" dirty="0" smtClean="0">
                <a:ea typeface="宋体" charset="-122"/>
              </a:rPr>
              <a:t>BOOTP</a:t>
            </a:r>
            <a:r>
              <a:rPr lang="zh-CN" altLang="en-US" dirty="0" smtClean="0">
                <a:ea typeface="宋体" charset="-122"/>
              </a:rPr>
              <a:t>协议的时候，一般包括</a:t>
            </a:r>
            <a:r>
              <a:rPr lang="en-US" altLang="zh-CN" dirty="0" smtClean="0">
                <a:ea typeface="宋体" charset="-122"/>
              </a:rPr>
              <a:t>Bootstrap Protocol Server</a:t>
            </a:r>
            <a:r>
              <a:rPr lang="zh-CN" altLang="en-US" dirty="0" smtClean="0">
                <a:ea typeface="宋体" charset="-122"/>
              </a:rPr>
              <a:t>（自举协议服务端）和</a:t>
            </a:r>
            <a:r>
              <a:rPr lang="en-US" altLang="zh-CN" dirty="0" smtClean="0">
                <a:ea typeface="宋体" charset="-122"/>
              </a:rPr>
              <a:t>Bootstrap Protocol Client</a:t>
            </a:r>
            <a:r>
              <a:rPr lang="zh-CN" altLang="en-US" dirty="0" smtClean="0">
                <a:ea typeface="宋体" charset="-122"/>
              </a:rPr>
              <a:t>（自举协议客户端）两部分。</a:t>
            </a:r>
          </a:p>
          <a:p>
            <a:r>
              <a:rPr lang="en-US" altLang="zh-CN" dirty="0" smtClean="0">
                <a:ea typeface="宋体" charset="-122"/>
              </a:rPr>
              <a:t>ARP</a:t>
            </a:r>
            <a:r>
              <a:rPr lang="zh-CN" altLang="en-US" dirty="0" smtClean="0">
                <a:ea typeface="宋体" charset="-122"/>
              </a:rPr>
              <a:t>（地址解析协议）是设备通过自己知道的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地址来获得自己不知道的物理地址的协议。</a:t>
            </a:r>
          </a:p>
          <a:p>
            <a:r>
              <a:rPr lang="en-US" altLang="zh-CN" dirty="0" smtClean="0">
                <a:ea typeface="宋体" charset="-122"/>
              </a:rPr>
              <a:t>RARP</a:t>
            </a:r>
            <a:r>
              <a:rPr lang="zh-CN" altLang="en-US" dirty="0" smtClean="0">
                <a:ea typeface="宋体" charset="-122"/>
              </a:rPr>
              <a:t>以与</a:t>
            </a:r>
            <a:r>
              <a:rPr lang="en-US" altLang="zh-CN" dirty="0" smtClean="0">
                <a:ea typeface="宋体" charset="-122"/>
              </a:rPr>
              <a:t>ARP</a:t>
            </a:r>
            <a:r>
              <a:rPr lang="zh-CN" altLang="en-US" dirty="0" smtClean="0">
                <a:ea typeface="宋体" charset="-122"/>
              </a:rPr>
              <a:t>相反的方式工作。</a:t>
            </a:r>
            <a:r>
              <a:rPr lang="en-US" altLang="zh-CN" dirty="0" smtClean="0">
                <a:ea typeface="宋体" charset="-122"/>
              </a:rPr>
              <a:t>RARP</a:t>
            </a:r>
            <a:r>
              <a:rPr lang="zh-CN" altLang="en-US" dirty="0" smtClean="0">
                <a:ea typeface="宋体" charset="-122"/>
              </a:rPr>
              <a:t>发出要反向解析的物理地址并希望返回其对应的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地址，应答包括由能够提供所需信息的</a:t>
            </a:r>
            <a:r>
              <a:rPr lang="en-US" altLang="zh-CN" dirty="0" smtClean="0">
                <a:ea typeface="宋体" charset="-122"/>
              </a:rPr>
              <a:t>RARP</a:t>
            </a:r>
            <a:r>
              <a:rPr lang="zh-CN" altLang="en-US" dirty="0" smtClean="0">
                <a:ea typeface="宋体" charset="-122"/>
              </a:rPr>
              <a:t>服务器发出的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地址。虽然发送方发出的是广播信息，</a:t>
            </a:r>
            <a:r>
              <a:rPr lang="en-US" altLang="zh-CN" dirty="0" smtClean="0">
                <a:ea typeface="宋体" charset="-122"/>
              </a:rPr>
              <a:t>RARP</a:t>
            </a:r>
            <a:r>
              <a:rPr lang="zh-CN" altLang="en-US" dirty="0" smtClean="0">
                <a:ea typeface="宋体" charset="-122"/>
              </a:rPr>
              <a:t>规定只有</a:t>
            </a:r>
            <a:r>
              <a:rPr lang="en-US" altLang="zh-CN" dirty="0" smtClean="0">
                <a:ea typeface="宋体" charset="-122"/>
              </a:rPr>
              <a:t>RARP</a:t>
            </a:r>
            <a:r>
              <a:rPr lang="zh-CN" altLang="en-US" dirty="0" smtClean="0">
                <a:ea typeface="宋体" charset="-122"/>
              </a:rPr>
              <a:t>服务器能产生应答。许多网络指定多个</a:t>
            </a:r>
            <a:r>
              <a:rPr lang="en-US" altLang="zh-CN" dirty="0" smtClean="0">
                <a:ea typeface="宋体" charset="-122"/>
              </a:rPr>
              <a:t>RARP</a:t>
            </a:r>
            <a:r>
              <a:rPr lang="zh-CN" altLang="en-US" dirty="0" smtClean="0">
                <a:ea typeface="宋体" charset="-122"/>
              </a:rPr>
              <a:t>服务器，这样做既是为了平衡负载也是为了作为出现问题时的备份。</a:t>
            </a:r>
          </a:p>
          <a:p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835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140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）所有客户主机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地址的拥有者。存储这些地址并管理它们的使用，记录哪些已使用，哪些仍可用。</a:t>
            </a: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）存储和维护其他参数，在客户请求时发送给客户。</a:t>
            </a:r>
          </a:p>
          <a:p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）响应客户的各种请求（请求分配地址、分配参数、租用的批准等）。</a:t>
            </a:r>
          </a:p>
          <a:p>
            <a:r>
              <a:rPr lang="en-US" altLang="zh-CN" dirty="0" smtClean="0">
                <a:ea typeface="宋体" charset="-122"/>
              </a:rPr>
              <a:t>5</a:t>
            </a:r>
            <a:r>
              <a:rPr lang="zh-CN" altLang="en-US" dirty="0" smtClean="0">
                <a:ea typeface="宋体" charset="-122"/>
              </a:rPr>
              <a:t>）允许管理员查看、改变、分析有关地址、租用、参数等与</a:t>
            </a:r>
            <a:r>
              <a:rPr lang="en-US" altLang="zh-CN" dirty="0" smtClean="0">
                <a:ea typeface="宋体" charset="-122"/>
              </a:rPr>
              <a:t>DHCP</a:t>
            </a:r>
            <a:r>
              <a:rPr lang="zh-CN" altLang="en-US" dirty="0" smtClean="0">
                <a:ea typeface="宋体" charset="-122"/>
              </a:rPr>
              <a:t>服务器运行相关的信息。</a:t>
            </a:r>
          </a:p>
        </p:txBody>
      </p:sp>
    </p:spTree>
    <p:extLst>
      <p:ext uri="{BB962C8B-B14F-4D97-AF65-F5344CB8AC3E}">
        <p14:creationId xmlns:p14="http://schemas.microsoft.com/office/powerpoint/2010/main" val="3668564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597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995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6A7C0-E962-47D2-BEA2-0627F5BE7841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atinLnBrk="1"/>
            <a:r>
              <a:rPr kumimoji="1" lang="en-US" altLang="zh-CN" sz="1200" b="1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Ciaddr</a:t>
            </a:r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：用户</a:t>
            </a:r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IP</a:t>
            </a:r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地址；</a:t>
            </a:r>
          </a:p>
          <a:p>
            <a:pPr latinLnBrk="1"/>
            <a:r>
              <a:rPr kumimoji="1" lang="en-US" altLang="zh-CN" sz="1200" b="1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Yiaddr</a:t>
            </a:r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：客户</a:t>
            </a:r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IP</a:t>
            </a:r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地址；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Transaction ID</a:t>
            </a:r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：事务</a:t>
            </a:r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ID</a:t>
            </a:r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，是个随机数，用于客户和服务器之间匹配请求和相应消息；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Seconds</a:t>
            </a:r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：由用户指定的时间，指开始地址获取和更新进行后的时间；</a:t>
            </a:r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7343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6A7C0-E962-47D2-BEA2-0627F5BE7841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7446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6A7C0-E962-47D2-BEA2-0627F5BE7841}" type="slidenum">
              <a:rPr lang="en-US" altLang="zh-CN"/>
              <a:pPr/>
              <a:t>28</a:t>
            </a:fld>
            <a:endParaRPr lang="en-US" altLang="zh-CN" dirty="0"/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9926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6A7C0-E962-47D2-BEA2-0627F5BE7841}" type="slidenum">
              <a:rPr lang="en-US" altLang="zh-CN"/>
              <a:pPr/>
              <a:t>29</a:t>
            </a:fld>
            <a:endParaRPr lang="en-US" altLang="zh-CN" dirty="0"/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489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一个 </a:t>
            </a: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FTP </a:t>
            </a:r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服务器进程可同时为多个客户进程提供服务。</a:t>
            </a:r>
          </a:p>
          <a:p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FTP </a:t>
            </a:r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的服务器进程由两大部分组成：一个</a:t>
            </a:r>
            <a:r>
              <a:rPr lang="zh-CN" altLang="en-US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主进程</a:t>
            </a:r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，负责接受新的请求；另外有若干个</a:t>
            </a:r>
            <a:r>
              <a:rPr lang="zh-CN" altLang="en-US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从属进程</a:t>
            </a:r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，负责处理单个请求。</a:t>
            </a:r>
          </a:p>
        </p:txBody>
      </p:sp>
    </p:spTree>
    <p:extLst>
      <p:ext uri="{BB962C8B-B14F-4D97-AF65-F5344CB8AC3E}">
        <p14:creationId xmlns:p14="http://schemas.microsoft.com/office/powerpoint/2010/main" val="3779641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6E51D-4D41-4B32-8D7A-09CB075F73FC}" type="slidenum">
              <a:rPr lang="en-US" altLang="zh-CN"/>
              <a:pPr/>
              <a:t>30</a:t>
            </a:fld>
            <a:endParaRPr lang="en-US" altLang="zh-CN" dirty="0"/>
          </a:p>
        </p:txBody>
      </p:sp>
      <p:sp>
        <p:nvSpPr>
          <p:cNvPr id="342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3128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52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58226-B8DD-4ED9-A4B7-B7ADE3449C52}" type="slidenum">
              <a:rPr lang="en-US" altLang="zh-CN"/>
              <a:pPr/>
              <a:t>32</a:t>
            </a:fld>
            <a:endParaRPr lang="en-US" altLang="zh-CN" dirty="0"/>
          </a:p>
        </p:txBody>
      </p:sp>
      <p:sp>
        <p:nvSpPr>
          <p:cNvPr id="339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8662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B383D-3340-495E-ACDA-E3315959CCEC}" type="slidenum">
              <a:rPr lang="en-US" altLang="zh-CN"/>
              <a:pPr/>
              <a:t>33</a:t>
            </a:fld>
            <a:endParaRPr lang="en-US" altLang="zh-CN" dirty="0"/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3005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为避免每一个网络中都设置一个</a:t>
            </a:r>
            <a:r>
              <a:rPr lang="en-US" altLang="zh-CN" dirty="0" smtClean="0">
                <a:ea typeface="宋体" charset="-122"/>
              </a:rPr>
              <a:t>DHCP</a:t>
            </a:r>
            <a:r>
              <a:rPr lang="zh-CN" altLang="en-US" dirty="0" smtClean="0">
                <a:ea typeface="宋体" charset="-122"/>
              </a:rPr>
              <a:t>服务器，可以在没有</a:t>
            </a:r>
            <a:r>
              <a:rPr lang="en-US" altLang="zh-CN" dirty="0" smtClean="0">
                <a:ea typeface="宋体" charset="-122"/>
              </a:rPr>
              <a:t>DHCP</a:t>
            </a:r>
            <a:r>
              <a:rPr lang="zh-CN" altLang="en-US" dirty="0" smtClean="0">
                <a:ea typeface="宋体" charset="-122"/>
              </a:rPr>
              <a:t>服务器的网络中设置一个</a:t>
            </a:r>
            <a:r>
              <a:rPr lang="en-US" altLang="zh-CN" dirty="0" smtClean="0">
                <a:ea typeface="宋体" charset="-122"/>
              </a:rPr>
              <a:t>DHCP</a:t>
            </a:r>
            <a:r>
              <a:rPr lang="zh-CN" altLang="en-US" dirty="0" smtClean="0">
                <a:ea typeface="宋体" charset="-122"/>
              </a:rPr>
              <a:t>代理。</a:t>
            </a:r>
          </a:p>
        </p:txBody>
      </p:sp>
    </p:spTree>
    <p:extLst>
      <p:ext uri="{BB962C8B-B14F-4D97-AF65-F5344CB8AC3E}">
        <p14:creationId xmlns:p14="http://schemas.microsoft.com/office/powerpoint/2010/main" val="1369540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一般来说，网络管理就是通过某种方式对网络进行管理，使网络能正常高效地运行。其目的很明确，就是使网络中的资源得到更加有效的利用。它应维护网络的正常运行，当网络出现故障时能及时报告和处理，并协调、保持网络系统的高效运行等。 </a:t>
            </a:r>
          </a:p>
        </p:txBody>
      </p:sp>
    </p:spTree>
    <p:extLst>
      <p:ext uri="{BB962C8B-B14F-4D97-AF65-F5344CB8AC3E}">
        <p14:creationId xmlns:p14="http://schemas.microsoft.com/office/powerpoint/2010/main" val="3917050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管理进程：网络管理的主动实体，提供网络管理员与被管对象之间的界面，完成网络管理员指定的各项管理任务、读取或改变被管对象的网络管理信息。</a:t>
            </a:r>
          </a:p>
          <a:p>
            <a:r>
              <a:rPr lang="zh-CN" altLang="en-US" dirty="0" smtClean="0">
                <a:ea typeface="宋体" charset="-122"/>
              </a:rPr>
              <a:t>被管对象：网络上的软硬件设备：交换机、路由器、主机、服务器等；</a:t>
            </a:r>
          </a:p>
          <a:p>
            <a:r>
              <a:rPr lang="zh-CN" altLang="en-US" dirty="0" smtClean="0">
                <a:ea typeface="宋体" charset="-122"/>
              </a:rPr>
              <a:t>代理进程：执行管理进程（如系统配置、数据查询）的命令，向管理进程报告本地异常；</a:t>
            </a:r>
          </a:p>
          <a:p>
            <a:r>
              <a:rPr lang="zh-CN" altLang="en-US" dirty="0" smtClean="0">
                <a:ea typeface="宋体" charset="-122"/>
              </a:rPr>
              <a:t>网络管理协议：规定了管理进程与代理进程之间交互的网络管理信息的格式、意义与过程；如</a:t>
            </a:r>
            <a:r>
              <a:rPr lang="en-US" altLang="zh-CN" dirty="0" smtClean="0">
                <a:ea typeface="宋体" charset="-122"/>
              </a:rPr>
              <a:t>TCP/IP</a:t>
            </a:r>
            <a:r>
              <a:rPr lang="zh-CN" altLang="en-US" dirty="0" smtClean="0">
                <a:ea typeface="宋体" charset="-122"/>
              </a:rPr>
              <a:t>协议体系中的简单网络管理协议</a:t>
            </a:r>
            <a:r>
              <a:rPr lang="en-US" altLang="zh-CN" dirty="0" smtClean="0">
                <a:ea typeface="宋体" charset="-122"/>
              </a:rPr>
              <a:t>SNMP</a:t>
            </a:r>
            <a:r>
              <a:rPr lang="zh-CN" altLang="en-US" dirty="0" smtClean="0">
                <a:ea typeface="宋体" charset="-122"/>
              </a:rPr>
              <a:t>。</a:t>
            </a:r>
          </a:p>
          <a:p>
            <a:r>
              <a:rPr lang="zh-CN" altLang="en-US" dirty="0" smtClean="0">
                <a:ea typeface="宋体" charset="-122"/>
              </a:rPr>
              <a:t>管理信息库：存放被管对象的信息。</a:t>
            </a:r>
          </a:p>
        </p:txBody>
      </p:sp>
    </p:spTree>
    <p:extLst>
      <p:ext uri="{BB962C8B-B14F-4D97-AF65-F5344CB8AC3E}">
        <p14:creationId xmlns:p14="http://schemas.microsoft.com/office/powerpoint/2010/main" val="1171929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配置信息：网络拓扑结构、各个设备与链路的互联情况、设备的软硬件配置等；</a:t>
            </a:r>
          </a:p>
          <a:p>
            <a:r>
              <a:rPr lang="zh-CN" altLang="en-US" dirty="0" smtClean="0">
                <a:ea typeface="宋体" charset="-122"/>
              </a:rPr>
              <a:t>故障：有可能导致网络出现部分或全部中断或者瘫痪，必须予以修复的错误。</a:t>
            </a:r>
          </a:p>
        </p:txBody>
      </p:sp>
    </p:spTree>
    <p:extLst>
      <p:ext uri="{BB962C8B-B14F-4D97-AF65-F5344CB8AC3E}">
        <p14:creationId xmlns:p14="http://schemas.microsoft.com/office/powerpoint/2010/main" val="1277004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网络管理是一个很复杂很困的事情，受到网络拓扑、网络规模、网络设备类型、网络状态的动态变化等因素的影响，那么网络管理模型和协议也一定很复杂。</a:t>
            </a:r>
          </a:p>
        </p:txBody>
      </p:sp>
    </p:spTree>
    <p:extLst>
      <p:ext uri="{BB962C8B-B14F-4D97-AF65-F5344CB8AC3E}">
        <p14:creationId xmlns:p14="http://schemas.microsoft.com/office/powerpoint/2010/main" val="2632648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系统结构的</a:t>
            </a:r>
            <a:r>
              <a:rPr lang="en-US" altLang="zh-CN" smtClean="0">
                <a:ea typeface="宋体" charset="-122"/>
              </a:rPr>
              <a:t>5</a:t>
            </a:r>
            <a:r>
              <a:rPr lang="zh-CN" altLang="en-US" smtClean="0">
                <a:ea typeface="宋体" charset="-122"/>
              </a:rPr>
              <a:t>个部分：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（</a:t>
            </a: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1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）管理进程  （</a:t>
            </a: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2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）被管对象（</a:t>
            </a: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3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）代理进程  （</a:t>
            </a: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4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）</a:t>
            </a:r>
            <a:r>
              <a:rPr lang="zh-CN" altLang="en-US" sz="1000" smtClean="0">
                <a:solidFill>
                  <a:srgbClr val="C00000"/>
                </a:solidFill>
                <a:ea typeface="宋体" charset="-122"/>
                <a:cs typeface="Times New Roman" pitchFamily="18" charset="0"/>
              </a:rPr>
              <a:t>网络管理协议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（</a:t>
            </a: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5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）管理信息库</a:t>
            </a:r>
          </a:p>
          <a:p>
            <a:r>
              <a:rPr lang="zh-CN" altLang="en-US" smtClean="0">
                <a:ea typeface="宋体" charset="-122"/>
              </a:rPr>
              <a:t>只规定了</a:t>
            </a:r>
            <a:r>
              <a:rPr lang="en-US" altLang="zh-CN" smtClean="0">
                <a:ea typeface="宋体" charset="-122"/>
              </a:rPr>
              <a:t>5</a:t>
            </a:r>
            <a:r>
              <a:rPr lang="zh-CN" altLang="en-US" smtClean="0">
                <a:ea typeface="宋体" charset="-122"/>
              </a:rPr>
              <a:t>种消息对网络进行管理。</a:t>
            </a:r>
          </a:p>
        </p:txBody>
      </p:sp>
    </p:spTree>
    <p:extLst>
      <p:ext uri="{BB962C8B-B14F-4D97-AF65-F5344CB8AC3E}">
        <p14:creationId xmlns:p14="http://schemas.microsoft.com/office/powerpoint/2010/main" val="272930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客户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/</a:t>
            </a: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服务器模式；</a:t>
            </a:r>
          </a:p>
          <a:p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工作的时候，两种进程在起作用：控制进程、数据进程；每个进程工作在自己的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TCP</a:t>
            </a: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连接上：控制链接、数据连接；</a:t>
            </a:r>
          </a:p>
          <a:p>
            <a:r>
              <a:rPr lang="zh-CN" altLang="en-US" dirty="0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控制连接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在整个会话期间一直保持打开，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FTP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客户发出的传送请求通过控制连接发送给服务器端的控制进程，但控制连接不用来传送文件。实际用于传输文件的是“</a:t>
            </a:r>
            <a:r>
              <a:rPr lang="zh-CN" altLang="en-US" dirty="0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数据连接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”。服务器端的控制进程在接收到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FTP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客户发送来的文件传输请求后就创建“数据传送进程”和“数据连接”，用来连接客户端和服务器端的数据传送进程。数据传送进程实际完成文件的传送，在传送完毕后关闭“数据传送连接”并结束运行。 </a:t>
            </a:r>
          </a:p>
          <a:p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两个熟知端口号：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21</a:t>
            </a: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、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20</a:t>
            </a: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；客户端端口号临时的。</a:t>
            </a:r>
          </a:p>
        </p:txBody>
      </p:sp>
    </p:spTree>
    <p:extLst>
      <p:ext uri="{BB962C8B-B14F-4D97-AF65-F5344CB8AC3E}">
        <p14:creationId xmlns:p14="http://schemas.microsoft.com/office/powerpoint/2010/main" val="30463032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解决被管对象如何命名的问题，所有对象都必须在对象命名树中。</a:t>
            </a:r>
          </a:p>
          <a:p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顶级有三个对象：</a:t>
            </a:r>
            <a:r>
              <a:rPr kumimoji="0" lang="en-US" altLang="zh-CN" dirty="0" smtClean="0">
                <a:solidFill>
                  <a:srgbClr val="FFFF00"/>
                </a:solidFill>
                <a:ea typeface="宋体" charset="-122"/>
              </a:rPr>
              <a:t>ITU-T</a:t>
            </a:r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标准（</a:t>
            </a:r>
            <a:r>
              <a:rPr kumimoji="0" lang="zh-CN" altLang="en-US" dirty="0" smtClean="0">
                <a:ea typeface="宋体" charset="-122"/>
              </a:rPr>
              <a:t>国际电信联盟远程通信标准化组织 </a:t>
            </a:r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）、</a:t>
            </a:r>
            <a:r>
              <a:rPr kumimoji="0" lang="en-US" altLang="zh-CN" dirty="0" smtClean="0">
                <a:solidFill>
                  <a:srgbClr val="FFFF00"/>
                </a:solidFill>
                <a:ea typeface="宋体" charset="-122"/>
              </a:rPr>
              <a:t>ISO</a:t>
            </a:r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标准和两者联合标准；</a:t>
            </a:r>
          </a:p>
          <a:p>
            <a:r>
              <a:rPr kumimoji="0" lang="en-US" altLang="zh-CN" dirty="0" smtClean="0">
                <a:solidFill>
                  <a:srgbClr val="FFFF00"/>
                </a:solidFill>
                <a:ea typeface="宋体" charset="-122"/>
              </a:rPr>
              <a:t>ISO</a:t>
            </a:r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下多个对象，如标号</a:t>
            </a:r>
            <a:r>
              <a:rPr kumimoji="0" lang="en-US" altLang="zh-CN" dirty="0" smtClean="0">
                <a:solidFill>
                  <a:srgbClr val="FFFF00"/>
                </a:solidFill>
                <a:ea typeface="宋体" charset="-122"/>
              </a:rPr>
              <a:t>3</a:t>
            </a:r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是为其他国际组织建立的子树，成为</a:t>
            </a:r>
            <a:r>
              <a:rPr kumimoji="0" lang="en-US" altLang="zh-CN" dirty="0" smtClean="0">
                <a:solidFill>
                  <a:srgbClr val="FFFF00"/>
                </a:solidFill>
                <a:ea typeface="宋体" charset="-122"/>
              </a:rPr>
              <a:t>org. </a:t>
            </a:r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其下美国国防部子树</a:t>
            </a:r>
            <a:r>
              <a:rPr kumimoji="0" lang="en-US" altLang="zh-CN" dirty="0" err="1" smtClean="0">
                <a:solidFill>
                  <a:srgbClr val="FFFF00"/>
                </a:solidFill>
                <a:ea typeface="宋体" charset="-122"/>
              </a:rPr>
              <a:t>dod</a:t>
            </a:r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，其下有</a:t>
            </a:r>
            <a:r>
              <a:rPr kumimoji="0" lang="en-US" altLang="zh-CN" dirty="0" smtClean="0">
                <a:solidFill>
                  <a:srgbClr val="FFFF00"/>
                </a:solidFill>
                <a:ea typeface="宋体" charset="-122"/>
              </a:rPr>
              <a:t>Internet</a:t>
            </a:r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组子树。</a:t>
            </a:r>
          </a:p>
          <a:p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常规</a:t>
            </a:r>
            <a:r>
              <a:rPr kumimoji="0" lang="en-US" altLang="zh-CN" dirty="0" smtClean="0">
                <a:solidFill>
                  <a:srgbClr val="FFFF00"/>
                </a:solidFill>
                <a:ea typeface="宋体" charset="-122"/>
              </a:rPr>
              <a:t>MIB</a:t>
            </a:r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对象不是由某厂商特定的，而是按照</a:t>
            </a:r>
            <a:r>
              <a:rPr kumimoji="0" lang="en-US" altLang="zh-CN" dirty="0" smtClean="0">
                <a:solidFill>
                  <a:srgbClr val="FFFF00"/>
                </a:solidFill>
                <a:ea typeface="宋体" charset="-122"/>
              </a:rPr>
              <a:t>SNMP</a:t>
            </a:r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标准制定的；</a:t>
            </a:r>
          </a:p>
          <a:p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专用</a:t>
            </a:r>
            <a:r>
              <a:rPr kumimoji="0" lang="en-US" altLang="zh-CN" dirty="0" smtClean="0">
                <a:solidFill>
                  <a:srgbClr val="FFFF00"/>
                </a:solidFill>
                <a:ea typeface="宋体" charset="-122"/>
              </a:rPr>
              <a:t>MIB</a:t>
            </a:r>
            <a:r>
              <a:rPr kumimoji="0" lang="zh-CN" altLang="en-US" dirty="0" smtClean="0">
                <a:solidFill>
                  <a:srgbClr val="FFFF00"/>
                </a:solidFill>
                <a:ea typeface="宋体" charset="-122"/>
              </a:rPr>
              <a:t>对象是有硬件制造商创建的、用于某个网络管理系统制造商的专用对象。</a:t>
            </a:r>
          </a:p>
        </p:txBody>
      </p:sp>
    </p:spTree>
    <p:extLst>
      <p:ext uri="{BB962C8B-B14F-4D97-AF65-F5344CB8AC3E}">
        <p14:creationId xmlns:p14="http://schemas.microsoft.com/office/powerpoint/2010/main" val="2482226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常用的</a:t>
            </a:r>
            <a:r>
              <a:rPr lang="en-US" altLang="zh-CN" dirty="0" smtClean="0">
                <a:ea typeface="宋体" charset="-122"/>
              </a:rPr>
              <a:t>MIB</a:t>
            </a:r>
            <a:r>
              <a:rPr lang="zh-CN" altLang="en-US" dirty="0" smtClean="0">
                <a:ea typeface="宋体" charset="-122"/>
              </a:rPr>
              <a:t>对象。</a:t>
            </a:r>
          </a:p>
          <a:p>
            <a:r>
              <a:rPr lang="en-US" altLang="zh-CN" dirty="0" smtClean="0">
                <a:ea typeface="宋体" charset="-122"/>
              </a:rPr>
              <a:t>System</a:t>
            </a:r>
            <a:r>
              <a:rPr lang="zh-CN" altLang="en-US" dirty="0" smtClean="0">
                <a:ea typeface="宋体" charset="-122"/>
              </a:rPr>
              <a:t>：发现新的系统接入网络，首先访问此组。</a:t>
            </a:r>
          </a:p>
          <a:p>
            <a:r>
              <a:rPr lang="en-US" altLang="zh-CN" dirty="0" smtClean="0">
                <a:ea typeface="宋体" charset="-122"/>
              </a:rPr>
              <a:t>Interface</a:t>
            </a:r>
            <a:r>
              <a:rPr lang="zh-CN" altLang="en-US" dirty="0" smtClean="0">
                <a:ea typeface="宋体" charset="-122"/>
              </a:rPr>
              <a:t>：网络接口数量、接口类型、接口状态、当前速率，递交的、丢弃的分组数；</a:t>
            </a:r>
          </a:p>
          <a:p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err="1" smtClean="0">
                <a:ea typeface="宋体" charset="-122"/>
              </a:rPr>
              <a:t>ipAddrTable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分配的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地址；</a:t>
            </a:r>
            <a:r>
              <a:rPr lang="en-US" altLang="zh-CN" dirty="0" err="1" smtClean="0">
                <a:ea typeface="宋体" charset="-122"/>
              </a:rPr>
              <a:t>ipRouteTable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路由选择信息（用于对路由器的配置检测、路由控制）；</a:t>
            </a:r>
            <a:r>
              <a:rPr lang="en-US" altLang="zh-CN" dirty="0" err="1" smtClean="0">
                <a:ea typeface="宋体" charset="-122"/>
              </a:rPr>
              <a:t>ipNetToMediaTable</a:t>
            </a:r>
            <a:r>
              <a:rPr lang="zh-CN" altLang="en-US" dirty="0" smtClean="0">
                <a:ea typeface="宋体" charset="-122"/>
              </a:rPr>
              <a:t>与物理地址之间的转换表。</a:t>
            </a:r>
          </a:p>
          <a:p>
            <a:r>
              <a:rPr lang="en-US" altLang="zh-CN" dirty="0" smtClean="0">
                <a:ea typeface="宋体" charset="-122"/>
              </a:rPr>
              <a:t>ICMP</a:t>
            </a:r>
            <a:r>
              <a:rPr lang="zh-CN" altLang="en-US" dirty="0" smtClean="0">
                <a:ea typeface="宋体" charset="-122"/>
              </a:rPr>
              <a:t>：发送或接收的</a:t>
            </a:r>
            <a:r>
              <a:rPr lang="en-US" altLang="zh-CN" dirty="0" smtClean="0">
                <a:ea typeface="宋体" charset="-122"/>
              </a:rPr>
              <a:t>ICMP</a:t>
            </a:r>
            <a:r>
              <a:rPr lang="zh-CN" altLang="en-US" dirty="0" smtClean="0">
                <a:ea typeface="宋体" charset="-122"/>
              </a:rPr>
              <a:t>报文总数，出错的、重传的、不可达的报文数量。</a:t>
            </a:r>
          </a:p>
        </p:txBody>
      </p:sp>
    </p:spTree>
    <p:extLst>
      <p:ext uri="{BB962C8B-B14F-4D97-AF65-F5344CB8AC3E}">
        <p14:creationId xmlns:p14="http://schemas.microsoft.com/office/powerpoint/2010/main" val="4035166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0" lang="zh-CN" altLang="en-US" dirty="0" smtClean="0">
                <a:ea typeface="宋体" charset="-122"/>
              </a:rPr>
              <a:t>通过</a:t>
            </a:r>
            <a:r>
              <a:rPr lang="en-US" altLang="zh-CN" dirty="0" smtClean="0">
                <a:solidFill>
                  <a:srgbClr val="007D7A"/>
                </a:solidFill>
                <a:ea typeface="宋体" charset="-122"/>
                <a:cs typeface="Times New Roman" pitchFamily="18" charset="0"/>
              </a:rPr>
              <a:t>SNMPv3</a:t>
            </a:r>
            <a:r>
              <a:rPr lang="zh-CN" altLang="en-US" dirty="0" smtClean="0">
                <a:solidFill>
                  <a:srgbClr val="007D7A"/>
                </a:solidFill>
                <a:ea typeface="宋体" charset="-122"/>
                <a:cs typeface="Times New Roman" pitchFamily="18" charset="0"/>
              </a:rPr>
              <a:t>的报文类型了解其基本操作。</a:t>
            </a:r>
          </a:p>
          <a:p>
            <a:r>
              <a:rPr lang="en-US" altLang="zh-CN" dirty="0" smtClean="0">
                <a:solidFill>
                  <a:srgbClr val="007D7A"/>
                </a:solidFill>
                <a:ea typeface="宋体" charset="-122"/>
                <a:cs typeface="Times New Roman" pitchFamily="18" charset="0"/>
              </a:rPr>
              <a:t>SNMP</a:t>
            </a:r>
            <a:r>
              <a:rPr lang="zh-CN" altLang="en-US" dirty="0" smtClean="0">
                <a:solidFill>
                  <a:srgbClr val="007D7A"/>
                </a:solidFill>
                <a:ea typeface="宋体" charset="-122"/>
                <a:cs typeface="Times New Roman" pitchFamily="18" charset="0"/>
              </a:rPr>
              <a:t>采用轮训方式，周期性地通过读、写操作来实现基本的网络管理功能。</a:t>
            </a:r>
          </a:p>
          <a:p>
            <a:r>
              <a:rPr kumimoji="0" lang="zh-CN" altLang="en-US" dirty="0" smtClean="0">
                <a:ea typeface="宋体" charset="-122"/>
              </a:rPr>
              <a:t>协议数据单元</a:t>
            </a:r>
            <a:r>
              <a:rPr kumimoji="0" lang="en-US" altLang="zh-CN" dirty="0" smtClean="0">
                <a:ea typeface="宋体" charset="-122"/>
              </a:rPr>
              <a:t>PDU</a:t>
            </a:r>
            <a:r>
              <a:rPr kumimoji="0" lang="zh-CN" altLang="en-US" dirty="0" smtClean="0">
                <a:ea typeface="宋体" charset="-122"/>
              </a:rPr>
              <a:t>（</a:t>
            </a:r>
            <a:r>
              <a:rPr kumimoji="0" lang="en-US" altLang="zh-CN" dirty="0" smtClean="0">
                <a:ea typeface="宋体" charset="-122"/>
              </a:rPr>
              <a:t>Protocol Data Unit</a:t>
            </a:r>
            <a:r>
              <a:rPr kumimoji="0" lang="zh-CN" altLang="en-US" dirty="0" smtClean="0">
                <a:ea typeface="宋体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52792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007D7A"/>
                </a:solidFill>
                <a:ea typeface="宋体" charset="-122"/>
                <a:cs typeface="Times New Roman" pitchFamily="18" charset="0"/>
              </a:rPr>
              <a:t>读取被管对象状态</a:t>
            </a:r>
          </a:p>
        </p:txBody>
      </p:sp>
    </p:spTree>
    <p:extLst>
      <p:ext uri="{BB962C8B-B14F-4D97-AF65-F5344CB8AC3E}">
        <p14:creationId xmlns:p14="http://schemas.microsoft.com/office/powerpoint/2010/main" val="1503194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900" smtClean="0">
                <a:latin typeface="微软雅黑" pitchFamily="34" charset="-122"/>
                <a:ea typeface="宋体" charset="-122"/>
              </a:rPr>
              <a:t>改变一个被管对象管理信息。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SNMP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协议的交互过程简单，只规定了</a:t>
            </a: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5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种消息对网络进行管理。</a:t>
            </a:r>
          </a:p>
          <a:p>
            <a:endParaRPr lang="zh-CN" altLang="en-US" sz="1000" b="1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5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9DCD69B-F2AF-4444-B02C-2E0ECF6091EF}" type="slidenum">
              <a:rPr lang="zh-CN" altLang="en-US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6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1、</a:t>
            </a:r>
            <a:r>
              <a:rPr lang="en-US" altLang="zh-CN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FTP</a:t>
            </a:r>
            <a:r>
              <a:rPr lang="zh-CN" altLang="en-US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在打开控制连接与建立数据连接之前，要进行客户的身份认证。在客户端提供的登录用户名和口令通过后，客户机与服务器双方协商数据交换参数，如文件数据类型</a:t>
            </a:r>
            <a:r>
              <a:rPr lang="en-US" altLang="zh-CN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一般为</a:t>
            </a:r>
            <a:r>
              <a:rPr lang="en-US" altLang="zh-CN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ASCII</a:t>
            </a:r>
            <a:r>
              <a:rPr lang="zh-CN" altLang="en-US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类型或二进制类型</a:t>
            </a:r>
            <a:r>
              <a:rPr lang="en-US" altLang="zh-CN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与传输模式</a:t>
            </a:r>
            <a:r>
              <a:rPr lang="en-US" altLang="zh-CN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流模式、块模式或压缩模式</a:t>
            </a:r>
            <a:r>
              <a:rPr lang="en-US" altLang="zh-CN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。</a:t>
            </a:r>
            <a:br>
              <a:rPr lang="zh-CN" altLang="en-US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客户端控制进程负责向服务器建守连接，发送客户命令并分析服务器应答。</a:t>
            </a:r>
            <a:br>
              <a:rPr lang="zh-CN" altLang="en-US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</a:br>
            <a:endParaRPr lang="zh-CN" altLang="zh-CN" dirty="0" smtClean="0">
              <a:solidFill>
                <a:srgbClr val="1A3868"/>
              </a:solidFill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0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88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3FD02-3B04-4850-AB0B-93A68FE81E94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363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8AD63-04B6-4A31-961C-C8710E16A329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128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EAD35-DF3C-43FC-B1BE-13AFE4E50B8D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699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2D2DB9"/>
                </a:solidFill>
                <a:ea typeface="宋体" charset="-122"/>
              </a:rPr>
              <a:t>客户端从服务器读取文件时的</a:t>
            </a:r>
            <a:r>
              <a:rPr lang="en-US" altLang="zh-CN" smtClean="0">
                <a:solidFill>
                  <a:srgbClr val="2D2DB9"/>
                </a:solidFill>
                <a:ea typeface="宋体" charset="-122"/>
              </a:rPr>
              <a:t>FTP</a:t>
            </a:r>
            <a:r>
              <a:rPr lang="zh-CN" altLang="en-US" smtClean="0">
                <a:solidFill>
                  <a:srgbClr val="2D2DB9"/>
                </a:solidFill>
                <a:ea typeface="宋体" charset="-122"/>
              </a:rPr>
              <a:t>协议执行过程</a:t>
            </a:r>
          </a:p>
          <a:p>
            <a:endParaRPr lang="zh-CN" altLang="en-US" sz="800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3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计算机科学与技术学院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计算机科学与技术学院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计算机科学与技术学院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计算机科学与技术学院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计算机科学与技术学院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计算机科学与技术学院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计算机科学与技术学院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计算机科学与技术学院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计算机科学与技术学院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计算机科学与技术学院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计算机科学与技术学院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3475" y="4856163"/>
            <a:ext cx="28956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u="none"/>
            </a:lvl1pPr>
          </a:lstStyle>
          <a:p>
            <a:pPr>
              <a:defRPr/>
            </a:pPr>
            <a:r>
              <a:rPr lang="zh-CN" altLang="en-US" smtClean="0"/>
              <a:t>计算机科学与技术学院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ctrTitle" idx="4294967295"/>
          </p:nvPr>
        </p:nvSpPr>
        <p:spPr>
          <a:xfrm>
            <a:off x="2195736" y="1996480"/>
            <a:ext cx="5448300" cy="104616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003366"/>
                </a:solidFill>
                <a:latin typeface="华文新魏" pitchFamily="2" charset="-122"/>
              </a:rPr>
              <a:t>计算机网络</a:t>
            </a:r>
            <a:endParaRPr lang="zh-CN" altLang="en-US" sz="4000" dirty="0">
              <a:solidFill>
                <a:srgbClr val="003366"/>
              </a:solidFill>
            </a:endParaRPr>
          </a:p>
        </p:txBody>
      </p:sp>
      <p:sp>
        <p:nvSpPr>
          <p:cNvPr id="68611" name="副标题 2"/>
          <p:cNvSpPr>
            <a:spLocks noGrp="1"/>
          </p:cNvSpPr>
          <p:nvPr>
            <p:ph type="subTitle" idx="4294967295"/>
          </p:nvPr>
        </p:nvSpPr>
        <p:spPr>
          <a:xfrm>
            <a:off x="2428875" y="3630613"/>
            <a:ext cx="4914900" cy="1014412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 sz="2800" b="1">
                <a:solidFill>
                  <a:srgbClr val="003366"/>
                </a:solidFill>
                <a:latin typeface="微软雅黑" pitchFamily="34" charset="-122"/>
              </a:rPr>
              <a:t>王宇新</a:t>
            </a:r>
          </a:p>
          <a:p>
            <a:pPr marL="0" indent="0" algn="ctr" eaLnBrk="1" hangingPunct="1">
              <a:buFontTx/>
              <a:buNone/>
            </a:pPr>
            <a:r>
              <a:rPr lang="zh-CN" altLang="en-US" sz="2800" b="1">
                <a:solidFill>
                  <a:srgbClr val="003366"/>
                </a:solidFill>
                <a:latin typeface="微软雅黑" pitchFamily="34" charset="-122"/>
              </a:rPr>
              <a:t>大连理工大学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889065"/>
            <a:ext cx="6338252" cy="2627696"/>
          </a:xfrm>
        </p:spPr>
        <p:txBody>
          <a:bodyPr/>
          <a:lstStyle/>
          <a:p>
            <a:pPr marL="263525" indent="-263525"/>
            <a:r>
              <a:rPr lang="zh-CN" altLang="en-US" sz="2000" b="1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当</a:t>
            </a:r>
            <a:r>
              <a:rPr lang="zh-CN" altLang="en-US" sz="2000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客户进程向服务器进程发出建立连接请求时，要寻找连接服务器进程的</a:t>
            </a:r>
            <a:r>
              <a:rPr lang="zh-CN" altLang="en-US" sz="2000" b="1" kern="1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熟知端口</a:t>
            </a:r>
            <a:r>
              <a:rPr lang="en-US" altLang="zh-CN" sz="2000" b="1" kern="1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(21)</a:t>
            </a:r>
            <a:r>
              <a:rPr lang="zh-CN" altLang="en-US" sz="2000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，同时还要告诉服务器进程自己的另一个端口号码，用于建立数据传送连接。</a:t>
            </a:r>
          </a:p>
          <a:p>
            <a:pPr marL="263525" indent="-263525"/>
            <a:r>
              <a:rPr lang="zh-CN" altLang="en-US" sz="2000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接着，服务器进程用自己传送数据的</a:t>
            </a:r>
            <a:r>
              <a:rPr lang="zh-CN" altLang="en-US" sz="2000" b="1" kern="1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熟知端口</a:t>
            </a:r>
            <a:r>
              <a:rPr lang="en-US" altLang="zh-CN" sz="2000" b="1" kern="1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(20)</a:t>
            </a:r>
            <a:r>
              <a:rPr lang="zh-CN" altLang="en-US" sz="2000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与客户进程所提供的端口号码建立数据传送连接。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628328"/>
            <a:ext cx="5444901" cy="1096903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两个不同的端口号 </a:t>
            </a:r>
          </a:p>
        </p:txBody>
      </p:sp>
    </p:spTree>
    <p:extLst>
      <p:ext uri="{BB962C8B-B14F-4D97-AF65-F5344CB8AC3E}">
        <p14:creationId xmlns:p14="http://schemas.microsoft.com/office/powerpoint/2010/main" val="33775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 idx="4294967295"/>
          </p:nvPr>
        </p:nvSpPr>
        <p:spPr>
          <a:xfrm>
            <a:off x="395288" y="733425"/>
            <a:ext cx="5113337" cy="614363"/>
          </a:xfrm>
        </p:spPr>
        <p:txBody>
          <a:bodyPr/>
          <a:lstStyle/>
          <a:p>
            <a:pPr algn="l"/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FTP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主要命令与协议执行过程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4294967295"/>
          </p:nvPr>
        </p:nvSpPr>
        <p:spPr>
          <a:xfrm>
            <a:off x="250825" y="1554163"/>
            <a:ext cx="6265863" cy="296227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RFC959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定义的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FTP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控制命令主要有：</a:t>
            </a:r>
            <a:endParaRPr lang="en-US" altLang="zh-CN" sz="2000" b="1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：向服务器端发送用户名；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：向服务器端发送用户口令；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：向服务器端请求发送当前目录的文件列表；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RETR(filename)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：从服务器端当前目录检索文件；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STOR(filename)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：将客户主机的一个文件存储到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FTP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服务器。</a:t>
            </a: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>
          <a:xfrm>
            <a:off x="395288" y="1204913"/>
            <a:ext cx="5832475" cy="3311525"/>
          </a:xfrm>
        </p:spPr>
        <p:txBody>
          <a:bodyPr/>
          <a:lstStyle/>
          <a:p>
            <a:pPr>
              <a:spcAft>
                <a:spcPct val="20000"/>
              </a:spcAft>
              <a:buFontTx/>
              <a:buNone/>
            </a:pP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RFC959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定义的应答主要有：</a:t>
            </a:r>
            <a:endParaRPr lang="en-US" altLang="zh-CN" sz="2000" b="1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125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：数据连接正确，准备传输文件；</a:t>
            </a:r>
          </a:p>
          <a:p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150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：数据连接即将打开；</a:t>
            </a:r>
          </a:p>
          <a:p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220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：服务就绪；</a:t>
            </a:r>
          </a:p>
          <a:p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221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：服务关闭；</a:t>
            </a:r>
          </a:p>
          <a:p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226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：关闭数据连接；</a:t>
            </a:r>
          </a:p>
          <a:p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230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：用户注册完成；</a:t>
            </a:r>
          </a:p>
          <a:p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331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：用户名正确，需要传输用户口令。</a:t>
            </a: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sp>
        <p:nvSpPr>
          <p:cNvPr id="30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250825" y="700088"/>
          <a:ext cx="6192838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Visio" r:id="rId4" imgW="5737479" imgH="4627626" progId="Visio.Drawing.11">
                  <p:embed/>
                </p:oleObj>
              </mc:Choice>
              <mc:Fallback>
                <p:oleObj name="Visio" r:id="rId4" imgW="5737479" imgH="4627626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00088"/>
                        <a:ext cx="6192838" cy="436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940152" y="1852464"/>
            <a:ext cx="76027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30000"/>
              </a:spcBef>
            </a:pPr>
            <a:r>
              <a:rPr lang="en-US" altLang="zh-CN" sz="2400" u="none" dirty="0">
                <a:solidFill>
                  <a:srgbClr val="1A3868"/>
                </a:solidFill>
              </a:rPr>
              <a:t>FTP</a:t>
            </a:r>
            <a:r>
              <a:rPr lang="zh-CN" altLang="en-US" sz="2400" u="none" dirty="0">
                <a:solidFill>
                  <a:srgbClr val="1A3868"/>
                </a:solidFill>
              </a:rPr>
              <a:t>协议执行过程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内容占位符 2"/>
          <p:cNvSpPr>
            <a:spLocks noGrp="1"/>
          </p:cNvSpPr>
          <p:nvPr>
            <p:ph idx="4294967295"/>
          </p:nvPr>
        </p:nvSpPr>
        <p:spPr>
          <a:xfrm>
            <a:off x="393702" y="1500974"/>
            <a:ext cx="5607058" cy="3341687"/>
          </a:xfrm>
        </p:spPr>
        <p:txBody>
          <a:bodyPr/>
          <a:lstStyle/>
          <a:p>
            <a:pPr marL="0" indent="0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TCP/IP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网络，将一台主机接入互联网必须配置以下参数：</a:t>
            </a:r>
            <a:endParaRPr lang="en-US" altLang="zh-CN" sz="2000" b="1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主机使用的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地址与地址掩码；</a:t>
            </a:r>
          </a:p>
          <a:p>
            <a:pPr marL="265113" indent="-265113" eaLnBrk="0" hangingPunc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本地网络的默认路由器地址；</a:t>
            </a:r>
          </a:p>
          <a:p>
            <a:pPr marL="265113" indent="-265113" eaLnBrk="0" hangingPunc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为主机提供特定服务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DNS)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的服务器地址；</a:t>
            </a:r>
          </a:p>
          <a:p>
            <a:pPr marL="265113" indent="-265113" eaLnBrk="0" hangingPunc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本地网络的最大传输单元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MTU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长度值；</a:t>
            </a:r>
          </a:p>
          <a:p>
            <a:pPr marL="265113" indent="-265113" eaLnBrk="0" hangingPunc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分组的生存时间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TTL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值。</a:t>
            </a:r>
          </a:p>
        </p:txBody>
      </p:sp>
      <p:sp>
        <p:nvSpPr>
          <p:cNvPr id="281605" name="标题 1"/>
          <p:cNvSpPr>
            <a:spLocks/>
          </p:cNvSpPr>
          <p:nvPr/>
        </p:nvSpPr>
        <p:spPr bwMode="auto">
          <a:xfrm>
            <a:off x="357203" y="706439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u="none" dirty="0">
                <a:solidFill>
                  <a:srgbClr val="007D7A"/>
                </a:solidFill>
              </a:rPr>
              <a:t>二</a:t>
            </a:r>
            <a:r>
              <a:rPr lang="zh-CN" altLang="en-US" sz="2400" u="none" dirty="0" smtClean="0">
                <a:solidFill>
                  <a:srgbClr val="007D7A"/>
                </a:solidFill>
              </a:rPr>
              <a:t>、动态主机配置协议</a:t>
            </a:r>
            <a:r>
              <a:rPr lang="en-US" altLang="zh-CN" sz="2400" u="none" dirty="0" smtClean="0">
                <a:solidFill>
                  <a:srgbClr val="007D7A"/>
                </a:solidFill>
              </a:rPr>
              <a:t>DHCP</a:t>
            </a:r>
            <a:endParaRPr lang="zh-CN" altLang="en-US" sz="2400" u="none" dirty="0">
              <a:solidFill>
                <a:srgbClr val="007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4" name="Picture 2" descr="云(色)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79388" y="1754991"/>
            <a:ext cx="5545137" cy="2052638"/>
          </a:xfrm>
          <a:noFill/>
        </p:spPr>
      </p:pic>
      <p:sp>
        <p:nvSpPr>
          <p:cNvPr id="3153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3213" y="643724"/>
            <a:ext cx="3908425" cy="85725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自动主机配置的必要性</a:t>
            </a:r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6" y="3929866"/>
            <a:ext cx="5821372" cy="8445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在大型网络中，如果每台终端的地址都是由不同的使用者来分配，那么很容易出现地址相同的情况。</a:t>
            </a:r>
          </a:p>
        </p:txBody>
      </p:sp>
      <p:pic>
        <p:nvPicPr>
          <p:cNvPr id="315397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51050" y="2766229"/>
            <a:ext cx="649288" cy="534987"/>
          </a:xfrm>
          <a:noFill/>
        </p:spPr>
      </p:pic>
      <p:pic>
        <p:nvPicPr>
          <p:cNvPr id="3153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024866"/>
            <a:ext cx="792163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153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3050391"/>
            <a:ext cx="792163" cy="541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1540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2510641"/>
            <a:ext cx="792162" cy="541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154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1808966"/>
            <a:ext cx="792163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1540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2780516"/>
            <a:ext cx="792163" cy="541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154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294741"/>
            <a:ext cx="792162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250825" y="2783691"/>
            <a:ext cx="1149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 b="0" u="none">
                <a:solidFill>
                  <a:schemeClr val="tx1"/>
                </a:solidFill>
                <a:ea typeface="宋体" charset="-122"/>
              </a:rPr>
              <a:t>192.168.0.1</a:t>
            </a: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1042988" y="3593316"/>
            <a:ext cx="1149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 b="0" u="none">
                <a:solidFill>
                  <a:schemeClr val="tx1"/>
                </a:solidFill>
                <a:ea typeface="宋体" charset="-122"/>
              </a:rPr>
              <a:t>192.168.0.2</a:t>
            </a:r>
          </a:p>
        </p:txBody>
      </p:sp>
      <p:sp>
        <p:nvSpPr>
          <p:cNvPr id="315406" name="Text Box 14"/>
          <p:cNvSpPr txBox="1">
            <a:spLocks noChangeArrowheads="1"/>
          </p:cNvSpPr>
          <p:nvPr/>
        </p:nvSpPr>
        <p:spPr bwMode="auto">
          <a:xfrm>
            <a:off x="4859338" y="3323441"/>
            <a:ext cx="1149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 b="0" u="none">
                <a:solidFill>
                  <a:schemeClr val="tx1"/>
                </a:solidFill>
                <a:ea typeface="宋体" charset="-122"/>
              </a:rPr>
              <a:t>192.168.0.1</a:t>
            </a:r>
          </a:p>
        </p:txBody>
      </p:sp>
      <p:grpSp>
        <p:nvGrpSpPr>
          <p:cNvPr id="315411" name="Group 19"/>
          <p:cNvGrpSpPr>
            <a:grpSpLocks/>
          </p:cNvGrpSpPr>
          <p:nvPr/>
        </p:nvGrpSpPr>
        <p:grpSpPr bwMode="auto">
          <a:xfrm>
            <a:off x="4140200" y="1613697"/>
            <a:ext cx="2663825" cy="1387475"/>
            <a:chOff x="2608" y="487"/>
            <a:chExt cx="1678" cy="874"/>
          </a:xfrm>
        </p:grpSpPr>
        <p:pic>
          <p:nvPicPr>
            <p:cNvPr id="315408" name="Picture 16" descr="表注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07" y="487"/>
              <a:ext cx="1179" cy="358"/>
            </a:xfrm>
            <a:prstGeom prst="rect">
              <a:avLst/>
            </a:prstGeom>
            <a:noFill/>
          </p:spPr>
        </p:pic>
        <p:pic>
          <p:nvPicPr>
            <p:cNvPr id="315407" name="Picture 15" descr="00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08" y="713"/>
              <a:ext cx="715" cy="648"/>
            </a:xfrm>
            <a:prstGeom prst="rect">
              <a:avLst/>
            </a:prstGeom>
            <a:noFill/>
          </p:spPr>
        </p:pic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3264" y="499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000" u="none" dirty="0">
                  <a:solidFill>
                    <a:schemeClr val="tx1"/>
                  </a:solidFill>
                  <a:ea typeface="宋体" charset="-122"/>
                </a:rPr>
                <a:t>地址冲突了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6770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内容占位符 2"/>
          <p:cNvSpPr>
            <a:spLocks noGrp="1"/>
          </p:cNvSpPr>
          <p:nvPr>
            <p:ph idx="4294967295"/>
          </p:nvPr>
        </p:nvSpPr>
        <p:spPr>
          <a:xfrm>
            <a:off x="357190" y="786594"/>
            <a:ext cx="6375050" cy="1800225"/>
          </a:xfrm>
        </p:spPr>
        <p:txBody>
          <a:bodyPr/>
          <a:lstStyle/>
          <a:p>
            <a:pPr marL="265113" indent="-265113"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动态主机配置协议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( Dynamic host configuration protocol,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可以为主机自动分配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地址及其他一些重要的参数；</a:t>
            </a:r>
          </a:p>
          <a:p>
            <a:pPr marL="265113" indent="-265113"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由反向地址转换协议 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RARP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，引导协议 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BOOTP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发展而来。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>
            <a:off x="4608481" y="3005931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grpSp>
        <p:nvGrpSpPr>
          <p:cNvPr id="282632" name="Group 8"/>
          <p:cNvGrpSpPr>
            <a:grpSpLocks/>
          </p:cNvGrpSpPr>
          <p:nvPr/>
        </p:nvGrpSpPr>
        <p:grpSpPr bwMode="auto">
          <a:xfrm>
            <a:off x="5111719" y="2645568"/>
            <a:ext cx="601662" cy="722313"/>
            <a:chOff x="3481" y="1082"/>
            <a:chExt cx="299" cy="359"/>
          </a:xfrm>
        </p:grpSpPr>
        <p:grpSp>
          <p:nvGrpSpPr>
            <p:cNvPr id="282633" name="Group 9"/>
            <p:cNvGrpSpPr>
              <a:grpSpLocks/>
            </p:cNvGrpSpPr>
            <p:nvPr/>
          </p:nvGrpSpPr>
          <p:grpSpPr bwMode="auto">
            <a:xfrm>
              <a:off x="3628" y="1082"/>
              <a:ext cx="152" cy="205"/>
              <a:chOff x="2784" y="96"/>
              <a:chExt cx="336" cy="311"/>
            </a:xfrm>
          </p:grpSpPr>
          <p:grpSp>
            <p:nvGrpSpPr>
              <p:cNvPr id="282634" name="Group 10"/>
              <p:cNvGrpSpPr>
                <a:grpSpLocks/>
              </p:cNvGrpSpPr>
              <p:nvPr/>
            </p:nvGrpSpPr>
            <p:grpSpPr bwMode="auto">
              <a:xfrm>
                <a:off x="2784" y="276"/>
                <a:ext cx="336" cy="131"/>
                <a:chOff x="2784" y="240"/>
                <a:chExt cx="336" cy="131"/>
              </a:xfrm>
            </p:grpSpPr>
            <p:sp>
              <p:nvSpPr>
                <p:cNvPr id="282635" name="Oval 11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36" name="Oval 12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37" name="Group 13"/>
              <p:cNvGrpSpPr>
                <a:grpSpLocks/>
              </p:cNvGrpSpPr>
              <p:nvPr/>
            </p:nvGrpSpPr>
            <p:grpSpPr bwMode="auto">
              <a:xfrm>
                <a:off x="2784" y="240"/>
                <a:ext cx="336" cy="131"/>
                <a:chOff x="2784" y="240"/>
                <a:chExt cx="336" cy="131"/>
              </a:xfrm>
            </p:grpSpPr>
            <p:sp>
              <p:nvSpPr>
                <p:cNvPr id="282638" name="Oval 14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39" name="Oval 15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40" name="Group 16"/>
              <p:cNvGrpSpPr>
                <a:grpSpLocks/>
              </p:cNvGrpSpPr>
              <p:nvPr/>
            </p:nvGrpSpPr>
            <p:grpSpPr bwMode="auto">
              <a:xfrm>
                <a:off x="2784" y="208"/>
                <a:ext cx="336" cy="131"/>
                <a:chOff x="2784" y="240"/>
                <a:chExt cx="336" cy="131"/>
              </a:xfrm>
            </p:grpSpPr>
            <p:sp>
              <p:nvSpPr>
                <p:cNvPr id="282641" name="Oval 17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42" name="Oval 18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43" name="Group 19"/>
              <p:cNvGrpSpPr>
                <a:grpSpLocks/>
              </p:cNvGrpSpPr>
              <p:nvPr/>
            </p:nvGrpSpPr>
            <p:grpSpPr bwMode="auto">
              <a:xfrm>
                <a:off x="2784" y="172"/>
                <a:ext cx="336" cy="131"/>
                <a:chOff x="2784" y="240"/>
                <a:chExt cx="336" cy="131"/>
              </a:xfrm>
            </p:grpSpPr>
            <p:sp>
              <p:nvSpPr>
                <p:cNvPr id="282644" name="Oval 20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45" name="Oval 21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46" name="Group 22"/>
              <p:cNvGrpSpPr>
                <a:grpSpLocks/>
              </p:cNvGrpSpPr>
              <p:nvPr/>
            </p:nvGrpSpPr>
            <p:grpSpPr bwMode="auto">
              <a:xfrm>
                <a:off x="2784" y="136"/>
                <a:ext cx="336" cy="131"/>
                <a:chOff x="2784" y="240"/>
                <a:chExt cx="336" cy="131"/>
              </a:xfrm>
            </p:grpSpPr>
            <p:sp>
              <p:nvSpPr>
                <p:cNvPr id="282647" name="Oval 23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48" name="Oval 24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sp>
            <p:nvSpPr>
              <p:cNvPr id="282649" name="Oval 25"/>
              <p:cNvSpPr>
                <a:spLocks noChangeArrowheads="1"/>
              </p:cNvSpPr>
              <p:nvPr/>
            </p:nvSpPr>
            <p:spPr bwMode="auto">
              <a:xfrm>
                <a:off x="2784" y="102"/>
                <a:ext cx="336" cy="125"/>
              </a:xfrm>
              <a:prstGeom prst="ellipse">
                <a:avLst/>
              </a:pr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+mn-ea"/>
                </a:endParaRPr>
              </a:p>
            </p:txBody>
          </p:sp>
          <p:sp>
            <p:nvSpPr>
              <p:cNvPr id="282650" name="Oval 26"/>
              <p:cNvSpPr>
                <a:spLocks noChangeArrowheads="1"/>
              </p:cNvSpPr>
              <p:nvPr/>
            </p:nvSpPr>
            <p:spPr bwMode="auto">
              <a:xfrm>
                <a:off x="2784" y="96"/>
                <a:ext cx="336" cy="111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50000">
                    <a:srgbClr val="FFCC99"/>
                  </a:gs>
                  <a:gs pos="100000">
                    <a:srgbClr val="FFCC0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282651" name="Group 27"/>
            <p:cNvGrpSpPr>
              <a:grpSpLocks/>
            </p:cNvGrpSpPr>
            <p:nvPr/>
          </p:nvGrpSpPr>
          <p:grpSpPr bwMode="auto">
            <a:xfrm>
              <a:off x="3481" y="1145"/>
              <a:ext cx="161" cy="209"/>
              <a:chOff x="2976" y="3264"/>
              <a:chExt cx="720" cy="577"/>
            </a:xfrm>
          </p:grpSpPr>
          <p:grpSp>
            <p:nvGrpSpPr>
              <p:cNvPr id="282652" name="Group 28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282653" name="Oval 29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54" name="Oval 30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55" name="Group 31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282656" name="Oval 32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57" name="Oval 33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58" name="Group 34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282659" name="Oval 35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60" name="Oval 36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61" name="Group 37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282662" name="Oval 38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63" name="Oval 39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64" name="Group 40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282665" name="Oval 41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66" name="Oval 42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67" name="Group 43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282668" name="Oval 44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69" name="Oval 45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</p:grpSp>
        <p:grpSp>
          <p:nvGrpSpPr>
            <p:cNvPr id="282670" name="Group 46"/>
            <p:cNvGrpSpPr>
              <a:grpSpLocks/>
            </p:cNvGrpSpPr>
            <p:nvPr/>
          </p:nvGrpSpPr>
          <p:grpSpPr bwMode="auto">
            <a:xfrm>
              <a:off x="3577" y="1232"/>
              <a:ext cx="161" cy="209"/>
              <a:chOff x="2976" y="3264"/>
              <a:chExt cx="720" cy="577"/>
            </a:xfrm>
          </p:grpSpPr>
          <p:grpSp>
            <p:nvGrpSpPr>
              <p:cNvPr id="282671" name="Group 47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282672" name="Oval 48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73" name="Oval 49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74" name="Group 50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282675" name="Oval 51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76" name="Oval 52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77" name="Group 53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282678" name="Oval 5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79" name="Oval 5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80" name="Group 56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282681" name="Oval 5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82" name="Oval 5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83" name="Group 59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282684" name="Oval 6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85" name="Oval 6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282686" name="Group 62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282687" name="Oval 63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  <p:sp>
              <p:nvSpPr>
                <p:cNvPr id="282688" name="Oval 64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+mn-ea"/>
                  </a:endParaRPr>
                </a:p>
              </p:txBody>
            </p:sp>
          </p:grpSp>
        </p:grpSp>
      </p:grpSp>
      <p:pic>
        <p:nvPicPr>
          <p:cNvPr id="282689" name="Picture 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479" y="3786990"/>
            <a:ext cx="1127125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82690" name="Group 66"/>
          <p:cNvGrpSpPr>
            <a:grpSpLocks/>
          </p:cNvGrpSpPr>
          <p:nvPr/>
        </p:nvGrpSpPr>
        <p:grpSpPr bwMode="auto">
          <a:xfrm>
            <a:off x="3816319" y="2429668"/>
            <a:ext cx="830262" cy="914400"/>
            <a:chOff x="3960" y="12396"/>
            <a:chExt cx="614" cy="690"/>
          </a:xfrm>
        </p:grpSpPr>
        <p:pic>
          <p:nvPicPr>
            <p:cNvPr id="282691" name="Picture 67" descr="serve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66" y="12396"/>
              <a:ext cx="408" cy="651"/>
            </a:xfrm>
            <a:prstGeom prst="rect">
              <a:avLst/>
            </a:prstGeom>
            <a:noFill/>
          </p:spPr>
        </p:pic>
        <p:pic>
          <p:nvPicPr>
            <p:cNvPr id="282692" name="Picture 68" descr="PC Blue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60" y="12710"/>
              <a:ext cx="368" cy="376"/>
            </a:xfrm>
            <a:prstGeom prst="rect">
              <a:avLst/>
            </a:prstGeom>
            <a:noFill/>
          </p:spPr>
        </p:pic>
      </p:grpSp>
      <p:grpSp>
        <p:nvGrpSpPr>
          <p:cNvPr id="282699" name="Group 75"/>
          <p:cNvGrpSpPr>
            <a:grpSpLocks/>
          </p:cNvGrpSpPr>
          <p:nvPr/>
        </p:nvGrpSpPr>
        <p:grpSpPr bwMode="auto">
          <a:xfrm>
            <a:off x="1511269" y="2824956"/>
            <a:ext cx="2016125" cy="949325"/>
            <a:chOff x="1059" y="2066"/>
            <a:chExt cx="1270" cy="598"/>
          </a:xfrm>
        </p:grpSpPr>
        <p:sp>
          <p:nvSpPr>
            <p:cNvPr id="282693" name="Line 69"/>
            <p:cNvSpPr>
              <a:spLocks noChangeShapeType="1"/>
            </p:cNvSpPr>
            <p:nvPr/>
          </p:nvSpPr>
          <p:spPr bwMode="auto">
            <a:xfrm flipV="1">
              <a:off x="1059" y="2165"/>
              <a:ext cx="127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ea typeface="+mn-ea"/>
              </a:endParaRPr>
            </a:p>
          </p:txBody>
        </p:sp>
        <p:sp>
          <p:nvSpPr>
            <p:cNvPr id="282695" name="Text Box 71"/>
            <p:cNvSpPr txBox="1">
              <a:spLocks noChangeArrowheads="1"/>
            </p:cNvSpPr>
            <p:nvPr/>
          </p:nvSpPr>
          <p:spPr bwMode="auto">
            <a:xfrm>
              <a:off x="1228" y="2066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1800" b="0" u="none" dirty="0">
                  <a:solidFill>
                    <a:schemeClr val="tx1"/>
                  </a:solidFill>
                  <a:ea typeface="+mn-ea"/>
                </a:rPr>
                <a:t>提出申请</a:t>
              </a:r>
            </a:p>
          </p:txBody>
        </p:sp>
      </p:grpSp>
      <p:grpSp>
        <p:nvGrpSpPr>
          <p:cNvPr id="282700" name="Group 76"/>
          <p:cNvGrpSpPr>
            <a:grpSpLocks/>
          </p:cNvGrpSpPr>
          <p:nvPr/>
        </p:nvGrpSpPr>
        <p:grpSpPr bwMode="auto">
          <a:xfrm>
            <a:off x="1655731" y="3198018"/>
            <a:ext cx="2082800" cy="987425"/>
            <a:chOff x="1150" y="2301"/>
            <a:chExt cx="1312" cy="622"/>
          </a:xfrm>
        </p:grpSpPr>
        <p:sp>
          <p:nvSpPr>
            <p:cNvPr id="282694" name="Freeform 70"/>
            <p:cNvSpPr>
              <a:spLocks/>
            </p:cNvSpPr>
            <p:nvPr/>
          </p:nvSpPr>
          <p:spPr bwMode="auto">
            <a:xfrm>
              <a:off x="1150" y="2301"/>
              <a:ext cx="1270" cy="499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1270" y="0"/>
                </a:cxn>
              </a:cxnLst>
              <a:rect l="0" t="0" r="r" b="b"/>
              <a:pathLst>
                <a:path w="1270" h="499">
                  <a:moveTo>
                    <a:pt x="0" y="499"/>
                  </a:moveTo>
                  <a:lnTo>
                    <a:pt x="127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ea typeface="+mn-ea"/>
              </a:endParaRPr>
            </a:p>
          </p:txBody>
        </p:sp>
        <p:sp>
          <p:nvSpPr>
            <p:cNvPr id="282696" name="Text Box 72"/>
            <p:cNvSpPr txBox="1">
              <a:spLocks noChangeArrowheads="1"/>
            </p:cNvSpPr>
            <p:nvPr/>
          </p:nvSpPr>
          <p:spPr bwMode="auto">
            <a:xfrm>
              <a:off x="1338" y="2692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1800" b="0" u="none">
                  <a:solidFill>
                    <a:schemeClr val="tx1"/>
                  </a:solidFill>
                  <a:ea typeface="+mn-ea"/>
                </a:rPr>
                <a:t>分配地址等参数</a:t>
              </a:r>
            </a:p>
          </p:txBody>
        </p:sp>
      </p:grpSp>
      <p:sp>
        <p:nvSpPr>
          <p:cNvPr id="282697" name="Text Box 73"/>
          <p:cNvSpPr txBox="1">
            <a:spLocks noChangeArrowheads="1"/>
          </p:cNvSpPr>
          <p:nvPr/>
        </p:nvSpPr>
        <p:spPr bwMode="auto">
          <a:xfrm>
            <a:off x="3538506" y="3437731"/>
            <a:ext cx="1386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 u="none">
                <a:solidFill>
                  <a:schemeClr val="tx1"/>
                </a:solidFill>
                <a:ea typeface="+mn-ea"/>
              </a:rPr>
              <a:t>DHCP Server</a:t>
            </a:r>
          </a:p>
        </p:txBody>
      </p:sp>
      <p:sp>
        <p:nvSpPr>
          <p:cNvPr id="282698" name="Text Box 74"/>
          <p:cNvSpPr txBox="1">
            <a:spLocks noChangeArrowheads="1"/>
          </p:cNvSpPr>
          <p:nvPr/>
        </p:nvSpPr>
        <p:spPr bwMode="auto">
          <a:xfrm>
            <a:off x="4978369" y="3509168"/>
            <a:ext cx="1085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 b="0" u="none">
                <a:solidFill>
                  <a:schemeClr val="tx1"/>
                </a:solidFill>
                <a:ea typeface="+mn-ea"/>
              </a:rPr>
              <a:t>IP</a:t>
            </a:r>
            <a:r>
              <a:rPr kumimoji="1" lang="zh-CN" altLang="en-US" sz="1800" b="0" u="none">
                <a:solidFill>
                  <a:schemeClr val="tx1"/>
                </a:solidFill>
                <a:ea typeface="+mn-ea"/>
              </a:rPr>
              <a:t>地址池</a:t>
            </a:r>
            <a:endParaRPr lang="zh-CN" altLang="en-US" sz="1800" b="0" u="none">
              <a:solidFill>
                <a:schemeClr val="tx1"/>
              </a:solidFill>
              <a:ea typeface="+mn-ea"/>
            </a:endParaRPr>
          </a:p>
        </p:txBody>
      </p:sp>
      <p:sp>
        <p:nvSpPr>
          <p:cNvPr id="282701" name="Text Box 77"/>
          <p:cNvSpPr txBox="1">
            <a:spLocks noChangeArrowheads="1"/>
          </p:cNvSpPr>
          <p:nvPr/>
        </p:nvSpPr>
        <p:spPr bwMode="auto">
          <a:xfrm>
            <a:off x="660379" y="4655352"/>
            <a:ext cx="72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 u="none">
                <a:solidFill>
                  <a:schemeClr val="tx1"/>
                </a:solidFill>
                <a:ea typeface="+mn-ea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1979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323850" y="842963"/>
            <a:ext cx="604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u="none" dirty="0" smtClean="0">
                <a:solidFill>
                  <a:srgbClr val="007D7A"/>
                </a:solidFill>
              </a:rPr>
              <a:t>DHCP</a:t>
            </a:r>
            <a:r>
              <a:rPr lang="zh-CN" altLang="en-US" sz="2400" u="none" dirty="0" smtClean="0">
                <a:solidFill>
                  <a:srgbClr val="007D7A"/>
                </a:solidFill>
              </a:rPr>
              <a:t>使用客户服务器方式</a:t>
            </a:r>
            <a:endParaRPr lang="zh-CN" altLang="en-US" sz="2400" u="none" dirty="0">
              <a:solidFill>
                <a:srgbClr val="007D7A"/>
              </a:solidFill>
            </a:endParaRPr>
          </a:p>
        </p:txBody>
      </p:sp>
      <p:sp>
        <p:nvSpPr>
          <p:cNvPr id="284678" name="Line 6"/>
          <p:cNvSpPr>
            <a:spLocks noChangeShapeType="1"/>
          </p:cNvSpPr>
          <p:nvPr/>
        </p:nvSpPr>
        <p:spPr bwMode="auto">
          <a:xfrm>
            <a:off x="4562457" y="2293137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84679" name="Group 7"/>
          <p:cNvGrpSpPr>
            <a:grpSpLocks/>
          </p:cNvGrpSpPr>
          <p:nvPr/>
        </p:nvGrpSpPr>
        <p:grpSpPr bwMode="auto">
          <a:xfrm>
            <a:off x="5065694" y="1932774"/>
            <a:ext cx="601663" cy="722313"/>
            <a:chOff x="3481" y="1082"/>
            <a:chExt cx="299" cy="359"/>
          </a:xfrm>
        </p:grpSpPr>
        <p:grpSp>
          <p:nvGrpSpPr>
            <p:cNvPr id="284680" name="Group 8"/>
            <p:cNvGrpSpPr>
              <a:grpSpLocks/>
            </p:cNvGrpSpPr>
            <p:nvPr/>
          </p:nvGrpSpPr>
          <p:grpSpPr bwMode="auto">
            <a:xfrm>
              <a:off x="3628" y="1082"/>
              <a:ext cx="152" cy="205"/>
              <a:chOff x="2784" y="96"/>
              <a:chExt cx="336" cy="311"/>
            </a:xfrm>
          </p:grpSpPr>
          <p:grpSp>
            <p:nvGrpSpPr>
              <p:cNvPr id="284681" name="Group 9"/>
              <p:cNvGrpSpPr>
                <a:grpSpLocks/>
              </p:cNvGrpSpPr>
              <p:nvPr/>
            </p:nvGrpSpPr>
            <p:grpSpPr bwMode="auto">
              <a:xfrm>
                <a:off x="2784" y="276"/>
                <a:ext cx="336" cy="131"/>
                <a:chOff x="2784" y="240"/>
                <a:chExt cx="336" cy="131"/>
              </a:xfrm>
            </p:grpSpPr>
            <p:sp>
              <p:nvSpPr>
                <p:cNvPr id="284682" name="Oval 10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683" name="Oval 11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684" name="Group 12"/>
              <p:cNvGrpSpPr>
                <a:grpSpLocks/>
              </p:cNvGrpSpPr>
              <p:nvPr/>
            </p:nvGrpSpPr>
            <p:grpSpPr bwMode="auto">
              <a:xfrm>
                <a:off x="2784" y="240"/>
                <a:ext cx="336" cy="131"/>
                <a:chOff x="2784" y="240"/>
                <a:chExt cx="336" cy="131"/>
              </a:xfrm>
            </p:grpSpPr>
            <p:sp>
              <p:nvSpPr>
                <p:cNvPr id="284685" name="Oval 13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686" name="Oval 14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687" name="Group 15"/>
              <p:cNvGrpSpPr>
                <a:grpSpLocks/>
              </p:cNvGrpSpPr>
              <p:nvPr/>
            </p:nvGrpSpPr>
            <p:grpSpPr bwMode="auto">
              <a:xfrm>
                <a:off x="2784" y="208"/>
                <a:ext cx="336" cy="131"/>
                <a:chOff x="2784" y="240"/>
                <a:chExt cx="336" cy="131"/>
              </a:xfrm>
            </p:grpSpPr>
            <p:sp>
              <p:nvSpPr>
                <p:cNvPr id="284688" name="Oval 16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689" name="Oval 17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690" name="Group 18"/>
              <p:cNvGrpSpPr>
                <a:grpSpLocks/>
              </p:cNvGrpSpPr>
              <p:nvPr/>
            </p:nvGrpSpPr>
            <p:grpSpPr bwMode="auto">
              <a:xfrm>
                <a:off x="2784" y="172"/>
                <a:ext cx="336" cy="131"/>
                <a:chOff x="2784" y="240"/>
                <a:chExt cx="336" cy="131"/>
              </a:xfrm>
            </p:grpSpPr>
            <p:sp>
              <p:nvSpPr>
                <p:cNvPr id="284691" name="Oval 19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692" name="Oval 20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693" name="Group 21"/>
              <p:cNvGrpSpPr>
                <a:grpSpLocks/>
              </p:cNvGrpSpPr>
              <p:nvPr/>
            </p:nvGrpSpPr>
            <p:grpSpPr bwMode="auto">
              <a:xfrm>
                <a:off x="2784" y="136"/>
                <a:ext cx="336" cy="131"/>
                <a:chOff x="2784" y="240"/>
                <a:chExt cx="336" cy="131"/>
              </a:xfrm>
            </p:grpSpPr>
            <p:sp>
              <p:nvSpPr>
                <p:cNvPr id="284694" name="Oval 22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695" name="Oval 23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4696" name="Oval 24"/>
              <p:cNvSpPr>
                <a:spLocks noChangeArrowheads="1"/>
              </p:cNvSpPr>
              <p:nvPr/>
            </p:nvSpPr>
            <p:spPr bwMode="auto">
              <a:xfrm>
                <a:off x="2784" y="102"/>
                <a:ext cx="336" cy="125"/>
              </a:xfrm>
              <a:prstGeom prst="ellipse">
                <a:avLst/>
              </a:pr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697" name="Oval 25"/>
              <p:cNvSpPr>
                <a:spLocks noChangeArrowheads="1"/>
              </p:cNvSpPr>
              <p:nvPr/>
            </p:nvSpPr>
            <p:spPr bwMode="auto">
              <a:xfrm>
                <a:off x="2784" y="96"/>
                <a:ext cx="336" cy="111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50000">
                    <a:srgbClr val="FFCC99"/>
                  </a:gs>
                  <a:gs pos="100000">
                    <a:srgbClr val="FFCC0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4698" name="Group 26"/>
            <p:cNvGrpSpPr>
              <a:grpSpLocks/>
            </p:cNvGrpSpPr>
            <p:nvPr/>
          </p:nvGrpSpPr>
          <p:grpSpPr bwMode="auto">
            <a:xfrm>
              <a:off x="3481" y="1145"/>
              <a:ext cx="161" cy="209"/>
              <a:chOff x="2976" y="3264"/>
              <a:chExt cx="720" cy="577"/>
            </a:xfrm>
          </p:grpSpPr>
          <p:grpSp>
            <p:nvGrpSpPr>
              <p:cNvPr id="284699" name="Group 27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284700" name="Oval 28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701" name="Oval 29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702" name="Group 30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284703" name="Oval 31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704" name="Oval 32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705" name="Group 33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284706" name="Oval 3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707" name="Oval 3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708" name="Group 36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284709" name="Oval 3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710" name="Oval 3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711" name="Group 39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284712" name="Oval 4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713" name="Oval 4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714" name="Group 42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284715" name="Oval 43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716" name="Oval 44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84717" name="Group 45"/>
            <p:cNvGrpSpPr>
              <a:grpSpLocks/>
            </p:cNvGrpSpPr>
            <p:nvPr/>
          </p:nvGrpSpPr>
          <p:grpSpPr bwMode="auto">
            <a:xfrm>
              <a:off x="3577" y="1232"/>
              <a:ext cx="161" cy="209"/>
              <a:chOff x="2976" y="3264"/>
              <a:chExt cx="720" cy="577"/>
            </a:xfrm>
          </p:grpSpPr>
          <p:grpSp>
            <p:nvGrpSpPr>
              <p:cNvPr id="284718" name="Group 46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284719" name="Oval 4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720" name="Oval 4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721" name="Group 49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284722" name="Oval 5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723" name="Oval 5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724" name="Group 52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284725" name="Oval 5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726" name="Oval 5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727" name="Group 55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284728" name="Oval 5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729" name="Oval 5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730" name="Group 58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284731" name="Oval 59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732" name="Oval 60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4733" name="Group 61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284734" name="Oval 62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735" name="Oval 63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84736" name="Picture 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917" y="3428222"/>
            <a:ext cx="1127125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84737" name="Group 65"/>
          <p:cNvGrpSpPr>
            <a:grpSpLocks/>
          </p:cNvGrpSpPr>
          <p:nvPr/>
        </p:nvGrpSpPr>
        <p:grpSpPr bwMode="auto">
          <a:xfrm>
            <a:off x="3770294" y="1716874"/>
            <a:ext cx="830263" cy="914400"/>
            <a:chOff x="3960" y="12396"/>
            <a:chExt cx="614" cy="690"/>
          </a:xfrm>
        </p:grpSpPr>
        <p:pic>
          <p:nvPicPr>
            <p:cNvPr id="284738" name="Picture 66" descr="serve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66" y="12396"/>
              <a:ext cx="408" cy="651"/>
            </a:xfrm>
            <a:prstGeom prst="rect">
              <a:avLst/>
            </a:prstGeom>
            <a:noFill/>
          </p:spPr>
        </p:pic>
        <p:pic>
          <p:nvPicPr>
            <p:cNvPr id="284739" name="Picture 67" descr="PC Blue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60" y="12710"/>
              <a:ext cx="368" cy="376"/>
            </a:xfrm>
            <a:prstGeom prst="rect">
              <a:avLst/>
            </a:prstGeom>
            <a:noFill/>
          </p:spPr>
        </p:pic>
      </p:grpSp>
      <p:sp>
        <p:nvSpPr>
          <p:cNvPr id="284741" name="Text Box 69"/>
          <p:cNvSpPr txBox="1">
            <a:spLocks noChangeArrowheads="1"/>
          </p:cNvSpPr>
          <p:nvPr/>
        </p:nvSpPr>
        <p:spPr bwMode="auto">
          <a:xfrm>
            <a:off x="4994257" y="1500974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 b="0" u="none" dirty="0">
                <a:solidFill>
                  <a:schemeClr val="tx1"/>
                </a:solidFill>
                <a:ea typeface="+mn-ea"/>
              </a:rPr>
              <a:t>IP</a:t>
            </a:r>
            <a:r>
              <a:rPr kumimoji="1" lang="zh-CN" altLang="en-US" sz="1800" b="0" u="none" dirty="0">
                <a:solidFill>
                  <a:schemeClr val="tx1"/>
                </a:solidFill>
                <a:ea typeface="+mn-ea"/>
              </a:rPr>
              <a:t>地址池</a:t>
            </a:r>
            <a:endParaRPr lang="zh-CN" altLang="en-US" sz="1800" b="0" u="none" dirty="0">
              <a:solidFill>
                <a:schemeClr val="tx1"/>
              </a:solidFill>
              <a:ea typeface="+mn-ea"/>
            </a:endParaRPr>
          </a:p>
        </p:txBody>
      </p:sp>
      <p:grpSp>
        <p:nvGrpSpPr>
          <p:cNvPr id="284742" name="Group 70"/>
          <p:cNvGrpSpPr>
            <a:grpSpLocks/>
          </p:cNvGrpSpPr>
          <p:nvPr/>
        </p:nvGrpSpPr>
        <p:grpSpPr bwMode="auto">
          <a:xfrm>
            <a:off x="2343148" y="2864637"/>
            <a:ext cx="720725" cy="431800"/>
            <a:chOff x="940" y="956"/>
            <a:chExt cx="464" cy="364"/>
          </a:xfrm>
        </p:grpSpPr>
        <p:sp>
          <p:nvSpPr>
            <p:cNvPr id="284743" name="Freeform 71"/>
            <p:cNvSpPr>
              <a:spLocks noEditPoints="1"/>
            </p:cNvSpPr>
            <p:nvPr/>
          </p:nvSpPr>
          <p:spPr bwMode="auto">
            <a:xfrm>
              <a:off x="940" y="956"/>
              <a:ext cx="464" cy="364"/>
            </a:xfrm>
            <a:custGeom>
              <a:avLst/>
              <a:gdLst/>
              <a:ahLst/>
              <a:cxnLst>
                <a:cxn ang="0">
                  <a:pos x="464" y="77"/>
                </a:cxn>
                <a:cxn ang="0">
                  <a:pos x="455" y="98"/>
                </a:cxn>
                <a:cxn ang="0">
                  <a:pos x="430" y="117"/>
                </a:cxn>
                <a:cxn ang="0">
                  <a:pos x="391" y="133"/>
                </a:cxn>
                <a:cxn ang="0">
                  <a:pos x="338" y="145"/>
                </a:cxn>
                <a:cxn ang="0">
                  <a:pos x="280" y="152"/>
                </a:cxn>
                <a:cxn ang="0">
                  <a:pos x="216" y="153"/>
                </a:cxn>
                <a:cxn ang="0">
                  <a:pos x="155" y="149"/>
                </a:cxn>
                <a:cxn ang="0">
                  <a:pos x="98" y="140"/>
                </a:cxn>
                <a:cxn ang="0">
                  <a:pos x="98" y="140"/>
                </a:cxn>
                <a:cxn ang="0">
                  <a:pos x="155" y="149"/>
                </a:cxn>
                <a:cxn ang="0">
                  <a:pos x="216" y="153"/>
                </a:cxn>
                <a:cxn ang="0">
                  <a:pos x="280" y="152"/>
                </a:cxn>
                <a:cxn ang="0">
                  <a:pos x="338" y="145"/>
                </a:cxn>
                <a:cxn ang="0">
                  <a:pos x="391" y="133"/>
                </a:cxn>
                <a:cxn ang="0">
                  <a:pos x="430" y="117"/>
                </a:cxn>
                <a:cxn ang="0">
                  <a:pos x="455" y="98"/>
                </a:cxn>
                <a:cxn ang="0">
                  <a:pos x="464" y="77"/>
                </a:cxn>
                <a:cxn ang="0">
                  <a:pos x="0" y="77"/>
                </a:cxn>
                <a:cxn ang="0">
                  <a:pos x="9" y="98"/>
                </a:cxn>
                <a:cxn ang="0">
                  <a:pos x="34" y="117"/>
                </a:cxn>
                <a:cxn ang="0">
                  <a:pos x="73" y="134"/>
                </a:cxn>
                <a:cxn ang="0">
                  <a:pos x="34" y="117"/>
                </a:cxn>
                <a:cxn ang="0">
                  <a:pos x="9" y="98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2" y="298"/>
                </a:cxn>
                <a:cxn ang="0">
                  <a:pos x="19" y="318"/>
                </a:cxn>
                <a:cxn ang="0">
                  <a:pos x="52" y="336"/>
                </a:cxn>
                <a:cxn ang="0">
                  <a:pos x="98" y="351"/>
                </a:cxn>
                <a:cxn ang="0">
                  <a:pos x="154" y="360"/>
                </a:cxn>
                <a:cxn ang="0">
                  <a:pos x="216" y="364"/>
                </a:cxn>
                <a:cxn ang="0">
                  <a:pos x="280" y="363"/>
                </a:cxn>
                <a:cxn ang="0">
                  <a:pos x="338" y="356"/>
                </a:cxn>
                <a:cxn ang="0">
                  <a:pos x="391" y="344"/>
                </a:cxn>
                <a:cxn ang="0">
                  <a:pos x="430" y="327"/>
                </a:cxn>
                <a:cxn ang="0">
                  <a:pos x="455" y="309"/>
                </a:cxn>
                <a:cxn ang="0">
                  <a:pos x="464" y="287"/>
                </a:cxn>
                <a:cxn ang="0">
                  <a:pos x="462" y="66"/>
                </a:cxn>
                <a:cxn ang="0">
                  <a:pos x="445" y="46"/>
                </a:cxn>
                <a:cxn ang="0">
                  <a:pos x="412" y="27"/>
                </a:cxn>
                <a:cxn ang="0">
                  <a:pos x="366" y="13"/>
                </a:cxn>
                <a:cxn ang="0">
                  <a:pos x="310" y="4"/>
                </a:cxn>
                <a:cxn ang="0">
                  <a:pos x="248" y="0"/>
                </a:cxn>
                <a:cxn ang="0">
                  <a:pos x="184" y="1"/>
                </a:cxn>
                <a:cxn ang="0">
                  <a:pos x="126" y="8"/>
                </a:cxn>
                <a:cxn ang="0">
                  <a:pos x="73" y="20"/>
                </a:cxn>
                <a:cxn ang="0">
                  <a:pos x="34" y="37"/>
                </a:cxn>
                <a:cxn ang="0">
                  <a:pos x="9" y="55"/>
                </a:cxn>
                <a:cxn ang="0">
                  <a:pos x="0" y="77"/>
                </a:cxn>
              </a:cxnLst>
              <a:rect l="0" t="0" r="r" b="b"/>
              <a:pathLst>
                <a:path w="464" h="364">
                  <a:moveTo>
                    <a:pt x="464" y="77"/>
                  </a:moveTo>
                  <a:lnTo>
                    <a:pt x="464" y="77"/>
                  </a:lnTo>
                  <a:lnTo>
                    <a:pt x="462" y="87"/>
                  </a:lnTo>
                  <a:lnTo>
                    <a:pt x="455" y="98"/>
                  </a:lnTo>
                  <a:lnTo>
                    <a:pt x="445" y="107"/>
                  </a:lnTo>
                  <a:lnTo>
                    <a:pt x="430" y="117"/>
                  </a:lnTo>
                  <a:lnTo>
                    <a:pt x="412" y="125"/>
                  </a:lnTo>
                  <a:lnTo>
                    <a:pt x="391" y="133"/>
                  </a:lnTo>
                  <a:lnTo>
                    <a:pt x="366" y="140"/>
                  </a:lnTo>
                  <a:lnTo>
                    <a:pt x="338" y="145"/>
                  </a:lnTo>
                  <a:lnTo>
                    <a:pt x="310" y="149"/>
                  </a:lnTo>
                  <a:lnTo>
                    <a:pt x="280" y="152"/>
                  </a:lnTo>
                  <a:lnTo>
                    <a:pt x="248" y="153"/>
                  </a:lnTo>
                  <a:lnTo>
                    <a:pt x="216" y="153"/>
                  </a:lnTo>
                  <a:lnTo>
                    <a:pt x="186" y="152"/>
                  </a:lnTo>
                  <a:lnTo>
                    <a:pt x="155" y="149"/>
                  </a:lnTo>
                  <a:lnTo>
                    <a:pt x="126" y="145"/>
                  </a:lnTo>
                  <a:lnTo>
                    <a:pt x="98" y="140"/>
                  </a:lnTo>
                  <a:lnTo>
                    <a:pt x="73" y="134"/>
                  </a:lnTo>
                  <a:lnTo>
                    <a:pt x="98" y="140"/>
                  </a:lnTo>
                  <a:lnTo>
                    <a:pt x="126" y="145"/>
                  </a:lnTo>
                  <a:lnTo>
                    <a:pt x="155" y="149"/>
                  </a:lnTo>
                  <a:lnTo>
                    <a:pt x="186" y="152"/>
                  </a:lnTo>
                  <a:lnTo>
                    <a:pt x="216" y="153"/>
                  </a:lnTo>
                  <a:lnTo>
                    <a:pt x="248" y="153"/>
                  </a:lnTo>
                  <a:lnTo>
                    <a:pt x="280" y="152"/>
                  </a:lnTo>
                  <a:lnTo>
                    <a:pt x="310" y="149"/>
                  </a:lnTo>
                  <a:lnTo>
                    <a:pt x="338" y="145"/>
                  </a:lnTo>
                  <a:lnTo>
                    <a:pt x="366" y="140"/>
                  </a:lnTo>
                  <a:lnTo>
                    <a:pt x="391" y="133"/>
                  </a:lnTo>
                  <a:lnTo>
                    <a:pt x="412" y="125"/>
                  </a:lnTo>
                  <a:lnTo>
                    <a:pt x="430" y="117"/>
                  </a:lnTo>
                  <a:lnTo>
                    <a:pt x="445" y="107"/>
                  </a:lnTo>
                  <a:lnTo>
                    <a:pt x="455" y="98"/>
                  </a:lnTo>
                  <a:lnTo>
                    <a:pt x="462" y="87"/>
                  </a:lnTo>
                  <a:lnTo>
                    <a:pt x="464" y="77"/>
                  </a:lnTo>
                  <a:lnTo>
                    <a:pt x="464" y="77"/>
                  </a:lnTo>
                  <a:close/>
                  <a:moveTo>
                    <a:pt x="0" y="77"/>
                  </a:moveTo>
                  <a:lnTo>
                    <a:pt x="2" y="87"/>
                  </a:lnTo>
                  <a:lnTo>
                    <a:pt x="9" y="98"/>
                  </a:lnTo>
                  <a:lnTo>
                    <a:pt x="19" y="108"/>
                  </a:lnTo>
                  <a:lnTo>
                    <a:pt x="34" y="117"/>
                  </a:lnTo>
                  <a:lnTo>
                    <a:pt x="52" y="125"/>
                  </a:lnTo>
                  <a:lnTo>
                    <a:pt x="73" y="134"/>
                  </a:lnTo>
                  <a:lnTo>
                    <a:pt x="52" y="125"/>
                  </a:lnTo>
                  <a:lnTo>
                    <a:pt x="34" y="117"/>
                  </a:lnTo>
                  <a:lnTo>
                    <a:pt x="19" y="108"/>
                  </a:lnTo>
                  <a:lnTo>
                    <a:pt x="9" y="98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0" y="77"/>
                  </a:lnTo>
                  <a:close/>
                  <a:moveTo>
                    <a:pt x="0" y="77"/>
                  </a:moveTo>
                  <a:lnTo>
                    <a:pt x="0" y="287"/>
                  </a:lnTo>
                  <a:lnTo>
                    <a:pt x="2" y="298"/>
                  </a:lnTo>
                  <a:lnTo>
                    <a:pt x="9" y="309"/>
                  </a:lnTo>
                  <a:lnTo>
                    <a:pt x="19" y="318"/>
                  </a:lnTo>
                  <a:lnTo>
                    <a:pt x="34" y="327"/>
                  </a:lnTo>
                  <a:lnTo>
                    <a:pt x="52" y="336"/>
                  </a:lnTo>
                  <a:lnTo>
                    <a:pt x="73" y="344"/>
                  </a:lnTo>
                  <a:lnTo>
                    <a:pt x="98" y="351"/>
                  </a:lnTo>
                  <a:lnTo>
                    <a:pt x="126" y="356"/>
                  </a:lnTo>
                  <a:lnTo>
                    <a:pt x="154" y="360"/>
                  </a:lnTo>
                  <a:lnTo>
                    <a:pt x="184" y="363"/>
                  </a:lnTo>
                  <a:lnTo>
                    <a:pt x="216" y="364"/>
                  </a:lnTo>
                  <a:lnTo>
                    <a:pt x="248" y="364"/>
                  </a:lnTo>
                  <a:lnTo>
                    <a:pt x="280" y="363"/>
                  </a:lnTo>
                  <a:lnTo>
                    <a:pt x="310" y="360"/>
                  </a:lnTo>
                  <a:lnTo>
                    <a:pt x="338" y="356"/>
                  </a:lnTo>
                  <a:lnTo>
                    <a:pt x="366" y="351"/>
                  </a:lnTo>
                  <a:lnTo>
                    <a:pt x="391" y="344"/>
                  </a:lnTo>
                  <a:lnTo>
                    <a:pt x="412" y="336"/>
                  </a:lnTo>
                  <a:lnTo>
                    <a:pt x="430" y="327"/>
                  </a:lnTo>
                  <a:lnTo>
                    <a:pt x="445" y="318"/>
                  </a:lnTo>
                  <a:lnTo>
                    <a:pt x="455" y="309"/>
                  </a:lnTo>
                  <a:lnTo>
                    <a:pt x="462" y="298"/>
                  </a:lnTo>
                  <a:lnTo>
                    <a:pt x="464" y="287"/>
                  </a:lnTo>
                  <a:lnTo>
                    <a:pt x="464" y="77"/>
                  </a:lnTo>
                  <a:lnTo>
                    <a:pt x="462" y="66"/>
                  </a:lnTo>
                  <a:lnTo>
                    <a:pt x="455" y="55"/>
                  </a:lnTo>
                  <a:lnTo>
                    <a:pt x="445" y="46"/>
                  </a:lnTo>
                  <a:lnTo>
                    <a:pt x="430" y="37"/>
                  </a:lnTo>
                  <a:lnTo>
                    <a:pt x="412" y="27"/>
                  </a:lnTo>
                  <a:lnTo>
                    <a:pt x="391" y="20"/>
                  </a:lnTo>
                  <a:lnTo>
                    <a:pt x="366" y="13"/>
                  </a:lnTo>
                  <a:lnTo>
                    <a:pt x="338" y="8"/>
                  </a:lnTo>
                  <a:lnTo>
                    <a:pt x="310" y="4"/>
                  </a:lnTo>
                  <a:lnTo>
                    <a:pt x="280" y="1"/>
                  </a:lnTo>
                  <a:lnTo>
                    <a:pt x="248" y="0"/>
                  </a:lnTo>
                  <a:lnTo>
                    <a:pt x="216" y="0"/>
                  </a:lnTo>
                  <a:lnTo>
                    <a:pt x="184" y="1"/>
                  </a:lnTo>
                  <a:lnTo>
                    <a:pt x="154" y="4"/>
                  </a:lnTo>
                  <a:lnTo>
                    <a:pt x="126" y="8"/>
                  </a:lnTo>
                  <a:lnTo>
                    <a:pt x="98" y="13"/>
                  </a:lnTo>
                  <a:lnTo>
                    <a:pt x="73" y="20"/>
                  </a:lnTo>
                  <a:lnTo>
                    <a:pt x="52" y="27"/>
                  </a:lnTo>
                  <a:lnTo>
                    <a:pt x="34" y="37"/>
                  </a:lnTo>
                  <a:lnTo>
                    <a:pt x="19" y="46"/>
                  </a:lnTo>
                  <a:lnTo>
                    <a:pt x="9" y="55"/>
                  </a:lnTo>
                  <a:lnTo>
                    <a:pt x="2" y="66"/>
                  </a:lnTo>
                  <a:lnTo>
                    <a:pt x="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8E85B7"/>
            </a:solidFill>
            <a:ln w="9525">
              <a:solidFill>
                <a:srgbClr val="23CB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744" name="Freeform 72"/>
            <p:cNvSpPr>
              <a:spLocks/>
            </p:cNvSpPr>
            <p:nvPr/>
          </p:nvSpPr>
          <p:spPr bwMode="auto">
            <a:xfrm>
              <a:off x="941" y="956"/>
              <a:ext cx="463" cy="154"/>
            </a:xfrm>
            <a:custGeom>
              <a:avLst/>
              <a:gdLst/>
              <a:ahLst/>
              <a:cxnLst>
                <a:cxn ang="0">
                  <a:pos x="463" y="77"/>
                </a:cxn>
                <a:cxn ang="0">
                  <a:pos x="461" y="87"/>
                </a:cxn>
                <a:cxn ang="0">
                  <a:pos x="454" y="98"/>
                </a:cxn>
                <a:cxn ang="0">
                  <a:pos x="443" y="108"/>
                </a:cxn>
                <a:cxn ang="0">
                  <a:pos x="428" y="117"/>
                </a:cxn>
                <a:cxn ang="0">
                  <a:pos x="409" y="126"/>
                </a:cxn>
                <a:cxn ang="0">
                  <a:pos x="386" y="134"/>
                </a:cxn>
                <a:cxn ang="0">
                  <a:pos x="361" y="141"/>
                </a:cxn>
                <a:cxn ang="0">
                  <a:pos x="333" y="146"/>
                </a:cxn>
                <a:cxn ang="0">
                  <a:pos x="302" y="150"/>
                </a:cxn>
                <a:cxn ang="0">
                  <a:pos x="272" y="152"/>
                </a:cxn>
                <a:cxn ang="0">
                  <a:pos x="239" y="154"/>
                </a:cxn>
                <a:cxn ang="0">
                  <a:pos x="207" y="153"/>
                </a:cxn>
                <a:cxn ang="0">
                  <a:pos x="174" y="151"/>
                </a:cxn>
                <a:cxn ang="0">
                  <a:pos x="144" y="148"/>
                </a:cxn>
                <a:cxn ang="0">
                  <a:pos x="116" y="144"/>
                </a:cxn>
                <a:cxn ang="0">
                  <a:pos x="88" y="138"/>
                </a:cxn>
                <a:cxn ang="0">
                  <a:pos x="65" y="130"/>
                </a:cxn>
                <a:cxn ang="0">
                  <a:pos x="43" y="122"/>
                </a:cxn>
                <a:cxn ang="0">
                  <a:pos x="26" y="113"/>
                </a:cxn>
                <a:cxn ang="0">
                  <a:pos x="14" y="103"/>
                </a:cxn>
                <a:cxn ang="0">
                  <a:pos x="5" y="92"/>
                </a:cxn>
                <a:cxn ang="0">
                  <a:pos x="0" y="82"/>
                </a:cxn>
                <a:cxn ang="0">
                  <a:pos x="0" y="71"/>
                </a:cxn>
                <a:cxn ang="0">
                  <a:pos x="5" y="60"/>
                </a:cxn>
                <a:cxn ang="0">
                  <a:pos x="14" y="50"/>
                </a:cxn>
                <a:cxn ang="0">
                  <a:pos x="26" y="40"/>
                </a:cxn>
                <a:cxn ang="0">
                  <a:pos x="43" y="31"/>
                </a:cxn>
                <a:cxn ang="0">
                  <a:pos x="65" y="22"/>
                </a:cxn>
                <a:cxn ang="0">
                  <a:pos x="88" y="15"/>
                </a:cxn>
                <a:cxn ang="0">
                  <a:pos x="116" y="10"/>
                </a:cxn>
                <a:cxn ang="0">
                  <a:pos x="144" y="5"/>
                </a:cxn>
                <a:cxn ang="0">
                  <a:pos x="174" y="2"/>
                </a:cxn>
                <a:cxn ang="0">
                  <a:pos x="207" y="0"/>
                </a:cxn>
                <a:cxn ang="0">
                  <a:pos x="239" y="0"/>
                </a:cxn>
                <a:cxn ang="0">
                  <a:pos x="272" y="1"/>
                </a:cxn>
                <a:cxn ang="0">
                  <a:pos x="302" y="3"/>
                </a:cxn>
                <a:cxn ang="0">
                  <a:pos x="333" y="7"/>
                </a:cxn>
                <a:cxn ang="0">
                  <a:pos x="361" y="12"/>
                </a:cxn>
                <a:cxn ang="0">
                  <a:pos x="386" y="19"/>
                </a:cxn>
                <a:cxn ang="0">
                  <a:pos x="409" y="26"/>
                </a:cxn>
                <a:cxn ang="0">
                  <a:pos x="428" y="36"/>
                </a:cxn>
                <a:cxn ang="0">
                  <a:pos x="443" y="45"/>
                </a:cxn>
                <a:cxn ang="0">
                  <a:pos x="454" y="55"/>
                </a:cxn>
                <a:cxn ang="0">
                  <a:pos x="461" y="66"/>
                </a:cxn>
                <a:cxn ang="0">
                  <a:pos x="463" y="77"/>
                </a:cxn>
              </a:cxnLst>
              <a:rect l="0" t="0" r="r" b="b"/>
              <a:pathLst>
                <a:path w="463" h="154">
                  <a:moveTo>
                    <a:pt x="463" y="77"/>
                  </a:moveTo>
                  <a:lnTo>
                    <a:pt x="461" y="87"/>
                  </a:lnTo>
                  <a:lnTo>
                    <a:pt x="454" y="98"/>
                  </a:lnTo>
                  <a:lnTo>
                    <a:pt x="443" y="108"/>
                  </a:lnTo>
                  <a:lnTo>
                    <a:pt x="428" y="117"/>
                  </a:lnTo>
                  <a:lnTo>
                    <a:pt x="409" y="126"/>
                  </a:lnTo>
                  <a:lnTo>
                    <a:pt x="386" y="134"/>
                  </a:lnTo>
                  <a:lnTo>
                    <a:pt x="361" y="141"/>
                  </a:lnTo>
                  <a:lnTo>
                    <a:pt x="333" y="146"/>
                  </a:lnTo>
                  <a:lnTo>
                    <a:pt x="302" y="150"/>
                  </a:lnTo>
                  <a:lnTo>
                    <a:pt x="272" y="152"/>
                  </a:lnTo>
                  <a:lnTo>
                    <a:pt x="239" y="154"/>
                  </a:lnTo>
                  <a:lnTo>
                    <a:pt x="207" y="153"/>
                  </a:lnTo>
                  <a:lnTo>
                    <a:pt x="174" y="151"/>
                  </a:lnTo>
                  <a:lnTo>
                    <a:pt x="144" y="148"/>
                  </a:lnTo>
                  <a:lnTo>
                    <a:pt x="116" y="144"/>
                  </a:lnTo>
                  <a:lnTo>
                    <a:pt x="88" y="138"/>
                  </a:lnTo>
                  <a:lnTo>
                    <a:pt x="65" y="130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4" y="103"/>
                  </a:lnTo>
                  <a:lnTo>
                    <a:pt x="5" y="92"/>
                  </a:lnTo>
                  <a:lnTo>
                    <a:pt x="0" y="82"/>
                  </a:lnTo>
                  <a:lnTo>
                    <a:pt x="0" y="71"/>
                  </a:lnTo>
                  <a:lnTo>
                    <a:pt x="5" y="60"/>
                  </a:lnTo>
                  <a:lnTo>
                    <a:pt x="14" y="50"/>
                  </a:lnTo>
                  <a:lnTo>
                    <a:pt x="26" y="40"/>
                  </a:lnTo>
                  <a:lnTo>
                    <a:pt x="43" y="31"/>
                  </a:lnTo>
                  <a:lnTo>
                    <a:pt x="65" y="22"/>
                  </a:lnTo>
                  <a:lnTo>
                    <a:pt x="88" y="15"/>
                  </a:lnTo>
                  <a:lnTo>
                    <a:pt x="116" y="10"/>
                  </a:lnTo>
                  <a:lnTo>
                    <a:pt x="144" y="5"/>
                  </a:lnTo>
                  <a:lnTo>
                    <a:pt x="174" y="2"/>
                  </a:lnTo>
                  <a:lnTo>
                    <a:pt x="207" y="0"/>
                  </a:lnTo>
                  <a:lnTo>
                    <a:pt x="239" y="0"/>
                  </a:lnTo>
                  <a:lnTo>
                    <a:pt x="272" y="1"/>
                  </a:lnTo>
                  <a:lnTo>
                    <a:pt x="302" y="3"/>
                  </a:lnTo>
                  <a:lnTo>
                    <a:pt x="333" y="7"/>
                  </a:lnTo>
                  <a:lnTo>
                    <a:pt x="361" y="12"/>
                  </a:lnTo>
                  <a:lnTo>
                    <a:pt x="386" y="19"/>
                  </a:lnTo>
                  <a:lnTo>
                    <a:pt x="409" y="26"/>
                  </a:lnTo>
                  <a:lnTo>
                    <a:pt x="428" y="36"/>
                  </a:lnTo>
                  <a:lnTo>
                    <a:pt x="443" y="45"/>
                  </a:lnTo>
                  <a:lnTo>
                    <a:pt x="454" y="55"/>
                  </a:lnTo>
                  <a:lnTo>
                    <a:pt x="461" y="66"/>
                  </a:lnTo>
                  <a:lnTo>
                    <a:pt x="463" y="77"/>
                  </a:lnTo>
                  <a:close/>
                </a:path>
              </a:pathLst>
            </a:custGeom>
            <a:solidFill>
              <a:srgbClr val="BBB4D6"/>
            </a:solidFill>
            <a:ln w="6350" cmpd="sng">
              <a:solidFill>
                <a:srgbClr val="04D6E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745" name="Freeform 73"/>
            <p:cNvSpPr>
              <a:spLocks noEditPoints="1"/>
            </p:cNvSpPr>
            <p:nvPr/>
          </p:nvSpPr>
          <p:spPr bwMode="auto">
            <a:xfrm>
              <a:off x="1047" y="970"/>
              <a:ext cx="244" cy="121"/>
            </a:xfrm>
            <a:custGeom>
              <a:avLst/>
              <a:gdLst/>
              <a:ahLst/>
              <a:cxnLst>
                <a:cxn ang="0">
                  <a:pos x="45" y="68"/>
                </a:cxn>
                <a:cxn ang="0">
                  <a:pos x="187" y="68"/>
                </a:cxn>
                <a:cxn ang="0">
                  <a:pos x="97" y="103"/>
                </a:cxn>
                <a:cxn ang="0">
                  <a:pos x="45" y="68"/>
                </a:cxn>
                <a:cxn ang="0">
                  <a:pos x="200" y="53"/>
                </a:cxn>
                <a:cxn ang="0">
                  <a:pos x="57" y="53"/>
                </a:cxn>
                <a:cxn ang="0">
                  <a:pos x="148" y="18"/>
                </a:cxn>
                <a:cxn ang="0">
                  <a:pos x="200" y="53"/>
                </a:cxn>
                <a:cxn ang="0">
                  <a:pos x="93" y="121"/>
                </a:cxn>
                <a:cxn ang="0">
                  <a:pos x="244" y="62"/>
                </a:cxn>
                <a:cxn ang="0">
                  <a:pos x="151" y="0"/>
                </a:cxn>
                <a:cxn ang="0">
                  <a:pos x="0" y="59"/>
                </a:cxn>
                <a:cxn ang="0">
                  <a:pos x="93" y="121"/>
                </a:cxn>
              </a:cxnLst>
              <a:rect l="0" t="0" r="r" b="b"/>
              <a:pathLst>
                <a:path w="244" h="121">
                  <a:moveTo>
                    <a:pt x="45" y="68"/>
                  </a:moveTo>
                  <a:lnTo>
                    <a:pt x="187" y="68"/>
                  </a:lnTo>
                  <a:lnTo>
                    <a:pt x="97" y="103"/>
                  </a:lnTo>
                  <a:lnTo>
                    <a:pt x="45" y="68"/>
                  </a:lnTo>
                  <a:close/>
                  <a:moveTo>
                    <a:pt x="200" y="53"/>
                  </a:moveTo>
                  <a:lnTo>
                    <a:pt x="57" y="53"/>
                  </a:lnTo>
                  <a:lnTo>
                    <a:pt x="148" y="18"/>
                  </a:lnTo>
                  <a:lnTo>
                    <a:pt x="200" y="53"/>
                  </a:lnTo>
                  <a:close/>
                  <a:moveTo>
                    <a:pt x="93" y="121"/>
                  </a:moveTo>
                  <a:lnTo>
                    <a:pt x="244" y="62"/>
                  </a:lnTo>
                  <a:lnTo>
                    <a:pt x="151" y="0"/>
                  </a:lnTo>
                  <a:lnTo>
                    <a:pt x="0" y="59"/>
                  </a:lnTo>
                  <a:lnTo>
                    <a:pt x="93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746" name="Freeform 74"/>
            <p:cNvSpPr>
              <a:spLocks noEditPoints="1"/>
            </p:cNvSpPr>
            <p:nvPr/>
          </p:nvSpPr>
          <p:spPr bwMode="auto">
            <a:xfrm>
              <a:off x="1053" y="974"/>
              <a:ext cx="244" cy="121"/>
            </a:xfrm>
            <a:custGeom>
              <a:avLst/>
              <a:gdLst/>
              <a:ahLst/>
              <a:cxnLst>
                <a:cxn ang="0">
                  <a:pos x="44" y="68"/>
                </a:cxn>
                <a:cxn ang="0">
                  <a:pos x="187" y="68"/>
                </a:cxn>
                <a:cxn ang="0">
                  <a:pos x="96" y="103"/>
                </a:cxn>
                <a:cxn ang="0">
                  <a:pos x="44" y="68"/>
                </a:cxn>
                <a:cxn ang="0">
                  <a:pos x="199" y="54"/>
                </a:cxn>
                <a:cxn ang="0">
                  <a:pos x="57" y="54"/>
                </a:cxn>
                <a:cxn ang="0">
                  <a:pos x="147" y="19"/>
                </a:cxn>
                <a:cxn ang="0">
                  <a:pos x="199" y="54"/>
                </a:cxn>
                <a:cxn ang="0">
                  <a:pos x="93" y="121"/>
                </a:cxn>
                <a:cxn ang="0">
                  <a:pos x="244" y="63"/>
                </a:cxn>
                <a:cxn ang="0">
                  <a:pos x="151" y="0"/>
                </a:cxn>
                <a:cxn ang="0">
                  <a:pos x="0" y="59"/>
                </a:cxn>
                <a:cxn ang="0">
                  <a:pos x="93" y="121"/>
                </a:cxn>
              </a:cxnLst>
              <a:rect l="0" t="0" r="r" b="b"/>
              <a:pathLst>
                <a:path w="244" h="121">
                  <a:moveTo>
                    <a:pt x="44" y="68"/>
                  </a:moveTo>
                  <a:lnTo>
                    <a:pt x="187" y="68"/>
                  </a:lnTo>
                  <a:lnTo>
                    <a:pt x="96" y="103"/>
                  </a:lnTo>
                  <a:lnTo>
                    <a:pt x="44" y="68"/>
                  </a:lnTo>
                  <a:close/>
                  <a:moveTo>
                    <a:pt x="199" y="54"/>
                  </a:moveTo>
                  <a:lnTo>
                    <a:pt x="57" y="54"/>
                  </a:lnTo>
                  <a:lnTo>
                    <a:pt x="147" y="19"/>
                  </a:lnTo>
                  <a:lnTo>
                    <a:pt x="199" y="54"/>
                  </a:lnTo>
                  <a:close/>
                  <a:moveTo>
                    <a:pt x="93" y="121"/>
                  </a:moveTo>
                  <a:lnTo>
                    <a:pt x="244" y="63"/>
                  </a:lnTo>
                  <a:lnTo>
                    <a:pt x="151" y="0"/>
                  </a:lnTo>
                  <a:lnTo>
                    <a:pt x="0" y="59"/>
                  </a:lnTo>
                  <a:lnTo>
                    <a:pt x="9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747" name="Freeform 75"/>
            <p:cNvSpPr>
              <a:spLocks noEditPoints="1"/>
            </p:cNvSpPr>
            <p:nvPr/>
          </p:nvSpPr>
          <p:spPr bwMode="auto">
            <a:xfrm>
              <a:off x="1097" y="1170"/>
              <a:ext cx="161" cy="97"/>
            </a:xfrm>
            <a:custGeom>
              <a:avLst/>
              <a:gdLst/>
              <a:ahLst/>
              <a:cxnLst>
                <a:cxn ang="0">
                  <a:pos x="61" y="55"/>
                </a:cxn>
                <a:cxn ang="0">
                  <a:pos x="78" y="55"/>
                </a:cxn>
                <a:cxn ang="0">
                  <a:pos x="113" y="97"/>
                </a:cxn>
                <a:cxn ang="0">
                  <a:pos x="161" y="97"/>
                </a:cxn>
                <a:cxn ang="0">
                  <a:pos x="161" y="80"/>
                </a:cxn>
                <a:cxn ang="0">
                  <a:pos x="141" y="80"/>
                </a:cxn>
                <a:cxn ang="0">
                  <a:pos x="116" y="51"/>
                </a:cxn>
                <a:cxn ang="0">
                  <a:pos x="120" y="49"/>
                </a:cxn>
                <a:cxn ang="0">
                  <a:pos x="128" y="46"/>
                </a:cxn>
                <a:cxn ang="0">
                  <a:pos x="135" y="42"/>
                </a:cxn>
                <a:cxn ang="0">
                  <a:pos x="138" y="38"/>
                </a:cxn>
                <a:cxn ang="0">
                  <a:pos x="142" y="33"/>
                </a:cxn>
                <a:cxn ang="0">
                  <a:pos x="143" y="27"/>
                </a:cxn>
                <a:cxn ang="0">
                  <a:pos x="142" y="24"/>
                </a:cxn>
                <a:cxn ang="0">
                  <a:pos x="141" y="18"/>
                </a:cxn>
                <a:cxn ang="0">
                  <a:pos x="136" y="13"/>
                </a:cxn>
                <a:cxn ang="0">
                  <a:pos x="130" y="8"/>
                </a:cxn>
                <a:cxn ang="0">
                  <a:pos x="128" y="6"/>
                </a:cxn>
                <a:cxn ang="0">
                  <a:pos x="121" y="3"/>
                </a:cxn>
                <a:cxn ang="0">
                  <a:pos x="113" y="1"/>
                </a:cxn>
                <a:cxn ang="0">
                  <a:pos x="104" y="0"/>
                </a:cxn>
                <a:cxn ang="0">
                  <a:pos x="93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21" y="16"/>
                </a:cxn>
                <a:cxn ang="0">
                  <a:pos x="21" y="80"/>
                </a:cxn>
                <a:cxn ang="0">
                  <a:pos x="0" y="80"/>
                </a:cxn>
                <a:cxn ang="0">
                  <a:pos x="0" y="97"/>
                </a:cxn>
                <a:cxn ang="0">
                  <a:pos x="81" y="97"/>
                </a:cxn>
                <a:cxn ang="0">
                  <a:pos x="81" y="80"/>
                </a:cxn>
                <a:cxn ang="0">
                  <a:pos x="61" y="80"/>
                </a:cxn>
                <a:cxn ang="0">
                  <a:pos x="61" y="55"/>
                </a:cxn>
                <a:cxn ang="0">
                  <a:pos x="61" y="16"/>
                </a:cxn>
                <a:cxn ang="0">
                  <a:pos x="78" y="16"/>
                </a:cxn>
                <a:cxn ang="0">
                  <a:pos x="87" y="16"/>
                </a:cxn>
                <a:cxn ang="0">
                  <a:pos x="94" y="18"/>
                </a:cxn>
                <a:cxn ang="0">
                  <a:pos x="99" y="22"/>
                </a:cxn>
                <a:cxn ang="0">
                  <a:pos x="101" y="28"/>
                </a:cxn>
                <a:cxn ang="0">
                  <a:pos x="101" y="29"/>
                </a:cxn>
                <a:cxn ang="0">
                  <a:pos x="99" y="33"/>
                </a:cxn>
                <a:cxn ang="0">
                  <a:pos x="93" y="36"/>
                </a:cxn>
                <a:cxn ang="0">
                  <a:pos x="86" y="38"/>
                </a:cxn>
                <a:cxn ang="0">
                  <a:pos x="75" y="39"/>
                </a:cxn>
                <a:cxn ang="0">
                  <a:pos x="61" y="39"/>
                </a:cxn>
                <a:cxn ang="0">
                  <a:pos x="61" y="16"/>
                </a:cxn>
              </a:cxnLst>
              <a:rect l="0" t="0" r="r" b="b"/>
              <a:pathLst>
                <a:path w="161" h="97">
                  <a:moveTo>
                    <a:pt x="61" y="55"/>
                  </a:moveTo>
                  <a:lnTo>
                    <a:pt x="78" y="55"/>
                  </a:lnTo>
                  <a:lnTo>
                    <a:pt x="113" y="97"/>
                  </a:lnTo>
                  <a:lnTo>
                    <a:pt x="161" y="97"/>
                  </a:lnTo>
                  <a:lnTo>
                    <a:pt x="161" y="80"/>
                  </a:lnTo>
                  <a:lnTo>
                    <a:pt x="141" y="80"/>
                  </a:lnTo>
                  <a:lnTo>
                    <a:pt x="116" y="51"/>
                  </a:lnTo>
                  <a:lnTo>
                    <a:pt x="120" y="49"/>
                  </a:lnTo>
                  <a:lnTo>
                    <a:pt x="128" y="46"/>
                  </a:lnTo>
                  <a:lnTo>
                    <a:pt x="135" y="42"/>
                  </a:lnTo>
                  <a:lnTo>
                    <a:pt x="138" y="38"/>
                  </a:lnTo>
                  <a:lnTo>
                    <a:pt x="142" y="33"/>
                  </a:lnTo>
                  <a:lnTo>
                    <a:pt x="143" y="27"/>
                  </a:lnTo>
                  <a:lnTo>
                    <a:pt x="142" y="24"/>
                  </a:lnTo>
                  <a:lnTo>
                    <a:pt x="141" y="18"/>
                  </a:lnTo>
                  <a:lnTo>
                    <a:pt x="136" y="13"/>
                  </a:lnTo>
                  <a:lnTo>
                    <a:pt x="130" y="8"/>
                  </a:lnTo>
                  <a:lnTo>
                    <a:pt x="128" y="6"/>
                  </a:lnTo>
                  <a:lnTo>
                    <a:pt x="121" y="3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1" y="80"/>
                  </a:lnTo>
                  <a:lnTo>
                    <a:pt x="0" y="80"/>
                  </a:lnTo>
                  <a:lnTo>
                    <a:pt x="0" y="97"/>
                  </a:lnTo>
                  <a:lnTo>
                    <a:pt x="81" y="97"/>
                  </a:lnTo>
                  <a:lnTo>
                    <a:pt x="81" y="80"/>
                  </a:lnTo>
                  <a:lnTo>
                    <a:pt x="61" y="80"/>
                  </a:lnTo>
                  <a:lnTo>
                    <a:pt x="61" y="55"/>
                  </a:lnTo>
                  <a:close/>
                  <a:moveTo>
                    <a:pt x="61" y="16"/>
                  </a:moveTo>
                  <a:lnTo>
                    <a:pt x="78" y="16"/>
                  </a:lnTo>
                  <a:lnTo>
                    <a:pt x="87" y="16"/>
                  </a:lnTo>
                  <a:lnTo>
                    <a:pt x="94" y="18"/>
                  </a:lnTo>
                  <a:lnTo>
                    <a:pt x="99" y="22"/>
                  </a:lnTo>
                  <a:lnTo>
                    <a:pt x="101" y="28"/>
                  </a:lnTo>
                  <a:lnTo>
                    <a:pt x="101" y="29"/>
                  </a:lnTo>
                  <a:lnTo>
                    <a:pt x="99" y="33"/>
                  </a:lnTo>
                  <a:lnTo>
                    <a:pt x="93" y="36"/>
                  </a:lnTo>
                  <a:lnTo>
                    <a:pt x="86" y="38"/>
                  </a:lnTo>
                  <a:lnTo>
                    <a:pt x="75" y="39"/>
                  </a:lnTo>
                  <a:lnTo>
                    <a:pt x="61" y="39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748" name="Freeform 76"/>
            <p:cNvSpPr>
              <a:spLocks noEditPoints="1"/>
            </p:cNvSpPr>
            <p:nvPr/>
          </p:nvSpPr>
          <p:spPr bwMode="auto">
            <a:xfrm>
              <a:off x="1086" y="1160"/>
              <a:ext cx="161" cy="97"/>
            </a:xfrm>
            <a:custGeom>
              <a:avLst/>
              <a:gdLst/>
              <a:ahLst/>
              <a:cxnLst>
                <a:cxn ang="0">
                  <a:pos x="61" y="54"/>
                </a:cxn>
                <a:cxn ang="0">
                  <a:pos x="79" y="54"/>
                </a:cxn>
                <a:cxn ang="0">
                  <a:pos x="114" y="97"/>
                </a:cxn>
                <a:cxn ang="0">
                  <a:pos x="161" y="97"/>
                </a:cxn>
                <a:cxn ang="0">
                  <a:pos x="161" y="81"/>
                </a:cxn>
                <a:cxn ang="0">
                  <a:pos x="141" y="81"/>
                </a:cxn>
                <a:cxn ang="0">
                  <a:pos x="115" y="51"/>
                </a:cxn>
                <a:cxn ang="0">
                  <a:pos x="121" y="50"/>
                </a:cxn>
                <a:cxn ang="0">
                  <a:pos x="129" y="46"/>
                </a:cxn>
                <a:cxn ang="0">
                  <a:pos x="135" y="43"/>
                </a:cxn>
                <a:cxn ang="0">
                  <a:pos x="139" y="38"/>
                </a:cxn>
                <a:cxn ang="0">
                  <a:pos x="141" y="33"/>
                </a:cxn>
                <a:cxn ang="0">
                  <a:pos x="143" y="27"/>
                </a:cxn>
                <a:cxn ang="0">
                  <a:pos x="143" y="24"/>
                </a:cxn>
                <a:cxn ang="0">
                  <a:pos x="140" y="18"/>
                </a:cxn>
                <a:cxn ang="0">
                  <a:pos x="137" y="13"/>
                </a:cxn>
                <a:cxn ang="0">
                  <a:pos x="131" y="8"/>
                </a:cxn>
                <a:cxn ang="0">
                  <a:pos x="128" y="7"/>
                </a:cxn>
                <a:cxn ang="0">
                  <a:pos x="122" y="4"/>
                </a:cxn>
                <a:cxn ang="0">
                  <a:pos x="113" y="2"/>
                </a:cxn>
                <a:cxn ang="0">
                  <a:pos x="104" y="1"/>
                </a:cxn>
                <a:cxn ang="0">
                  <a:pos x="93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21" y="16"/>
                </a:cxn>
                <a:cxn ang="0">
                  <a:pos x="21" y="81"/>
                </a:cxn>
                <a:cxn ang="0">
                  <a:pos x="0" y="81"/>
                </a:cxn>
                <a:cxn ang="0">
                  <a:pos x="0" y="97"/>
                </a:cxn>
                <a:cxn ang="0">
                  <a:pos x="80" y="97"/>
                </a:cxn>
                <a:cxn ang="0">
                  <a:pos x="80" y="81"/>
                </a:cxn>
                <a:cxn ang="0">
                  <a:pos x="61" y="81"/>
                </a:cxn>
                <a:cxn ang="0">
                  <a:pos x="61" y="54"/>
                </a:cxn>
                <a:cxn ang="0">
                  <a:pos x="61" y="16"/>
                </a:cxn>
                <a:cxn ang="0">
                  <a:pos x="79" y="16"/>
                </a:cxn>
                <a:cxn ang="0">
                  <a:pos x="87" y="17"/>
                </a:cxn>
                <a:cxn ang="0">
                  <a:pos x="95" y="19"/>
                </a:cxn>
                <a:cxn ang="0">
                  <a:pos x="98" y="22"/>
                </a:cxn>
                <a:cxn ang="0">
                  <a:pos x="101" y="27"/>
                </a:cxn>
                <a:cxn ang="0">
                  <a:pos x="101" y="28"/>
                </a:cxn>
                <a:cxn ang="0">
                  <a:pos x="98" y="34"/>
                </a:cxn>
                <a:cxn ang="0">
                  <a:pos x="94" y="37"/>
                </a:cxn>
                <a:cxn ang="0">
                  <a:pos x="86" y="39"/>
                </a:cxn>
                <a:cxn ang="0">
                  <a:pos x="76" y="39"/>
                </a:cxn>
                <a:cxn ang="0">
                  <a:pos x="61" y="39"/>
                </a:cxn>
                <a:cxn ang="0">
                  <a:pos x="61" y="16"/>
                </a:cxn>
              </a:cxnLst>
              <a:rect l="0" t="0" r="r" b="b"/>
              <a:pathLst>
                <a:path w="161" h="97">
                  <a:moveTo>
                    <a:pt x="61" y="54"/>
                  </a:moveTo>
                  <a:lnTo>
                    <a:pt x="79" y="54"/>
                  </a:lnTo>
                  <a:lnTo>
                    <a:pt x="114" y="97"/>
                  </a:lnTo>
                  <a:lnTo>
                    <a:pt x="161" y="97"/>
                  </a:lnTo>
                  <a:lnTo>
                    <a:pt x="161" y="81"/>
                  </a:lnTo>
                  <a:lnTo>
                    <a:pt x="141" y="81"/>
                  </a:lnTo>
                  <a:lnTo>
                    <a:pt x="115" y="51"/>
                  </a:lnTo>
                  <a:lnTo>
                    <a:pt x="121" y="50"/>
                  </a:lnTo>
                  <a:lnTo>
                    <a:pt x="129" y="46"/>
                  </a:lnTo>
                  <a:lnTo>
                    <a:pt x="135" y="43"/>
                  </a:lnTo>
                  <a:lnTo>
                    <a:pt x="139" y="38"/>
                  </a:lnTo>
                  <a:lnTo>
                    <a:pt x="141" y="33"/>
                  </a:lnTo>
                  <a:lnTo>
                    <a:pt x="143" y="27"/>
                  </a:lnTo>
                  <a:lnTo>
                    <a:pt x="143" y="24"/>
                  </a:lnTo>
                  <a:lnTo>
                    <a:pt x="140" y="18"/>
                  </a:lnTo>
                  <a:lnTo>
                    <a:pt x="137" y="13"/>
                  </a:lnTo>
                  <a:lnTo>
                    <a:pt x="131" y="8"/>
                  </a:lnTo>
                  <a:lnTo>
                    <a:pt x="128" y="7"/>
                  </a:lnTo>
                  <a:lnTo>
                    <a:pt x="122" y="4"/>
                  </a:lnTo>
                  <a:lnTo>
                    <a:pt x="113" y="2"/>
                  </a:lnTo>
                  <a:lnTo>
                    <a:pt x="104" y="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1" y="81"/>
                  </a:lnTo>
                  <a:lnTo>
                    <a:pt x="0" y="81"/>
                  </a:lnTo>
                  <a:lnTo>
                    <a:pt x="0" y="97"/>
                  </a:lnTo>
                  <a:lnTo>
                    <a:pt x="80" y="97"/>
                  </a:lnTo>
                  <a:lnTo>
                    <a:pt x="80" y="81"/>
                  </a:lnTo>
                  <a:lnTo>
                    <a:pt x="61" y="81"/>
                  </a:lnTo>
                  <a:lnTo>
                    <a:pt x="61" y="54"/>
                  </a:lnTo>
                  <a:close/>
                  <a:moveTo>
                    <a:pt x="61" y="16"/>
                  </a:moveTo>
                  <a:lnTo>
                    <a:pt x="79" y="16"/>
                  </a:lnTo>
                  <a:lnTo>
                    <a:pt x="87" y="17"/>
                  </a:lnTo>
                  <a:lnTo>
                    <a:pt x="95" y="19"/>
                  </a:lnTo>
                  <a:lnTo>
                    <a:pt x="98" y="22"/>
                  </a:lnTo>
                  <a:lnTo>
                    <a:pt x="101" y="27"/>
                  </a:lnTo>
                  <a:lnTo>
                    <a:pt x="101" y="28"/>
                  </a:lnTo>
                  <a:lnTo>
                    <a:pt x="98" y="34"/>
                  </a:lnTo>
                  <a:lnTo>
                    <a:pt x="94" y="37"/>
                  </a:lnTo>
                  <a:lnTo>
                    <a:pt x="86" y="39"/>
                  </a:lnTo>
                  <a:lnTo>
                    <a:pt x="76" y="39"/>
                  </a:lnTo>
                  <a:lnTo>
                    <a:pt x="61" y="39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4749" name="Line 77"/>
          <p:cNvSpPr>
            <a:spLocks noChangeShapeType="1"/>
          </p:cNvSpPr>
          <p:nvPr/>
        </p:nvSpPr>
        <p:spPr bwMode="auto">
          <a:xfrm flipV="1">
            <a:off x="1333498" y="3205949"/>
            <a:ext cx="10096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4750" name="Line 78"/>
          <p:cNvSpPr>
            <a:spLocks noChangeShapeType="1"/>
          </p:cNvSpPr>
          <p:nvPr/>
        </p:nvSpPr>
        <p:spPr bwMode="auto">
          <a:xfrm flipV="1">
            <a:off x="3000364" y="2355058"/>
            <a:ext cx="86677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4751" name="Text Box 79"/>
          <p:cNvSpPr txBox="1">
            <a:spLocks noChangeArrowheads="1"/>
          </p:cNvSpPr>
          <p:nvPr/>
        </p:nvSpPr>
        <p:spPr bwMode="auto">
          <a:xfrm>
            <a:off x="1000100" y="279319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 b="0" u="none" dirty="0">
                <a:solidFill>
                  <a:schemeClr val="tx1"/>
                </a:solidFill>
                <a:ea typeface="+mn-ea"/>
              </a:rPr>
              <a:t>DHCP</a:t>
            </a:r>
            <a:r>
              <a:rPr kumimoji="1" lang="zh-CN" altLang="en-US" sz="1800" b="0" u="none" dirty="0">
                <a:solidFill>
                  <a:schemeClr val="tx1"/>
                </a:solidFill>
                <a:ea typeface="+mn-ea"/>
              </a:rPr>
              <a:t>报文</a:t>
            </a:r>
          </a:p>
        </p:txBody>
      </p:sp>
      <p:sp>
        <p:nvSpPr>
          <p:cNvPr id="284752" name="Text Box 80"/>
          <p:cNvSpPr txBox="1">
            <a:spLocks noChangeArrowheads="1"/>
          </p:cNvSpPr>
          <p:nvPr/>
        </p:nvSpPr>
        <p:spPr bwMode="auto">
          <a:xfrm>
            <a:off x="2143108" y="222169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 b="0" u="none" dirty="0">
                <a:solidFill>
                  <a:schemeClr val="tx1"/>
                </a:solidFill>
                <a:ea typeface="+mn-ea"/>
              </a:rPr>
              <a:t>DHCP</a:t>
            </a:r>
            <a:r>
              <a:rPr kumimoji="1" lang="zh-CN" altLang="en-US" sz="1800" b="0" u="none" dirty="0">
                <a:solidFill>
                  <a:schemeClr val="tx1"/>
                </a:solidFill>
                <a:ea typeface="+mn-ea"/>
              </a:rPr>
              <a:t>报文</a:t>
            </a:r>
          </a:p>
        </p:txBody>
      </p:sp>
      <p:sp>
        <p:nvSpPr>
          <p:cNvPr id="284753" name="Rectangle 81"/>
          <p:cNvSpPr>
            <a:spLocks noChangeArrowheads="1"/>
          </p:cNvSpPr>
          <p:nvPr/>
        </p:nvSpPr>
        <p:spPr bwMode="auto">
          <a:xfrm>
            <a:off x="303555" y="4461685"/>
            <a:ext cx="162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0" u="none">
                <a:solidFill>
                  <a:srgbClr val="C00000"/>
                </a:solidFill>
              </a:rPr>
              <a:t>DHCP</a:t>
            </a:r>
            <a:r>
              <a:rPr lang="zh-CN" altLang="en-US" sz="2000" b="0" u="none">
                <a:solidFill>
                  <a:srgbClr val="C00000"/>
                </a:solidFill>
              </a:rPr>
              <a:t>客户端</a:t>
            </a:r>
          </a:p>
        </p:txBody>
      </p:sp>
      <p:sp>
        <p:nvSpPr>
          <p:cNvPr id="284754" name="Rectangle 82"/>
          <p:cNvSpPr>
            <a:spLocks noChangeArrowheads="1"/>
          </p:cNvSpPr>
          <p:nvPr/>
        </p:nvSpPr>
        <p:spPr bwMode="auto">
          <a:xfrm>
            <a:off x="3368657" y="2593174"/>
            <a:ext cx="162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0" u="none">
                <a:solidFill>
                  <a:srgbClr val="C00000"/>
                </a:solidFill>
              </a:rPr>
              <a:t>DHCP</a:t>
            </a:r>
            <a:r>
              <a:rPr lang="zh-CN" altLang="en-US" sz="2000" b="0" u="none">
                <a:solidFill>
                  <a:srgbClr val="C00000"/>
                </a:solidFill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25941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内容占位符 2"/>
          <p:cNvSpPr>
            <a:spLocks noGrp="1"/>
          </p:cNvSpPr>
          <p:nvPr>
            <p:ph idx="4294967295"/>
          </p:nvPr>
        </p:nvSpPr>
        <p:spPr>
          <a:xfrm>
            <a:off x="539552" y="1564432"/>
            <a:ext cx="6011862" cy="2854325"/>
          </a:xfrm>
        </p:spPr>
        <p:txBody>
          <a:bodyPr/>
          <a:lstStyle/>
          <a:p>
            <a:pPr marL="265113" indent="-265113">
              <a:spcAft>
                <a:spcPct val="20000"/>
              </a:spcAft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地址储存与管理；</a:t>
            </a:r>
            <a:endParaRPr lang="en-US" altLang="zh-CN" sz="2000" b="1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13" indent="-265113">
              <a:spcAft>
                <a:spcPct val="20000"/>
              </a:spcAft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配置参数的储存和管理；</a:t>
            </a:r>
            <a:endParaRPr lang="en-US" altLang="zh-CN" sz="2000" b="1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13" indent="-265113">
              <a:spcAft>
                <a:spcPct val="20000"/>
              </a:spcAft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租用管理</a:t>
            </a:r>
          </a:p>
          <a:p>
            <a:pPr marL="539750" lvl="2" indent="-274638">
              <a:spcAft>
                <a:spcPct val="20000"/>
              </a:spcAft>
              <a:buFont typeface="Times New Roman" pitchFamily="18" charset="0"/>
              <a:buChar char="−"/>
            </a:pPr>
            <a:r>
              <a:rPr lang="zh-CN" altLang="en-US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地址动态地分配给客户机一段时间；</a:t>
            </a:r>
            <a:endParaRPr lang="en-US" altLang="zh-CN" b="1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13" indent="-265113">
              <a:spcAft>
                <a:spcPct val="20000"/>
              </a:spcAft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响应客户主机请求；</a:t>
            </a:r>
            <a:endParaRPr lang="en-US" altLang="zh-CN" sz="2000" b="1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13" indent="-265113">
              <a:spcAft>
                <a:spcPct val="20000"/>
              </a:spcAft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服务管理：管理员进行管理。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323850" y="890588"/>
            <a:ext cx="351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u="none" dirty="0" smtClean="0">
                <a:solidFill>
                  <a:srgbClr val="007D7A"/>
                </a:solidFill>
              </a:rPr>
              <a:t>DHCP</a:t>
            </a:r>
            <a:r>
              <a:rPr lang="zh-CN" altLang="en-US" sz="2400" u="none" dirty="0">
                <a:solidFill>
                  <a:srgbClr val="007D7A"/>
                </a:solidFill>
              </a:rPr>
              <a:t>服务器的主要</a:t>
            </a:r>
            <a:r>
              <a:rPr lang="zh-CN" altLang="en-US" sz="2400" u="none" dirty="0" smtClean="0">
                <a:solidFill>
                  <a:srgbClr val="007D7A"/>
                </a:solidFill>
              </a:rPr>
              <a:t>功能</a:t>
            </a:r>
            <a:endParaRPr lang="zh-CN" altLang="en-US" dirty="0">
              <a:solidFill>
                <a:srgbClr val="194D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标题 1"/>
          <p:cNvSpPr>
            <a:spLocks noGrp="1"/>
          </p:cNvSpPr>
          <p:nvPr>
            <p:ph type="title" idx="4294967295"/>
          </p:nvPr>
        </p:nvSpPr>
        <p:spPr>
          <a:xfrm>
            <a:off x="400050" y="572280"/>
            <a:ext cx="7772400" cy="1150937"/>
          </a:xfrm>
        </p:spPr>
        <p:txBody>
          <a:bodyPr/>
          <a:lstStyle/>
          <a:p>
            <a:pPr algn="l"/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DHCP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客户端的主要功能</a:t>
            </a:r>
          </a:p>
        </p:txBody>
      </p:sp>
      <p:sp>
        <p:nvSpPr>
          <p:cNvPr id="286722" name="内容占位符 2"/>
          <p:cNvSpPr>
            <a:spLocks noGrp="1"/>
          </p:cNvSpPr>
          <p:nvPr>
            <p:ph idx="4294967295"/>
          </p:nvPr>
        </p:nvSpPr>
        <p:spPr>
          <a:xfrm>
            <a:off x="428640" y="1487491"/>
            <a:ext cx="6357938" cy="3527425"/>
          </a:xfrm>
        </p:spPr>
        <p:txBody>
          <a:bodyPr/>
          <a:lstStyle/>
          <a:p>
            <a:pPr marL="265113" indent="-2651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发起配置</a:t>
            </a:r>
          </a:p>
          <a:p>
            <a:pPr marL="539750" lvl="1" indent="-2746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发起获取</a:t>
            </a:r>
            <a:r>
              <a:rPr lang="en-US" altLang="zh-CN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地址与配置参数的交互</a:t>
            </a:r>
            <a:endParaRPr lang="en-US" altLang="zh-CN" b="1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13" indent="-2651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（自身）配置参数管理</a:t>
            </a:r>
            <a:endParaRPr lang="en-US" altLang="zh-CN" sz="2000" b="1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13" indent="-2651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租用管理</a:t>
            </a:r>
          </a:p>
          <a:p>
            <a:pPr marL="539750" lvl="1" indent="-2746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适当的时候更新租用或提前终止</a:t>
            </a:r>
          </a:p>
          <a:p>
            <a:pPr marL="265113" indent="-2651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报文重传：采用不可靠的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  <a:p>
            <a:pPr marL="539750" lvl="1" indent="-2746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监测报文是否丢失，重传</a:t>
            </a:r>
          </a:p>
        </p:txBody>
      </p:sp>
    </p:spTree>
    <p:extLst>
      <p:ext uri="{BB962C8B-B14F-4D97-AF65-F5344CB8AC3E}">
        <p14:creationId xmlns:p14="http://schemas.microsoft.com/office/powerpoint/2010/main" val="30623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2"/>
          <p:cNvSpPr>
            <a:spLocks noChangeArrowheads="1"/>
          </p:cNvSpPr>
          <p:nvPr/>
        </p:nvSpPr>
        <p:spPr bwMode="auto">
          <a:xfrm>
            <a:off x="500063" y="1511300"/>
            <a:ext cx="5214937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u="none" dirty="0" smtClean="0">
                <a:solidFill>
                  <a:srgbClr val="194D19"/>
                </a:solidFill>
                <a:latin typeface="华文新魏" pitchFamily="2" charset="-122"/>
              </a:rPr>
              <a:t>第七章    应用层</a:t>
            </a:r>
            <a:endParaRPr lang="en-US" altLang="zh-CN" u="none" dirty="0">
              <a:solidFill>
                <a:srgbClr val="194D19"/>
              </a:solidFill>
              <a:latin typeface="华文新魏" pitchFamily="2" charset="-122"/>
            </a:endParaRPr>
          </a:p>
          <a:p>
            <a:pPr algn="ctr"/>
            <a:endParaRPr lang="en-US" altLang="zh-CN" sz="1400" u="none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u="none" dirty="0" smtClean="0">
                <a:solidFill>
                  <a:srgbClr val="002060"/>
                </a:solidFill>
              </a:rPr>
              <a:t>第五节 </a:t>
            </a:r>
            <a:r>
              <a:rPr lang="en-US" altLang="zh-CN" sz="2400" u="none" dirty="0" smtClean="0">
                <a:solidFill>
                  <a:srgbClr val="002060"/>
                </a:solidFill>
              </a:rPr>
              <a:t>FTP, DHCP</a:t>
            </a:r>
            <a:r>
              <a:rPr lang="zh-CN" altLang="en-US" sz="2400" u="none" dirty="0" smtClean="0">
                <a:solidFill>
                  <a:srgbClr val="002060"/>
                </a:solidFill>
              </a:rPr>
              <a:t>与</a:t>
            </a:r>
            <a:r>
              <a:rPr lang="en-US" altLang="zh-CN" sz="2400" u="none" dirty="0" smtClean="0">
                <a:solidFill>
                  <a:srgbClr val="002060"/>
                </a:solidFill>
              </a:rPr>
              <a:t>SNMP</a:t>
            </a:r>
            <a:r>
              <a:rPr lang="zh-CN" altLang="en-US" sz="2400" u="none" dirty="0" smtClean="0">
                <a:solidFill>
                  <a:srgbClr val="002060"/>
                </a:solidFill>
              </a:rPr>
              <a:t>协议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323850" y="842963"/>
            <a:ext cx="604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u="none" dirty="0" smtClean="0">
                <a:solidFill>
                  <a:srgbClr val="007D7A"/>
                </a:solidFill>
              </a:rPr>
              <a:t>DHCP</a:t>
            </a:r>
            <a:r>
              <a:rPr lang="zh-CN" altLang="en-US" sz="2400" u="none" dirty="0">
                <a:solidFill>
                  <a:srgbClr val="007D7A"/>
                </a:solidFill>
              </a:rPr>
              <a:t>客户与服务器交互过程</a:t>
            </a:r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>
          <a:xfrm>
            <a:off x="179512" y="1492425"/>
            <a:ext cx="7056784" cy="32403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marL="265113" indent="-265113">
              <a:spcBef>
                <a:spcPts val="600"/>
              </a:spcBef>
              <a:spcAft>
                <a:spcPts val="0"/>
              </a:spcAft>
            </a:pPr>
            <a:r>
              <a:rPr lang="zh-CN" altLang="en-US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需要 </a:t>
            </a:r>
            <a:r>
              <a:rPr lang="en-US" altLang="zh-CN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地址的主机在启动时就向 </a:t>
            </a:r>
            <a:r>
              <a:rPr lang="en-US" altLang="zh-CN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服务器广播发送</a:t>
            </a:r>
            <a:r>
              <a:rPr lang="zh-CN" altLang="en-US" sz="200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发现报文（</a:t>
            </a:r>
            <a:r>
              <a:rPr lang="en-US" altLang="zh-CN" sz="200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DHCPDISCOVER</a:t>
            </a:r>
            <a:r>
              <a:rPr lang="zh-CN" altLang="en-US" sz="200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，这时该主机就成为 </a:t>
            </a:r>
            <a:r>
              <a:rPr lang="en-US" altLang="zh-CN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客户。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</a:pPr>
            <a:r>
              <a:rPr lang="zh-CN" altLang="en-US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本地网络上所有主机都能收到此广播报文，但只有 </a:t>
            </a:r>
            <a:r>
              <a:rPr lang="en-US" altLang="zh-CN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服务器才回答此广播报文。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</a:pPr>
            <a:r>
              <a:rPr lang="en-US" altLang="zh-CN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服务器先在其数据库中查找该计算机的配置信息。若找到，则返回找到的信息。若找不到，则从服务器的 </a:t>
            </a:r>
            <a:r>
              <a:rPr lang="en-US" altLang="zh-CN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地址池</a:t>
            </a:r>
            <a:r>
              <a:rPr lang="en-US" altLang="zh-CN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(address pool)</a:t>
            </a:r>
            <a:r>
              <a:rPr lang="zh-CN" altLang="en-US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中取一个地址分配给该计算机。</a:t>
            </a:r>
            <a:r>
              <a:rPr lang="en-US" altLang="zh-CN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服务器的回答报文叫做</a:t>
            </a:r>
            <a:r>
              <a:rPr lang="zh-CN" altLang="en-US" sz="200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提供报文（</a:t>
            </a:r>
            <a:r>
              <a:rPr lang="en-US" altLang="zh-CN" sz="200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DHCPOFFER</a:t>
            </a:r>
            <a:r>
              <a:rPr lang="zh-CN" altLang="en-US" sz="200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00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u="none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DHCP</a:t>
            </a: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报文介绍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38092"/>
              </p:ext>
            </p:extLst>
          </p:nvPr>
        </p:nvGraphicFramePr>
        <p:xfrm>
          <a:off x="899592" y="1132384"/>
          <a:ext cx="5509531" cy="3868144"/>
        </p:xfrm>
        <a:graphic>
          <a:graphicData uri="http://schemas.openxmlformats.org/drawingml/2006/table">
            <a:tbl>
              <a:tblPr/>
              <a:tblGrid>
                <a:gridCol w="1379169"/>
                <a:gridCol w="1106432"/>
                <a:gridCol w="1998485"/>
                <a:gridCol w="1025445"/>
              </a:tblGrid>
              <a:tr h="389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协议报文</a:t>
                      </a:r>
                      <a:endParaRPr kumimoji="0" 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报文方向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作用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报文类型</a:t>
                      </a:r>
                      <a:endParaRPr kumimoji="0" 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8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DHCP Discover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Client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到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Server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客户端发现服务器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广播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81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DHCP Offer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Server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Client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服务器对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DHCP Discover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报文的回应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广播或单播</a:t>
                      </a:r>
                      <a:endParaRPr kumimoji="0" 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83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DHCP Request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Client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到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Server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服务器选择及租期更新 </a:t>
                      </a:r>
                      <a:endParaRPr kumimoji="0" 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单播或广播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81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DHCP Release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Client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到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Server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请求释放已经获得的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IP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地址资源或取消租期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单播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8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DHCP Ack/Nak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Server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到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Client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服务器对收到的请求报文的最终的确认 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单播 </a:t>
                      </a:r>
                      <a:endParaRPr kumimoji="0" 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81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DHCP Decline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Client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到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Server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拒绝所获得的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IP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地址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广播 </a:t>
                      </a:r>
                      <a:endParaRPr kumimoji="0" 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8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DHCP Inform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Client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到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Server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向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DHCP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服务器索要其他的配置参数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单播</a:t>
                      </a:r>
                      <a:endParaRPr kumimoji="0" 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67521" marR="67521" marT="35115" marB="35115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1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138" y="531813"/>
            <a:ext cx="4373562" cy="456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611188" y="2006600"/>
            <a:ext cx="792162" cy="20066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4983163" y="1481138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u="none">
                <a:solidFill>
                  <a:srgbClr val="002060"/>
                </a:solidFill>
              </a:rPr>
              <a:t>广播：发现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979988" y="2281238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u="none">
                <a:solidFill>
                  <a:srgbClr val="002060"/>
                </a:solidFill>
              </a:rPr>
              <a:t>选中：请求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5003800" y="264318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u="none">
                <a:solidFill>
                  <a:srgbClr val="002060"/>
                </a:solidFill>
              </a:rPr>
              <a:t>应答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4987925" y="18526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u="none">
                <a:solidFill>
                  <a:srgbClr val="002060"/>
                </a:solidFill>
              </a:rPr>
              <a:t>多个：返回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5003800" y="329247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u="none">
                <a:solidFill>
                  <a:srgbClr val="002060"/>
                </a:solidFill>
              </a:rPr>
              <a:t>重新请求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5003800" y="374015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u="none">
                <a:solidFill>
                  <a:srgbClr val="002060"/>
                </a:solidFill>
              </a:rPr>
              <a:t>应答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5003800" y="462438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u="none">
                <a:solidFill>
                  <a:srgbClr val="002060"/>
                </a:solidFill>
              </a:rPr>
              <a:t>释放</a:t>
            </a:r>
          </a:p>
        </p:txBody>
      </p:sp>
      <p:sp>
        <p:nvSpPr>
          <p:cNvPr id="288782" name="Rectangle 14"/>
          <p:cNvSpPr>
            <a:spLocks noChangeArrowheads="1"/>
          </p:cNvSpPr>
          <p:nvPr/>
        </p:nvSpPr>
        <p:spPr bwMode="auto">
          <a:xfrm>
            <a:off x="-36513" y="773113"/>
            <a:ext cx="1380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u="none">
                <a:solidFill>
                  <a:srgbClr val="C00000"/>
                </a:solidFill>
              </a:rPr>
              <a:t>DHCP</a:t>
            </a:r>
            <a:r>
              <a:rPr lang="zh-CN" altLang="en-US" sz="1600" u="none">
                <a:solidFill>
                  <a:srgbClr val="C00000"/>
                </a:solidFill>
              </a:rPr>
              <a:t>客户端</a:t>
            </a:r>
          </a:p>
        </p:txBody>
      </p:sp>
      <p:sp>
        <p:nvSpPr>
          <p:cNvPr id="288783" name="Rectangle 15"/>
          <p:cNvSpPr>
            <a:spLocks noChangeArrowheads="1"/>
          </p:cNvSpPr>
          <p:nvPr/>
        </p:nvSpPr>
        <p:spPr bwMode="auto">
          <a:xfrm>
            <a:off x="5108575" y="798513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u="none" dirty="0">
                <a:solidFill>
                  <a:srgbClr val="C00000"/>
                </a:solidFill>
              </a:rPr>
              <a:t>DHCP</a:t>
            </a:r>
            <a:r>
              <a:rPr lang="zh-CN" altLang="en-US" sz="1800" u="none" dirty="0">
                <a:solidFill>
                  <a:srgbClr val="C00000"/>
                </a:solidFill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49685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animBg="1"/>
      <p:bldP spid="77833" grpId="0"/>
      <p:bldP spid="77834" grpId="0"/>
      <p:bldP spid="77835" grpId="0"/>
      <p:bldP spid="77836" grpId="0"/>
      <p:bldP spid="77837" grpId="0"/>
      <p:bldP spid="77838" grpId="0"/>
      <p:bldP spid="778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DHCP</a:t>
            </a: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报文格式 </a:t>
            </a:r>
          </a:p>
        </p:txBody>
      </p:sp>
      <p:pic>
        <p:nvPicPr>
          <p:cNvPr id="1269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11239"/>
            <a:ext cx="5726292" cy="393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3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DHCP</a:t>
            </a: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报文格式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057" y="1132384"/>
            <a:ext cx="6829223" cy="3888432"/>
          </a:xfrm>
        </p:spPr>
        <p:txBody>
          <a:bodyPr>
            <a:noAutofit/>
          </a:bodyPr>
          <a:lstStyle/>
          <a:p>
            <a:pPr marL="265113" indent="-265113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op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：和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BOOTP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兼容，只有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BOOTREQUEST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＝ 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BOOTREPLY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＝ 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两个取值，具体的消息类别在数据包的尾部的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OPTIONS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中。 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 err="1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htype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：硬件类型代码。 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 err="1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hlen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：硬件地址长度。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系统目前只对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10mb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以太网支持，硬件地址长度应该固定为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6] 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hops 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：客户端清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中继服务器在提供中继服务的时候使用。 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xid</a:t>
            </a:r>
            <a:r>
              <a:rPr lang="en-US" altLang="zh-CN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：一个由客户端软件产生的随机数，用于识别请求和应答消息匹配。 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secs</a:t>
            </a:r>
            <a:r>
              <a:rPr lang="en-US" altLang="zh-CN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：客户进入</a:t>
            </a:r>
            <a:r>
              <a:rPr lang="en-US" altLang="zh-CN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地址申请进程的时间或者更新</a:t>
            </a:r>
            <a:r>
              <a:rPr lang="en-US" altLang="zh-CN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地址进程的时间；由客户端软件根据情况设定。 </a:t>
            </a:r>
          </a:p>
        </p:txBody>
      </p:sp>
    </p:spTree>
    <p:extLst>
      <p:ext uri="{BB962C8B-B14F-4D97-AF65-F5344CB8AC3E}">
        <p14:creationId xmlns:p14="http://schemas.microsoft.com/office/powerpoint/2010/main" val="32722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>
          <a:xfrm>
            <a:off x="251520" y="556320"/>
            <a:ext cx="6429375" cy="857250"/>
          </a:xfrm>
        </p:spPr>
        <p:txBody>
          <a:bodyPr/>
          <a:lstStyle/>
          <a:p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DHCP</a:t>
            </a: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报文格式 </a:t>
            </a:r>
          </a:p>
        </p:txBody>
      </p:sp>
      <p:sp>
        <p:nvSpPr>
          <p:cNvPr id="129027" name="内容占位符 2"/>
          <p:cNvSpPr>
            <a:spLocks noGrp="1"/>
          </p:cNvSpPr>
          <p:nvPr>
            <p:ph idx="1"/>
          </p:nvPr>
        </p:nvSpPr>
        <p:spPr>
          <a:xfrm>
            <a:off x="569622" y="1318415"/>
            <a:ext cx="6450650" cy="3749244"/>
          </a:xfrm>
        </p:spPr>
        <p:txBody>
          <a:bodyPr/>
          <a:lstStyle/>
          <a:p>
            <a:pPr marL="265113" indent="-265113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flags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：标志字段。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比特，目前仅最左边一个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有用。 </a:t>
            </a:r>
          </a:p>
          <a:p>
            <a:pPr marL="265113" indent="-265113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 err="1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ciaddr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：客户的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地址。只有在客户端处于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BOUND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RENEW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REBINDING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的状态下发送消息的时候才设置。可以用来响应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ARP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协议。 </a:t>
            </a:r>
          </a:p>
          <a:p>
            <a:pPr marL="265113" indent="-265113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yiaddr</a:t>
            </a:r>
            <a:r>
              <a:rPr lang="en-US" altLang="zh-CN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：由</a:t>
            </a:r>
            <a:r>
              <a:rPr lang="en-US" altLang="zh-CN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zh-CN" altLang="en-US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服务器分配给客户端的</a:t>
            </a:r>
            <a:r>
              <a:rPr lang="en-US" altLang="zh-CN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18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地址。 </a:t>
            </a:r>
          </a:p>
          <a:p>
            <a:pPr marL="265113" indent="-265113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 err="1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siaddr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：表明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协议流程的下一个阶段要使用的服务器的地址。 </a:t>
            </a:r>
          </a:p>
          <a:p>
            <a:pPr marL="265113" indent="-265113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 err="1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giaddr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中继器的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地址。 </a:t>
            </a:r>
          </a:p>
          <a:p>
            <a:pPr marL="265113" indent="-265113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 err="1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chaddr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 客户端的硬件地址。 </a:t>
            </a:r>
          </a:p>
          <a:p>
            <a:pPr marL="265113" indent="-265113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 err="1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 服务器的主机名。 </a:t>
            </a:r>
          </a:p>
          <a:p>
            <a:pPr marL="265113" indent="-265113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 启动文件名字。 </a:t>
            </a:r>
          </a:p>
          <a:p>
            <a:pPr marL="265113" indent="-265113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options  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：除</a:t>
            </a:r>
            <a:r>
              <a:rPr lang="en-US" altLang="zh-CN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18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地址之外的所有其他的子选项</a:t>
            </a:r>
          </a:p>
        </p:txBody>
      </p:sp>
    </p:spTree>
    <p:extLst>
      <p:ext uri="{BB962C8B-B14F-4D97-AF65-F5344CB8AC3E}">
        <p14:creationId xmlns:p14="http://schemas.microsoft.com/office/powerpoint/2010/main" val="27351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Line 4"/>
          <p:cNvSpPr>
            <a:spLocks noChangeShapeType="1"/>
          </p:cNvSpPr>
          <p:nvPr/>
        </p:nvSpPr>
        <p:spPr bwMode="auto">
          <a:xfrm>
            <a:off x="2027821" y="1311284"/>
            <a:ext cx="358654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74" name="Rectangle 5"/>
          <p:cNvSpPr>
            <a:spLocks noChangeArrowheads="1"/>
          </p:cNvSpPr>
          <p:nvPr/>
        </p:nvSpPr>
        <p:spPr bwMode="auto">
          <a:xfrm>
            <a:off x="757067" y="1182656"/>
            <a:ext cx="747644" cy="256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75" name="Rectangle 6"/>
          <p:cNvSpPr>
            <a:spLocks noChangeArrowheads="1"/>
          </p:cNvSpPr>
          <p:nvPr/>
        </p:nvSpPr>
        <p:spPr bwMode="auto">
          <a:xfrm>
            <a:off x="2774270" y="1213623"/>
            <a:ext cx="2017206" cy="19294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DHCPDISCOVER</a:t>
            </a:r>
          </a:p>
        </p:txBody>
      </p:sp>
      <p:sp>
        <p:nvSpPr>
          <p:cNvPr id="160776" name="Rectangle 7"/>
          <p:cNvSpPr>
            <a:spLocks noChangeArrowheads="1"/>
          </p:cNvSpPr>
          <p:nvPr/>
        </p:nvSpPr>
        <p:spPr bwMode="auto">
          <a:xfrm>
            <a:off x="5986990" y="1182656"/>
            <a:ext cx="747644" cy="2560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777" name="Rectangle 8"/>
          <p:cNvSpPr>
            <a:spLocks noChangeArrowheads="1"/>
          </p:cNvSpPr>
          <p:nvPr/>
        </p:nvSpPr>
        <p:spPr bwMode="auto">
          <a:xfrm>
            <a:off x="5614362" y="1213623"/>
            <a:ext cx="372627" cy="19294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778" name="Rectangle 9"/>
          <p:cNvSpPr>
            <a:spLocks noChangeArrowheads="1"/>
          </p:cNvSpPr>
          <p:nvPr/>
        </p:nvSpPr>
        <p:spPr bwMode="auto">
          <a:xfrm>
            <a:off x="1504710" y="1213623"/>
            <a:ext cx="523112" cy="192941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779" name="Text Box 10"/>
          <p:cNvSpPr txBox="1">
            <a:spLocks noChangeArrowheads="1"/>
          </p:cNvSpPr>
          <p:nvPr/>
        </p:nvSpPr>
        <p:spPr bwMode="auto">
          <a:xfrm>
            <a:off x="1502321" y="1391080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0" name="Text Box 11"/>
          <p:cNvSpPr txBox="1">
            <a:spLocks noChangeArrowheads="1"/>
          </p:cNvSpPr>
          <p:nvPr/>
        </p:nvSpPr>
        <p:spPr bwMode="auto">
          <a:xfrm>
            <a:off x="5475822" y="1388698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1" name="Line 12"/>
          <p:cNvSpPr>
            <a:spLocks noChangeShapeType="1"/>
          </p:cNvSpPr>
          <p:nvPr/>
        </p:nvSpPr>
        <p:spPr bwMode="auto">
          <a:xfrm flipH="1">
            <a:off x="2026627" y="1769815"/>
            <a:ext cx="358773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82" name="Rectangle 13"/>
          <p:cNvSpPr>
            <a:spLocks noChangeArrowheads="1"/>
          </p:cNvSpPr>
          <p:nvPr/>
        </p:nvSpPr>
        <p:spPr bwMode="auto">
          <a:xfrm>
            <a:off x="757067" y="1641188"/>
            <a:ext cx="746449" cy="25487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83" name="Rectangle 14"/>
          <p:cNvSpPr>
            <a:spLocks noChangeArrowheads="1"/>
          </p:cNvSpPr>
          <p:nvPr/>
        </p:nvSpPr>
        <p:spPr bwMode="auto">
          <a:xfrm>
            <a:off x="2774270" y="1673346"/>
            <a:ext cx="2017206" cy="19174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DHCPOFFER</a:t>
            </a:r>
          </a:p>
        </p:txBody>
      </p:sp>
      <p:sp>
        <p:nvSpPr>
          <p:cNvPr id="160784" name="Rectangle 15"/>
          <p:cNvSpPr>
            <a:spLocks noChangeArrowheads="1"/>
          </p:cNvSpPr>
          <p:nvPr/>
        </p:nvSpPr>
        <p:spPr bwMode="auto">
          <a:xfrm>
            <a:off x="5986990" y="1641188"/>
            <a:ext cx="747644" cy="25487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785" name="Rectangle 16"/>
          <p:cNvSpPr>
            <a:spLocks noChangeArrowheads="1"/>
          </p:cNvSpPr>
          <p:nvPr/>
        </p:nvSpPr>
        <p:spPr bwMode="auto">
          <a:xfrm>
            <a:off x="5614362" y="1673346"/>
            <a:ext cx="372627" cy="19174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786" name="Rectangle 17"/>
          <p:cNvSpPr>
            <a:spLocks noChangeArrowheads="1"/>
          </p:cNvSpPr>
          <p:nvPr/>
        </p:nvSpPr>
        <p:spPr bwMode="auto">
          <a:xfrm>
            <a:off x="1503515" y="1673346"/>
            <a:ext cx="523112" cy="191749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787" name="Text Box 18"/>
          <p:cNvSpPr txBox="1">
            <a:spLocks noChangeArrowheads="1"/>
          </p:cNvSpPr>
          <p:nvPr/>
        </p:nvSpPr>
        <p:spPr bwMode="auto">
          <a:xfrm>
            <a:off x="1502321" y="1847231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8" name="Text Box 19"/>
          <p:cNvSpPr txBox="1">
            <a:spLocks noChangeArrowheads="1"/>
          </p:cNvSpPr>
          <p:nvPr/>
        </p:nvSpPr>
        <p:spPr bwMode="auto">
          <a:xfrm>
            <a:off x="5475822" y="1847231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9" name="Line 20"/>
          <p:cNvSpPr>
            <a:spLocks noChangeShapeType="1"/>
          </p:cNvSpPr>
          <p:nvPr/>
        </p:nvSpPr>
        <p:spPr bwMode="auto">
          <a:xfrm>
            <a:off x="2027821" y="2227156"/>
            <a:ext cx="358654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90" name="Rectangle 21"/>
          <p:cNvSpPr>
            <a:spLocks noChangeArrowheads="1"/>
          </p:cNvSpPr>
          <p:nvPr/>
        </p:nvSpPr>
        <p:spPr bwMode="auto">
          <a:xfrm>
            <a:off x="757067" y="2099720"/>
            <a:ext cx="747644" cy="256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91" name="Rectangle 22"/>
          <p:cNvSpPr>
            <a:spLocks noChangeArrowheads="1"/>
          </p:cNvSpPr>
          <p:nvPr/>
        </p:nvSpPr>
        <p:spPr bwMode="auto">
          <a:xfrm>
            <a:off x="2774270" y="2131877"/>
            <a:ext cx="2017206" cy="1917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DHCPREQUEST</a:t>
            </a:r>
          </a:p>
        </p:txBody>
      </p:sp>
      <p:sp>
        <p:nvSpPr>
          <p:cNvPr id="160792" name="Rectangle 23"/>
          <p:cNvSpPr>
            <a:spLocks noChangeArrowheads="1"/>
          </p:cNvSpPr>
          <p:nvPr/>
        </p:nvSpPr>
        <p:spPr bwMode="auto">
          <a:xfrm>
            <a:off x="5986990" y="2099720"/>
            <a:ext cx="747644" cy="2560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793" name="Rectangle 24"/>
          <p:cNvSpPr>
            <a:spLocks noChangeArrowheads="1"/>
          </p:cNvSpPr>
          <p:nvPr/>
        </p:nvSpPr>
        <p:spPr bwMode="auto">
          <a:xfrm>
            <a:off x="5614362" y="2131877"/>
            <a:ext cx="372627" cy="1917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794" name="Rectangle 25"/>
          <p:cNvSpPr>
            <a:spLocks noChangeArrowheads="1"/>
          </p:cNvSpPr>
          <p:nvPr/>
        </p:nvSpPr>
        <p:spPr bwMode="auto">
          <a:xfrm>
            <a:off x="1504710" y="2131877"/>
            <a:ext cx="523112" cy="1917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795" name="Text Box 26"/>
          <p:cNvSpPr txBox="1">
            <a:spLocks noChangeArrowheads="1"/>
          </p:cNvSpPr>
          <p:nvPr/>
        </p:nvSpPr>
        <p:spPr bwMode="auto">
          <a:xfrm>
            <a:off x="1502321" y="2306953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96" name="Text Box 27"/>
          <p:cNvSpPr txBox="1">
            <a:spLocks noChangeArrowheads="1"/>
          </p:cNvSpPr>
          <p:nvPr/>
        </p:nvSpPr>
        <p:spPr bwMode="auto">
          <a:xfrm>
            <a:off x="5475822" y="2306953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97" name="Line 28"/>
          <p:cNvSpPr>
            <a:spLocks noChangeShapeType="1"/>
          </p:cNvSpPr>
          <p:nvPr/>
        </p:nvSpPr>
        <p:spPr bwMode="auto">
          <a:xfrm flipH="1">
            <a:off x="2026627" y="2685689"/>
            <a:ext cx="358773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98" name="Rectangle 29"/>
          <p:cNvSpPr>
            <a:spLocks noChangeArrowheads="1"/>
          </p:cNvSpPr>
          <p:nvPr/>
        </p:nvSpPr>
        <p:spPr bwMode="auto">
          <a:xfrm>
            <a:off x="757067" y="2558252"/>
            <a:ext cx="746449" cy="25487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99" name="Rectangle 30"/>
          <p:cNvSpPr>
            <a:spLocks noChangeArrowheads="1"/>
          </p:cNvSpPr>
          <p:nvPr/>
        </p:nvSpPr>
        <p:spPr bwMode="auto">
          <a:xfrm>
            <a:off x="2774270" y="2590410"/>
            <a:ext cx="2017206" cy="19055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DHCPACK</a:t>
            </a:r>
          </a:p>
        </p:txBody>
      </p:sp>
      <p:sp>
        <p:nvSpPr>
          <p:cNvPr id="160800" name="Rectangle 31"/>
          <p:cNvSpPr>
            <a:spLocks noChangeArrowheads="1"/>
          </p:cNvSpPr>
          <p:nvPr/>
        </p:nvSpPr>
        <p:spPr bwMode="auto">
          <a:xfrm>
            <a:off x="5986990" y="2558252"/>
            <a:ext cx="747644" cy="25487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801" name="Rectangle 32"/>
          <p:cNvSpPr>
            <a:spLocks noChangeArrowheads="1"/>
          </p:cNvSpPr>
          <p:nvPr/>
        </p:nvSpPr>
        <p:spPr bwMode="auto">
          <a:xfrm>
            <a:off x="5614362" y="2590410"/>
            <a:ext cx="372627" cy="19055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802" name="Rectangle 33"/>
          <p:cNvSpPr>
            <a:spLocks noChangeArrowheads="1"/>
          </p:cNvSpPr>
          <p:nvPr/>
        </p:nvSpPr>
        <p:spPr bwMode="auto">
          <a:xfrm>
            <a:off x="1503515" y="2590410"/>
            <a:ext cx="523112" cy="190559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803" name="Text Box 34"/>
          <p:cNvSpPr txBox="1">
            <a:spLocks noChangeArrowheads="1"/>
          </p:cNvSpPr>
          <p:nvPr/>
        </p:nvSpPr>
        <p:spPr bwMode="auto">
          <a:xfrm>
            <a:off x="1502321" y="2764295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804" name="Text Box 35"/>
          <p:cNvSpPr txBox="1">
            <a:spLocks noChangeArrowheads="1"/>
          </p:cNvSpPr>
          <p:nvPr/>
        </p:nvSpPr>
        <p:spPr bwMode="auto">
          <a:xfrm>
            <a:off x="5475822" y="2764295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841" name="Text Box 72"/>
          <p:cNvSpPr txBox="1">
            <a:spLocks noChangeArrowheads="1"/>
          </p:cNvSpPr>
          <p:nvPr/>
        </p:nvSpPr>
        <p:spPr bwMode="auto">
          <a:xfrm>
            <a:off x="323528" y="1143327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</a:t>
            </a:r>
          </a:p>
        </p:txBody>
      </p:sp>
      <p:sp>
        <p:nvSpPr>
          <p:cNvPr id="160842" name="Text Box 73"/>
          <p:cNvSpPr txBox="1">
            <a:spLocks noChangeArrowheads="1"/>
          </p:cNvSpPr>
          <p:nvPr/>
        </p:nvSpPr>
        <p:spPr bwMode="auto">
          <a:xfrm>
            <a:off x="6695005" y="1595265"/>
            <a:ext cx="380627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</a:t>
            </a:r>
          </a:p>
        </p:txBody>
      </p:sp>
      <p:sp>
        <p:nvSpPr>
          <p:cNvPr id="160843" name="Text Box 74"/>
          <p:cNvSpPr txBox="1">
            <a:spLocks noChangeArrowheads="1"/>
          </p:cNvSpPr>
          <p:nvPr/>
        </p:nvSpPr>
        <p:spPr bwMode="auto">
          <a:xfrm>
            <a:off x="323528" y="2055161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</a:t>
            </a:r>
          </a:p>
        </p:txBody>
      </p:sp>
      <p:sp>
        <p:nvSpPr>
          <p:cNvPr id="160844" name="Text Box 75"/>
          <p:cNvSpPr txBox="1">
            <a:spLocks noChangeArrowheads="1"/>
          </p:cNvSpPr>
          <p:nvPr/>
        </p:nvSpPr>
        <p:spPr bwMode="auto">
          <a:xfrm>
            <a:off x="6716787" y="2523016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</a:t>
            </a:r>
          </a:p>
        </p:txBody>
      </p:sp>
      <p:sp>
        <p:nvSpPr>
          <p:cNvPr id="160852" name="Text Box 85"/>
          <p:cNvSpPr txBox="1">
            <a:spLocks noChangeArrowheads="1"/>
          </p:cNvSpPr>
          <p:nvPr/>
        </p:nvSpPr>
        <p:spPr bwMode="auto">
          <a:xfrm>
            <a:off x="888817" y="3377363"/>
            <a:ext cx="3506708" cy="719429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square" lIns="68708" tIns="34354" rIns="68708" bIns="34354">
            <a:spAutoFit/>
          </a:bodyPr>
          <a:lstStyle/>
          <a:p>
            <a:r>
              <a:rPr lang="zh-CN" altLang="en-US" sz="2112" u="none" dirty="0">
                <a:solidFill>
                  <a:srgbClr val="333399"/>
                </a:solidFill>
                <a:ea typeface="黑体" pitchFamily="2" charset="-122"/>
              </a:rPr>
              <a:t>    ：</a:t>
            </a:r>
            <a:r>
              <a:rPr lang="en-US" altLang="zh-CN" sz="2112" u="none" dirty="0">
                <a:solidFill>
                  <a:srgbClr val="333399"/>
                </a:solidFill>
                <a:ea typeface="黑体" pitchFamily="2" charset="-122"/>
              </a:rPr>
              <a:t>DHCP </a:t>
            </a:r>
            <a:r>
              <a:rPr lang="zh-CN" altLang="en-US" sz="2112" u="none" dirty="0">
                <a:solidFill>
                  <a:srgbClr val="333399"/>
                </a:solidFill>
                <a:ea typeface="黑体" pitchFamily="2" charset="-122"/>
              </a:rPr>
              <a:t>客户从 </a:t>
            </a:r>
            <a:r>
              <a:rPr lang="en-US" altLang="zh-CN" sz="2112" u="none" dirty="0">
                <a:solidFill>
                  <a:srgbClr val="333399"/>
                </a:solidFill>
                <a:ea typeface="黑体" pitchFamily="2" charset="-122"/>
              </a:rPr>
              <a:t>UDP </a:t>
            </a:r>
            <a:r>
              <a:rPr lang="zh-CN" altLang="en-US" sz="2112" u="none" dirty="0">
                <a:solidFill>
                  <a:srgbClr val="333399"/>
                </a:solidFill>
                <a:ea typeface="黑体" pitchFamily="2" charset="-122"/>
              </a:rPr>
              <a:t>端口 </a:t>
            </a:r>
            <a:r>
              <a:rPr lang="en-US" altLang="zh-CN" sz="2112" u="none" dirty="0">
                <a:solidFill>
                  <a:srgbClr val="333399"/>
                </a:solidFill>
                <a:ea typeface="黑体" pitchFamily="2" charset="-122"/>
              </a:rPr>
              <a:t>68</a:t>
            </a:r>
            <a:r>
              <a:rPr lang="zh-CN" altLang="en-US" sz="2112" u="none" dirty="0">
                <a:solidFill>
                  <a:srgbClr val="333399"/>
                </a:solidFill>
                <a:ea typeface="黑体" pitchFamily="2" charset="-122"/>
              </a:rPr>
              <a:t>发送 </a:t>
            </a:r>
            <a:r>
              <a:rPr lang="en-US" altLang="zh-CN" sz="2112" u="none" dirty="0">
                <a:solidFill>
                  <a:srgbClr val="333399"/>
                </a:solidFill>
                <a:ea typeface="黑体" pitchFamily="2" charset="-122"/>
              </a:rPr>
              <a:t>DHCP </a:t>
            </a:r>
            <a:r>
              <a:rPr lang="zh-CN" altLang="en-US" sz="2112" u="none" dirty="0">
                <a:solidFill>
                  <a:srgbClr val="333399"/>
                </a:solidFill>
                <a:ea typeface="黑体" pitchFamily="2" charset="-122"/>
              </a:rPr>
              <a:t>发现报文。</a:t>
            </a:r>
          </a:p>
        </p:txBody>
      </p:sp>
      <p:sp>
        <p:nvSpPr>
          <p:cNvPr id="86" name="Text Box 72"/>
          <p:cNvSpPr txBox="1">
            <a:spLocks noChangeArrowheads="1"/>
          </p:cNvSpPr>
          <p:nvPr/>
        </p:nvSpPr>
        <p:spPr bwMode="auto">
          <a:xfrm>
            <a:off x="888817" y="3377363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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82958" y="3262388"/>
            <a:ext cx="28413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u="none" dirty="0" err="1">
                <a:solidFill>
                  <a:srgbClr val="333399"/>
                </a:solidFill>
                <a:ea typeface="黑体" pitchFamily="2" charset="-122"/>
              </a:rPr>
              <a:t>src</a:t>
            </a:r>
            <a:r>
              <a:rPr lang="en-US" altLang="zh-CN" sz="1800" u="none" dirty="0">
                <a:solidFill>
                  <a:srgbClr val="333399"/>
                </a:solidFill>
                <a:ea typeface="黑体" pitchFamily="2" charset="-122"/>
              </a:rPr>
              <a:t>: 0.0.0.0, 68</a:t>
            </a:r>
          </a:p>
          <a:p>
            <a:r>
              <a:rPr lang="en-US" altLang="zh-CN" sz="1800" u="none" dirty="0" err="1">
                <a:solidFill>
                  <a:srgbClr val="333399"/>
                </a:solidFill>
                <a:ea typeface="黑体" pitchFamily="2" charset="-122"/>
              </a:rPr>
              <a:t>dst</a:t>
            </a:r>
            <a:r>
              <a:rPr lang="en-US" altLang="zh-CN" sz="1800" u="none" dirty="0">
                <a:solidFill>
                  <a:srgbClr val="333399"/>
                </a:solidFill>
                <a:ea typeface="黑体" pitchFamily="2" charset="-122"/>
              </a:rPr>
              <a:t>: 255.255.255.255, 67</a:t>
            </a:r>
          </a:p>
          <a:p>
            <a:r>
              <a:rPr lang="en-US" altLang="zh-CN" sz="1800" u="none" dirty="0">
                <a:solidFill>
                  <a:srgbClr val="333399"/>
                </a:solidFill>
                <a:ea typeface="黑体" pitchFamily="2" charset="-122"/>
              </a:rPr>
              <a:t>DHCPDISCOVER</a:t>
            </a:r>
          </a:p>
          <a:p>
            <a:r>
              <a:rPr lang="en-US" altLang="zh-CN" sz="1800" u="none" dirty="0" err="1">
                <a:solidFill>
                  <a:srgbClr val="333399"/>
                </a:solidFill>
                <a:ea typeface="黑体" pitchFamily="2" charset="-122"/>
              </a:rPr>
              <a:t>yiaddr</a:t>
            </a:r>
            <a:r>
              <a:rPr lang="en-US" altLang="zh-CN" sz="1800" u="none" dirty="0">
                <a:solidFill>
                  <a:srgbClr val="333399"/>
                </a:solidFill>
                <a:ea typeface="黑体" pitchFamily="2" charset="-122"/>
              </a:rPr>
              <a:t>: 0.0.0.0</a:t>
            </a:r>
          </a:p>
          <a:p>
            <a:r>
              <a:rPr lang="en-US" altLang="zh-CN" sz="1800" u="none" dirty="0">
                <a:solidFill>
                  <a:srgbClr val="333399"/>
                </a:solidFill>
                <a:ea typeface="黑体" pitchFamily="2" charset="-122"/>
              </a:rPr>
              <a:t>transaction </a:t>
            </a:r>
            <a:r>
              <a:rPr lang="en-US" altLang="zh-CN" sz="1800" u="none" dirty="0" smtClean="0">
                <a:solidFill>
                  <a:srgbClr val="333399"/>
                </a:solidFill>
                <a:ea typeface="黑体" pitchFamily="2" charset="-122"/>
              </a:rPr>
              <a:t>ID: </a:t>
            </a:r>
            <a:r>
              <a:rPr lang="en-US" altLang="zh-CN" sz="1800" u="none" dirty="0">
                <a:solidFill>
                  <a:srgbClr val="333399"/>
                </a:solidFill>
                <a:ea typeface="黑体" pitchFamily="2" charset="-122"/>
              </a:rPr>
              <a:t>456</a:t>
            </a:r>
            <a:endParaRPr lang="zh-CN" altLang="en-US" sz="1800" u="none" dirty="0">
              <a:solidFill>
                <a:srgbClr val="333399"/>
              </a:solidFill>
              <a:ea typeface="黑体" pitchFamily="2" charset="-122"/>
            </a:endParaRPr>
          </a:p>
          <a:p>
            <a:endParaRPr lang="zh-CN" altLang="en-US" sz="1800" u="none" dirty="0"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682959" y="3319875"/>
            <a:ext cx="2481329" cy="141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6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Line 4"/>
          <p:cNvSpPr>
            <a:spLocks noChangeShapeType="1"/>
          </p:cNvSpPr>
          <p:nvPr/>
        </p:nvSpPr>
        <p:spPr bwMode="auto">
          <a:xfrm>
            <a:off x="2027821" y="1311284"/>
            <a:ext cx="358654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74" name="Rectangle 5"/>
          <p:cNvSpPr>
            <a:spLocks noChangeArrowheads="1"/>
          </p:cNvSpPr>
          <p:nvPr/>
        </p:nvSpPr>
        <p:spPr bwMode="auto">
          <a:xfrm>
            <a:off x="757067" y="1182656"/>
            <a:ext cx="747644" cy="256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75" name="Rectangle 6"/>
          <p:cNvSpPr>
            <a:spLocks noChangeArrowheads="1"/>
          </p:cNvSpPr>
          <p:nvPr/>
        </p:nvSpPr>
        <p:spPr bwMode="auto">
          <a:xfrm>
            <a:off x="2774270" y="1213623"/>
            <a:ext cx="2017206" cy="19294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DHCPDISCOVER</a:t>
            </a:r>
          </a:p>
        </p:txBody>
      </p:sp>
      <p:sp>
        <p:nvSpPr>
          <p:cNvPr id="160776" name="Rectangle 7"/>
          <p:cNvSpPr>
            <a:spLocks noChangeArrowheads="1"/>
          </p:cNvSpPr>
          <p:nvPr/>
        </p:nvSpPr>
        <p:spPr bwMode="auto">
          <a:xfrm>
            <a:off x="5986990" y="1182656"/>
            <a:ext cx="747644" cy="2560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777" name="Rectangle 8"/>
          <p:cNvSpPr>
            <a:spLocks noChangeArrowheads="1"/>
          </p:cNvSpPr>
          <p:nvPr/>
        </p:nvSpPr>
        <p:spPr bwMode="auto">
          <a:xfrm>
            <a:off x="5614362" y="1213623"/>
            <a:ext cx="372627" cy="19294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778" name="Rectangle 9"/>
          <p:cNvSpPr>
            <a:spLocks noChangeArrowheads="1"/>
          </p:cNvSpPr>
          <p:nvPr/>
        </p:nvSpPr>
        <p:spPr bwMode="auto">
          <a:xfrm>
            <a:off x="1504710" y="1213623"/>
            <a:ext cx="523112" cy="192941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779" name="Text Box 10"/>
          <p:cNvSpPr txBox="1">
            <a:spLocks noChangeArrowheads="1"/>
          </p:cNvSpPr>
          <p:nvPr/>
        </p:nvSpPr>
        <p:spPr bwMode="auto">
          <a:xfrm>
            <a:off x="1502321" y="1391080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0" name="Text Box 11"/>
          <p:cNvSpPr txBox="1">
            <a:spLocks noChangeArrowheads="1"/>
          </p:cNvSpPr>
          <p:nvPr/>
        </p:nvSpPr>
        <p:spPr bwMode="auto">
          <a:xfrm>
            <a:off x="5475822" y="1388698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1" name="Line 12"/>
          <p:cNvSpPr>
            <a:spLocks noChangeShapeType="1"/>
          </p:cNvSpPr>
          <p:nvPr/>
        </p:nvSpPr>
        <p:spPr bwMode="auto">
          <a:xfrm flipH="1">
            <a:off x="2026627" y="1769815"/>
            <a:ext cx="358773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82" name="Rectangle 13"/>
          <p:cNvSpPr>
            <a:spLocks noChangeArrowheads="1"/>
          </p:cNvSpPr>
          <p:nvPr/>
        </p:nvSpPr>
        <p:spPr bwMode="auto">
          <a:xfrm>
            <a:off x="757067" y="1641188"/>
            <a:ext cx="746449" cy="25487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83" name="Rectangle 14"/>
          <p:cNvSpPr>
            <a:spLocks noChangeArrowheads="1"/>
          </p:cNvSpPr>
          <p:nvPr/>
        </p:nvSpPr>
        <p:spPr bwMode="auto">
          <a:xfrm>
            <a:off x="2774270" y="1673346"/>
            <a:ext cx="2017206" cy="19174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DHCPOFFER</a:t>
            </a:r>
          </a:p>
        </p:txBody>
      </p:sp>
      <p:sp>
        <p:nvSpPr>
          <p:cNvPr id="160784" name="Rectangle 15"/>
          <p:cNvSpPr>
            <a:spLocks noChangeArrowheads="1"/>
          </p:cNvSpPr>
          <p:nvPr/>
        </p:nvSpPr>
        <p:spPr bwMode="auto">
          <a:xfrm>
            <a:off x="5986990" y="1641188"/>
            <a:ext cx="747644" cy="25487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785" name="Rectangle 16"/>
          <p:cNvSpPr>
            <a:spLocks noChangeArrowheads="1"/>
          </p:cNvSpPr>
          <p:nvPr/>
        </p:nvSpPr>
        <p:spPr bwMode="auto">
          <a:xfrm>
            <a:off x="5614362" y="1673346"/>
            <a:ext cx="372627" cy="19174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786" name="Rectangle 17"/>
          <p:cNvSpPr>
            <a:spLocks noChangeArrowheads="1"/>
          </p:cNvSpPr>
          <p:nvPr/>
        </p:nvSpPr>
        <p:spPr bwMode="auto">
          <a:xfrm>
            <a:off x="1503515" y="1673346"/>
            <a:ext cx="523112" cy="191749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787" name="Text Box 18"/>
          <p:cNvSpPr txBox="1">
            <a:spLocks noChangeArrowheads="1"/>
          </p:cNvSpPr>
          <p:nvPr/>
        </p:nvSpPr>
        <p:spPr bwMode="auto">
          <a:xfrm>
            <a:off x="1502321" y="1847231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8" name="Text Box 19"/>
          <p:cNvSpPr txBox="1">
            <a:spLocks noChangeArrowheads="1"/>
          </p:cNvSpPr>
          <p:nvPr/>
        </p:nvSpPr>
        <p:spPr bwMode="auto">
          <a:xfrm>
            <a:off x="5475822" y="1847231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9" name="Line 20"/>
          <p:cNvSpPr>
            <a:spLocks noChangeShapeType="1"/>
          </p:cNvSpPr>
          <p:nvPr/>
        </p:nvSpPr>
        <p:spPr bwMode="auto">
          <a:xfrm>
            <a:off x="2027821" y="2227156"/>
            <a:ext cx="358654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90" name="Rectangle 21"/>
          <p:cNvSpPr>
            <a:spLocks noChangeArrowheads="1"/>
          </p:cNvSpPr>
          <p:nvPr/>
        </p:nvSpPr>
        <p:spPr bwMode="auto">
          <a:xfrm>
            <a:off x="757067" y="2099720"/>
            <a:ext cx="747644" cy="256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91" name="Rectangle 22"/>
          <p:cNvSpPr>
            <a:spLocks noChangeArrowheads="1"/>
          </p:cNvSpPr>
          <p:nvPr/>
        </p:nvSpPr>
        <p:spPr bwMode="auto">
          <a:xfrm>
            <a:off x="2774270" y="2131877"/>
            <a:ext cx="2017206" cy="1917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DHCPREQUEST</a:t>
            </a:r>
          </a:p>
        </p:txBody>
      </p:sp>
      <p:sp>
        <p:nvSpPr>
          <p:cNvPr id="160792" name="Rectangle 23"/>
          <p:cNvSpPr>
            <a:spLocks noChangeArrowheads="1"/>
          </p:cNvSpPr>
          <p:nvPr/>
        </p:nvSpPr>
        <p:spPr bwMode="auto">
          <a:xfrm>
            <a:off x="5986990" y="2099720"/>
            <a:ext cx="747644" cy="2560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793" name="Rectangle 24"/>
          <p:cNvSpPr>
            <a:spLocks noChangeArrowheads="1"/>
          </p:cNvSpPr>
          <p:nvPr/>
        </p:nvSpPr>
        <p:spPr bwMode="auto">
          <a:xfrm>
            <a:off x="5614362" y="2131877"/>
            <a:ext cx="372627" cy="1917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794" name="Rectangle 25"/>
          <p:cNvSpPr>
            <a:spLocks noChangeArrowheads="1"/>
          </p:cNvSpPr>
          <p:nvPr/>
        </p:nvSpPr>
        <p:spPr bwMode="auto">
          <a:xfrm>
            <a:off x="1504710" y="2131877"/>
            <a:ext cx="523112" cy="1917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795" name="Text Box 26"/>
          <p:cNvSpPr txBox="1">
            <a:spLocks noChangeArrowheads="1"/>
          </p:cNvSpPr>
          <p:nvPr/>
        </p:nvSpPr>
        <p:spPr bwMode="auto">
          <a:xfrm>
            <a:off x="1502321" y="2306953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96" name="Text Box 27"/>
          <p:cNvSpPr txBox="1">
            <a:spLocks noChangeArrowheads="1"/>
          </p:cNvSpPr>
          <p:nvPr/>
        </p:nvSpPr>
        <p:spPr bwMode="auto">
          <a:xfrm>
            <a:off x="5475822" y="2306953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97" name="Line 28"/>
          <p:cNvSpPr>
            <a:spLocks noChangeShapeType="1"/>
          </p:cNvSpPr>
          <p:nvPr/>
        </p:nvSpPr>
        <p:spPr bwMode="auto">
          <a:xfrm flipH="1">
            <a:off x="2026627" y="2685689"/>
            <a:ext cx="358773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98" name="Rectangle 29"/>
          <p:cNvSpPr>
            <a:spLocks noChangeArrowheads="1"/>
          </p:cNvSpPr>
          <p:nvPr/>
        </p:nvSpPr>
        <p:spPr bwMode="auto">
          <a:xfrm>
            <a:off x="757067" y="2558252"/>
            <a:ext cx="746449" cy="25487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99" name="Rectangle 30"/>
          <p:cNvSpPr>
            <a:spLocks noChangeArrowheads="1"/>
          </p:cNvSpPr>
          <p:nvPr/>
        </p:nvSpPr>
        <p:spPr bwMode="auto">
          <a:xfrm>
            <a:off x="2774270" y="2590410"/>
            <a:ext cx="2017206" cy="19055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DHCPACK</a:t>
            </a:r>
          </a:p>
        </p:txBody>
      </p:sp>
      <p:sp>
        <p:nvSpPr>
          <p:cNvPr id="160800" name="Rectangle 31"/>
          <p:cNvSpPr>
            <a:spLocks noChangeArrowheads="1"/>
          </p:cNvSpPr>
          <p:nvPr/>
        </p:nvSpPr>
        <p:spPr bwMode="auto">
          <a:xfrm>
            <a:off x="5986990" y="2558252"/>
            <a:ext cx="747644" cy="25487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801" name="Rectangle 32"/>
          <p:cNvSpPr>
            <a:spLocks noChangeArrowheads="1"/>
          </p:cNvSpPr>
          <p:nvPr/>
        </p:nvSpPr>
        <p:spPr bwMode="auto">
          <a:xfrm>
            <a:off x="5614362" y="2590410"/>
            <a:ext cx="372627" cy="19055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802" name="Rectangle 33"/>
          <p:cNvSpPr>
            <a:spLocks noChangeArrowheads="1"/>
          </p:cNvSpPr>
          <p:nvPr/>
        </p:nvSpPr>
        <p:spPr bwMode="auto">
          <a:xfrm>
            <a:off x="1503515" y="2590410"/>
            <a:ext cx="523112" cy="190559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803" name="Text Box 34"/>
          <p:cNvSpPr txBox="1">
            <a:spLocks noChangeArrowheads="1"/>
          </p:cNvSpPr>
          <p:nvPr/>
        </p:nvSpPr>
        <p:spPr bwMode="auto">
          <a:xfrm>
            <a:off x="1502321" y="2764295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804" name="Text Box 35"/>
          <p:cNvSpPr txBox="1">
            <a:spLocks noChangeArrowheads="1"/>
          </p:cNvSpPr>
          <p:nvPr/>
        </p:nvSpPr>
        <p:spPr bwMode="auto">
          <a:xfrm>
            <a:off x="5475822" y="2764295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841" name="Text Box 72"/>
          <p:cNvSpPr txBox="1">
            <a:spLocks noChangeArrowheads="1"/>
          </p:cNvSpPr>
          <p:nvPr/>
        </p:nvSpPr>
        <p:spPr bwMode="auto">
          <a:xfrm>
            <a:off x="323528" y="1143327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</a:t>
            </a:r>
          </a:p>
        </p:txBody>
      </p:sp>
      <p:sp>
        <p:nvSpPr>
          <p:cNvPr id="160842" name="Text Box 73"/>
          <p:cNvSpPr txBox="1">
            <a:spLocks noChangeArrowheads="1"/>
          </p:cNvSpPr>
          <p:nvPr/>
        </p:nvSpPr>
        <p:spPr bwMode="auto">
          <a:xfrm>
            <a:off x="6695005" y="1595265"/>
            <a:ext cx="380627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</a:t>
            </a:r>
          </a:p>
        </p:txBody>
      </p:sp>
      <p:sp>
        <p:nvSpPr>
          <p:cNvPr id="160843" name="Text Box 74"/>
          <p:cNvSpPr txBox="1">
            <a:spLocks noChangeArrowheads="1"/>
          </p:cNvSpPr>
          <p:nvPr/>
        </p:nvSpPr>
        <p:spPr bwMode="auto">
          <a:xfrm>
            <a:off x="323528" y="2055161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</a:t>
            </a:r>
          </a:p>
        </p:txBody>
      </p:sp>
      <p:sp>
        <p:nvSpPr>
          <p:cNvPr id="160844" name="Text Box 75"/>
          <p:cNvSpPr txBox="1">
            <a:spLocks noChangeArrowheads="1"/>
          </p:cNvSpPr>
          <p:nvPr/>
        </p:nvSpPr>
        <p:spPr bwMode="auto">
          <a:xfrm>
            <a:off x="6716787" y="2523016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</a:t>
            </a:r>
          </a:p>
        </p:txBody>
      </p:sp>
      <p:sp>
        <p:nvSpPr>
          <p:cNvPr id="88" name="矩形 87"/>
          <p:cNvSpPr/>
          <p:nvPr/>
        </p:nvSpPr>
        <p:spPr>
          <a:xfrm>
            <a:off x="4211960" y="3082041"/>
            <a:ext cx="3447457" cy="1937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42" name="Text Box 85"/>
          <p:cNvSpPr txBox="1">
            <a:spLocks noChangeArrowheads="1"/>
          </p:cNvSpPr>
          <p:nvPr/>
        </p:nvSpPr>
        <p:spPr bwMode="auto">
          <a:xfrm>
            <a:off x="867140" y="3147414"/>
            <a:ext cx="3128796" cy="166981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square" lIns="68708" tIns="34354" rIns="68708" bIns="34354">
            <a:spAutoFit/>
          </a:bodyPr>
          <a:lstStyle/>
          <a:p>
            <a:pPr algn="just"/>
            <a:r>
              <a:rPr lang="zh-CN" altLang="en-US" sz="2400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  ：</a:t>
            </a:r>
            <a:r>
              <a:rPr lang="zh-CN" altLang="en-US" sz="2000" u="none" dirty="0">
                <a:solidFill>
                  <a:srgbClr val="333399"/>
                </a:solidFill>
                <a:ea typeface="黑体" pitchFamily="2" charset="-122"/>
              </a:rPr>
              <a:t>凡收到 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DHCP </a:t>
            </a:r>
            <a:r>
              <a:rPr lang="zh-CN" altLang="en-US" sz="2000" u="none" dirty="0">
                <a:solidFill>
                  <a:srgbClr val="333399"/>
                </a:solidFill>
                <a:ea typeface="黑体" pitchFamily="2" charset="-122"/>
              </a:rPr>
              <a:t>发现报文的 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DHCP </a:t>
            </a:r>
            <a:r>
              <a:rPr lang="zh-CN" altLang="en-US" sz="2000" u="none" dirty="0">
                <a:solidFill>
                  <a:srgbClr val="333399"/>
                </a:solidFill>
                <a:ea typeface="黑体" pitchFamily="2" charset="-122"/>
              </a:rPr>
              <a:t>服务器都发出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DHCP </a:t>
            </a:r>
            <a:r>
              <a:rPr lang="zh-CN" altLang="en-US" sz="2000" u="none" dirty="0">
                <a:solidFill>
                  <a:srgbClr val="333399"/>
                </a:solidFill>
                <a:ea typeface="黑体" pitchFamily="2" charset="-122"/>
              </a:rPr>
              <a:t>提供报文。因此 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DHCP </a:t>
            </a:r>
            <a:r>
              <a:rPr lang="zh-CN" altLang="en-US" sz="2000" u="none" dirty="0">
                <a:solidFill>
                  <a:srgbClr val="333399"/>
                </a:solidFill>
                <a:ea typeface="黑体" pitchFamily="2" charset="-122"/>
              </a:rPr>
              <a:t>客户可能收到多个 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DHCP </a:t>
            </a:r>
            <a:r>
              <a:rPr lang="zh-CN" altLang="en-US" sz="2000" u="none" dirty="0">
                <a:solidFill>
                  <a:srgbClr val="333399"/>
                </a:solidFill>
                <a:ea typeface="黑体" pitchFamily="2" charset="-122"/>
              </a:rPr>
              <a:t>提供报文。</a:t>
            </a:r>
          </a:p>
        </p:txBody>
      </p:sp>
      <p:sp>
        <p:nvSpPr>
          <p:cNvPr id="43" name="Text Box 73"/>
          <p:cNvSpPr txBox="1">
            <a:spLocks noChangeArrowheads="1"/>
          </p:cNvSpPr>
          <p:nvPr/>
        </p:nvSpPr>
        <p:spPr bwMode="auto">
          <a:xfrm>
            <a:off x="827584" y="3150392"/>
            <a:ext cx="431584" cy="43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708" tIns="34354" rIns="68708" bIns="34354">
            <a:spAutoFit/>
          </a:bodyPr>
          <a:lstStyle/>
          <a:p>
            <a:r>
              <a:rPr kumimoji="1" lang="en-US" altLang="zh-CN" sz="2400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</a:t>
            </a:r>
          </a:p>
        </p:txBody>
      </p:sp>
      <p:sp>
        <p:nvSpPr>
          <p:cNvPr id="44" name="TextBox 121"/>
          <p:cNvSpPr txBox="1"/>
          <p:nvPr/>
        </p:nvSpPr>
        <p:spPr>
          <a:xfrm>
            <a:off x="4275041" y="3061499"/>
            <a:ext cx="3447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u="none" dirty="0" err="1">
                <a:solidFill>
                  <a:srgbClr val="333399"/>
                </a:solidFill>
                <a:ea typeface="黑体" pitchFamily="2" charset="-122"/>
              </a:rPr>
              <a:t>src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: 128.238.2.5, 67</a:t>
            </a:r>
          </a:p>
          <a:p>
            <a:pPr>
              <a:lnSpc>
                <a:spcPct val="90000"/>
              </a:lnSpc>
            </a:pPr>
            <a:r>
              <a:rPr lang="en-US" altLang="zh-CN" sz="2000" u="none" dirty="0" err="1">
                <a:solidFill>
                  <a:srgbClr val="333399"/>
                </a:solidFill>
                <a:ea typeface="黑体" pitchFamily="2" charset="-122"/>
              </a:rPr>
              <a:t>dst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: 255.255.255.255, 68</a:t>
            </a:r>
          </a:p>
          <a:p>
            <a:pPr>
              <a:lnSpc>
                <a:spcPct val="90000"/>
              </a:lnSpc>
            </a:pP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DHCPOFFER</a:t>
            </a:r>
          </a:p>
          <a:p>
            <a:pPr>
              <a:lnSpc>
                <a:spcPct val="90000"/>
              </a:lnSpc>
            </a:pPr>
            <a:r>
              <a:rPr lang="en-US" altLang="zh-CN" sz="2000" u="none" dirty="0" err="1">
                <a:solidFill>
                  <a:srgbClr val="333399"/>
                </a:solidFill>
                <a:ea typeface="黑体" pitchFamily="2" charset="-122"/>
              </a:rPr>
              <a:t>yiaddr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: 128.238.2.100</a:t>
            </a:r>
          </a:p>
          <a:p>
            <a:pPr>
              <a:lnSpc>
                <a:spcPct val="90000"/>
              </a:lnSpc>
            </a:pP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transaction ID: 456</a:t>
            </a:r>
          </a:p>
          <a:p>
            <a:pPr>
              <a:lnSpc>
                <a:spcPct val="90000"/>
              </a:lnSpc>
            </a:pP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DHCP server ID: 128.238.2.5</a:t>
            </a:r>
          </a:p>
          <a:p>
            <a:pPr>
              <a:lnSpc>
                <a:spcPct val="90000"/>
              </a:lnSpc>
            </a:pP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Lifetime: 3600 </a:t>
            </a:r>
            <a:r>
              <a:rPr lang="en-US" altLang="zh-CN" sz="2000" u="none" dirty="0" smtClean="0">
                <a:solidFill>
                  <a:srgbClr val="333399"/>
                </a:solidFill>
                <a:ea typeface="黑体" pitchFamily="2" charset="-122"/>
              </a:rPr>
              <a:t>secs</a:t>
            </a:r>
            <a:endParaRPr lang="zh-CN" altLang="en-US" sz="2000" u="none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1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Line 4"/>
          <p:cNvSpPr>
            <a:spLocks noChangeShapeType="1"/>
          </p:cNvSpPr>
          <p:nvPr/>
        </p:nvSpPr>
        <p:spPr bwMode="auto">
          <a:xfrm>
            <a:off x="2027821" y="1311284"/>
            <a:ext cx="358654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74" name="Rectangle 5"/>
          <p:cNvSpPr>
            <a:spLocks noChangeArrowheads="1"/>
          </p:cNvSpPr>
          <p:nvPr/>
        </p:nvSpPr>
        <p:spPr bwMode="auto">
          <a:xfrm>
            <a:off x="757067" y="1182656"/>
            <a:ext cx="747644" cy="256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75" name="Rectangle 6"/>
          <p:cNvSpPr>
            <a:spLocks noChangeArrowheads="1"/>
          </p:cNvSpPr>
          <p:nvPr/>
        </p:nvSpPr>
        <p:spPr bwMode="auto">
          <a:xfrm>
            <a:off x="2774270" y="1213623"/>
            <a:ext cx="2017206" cy="19294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DHCPDISCOVER</a:t>
            </a:r>
          </a:p>
        </p:txBody>
      </p:sp>
      <p:sp>
        <p:nvSpPr>
          <p:cNvPr id="160776" name="Rectangle 7"/>
          <p:cNvSpPr>
            <a:spLocks noChangeArrowheads="1"/>
          </p:cNvSpPr>
          <p:nvPr/>
        </p:nvSpPr>
        <p:spPr bwMode="auto">
          <a:xfrm>
            <a:off x="5986990" y="1182656"/>
            <a:ext cx="747644" cy="2560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777" name="Rectangle 8"/>
          <p:cNvSpPr>
            <a:spLocks noChangeArrowheads="1"/>
          </p:cNvSpPr>
          <p:nvPr/>
        </p:nvSpPr>
        <p:spPr bwMode="auto">
          <a:xfrm>
            <a:off x="5614362" y="1213623"/>
            <a:ext cx="372627" cy="19294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778" name="Rectangle 9"/>
          <p:cNvSpPr>
            <a:spLocks noChangeArrowheads="1"/>
          </p:cNvSpPr>
          <p:nvPr/>
        </p:nvSpPr>
        <p:spPr bwMode="auto">
          <a:xfrm>
            <a:off x="1504710" y="1213623"/>
            <a:ext cx="523112" cy="192941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779" name="Text Box 10"/>
          <p:cNvSpPr txBox="1">
            <a:spLocks noChangeArrowheads="1"/>
          </p:cNvSpPr>
          <p:nvPr/>
        </p:nvSpPr>
        <p:spPr bwMode="auto">
          <a:xfrm>
            <a:off x="1502321" y="1391080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0" name="Text Box 11"/>
          <p:cNvSpPr txBox="1">
            <a:spLocks noChangeArrowheads="1"/>
          </p:cNvSpPr>
          <p:nvPr/>
        </p:nvSpPr>
        <p:spPr bwMode="auto">
          <a:xfrm>
            <a:off x="5475822" y="1388698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1" name="Line 12"/>
          <p:cNvSpPr>
            <a:spLocks noChangeShapeType="1"/>
          </p:cNvSpPr>
          <p:nvPr/>
        </p:nvSpPr>
        <p:spPr bwMode="auto">
          <a:xfrm flipH="1">
            <a:off x="2026627" y="1769815"/>
            <a:ext cx="358773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82" name="Rectangle 13"/>
          <p:cNvSpPr>
            <a:spLocks noChangeArrowheads="1"/>
          </p:cNvSpPr>
          <p:nvPr/>
        </p:nvSpPr>
        <p:spPr bwMode="auto">
          <a:xfrm>
            <a:off x="757067" y="1641188"/>
            <a:ext cx="746449" cy="25487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83" name="Rectangle 14"/>
          <p:cNvSpPr>
            <a:spLocks noChangeArrowheads="1"/>
          </p:cNvSpPr>
          <p:nvPr/>
        </p:nvSpPr>
        <p:spPr bwMode="auto">
          <a:xfrm>
            <a:off x="2774270" y="1673346"/>
            <a:ext cx="2017206" cy="19174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DHCPOFFER</a:t>
            </a:r>
          </a:p>
        </p:txBody>
      </p:sp>
      <p:sp>
        <p:nvSpPr>
          <p:cNvPr id="160784" name="Rectangle 15"/>
          <p:cNvSpPr>
            <a:spLocks noChangeArrowheads="1"/>
          </p:cNvSpPr>
          <p:nvPr/>
        </p:nvSpPr>
        <p:spPr bwMode="auto">
          <a:xfrm>
            <a:off x="5986990" y="1641188"/>
            <a:ext cx="747644" cy="25487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785" name="Rectangle 16"/>
          <p:cNvSpPr>
            <a:spLocks noChangeArrowheads="1"/>
          </p:cNvSpPr>
          <p:nvPr/>
        </p:nvSpPr>
        <p:spPr bwMode="auto">
          <a:xfrm>
            <a:off x="5614362" y="1673346"/>
            <a:ext cx="372627" cy="19174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786" name="Rectangle 17"/>
          <p:cNvSpPr>
            <a:spLocks noChangeArrowheads="1"/>
          </p:cNvSpPr>
          <p:nvPr/>
        </p:nvSpPr>
        <p:spPr bwMode="auto">
          <a:xfrm>
            <a:off x="1503515" y="1673346"/>
            <a:ext cx="523112" cy="191749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787" name="Text Box 18"/>
          <p:cNvSpPr txBox="1">
            <a:spLocks noChangeArrowheads="1"/>
          </p:cNvSpPr>
          <p:nvPr/>
        </p:nvSpPr>
        <p:spPr bwMode="auto">
          <a:xfrm>
            <a:off x="1502321" y="1847231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8" name="Text Box 19"/>
          <p:cNvSpPr txBox="1">
            <a:spLocks noChangeArrowheads="1"/>
          </p:cNvSpPr>
          <p:nvPr/>
        </p:nvSpPr>
        <p:spPr bwMode="auto">
          <a:xfrm>
            <a:off x="5475822" y="1847231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9" name="Line 20"/>
          <p:cNvSpPr>
            <a:spLocks noChangeShapeType="1"/>
          </p:cNvSpPr>
          <p:nvPr/>
        </p:nvSpPr>
        <p:spPr bwMode="auto">
          <a:xfrm>
            <a:off x="2027821" y="2227156"/>
            <a:ext cx="358654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90" name="Rectangle 21"/>
          <p:cNvSpPr>
            <a:spLocks noChangeArrowheads="1"/>
          </p:cNvSpPr>
          <p:nvPr/>
        </p:nvSpPr>
        <p:spPr bwMode="auto">
          <a:xfrm>
            <a:off x="757067" y="2099720"/>
            <a:ext cx="747644" cy="256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91" name="Rectangle 22"/>
          <p:cNvSpPr>
            <a:spLocks noChangeArrowheads="1"/>
          </p:cNvSpPr>
          <p:nvPr/>
        </p:nvSpPr>
        <p:spPr bwMode="auto">
          <a:xfrm>
            <a:off x="2774270" y="2131877"/>
            <a:ext cx="2017206" cy="1917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DHCPREQUEST</a:t>
            </a:r>
          </a:p>
        </p:txBody>
      </p:sp>
      <p:sp>
        <p:nvSpPr>
          <p:cNvPr id="160792" name="Rectangle 23"/>
          <p:cNvSpPr>
            <a:spLocks noChangeArrowheads="1"/>
          </p:cNvSpPr>
          <p:nvPr/>
        </p:nvSpPr>
        <p:spPr bwMode="auto">
          <a:xfrm>
            <a:off x="5986990" y="2099720"/>
            <a:ext cx="747644" cy="2560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793" name="Rectangle 24"/>
          <p:cNvSpPr>
            <a:spLocks noChangeArrowheads="1"/>
          </p:cNvSpPr>
          <p:nvPr/>
        </p:nvSpPr>
        <p:spPr bwMode="auto">
          <a:xfrm>
            <a:off x="5614362" y="2131877"/>
            <a:ext cx="372627" cy="1917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794" name="Rectangle 25"/>
          <p:cNvSpPr>
            <a:spLocks noChangeArrowheads="1"/>
          </p:cNvSpPr>
          <p:nvPr/>
        </p:nvSpPr>
        <p:spPr bwMode="auto">
          <a:xfrm>
            <a:off x="1504710" y="2131877"/>
            <a:ext cx="523112" cy="1917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795" name="Text Box 26"/>
          <p:cNvSpPr txBox="1">
            <a:spLocks noChangeArrowheads="1"/>
          </p:cNvSpPr>
          <p:nvPr/>
        </p:nvSpPr>
        <p:spPr bwMode="auto">
          <a:xfrm>
            <a:off x="1502321" y="2306953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96" name="Text Box 27"/>
          <p:cNvSpPr txBox="1">
            <a:spLocks noChangeArrowheads="1"/>
          </p:cNvSpPr>
          <p:nvPr/>
        </p:nvSpPr>
        <p:spPr bwMode="auto">
          <a:xfrm>
            <a:off x="5475822" y="2306953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97" name="Line 28"/>
          <p:cNvSpPr>
            <a:spLocks noChangeShapeType="1"/>
          </p:cNvSpPr>
          <p:nvPr/>
        </p:nvSpPr>
        <p:spPr bwMode="auto">
          <a:xfrm flipH="1">
            <a:off x="2026627" y="2685689"/>
            <a:ext cx="358773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98" name="Rectangle 29"/>
          <p:cNvSpPr>
            <a:spLocks noChangeArrowheads="1"/>
          </p:cNvSpPr>
          <p:nvPr/>
        </p:nvSpPr>
        <p:spPr bwMode="auto">
          <a:xfrm>
            <a:off x="757067" y="2558252"/>
            <a:ext cx="746449" cy="25487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99" name="Rectangle 30"/>
          <p:cNvSpPr>
            <a:spLocks noChangeArrowheads="1"/>
          </p:cNvSpPr>
          <p:nvPr/>
        </p:nvSpPr>
        <p:spPr bwMode="auto">
          <a:xfrm>
            <a:off x="2774270" y="2590410"/>
            <a:ext cx="2017206" cy="19055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DHCPACK</a:t>
            </a:r>
          </a:p>
        </p:txBody>
      </p:sp>
      <p:sp>
        <p:nvSpPr>
          <p:cNvPr id="160800" name="Rectangle 31"/>
          <p:cNvSpPr>
            <a:spLocks noChangeArrowheads="1"/>
          </p:cNvSpPr>
          <p:nvPr/>
        </p:nvSpPr>
        <p:spPr bwMode="auto">
          <a:xfrm>
            <a:off x="5986990" y="2558252"/>
            <a:ext cx="747644" cy="25487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801" name="Rectangle 32"/>
          <p:cNvSpPr>
            <a:spLocks noChangeArrowheads="1"/>
          </p:cNvSpPr>
          <p:nvPr/>
        </p:nvSpPr>
        <p:spPr bwMode="auto">
          <a:xfrm>
            <a:off x="5614362" y="2590410"/>
            <a:ext cx="372627" cy="19055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802" name="Rectangle 33"/>
          <p:cNvSpPr>
            <a:spLocks noChangeArrowheads="1"/>
          </p:cNvSpPr>
          <p:nvPr/>
        </p:nvSpPr>
        <p:spPr bwMode="auto">
          <a:xfrm>
            <a:off x="1503515" y="2590410"/>
            <a:ext cx="523112" cy="190559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803" name="Text Box 34"/>
          <p:cNvSpPr txBox="1">
            <a:spLocks noChangeArrowheads="1"/>
          </p:cNvSpPr>
          <p:nvPr/>
        </p:nvSpPr>
        <p:spPr bwMode="auto">
          <a:xfrm>
            <a:off x="1502321" y="2764295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804" name="Text Box 35"/>
          <p:cNvSpPr txBox="1">
            <a:spLocks noChangeArrowheads="1"/>
          </p:cNvSpPr>
          <p:nvPr/>
        </p:nvSpPr>
        <p:spPr bwMode="auto">
          <a:xfrm>
            <a:off x="5475822" y="2764295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841" name="Text Box 72"/>
          <p:cNvSpPr txBox="1">
            <a:spLocks noChangeArrowheads="1"/>
          </p:cNvSpPr>
          <p:nvPr/>
        </p:nvSpPr>
        <p:spPr bwMode="auto">
          <a:xfrm>
            <a:off x="323528" y="1143327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</a:t>
            </a:r>
          </a:p>
        </p:txBody>
      </p:sp>
      <p:sp>
        <p:nvSpPr>
          <p:cNvPr id="160842" name="Text Box 73"/>
          <p:cNvSpPr txBox="1">
            <a:spLocks noChangeArrowheads="1"/>
          </p:cNvSpPr>
          <p:nvPr/>
        </p:nvSpPr>
        <p:spPr bwMode="auto">
          <a:xfrm>
            <a:off x="6695005" y="1595265"/>
            <a:ext cx="380627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</a:t>
            </a:r>
          </a:p>
        </p:txBody>
      </p:sp>
      <p:sp>
        <p:nvSpPr>
          <p:cNvPr id="160843" name="Text Box 74"/>
          <p:cNvSpPr txBox="1">
            <a:spLocks noChangeArrowheads="1"/>
          </p:cNvSpPr>
          <p:nvPr/>
        </p:nvSpPr>
        <p:spPr bwMode="auto">
          <a:xfrm>
            <a:off x="323528" y="2055161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</a:t>
            </a:r>
          </a:p>
        </p:txBody>
      </p:sp>
      <p:sp>
        <p:nvSpPr>
          <p:cNvPr id="160844" name="Text Box 75"/>
          <p:cNvSpPr txBox="1">
            <a:spLocks noChangeArrowheads="1"/>
          </p:cNvSpPr>
          <p:nvPr/>
        </p:nvSpPr>
        <p:spPr bwMode="auto">
          <a:xfrm>
            <a:off x="6716787" y="2523016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</a:t>
            </a:r>
          </a:p>
        </p:txBody>
      </p:sp>
      <p:sp>
        <p:nvSpPr>
          <p:cNvPr id="88" name="矩形 87"/>
          <p:cNvSpPr/>
          <p:nvPr/>
        </p:nvSpPr>
        <p:spPr>
          <a:xfrm>
            <a:off x="4211960" y="3082041"/>
            <a:ext cx="3447457" cy="1937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45" name="Text Box 85"/>
          <p:cNvSpPr txBox="1">
            <a:spLocks noChangeArrowheads="1"/>
          </p:cNvSpPr>
          <p:nvPr/>
        </p:nvSpPr>
        <p:spPr bwMode="auto">
          <a:xfrm>
            <a:off x="750304" y="3152047"/>
            <a:ext cx="3161786" cy="1694504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square" lIns="68708" tIns="34354" rIns="68708" bIns="34354">
            <a:spAutoFit/>
          </a:bodyPr>
          <a:lstStyle/>
          <a:p>
            <a:pPr algn="just"/>
            <a:r>
              <a:rPr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 </a:t>
            </a:r>
            <a:r>
              <a:rPr lang="zh-CN" altLang="en-US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：</a:t>
            </a:r>
            <a:r>
              <a:rPr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 </a:t>
            </a:r>
            <a:r>
              <a:rPr lang="zh-CN" altLang="en-US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客户从几个 </a:t>
            </a:r>
            <a:r>
              <a:rPr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 </a:t>
            </a:r>
            <a:r>
              <a:rPr lang="zh-CN" altLang="en-US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服务器中选择其中的一个，并向所选择的 </a:t>
            </a:r>
            <a:r>
              <a:rPr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 </a:t>
            </a:r>
            <a:r>
              <a:rPr lang="zh-CN" altLang="en-US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服务器发送 </a:t>
            </a:r>
            <a:r>
              <a:rPr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 </a:t>
            </a:r>
            <a:r>
              <a:rPr lang="zh-CN" altLang="en-US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请求报文。</a:t>
            </a:r>
          </a:p>
        </p:txBody>
      </p:sp>
      <p:sp>
        <p:nvSpPr>
          <p:cNvPr id="46" name="矩形 45"/>
          <p:cNvSpPr/>
          <p:nvPr/>
        </p:nvSpPr>
        <p:spPr>
          <a:xfrm>
            <a:off x="4224120" y="3057524"/>
            <a:ext cx="343964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u="none" dirty="0" err="1">
                <a:solidFill>
                  <a:srgbClr val="333399"/>
                </a:solidFill>
                <a:ea typeface="黑体" pitchFamily="2" charset="-122"/>
              </a:rPr>
              <a:t>src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: 0.0.0.0, 68</a:t>
            </a:r>
          </a:p>
          <a:p>
            <a:r>
              <a:rPr lang="en-US" altLang="zh-CN" sz="2000" u="none" dirty="0" err="1">
                <a:solidFill>
                  <a:srgbClr val="333399"/>
                </a:solidFill>
                <a:ea typeface="黑体" pitchFamily="2" charset="-122"/>
              </a:rPr>
              <a:t>dst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: 128.238.2.5, 67</a:t>
            </a:r>
          </a:p>
          <a:p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DHCPREQUEST</a:t>
            </a:r>
          </a:p>
          <a:p>
            <a:r>
              <a:rPr lang="en-US" altLang="zh-CN" sz="2000" u="none" dirty="0" err="1">
                <a:solidFill>
                  <a:srgbClr val="333399"/>
                </a:solidFill>
                <a:ea typeface="黑体" pitchFamily="2" charset="-122"/>
              </a:rPr>
              <a:t>yiaddr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: 128.238.2.100</a:t>
            </a:r>
          </a:p>
          <a:p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transaction ID: 457</a:t>
            </a:r>
          </a:p>
          <a:p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DHCP server ID: 128.238.2.5</a:t>
            </a:r>
          </a:p>
        </p:txBody>
      </p:sp>
    </p:spTree>
    <p:extLst>
      <p:ext uri="{BB962C8B-B14F-4D97-AF65-F5344CB8AC3E}">
        <p14:creationId xmlns:p14="http://schemas.microsoft.com/office/powerpoint/2010/main" val="39989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Line 4"/>
          <p:cNvSpPr>
            <a:spLocks noChangeShapeType="1"/>
          </p:cNvSpPr>
          <p:nvPr/>
        </p:nvSpPr>
        <p:spPr bwMode="auto">
          <a:xfrm>
            <a:off x="2027821" y="1311284"/>
            <a:ext cx="358654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74" name="Rectangle 5"/>
          <p:cNvSpPr>
            <a:spLocks noChangeArrowheads="1"/>
          </p:cNvSpPr>
          <p:nvPr/>
        </p:nvSpPr>
        <p:spPr bwMode="auto">
          <a:xfrm>
            <a:off x="757067" y="1182656"/>
            <a:ext cx="747644" cy="256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75" name="Rectangle 6"/>
          <p:cNvSpPr>
            <a:spLocks noChangeArrowheads="1"/>
          </p:cNvSpPr>
          <p:nvPr/>
        </p:nvSpPr>
        <p:spPr bwMode="auto">
          <a:xfrm>
            <a:off x="2774270" y="1213623"/>
            <a:ext cx="2017206" cy="19294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DHCPDISCOVER</a:t>
            </a:r>
          </a:p>
        </p:txBody>
      </p:sp>
      <p:sp>
        <p:nvSpPr>
          <p:cNvPr id="160776" name="Rectangle 7"/>
          <p:cNvSpPr>
            <a:spLocks noChangeArrowheads="1"/>
          </p:cNvSpPr>
          <p:nvPr/>
        </p:nvSpPr>
        <p:spPr bwMode="auto">
          <a:xfrm>
            <a:off x="5986990" y="1182656"/>
            <a:ext cx="747644" cy="2560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777" name="Rectangle 8"/>
          <p:cNvSpPr>
            <a:spLocks noChangeArrowheads="1"/>
          </p:cNvSpPr>
          <p:nvPr/>
        </p:nvSpPr>
        <p:spPr bwMode="auto">
          <a:xfrm>
            <a:off x="5614362" y="1213623"/>
            <a:ext cx="372627" cy="19294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778" name="Rectangle 9"/>
          <p:cNvSpPr>
            <a:spLocks noChangeArrowheads="1"/>
          </p:cNvSpPr>
          <p:nvPr/>
        </p:nvSpPr>
        <p:spPr bwMode="auto">
          <a:xfrm>
            <a:off x="1504710" y="1213623"/>
            <a:ext cx="523112" cy="192941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779" name="Text Box 10"/>
          <p:cNvSpPr txBox="1">
            <a:spLocks noChangeArrowheads="1"/>
          </p:cNvSpPr>
          <p:nvPr/>
        </p:nvSpPr>
        <p:spPr bwMode="auto">
          <a:xfrm>
            <a:off x="1502321" y="1391080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0" name="Text Box 11"/>
          <p:cNvSpPr txBox="1">
            <a:spLocks noChangeArrowheads="1"/>
          </p:cNvSpPr>
          <p:nvPr/>
        </p:nvSpPr>
        <p:spPr bwMode="auto">
          <a:xfrm>
            <a:off x="5475822" y="1388698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1" name="Line 12"/>
          <p:cNvSpPr>
            <a:spLocks noChangeShapeType="1"/>
          </p:cNvSpPr>
          <p:nvPr/>
        </p:nvSpPr>
        <p:spPr bwMode="auto">
          <a:xfrm flipH="1">
            <a:off x="2026627" y="1769815"/>
            <a:ext cx="358773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82" name="Rectangle 13"/>
          <p:cNvSpPr>
            <a:spLocks noChangeArrowheads="1"/>
          </p:cNvSpPr>
          <p:nvPr/>
        </p:nvSpPr>
        <p:spPr bwMode="auto">
          <a:xfrm>
            <a:off x="757067" y="1641188"/>
            <a:ext cx="746449" cy="25487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83" name="Rectangle 14"/>
          <p:cNvSpPr>
            <a:spLocks noChangeArrowheads="1"/>
          </p:cNvSpPr>
          <p:nvPr/>
        </p:nvSpPr>
        <p:spPr bwMode="auto">
          <a:xfrm>
            <a:off x="2774270" y="1673346"/>
            <a:ext cx="2017206" cy="19174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DHCPOFFER</a:t>
            </a:r>
          </a:p>
        </p:txBody>
      </p:sp>
      <p:sp>
        <p:nvSpPr>
          <p:cNvPr id="160784" name="Rectangle 15"/>
          <p:cNvSpPr>
            <a:spLocks noChangeArrowheads="1"/>
          </p:cNvSpPr>
          <p:nvPr/>
        </p:nvSpPr>
        <p:spPr bwMode="auto">
          <a:xfrm>
            <a:off x="5986990" y="1641188"/>
            <a:ext cx="747644" cy="25487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785" name="Rectangle 16"/>
          <p:cNvSpPr>
            <a:spLocks noChangeArrowheads="1"/>
          </p:cNvSpPr>
          <p:nvPr/>
        </p:nvSpPr>
        <p:spPr bwMode="auto">
          <a:xfrm>
            <a:off x="5614362" y="1673346"/>
            <a:ext cx="372627" cy="19174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786" name="Rectangle 17"/>
          <p:cNvSpPr>
            <a:spLocks noChangeArrowheads="1"/>
          </p:cNvSpPr>
          <p:nvPr/>
        </p:nvSpPr>
        <p:spPr bwMode="auto">
          <a:xfrm>
            <a:off x="1503515" y="1673346"/>
            <a:ext cx="523112" cy="191749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787" name="Text Box 18"/>
          <p:cNvSpPr txBox="1">
            <a:spLocks noChangeArrowheads="1"/>
          </p:cNvSpPr>
          <p:nvPr/>
        </p:nvSpPr>
        <p:spPr bwMode="auto">
          <a:xfrm>
            <a:off x="1502321" y="1847231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8" name="Text Box 19"/>
          <p:cNvSpPr txBox="1">
            <a:spLocks noChangeArrowheads="1"/>
          </p:cNvSpPr>
          <p:nvPr/>
        </p:nvSpPr>
        <p:spPr bwMode="auto">
          <a:xfrm>
            <a:off x="5475822" y="1847231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89" name="Line 20"/>
          <p:cNvSpPr>
            <a:spLocks noChangeShapeType="1"/>
          </p:cNvSpPr>
          <p:nvPr/>
        </p:nvSpPr>
        <p:spPr bwMode="auto">
          <a:xfrm>
            <a:off x="2027821" y="2227156"/>
            <a:ext cx="358654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90" name="Rectangle 21"/>
          <p:cNvSpPr>
            <a:spLocks noChangeArrowheads="1"/>
          </p:cNvSpPr>
          <p:nvPr/>
        </p:nvSpPr>
        <p:spPr bwMode="auto">
          <a:xfrm>
            <a:off x="757067" y="2099720"/>
            <a:ext cx="747644" cy="256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91" name="Rectangle 22"/>
          <p:cNvSpPr>
            <a:spLocks noChangeArrowheads="1"/>
          </p:cNvSpPr>
          <p:nvPr/>
        </p:nvSpPr>
        <p:spPr bwMode="auto">
          <a:xfrm>
            <a:off x="2774270" y="2131877"/>
            <a:ext cx="2017206" cy="1917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DHCPREQUEST</a:t>
            </a:r>
          </a:p>
        </p:txBody>
      </p:sp>
      <p:sp>
        <p:nvSpPr>
          <p:cNvPr id="160792" name="Rectangle 23"/>
          <p:cNvSpPr>
            <a:spLocks noChangeArrowheads="1"/>
          </p:cNvSpPr>
          <p:nvPr/>
        </p:nvSpPr>
        <p:spPr bwMode="auto">
          <a:xfrm>
            <a:off x="5986990" y="2099720"/>
            <a:ext cx="747644" cy="2560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793" name="Rectangle 24"/>
          <p:cNvSpPr>
            <a:spLocks noChangeArrowheads="1"/>
          </p:cNvSpPr>
          <p:nvPr/>
        </p:nvSpPr>
        <p:spPr bwMode="auto">
          <a:xfrm>
            <a:off x="5614362" y="2131877"/>
            <a:ext cx="372627" cy="1917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794" name="Rectangle 25"/>
          <p:cNvSpPr>
            <a:spLocks noChangeArrowheads="1"/>
          </p:cNvSpPr>
          <p:nvPr/>
        </p:nvSpPr>
        <p:spPr bwMode="auto">
          <a:xfrm>
            <a:off x="1504710" y="2131877"/>
            <a:ext cx="523112" cy="1917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795" name="Text Box 26"/>
          <p:cNvSpPr txBox="1">
            <a:spLocks noChangeArrowheads="1"/>
          </p:cNvSpPr>
          <p:nvPr/>
        </p:nvSpPr>
        <p:spPr bwMode="auto">
          <a:xfrm>
            <a:off x="1502321" y="2306953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96" name="Text Box 27"/>
          <p:cNvSpPr txBox="1">
            <a:spLocks noChangeArrowheads="1"/>
          </p:cNvSpPr>
          <p:nvPr/>
        </p:nvSpPr>
        <p:spPr bwMode="auto">
          <a:xfrm>
            <a:off x="5475822" y="2306953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797" name="Line 28"/>
          <p:cNvSpPr>
            <a:spLocks noChangeShapeType="1"/>
          </p:cNvSpPr>
          <p:nvPr/>
        </p:nvSpPr>
        <p:spPr bwMode="auto">
          <a:xfrm flipH="1">
            <a:off x="2026627" y="2685689"/>
            <a:ext cx="358773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60798" name="Rectangle 29"/>
          <p:cNvSpPr>
            <a:spLocks noChangeArrowheads="1"/>
          </p:cNvSpPr>
          <p:nvPr/>
        </p:nvSpPr>
        <p:spPr bwMode="auto">
          <a:xfrm>
            <a:off x="757067" y="2558252"/>
            <a:ext cx="746449" cy="25487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160799" name="Rectangle 30"/>
          <p:cNvSpPr>
            <a:spLocks noChangeArrowheads="1"/>
          </p:cNvSpPr>
          <p:nvPr/>
        </p:nvSpPr>
        <p:spPr bwMode="auto">
          <a:xfrm>
            <a:off x="2774270" y="2590410"/>
            <a:ext cx="2017206" cy="19055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DHCPACK</a:t>
            </a:r>
          </a:p>
        </p:txBody>
      </p:sp>
      <p:sp>
        <p:nvSpPr>
          <p:cNvPr id="160800" name="Rectangle 31"/>
          <p:cNvSpPr>
            <a:spLocks noChangeArrowheads="1"/>
          </p:cNvSpPr>
          <p:nvPr/>
        </p:nvSpPr>
        <p:spPr bwMode="auto">
          <a:xfrm>
            <a:off x="5986990" y="2558252"/>
            <a:ext cx="747644" cy="25487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160801" name="Rectangle 32"/>
          <p:cNvSpPr>
            <a:spLocks noChangeArrowheads="1"/>
          </p:cNvSpPr>
          <p:nvPr/>
        </p:nvSpPr>
        <p:spPr bwMode="auto">
          <a:xfrm>
            <a:off x="5614362" y="2590410"/>
            <a:ext cx="372627" cy="19055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67</a:t>
            </a:r>
          </a:p>
        </p:txBody>
      </p:sp>
      <p:sp>
        <p:nvSpPr>
          <p:cNvPr id="160802" name="Rectangle 33"/>
          <p:cNvSpPr>
            <a:spLocks noChangeArrowheads="1"/>
          </p:cNvSpPr>
          <p:nvPr/>
        </p:nvSpPr>
        <p:spPr bwMode="auto">
          <a:xfrm>
            <a:off x="1503515" y="2590410"/>
            <a:ext cx="523112" cy="190559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68</a:t>
            </a:r>
          </a:p>
        </p:txBody>
      </p:sp>
      <p:sp>
        <p:nvSpPr>
          <p:cNvPr id="160803" name="Text Box 34"/>
          <p:cNvSpPr txBox="1">
            <a:spLocks noChangeArrowheads="1"/>
          </p:cNvSpPr>
          <p:nvPr/>
        </p:nvSpPr>
        <p:spPr bwMode="auto">
          <a:xfrm>
            <a:off x="1502321" y="2764295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804" name="Text Box 35"/>
          <p:cNvSpPr txBox="1">
            <a:spLocks noChangeArrowheads="1"/>
          </p:cNvSpPr>
          <p:nvPr/>
        </p:nvSpPr>
        <p:spPr bwMode="auto">
          <a:xfrm>
            <a:off x="5475822" y="2764295"/>
            <a:ext cx="547524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</a:t>
            </a:r>
          </a:p>
        </p:txBody>
      </p:sp>
      <p:sp>
        <p:nvSpPr>
          <p:cNvPr id="160841" name="Text Box 72"/>
          <p:cNvSpPr txBox="1">
            <a:spLocks noChangeArrowheads="1"/>
          </p:cNvSpPr>
          <p:nvPr/>
        </p:nvSpPr>
        <p:spPr bwMode="auto">
          <a:xfrm>
            <a:off x="323528" y="1143327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</a:t>
            </a:r>
          </a:p>
        </p:txBody>
      </p:sp>
      <p:sp>
        <p:nvSpPr>
          <p:cNvPr id="160842" name="Text Box 73"/>
          <p:cNvSpPr txBox="1">
            <a:spLocks noChangeArrowheads="1"/>
          </p:cNvSpPr>
          <p:nvPr/>
        </p:nvSpPr>
        <p:spPr bwMode="auto">
          <a:xfrm>
            <a:off x="6695005" y="1595265"/>
            <a:ext cx="380627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</a:t>
            </a:r>
          </a:p>
        </p:txBody>
      </p:sp>
      <p:sp>
        <p:nvSpPr>
          <p:cNvPr id="160843" name="Text Box 74"/>
          <p:cNvSpPr txBox="1">
            <a:spLocks noChangeArrowheads="1"/>
          </p:cNvSpPr>
          <p:nvPr/>
        </p:nvSpPr>
        <p:spPr bwMode="auto">
          <a:xfrm>
            <a:off x="323528" y="2055161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</a:t>
            </a:r>
          </a:p>
        </p:txBody>
      </p:sp>
      <p:sp>
        <p:nvSpPr>
          <p:cNvPr id="160844" name="Text Box 75"/>
          <p:cNvSpPr txBox="1">
            <a:spLocks noChangeArrowheads="1"/>
          </p:cNvSpPr>
          <p:nvPr/>
        </p:nvSpPr>
        <p:spPr bwMode="auto">
          <a:xfrm>
            <a:off x="6716787" y="2523016"/>
            <a:ext cx="380812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</a:t>
            </a:r>
          </a:p>
        </p:txBody>
      </p:sp>
      <p:sp>
        <p:nvSpPr>
          <p:cNvPr id="88" name="矩形 87"/>
          <p:cNvSpPr/>
          <p:nvPr/>
        </p:nvSpPr>
        <p:spPr>
          <a:xfrm>
            <a:off x="4211960" y="3082041"/>
            <a:ext cx="3447457" cy="1937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41" name="Text Box 85"/>
          <p:cNvSpPr txBox="1">
            <a:spLocks noChangeArrowheads="1"/>
          </p:cNvSpPr>
          <p:nvPr/>
        </p:nvSpPr>
        <p:spPr bwMode="auto">
          <a:xfrm>
            <a:off x="755576" y="3125282"/>
            <a:ext cx="2931838" cy="1608262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square" lIns="68708" tIns="34354" rIns="68708" bIns="34354">
            <a:spAutoFit/>
          </a:bodyPr>
          <a:lstStyle/>
          <a:p>
            <a:pPr algn="just"/>
            <a:r>
              <a:rPr lang="zh-CN" altLang="en-US" sz="2000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 ：被选择的 </a:t>
            </a:r>
            <a:r>
              <a:rPr lang="en-US" altLang="zh-CN" sz="2000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 </a:t>
            </a:r>
            <a:r>
              <a:rPr lang="zh-CN" altLang="en-US" sz="2000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服务器发送确认报文</a:t>
            </a:r>
            <a:r>
              <a:rPr lang="en-US" altLang="zh-CN" sz="2000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DHCPACK</a:t>
            </a:r>
            <a:r>
              <a:rPr lang="zh-CN" altLang="en-US" sz="2000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，进入已绑定状态，并可开始使用得到的临时 </a:t>
            </a:r>
            <a:r>
              <a:rPr lang="en-US" altLang="zh-CN" sz="2000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IP </a:t>
            </a:r>
            <a:r>
              <a:rPr lang="zh-CN" altLang="en-US" sz="2000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地址。</a:t>
            </a:r>
          </a:p>
        </p:txBody>
      </p:sp>
      <p:sp>
        <p:nvSpPr>
          <p:cNvPr id="42" name="TextBox 120"/>
          <p:cNvSpPr txBox="1"/>
          <p:nvPr/>
        </p:nvSpPr>
        <p:spPr>
          <a:xfrm>
            <a:off x="4244353" y="3058382"/>
            <a:ext cx="3921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u="none" dirty="0" err="1">
                <a:solidFill>
                  <a:srgbClr val="333399"/>
                </a:solidFill>
                <a:ea typeface="黑体" pitchFamily="2" charset="-122"/>
              </a:rPr>
              <a:t>src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: 128.238.2.5, 67</a:t>
            </a:r>
          </a:p>
          <a:p>
            <a:pPr>
              <a:lnSpc>
                <a:spcPct val="90000"/>
              </a:lnSpc>
            </a:pPr>
            <a:r>
              <a:rPr lang="en-US" altLang="zh-CN" sz="2000" u="none" dirty="0" err="1">
                <a:solidFill>
                  <a:srgbClr val="333399"/>
                </a:solidFill>
                <a:ea typeface="黑体" pitchFamily="2" charset="-122"/>
              </a:rPr>
              <a:t>dst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: 255.255.255.255, 68</a:t>
            </a:r>
          </a:p>
          <a:p>
            <a:pPr>
              <a:lnSpc>
                <a:spcPct val="90000"/>
              </a:lnSpc>
            </a:pP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DHCPACK</a:t>
            </a:r>
          </a:p>
          <a:p>
            <a:pPr>
              <a:lnSpc>
                <a:spcPct val="90000"/>
              </a:lnSpc>
            </a:pPr>
            <a:r>
              <a:rPr lang="en-US" altLang="zh-CN" sz="2000" u="none" dirty="0" err="1">
                <a:solidFill>
                  <a:srgbClr val="333399"/>
                </a:solidFill>
                <a:ea typeface="黑体" pitchFamily="2" charset="-122"/>
              </a:rPr>
              <a:t>yiaddr</a:t>
            </a: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: 128.238.2.100</a:t>
            </a:r>
          </a:p>
          <a:p>
            <a:pPr>
              <a:lnSpc>
                <a:spcPct val="90000"/>
              </a:lnSpc>
            </a:pP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transaction ID: 457</a:t>
            </a:r>
          </a:p>
          <a:p>
            <a:pPr>
              <a:lnSpc>
                <a:spcPct val="90000"/>
              </a:lnSpc>
            </a:pP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DHCP server ID: 128.238.2.5</a:t>
            </a:r>
          </a:p>
          <a:p>
            <a:pPr>
              <a:lnSpc>
                <a:spcPct val="90000"/>
              </a:lnSpc>
            </a:pPr>
            <a:r>
              <a:rPr lang="en-US" altLang="zh-CN" sz="2000" u="none" dirty="0">
                <a:solidFill>
                  <a:srgbClr val="333399"/>
                </a:solidFill>
                <a:ea typeface="黑体" pitchFamily="2" charset="-122"/>
              </a:rPr>
              <a:t>Lifetime: 3600 </a:t>
            </a:r>
            <a:r>
              <a:rPr lang="en-US" altLang="zh-CN" sz="2000" u="none" dirty="0" smtClean="0">
                <a:solidFill>
                  <a:srgbClr val="333399"/>
                </a:solidFill>
                <a:ea typeface="黑体" pitchFamily="2" charset="-122"/>
              </a:rPr>
              <a:t>secs</a:t>
            </a:r>
            <a:endParaRPr lang="zh-CN" altLang="en-US" sz="2000" u="none" dirty="0">
              <a:ea typeface="黑体" pitchFamily="2" charset="-122"/>
            </a:endParaRPr>
          </a:p>
        </p:txBody>
      </p:sp>
      <p:sp>
        <p:nvSpPr>
          <p:cNvPr id="43" name="Text Box 75"/>
          <p:cNvSpPr txBox="1">
            <a:spLocks noChangeArrowheads="1"/>
          </p:cNvSpPr>
          <p:nvPr/>
        </p:nvSpPr>
        <p:spPr bwMode="auto">
          <a:xfrm>
            <a:off x="683568" y="3094530"/>
            <a:ext cx="367988" cy="37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2000" u="none" dirty="0">
                <a:solidFill>
                  <a:srgbClr val="33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</a:t>
            </a:r>
          </a:p>
        </p:txBody>
      </p:sp>
    </p:spTree>
    <p:extLst>
      <p:ext uri="{BB962C8B-B14F-4D97-AF65-F5344CB8AC3E}">
        <p14:creationId xmlns:p14="http://schemas.microsoft.com/office/powerpoint/2010/main" val="42151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844352"/>
            <a:ext cx="3996308" cy="58578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一、文件传输协议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FTP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58925"/>
            <a:ext cx="7023124" cy="288607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FTP (File Transfer Protocol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</a:rPr>
              <a:t>提供交互式的访问，允许客户指明文件的类型与格式，并允许文件具有存取权限。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</a:rPr>
              <a:t>FTP 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</a:rPr>
              <a:t>提供文件传送的一些基本服务，使用 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</a:rPr>
              <a:t>TCP 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</a:rPr>
              <a:t>可靠的运输服务。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</a:rPr>
              <a:t>FTP 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</a:rPr>
              <a:t>屏蔽了各计算机系统的细节，因而适合于在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异构网络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</a:rPr>
              <a:t>中任意计算机之间传送文件，减少或消除在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不同操作系统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</a:rPr>
              <a:t>下处理文件的不兼容性。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00336"/>
            <a:ext cx="6429375" cy="85725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租用期</a:t>
            </a:r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(lease period) 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8448"/>
            <a:ext cx="5847387" cy="3087053"/>
          </a:xfrm>
        </p:spPr>
        <p:txBody>
          <a:bodyPr/>
          <a:lstStyle/>
          <a:p>
            <a:pPr marL="265113" indent="-265113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服务器分配给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客户的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地址是临时的，因此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客户只能在一段有限的时间内使用这个分配到的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地址。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协议称这段时间为</a:t>
            </a:r>
            <a:r>
              <a:rPr lang="zh-CN" altLang="en-US" sz="2000" b="1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租用期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租用期的数值应由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服务器自己决定。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客户也可在自己发送的报文中（例如，发现报文）提出对租用期的要求。  </a:t>
            </a:r>
          </a:p>
        </p:txBody>
      </p:sp>
    </p:spTree>
    <p:extLst>
      <p:ext uri="{BB962C8B-B14F-4D97-AF65-F5344CB8AC3E}">
        <p14:creationId xmlns:p14="http://schemas.microsoft.com/office/powerpoint/2010/main" val="13002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249289"/>
            <a:ext cx="6912768" cy="3554528"/>
          </a:xfrm>
          <a:prstGeom prst="rect">
            <a:avLst/>
          </a:prstGeom>
        </p:spPr>
        <p:txBody>
          <a:bodyPr vert="horz" lIns="68984" tIns="34492" rIns="68984" bIns="34492" rtlCol="0">
            <a:noAutofit/>
          </a:bodyPr>
          <a:lstStyle/>
          <a:p>
            <a:pPr marL="265113" indent="-265113" defTabSz="689823" ea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DHCP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客户根据服务器提供的租用期 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T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设置两个计时器 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T1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和 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T2</a:t>
            </a:r>
            <a:r>
              <a:rPr lang="zh-CN" altLang="en-US" sz="1800" u="none" dirty="0" smtClean="0">
                <a:solidFill>
                  <a:srgbClr val="1A3868"/>
                </a:solidFill>
                <a:ea typeface="+mn-ea"/>
              </a:rPr>
              <a:t>，超时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时间分别是 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0.5T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和 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0.875T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。当超时时间到就要请求</a:t>
            </a:r>
            <a:r>
              <a:rPr lang="zh-CN" altLang="en-US" sz="1800" u="none" dirty="0">
                <a:solidFill>
                  <a:srgbClr val="C00000"/>
                </a:solidFill>
                <a:ea typeface="+mn-ea"/>
              </a:rPr>
              <a:t>更新租用期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。</a:t>
            </a:r>
            <a:endParaRPr lang="en-US" altLang="zh-CN" sz="1800" u="none" dirty="0">
              <a:solidFill>
                <a:srgbClr val="1A3868"/>
              </a:solidFill>
              <a:ea typeface="+mn-ea"/>
            </a:endParaRPr>
          </a:p>
          <a:p>
            <a:pPr marL="265113" indent="-265113" defTabSz="689823" ea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u="none" dirty="0" smtClean="0">
                <a:solidFill>
                  <a:srgbClr val="1A3868"/>
                </a:solidFill>
                <a:ea typeface="+mn-ea"/>
              </a:rPr>
              <a:t>T1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时间</a:t>
            </a:r>
            <a:r>
              <a:rPr lang="zh-CN" altLang="en-US" sz="1800" u="none" dirty="0" smtClean="0">
                <a:solidFill>
                  <a:srgbClr val="1A3868"/>
                </a:solidFill>
                <a:ea typeface="+mn-ea"/>
              </a:rPr>
              <a:t>到，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DHCP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发送请求报文 </a:t>
            </a:r>
            <a:r>
              <a:rPr lang="en-US" altLang="zh-CN" sz="1800" u="none" dirty="0">
                <a:solidFill>
                  <a:srgbClr val="00B050"/>
                </a:solidFill>
                <a:ea typeface="+mn-ea"/>
              </a:rPr>
              <a:t>DHCPREQUEST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要求更新租用期</a:t>
            </a:r>
            <a:r>
              <a:rPr lang="zh-CN" altLang="en-US" sz="1800" u="none" dirty="0" smtClean="0">
                <a:solidFill>
                  <a:srgbClr val="1A3868"/>
                </a:solidFill>
                <a:ea typeface="+mn-ea"/>
              </a:rPr>
              <a:t>。若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DHCP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服务器不</a:t>
            </a:r>
            <a:r>
              <a:rPr lang="zh-CN" altLang="en-US" sz="1800" u="none" dirty="0" smtClean="0">
                <a:solidFill>
                  <a:srgbClr val="1A3868"/>
                </a:solidFill>
                <a:ea typeface="+mn-ea"/>
              </a:rPr>
              <a:t>响应，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则</a:t>
            </a:r>
            <a:r>
              <a:rPr lang="zh-CN" altLang="en-US" sz="1800" u="none" dirty="0" smtClean="0">
                <a:solidFill>
                  <a:srgbClr val="1A3868"/>
                </a:solidFill>
                <a:ea typeface="+mn-ea"/>
              </a:rPr>
              <a:t>在</a:t>
            </a:r>
            <a:r>
              <a:rPr lang="en-US" altLang="zh-CN" sz="1800" u="none" dirty="0" smtClean="0">
                <a:solidFill>
                  <a:srgbClr val="1A3868"/>
                </a:solidFill>
              </a:rPr>
              <a:t>T2 </a:t>
            </a:r>
            <a:r>
              <a:rPr lang="zh-CN" altLang="en-US" sz="1800" u="none" dirty="0">
                <a:solidFill>
                  <a:srgbClr val="1A3868"/>
                </a:solidFill>
              </a:rPr>
              <a:t>时间</a:t>
            </a:r>
            <a:r>
              <a:rPr lang="zh-CN" altLang="en-US" sz="1800" u="none" dirty="0" smtClean="0">
                <a:solidFill>
                  <a:srgbClr val="1A3868"/>
                </a:solidFill>
              </a:rPr>
              <a:t>到</a:t>
            </a:r>
            <a:r>
              <a:rPr lang="zh-CN" altLang="en-US" sz="1800" u="none" dirty="0">
                <a:solidFill>
                  <a:srgbClr val="1A3868"/>
                </a:solidFill>
              </a:rPr>
              <a:t>时</a:t>
            </a:r>
            <a:r>
              <a:rPr lang="zh-CN" altLang="en-US" sz="1800" u="none" dirty="0" smtClean="0">
                <a:solidFill>
                  <a:srgbClr val="1A3868"/>
                </a:solidFill>
                <a:ea typeface="+mn-ea"/>
              </a:rPr>
              <a:t>，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DHCP </a:t>
            </a:r>
            <a:r>
              <a:rPr lang="zh-CN" altLang="en-US" sz="1800" u="none" dirty="0" smtClean="0">
                <a:solidFill>
                  <a:srgbClr val="1A3868"/>
                </a:solidFill>
                <a:ea typeface="+mn-ea"/>
              </a:rPr>
              <a:t>客户重新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发送请求报文 </a:t>
            </a:r>
            <a:r>
              <a:rPr lang="en-US" altLang="zh-CN" sz="1800" u="none" dirty="0">
                <a:solidFill>
                  <a:srgbClr val="00B050"/>
                </a:solidFill>
                <a:ea typeface="+mn-ea"/>
              </a:rPr>
              <a:t>DHCPREQUEST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。 </a:t>
            </a:r>
            <a:endParaRPr lang="en-US" altLang="zh-CN" sz="1800" u="none" dirty="0">
              <a:solidFill>
                <a:srgbClr val="1A3868"/>
              </a:solidFill>
              <a:ea typeface="+mn-ea"/>
            </a:endParaRPr>
          </a:p>
          <a:p>
            <a:pPr marL="265113" indent="-265113" defTabSz="689823" ea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DHCP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服务器若同意，则发回确认报文</a:t>
            </a:r>
            <a:r>
              <a:rPr lang="en-US" altLang="zh-CN" sz="1800" u="none" dirty="0">
                <a:solidFill>
                  <a:srgbClr val="00B050"/>
                </a:solidFill>
                <a:ea typeface="+mn-ea"/>
              </a:rPr>
              <a:t>DHCPACK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。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DHCP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客户</a:t>
            </a:r>
            <a:r>
              <a:rPr lang="zh-CN" altLang="en-US" sz="1800" u="none" dirty="0" smtClean="0">
                <a:solidFill>
                  <a:srgbClr val="1A3868"/>
                </a:solidFill>
                <a:ea typeface="+mn-ea"/>
              </a:rPr>
              <a:t>得到新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的租用期，重新设置计时器</a:t>
            </a:r>
            <a:r>
              <a:rPr lang="zh-CN" altLang="en-US" sz="1800" u="none" dirty="0" smtClean="0">
                <a:solidFill>
                  <a:srgbClr val="1A3868"/>
                </a:solidFill>
                <a:ea typeface="+mn-ea"/>
              </a:rPr>
              <a:t>。</a:t>
            </a:r>
            <a:r>
              <a:rPr lang="en-US" altLang="zh-CN" sz="1800" u="none" dirty="0" smtClean="0">
                <a:solidFill>
                  <a:srgbClr val="1A3868"/>
                </a:solidFill>
                <a:ea typeface="+mn-ea"/>
              </a:rPr>
              <a:t>DHCP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服务器若不同意，则</a:t>
            </a:r>
            <a:r>
              <a:rPr lang="zh-CN" altLang="en-US" sz="1800" u="none" dirty="0" smtClean="0">
                <a:solidFill>
                  <a:srgbClr val="1A3868"/>
                </a:solidFill>
                <a:ea typeface="+mn-ea"/>
              </a:rPr>
              <a:t>发否认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报文</a:t>
            </a:r>
            <a:r>
              <a:rPr lang="en-US" altLang="zh-CN" sz="1800" u="none" dirty="0">
                <a:solidFill>
                  <a:srgbClr val="00B050"/>
                </a:solidFill>
                <a:ea typeface="+mn-ea"/>
              </a:rPr>
              <a:t>DHCPNACK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。这时 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DHCP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客户必须立即停止使用原来的 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IP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地址</a:t>
            </a:r>
            <a:r>
              <a:rPr lang="zh-CN" altLang="en-US" sz="1800" u="none" dirty="0" smtClean="0">
                <a:solidFill>
                  <a:srgbClr val="1A3868"/>
                </a:solidFill>
                <a:ea typeface="+mn-ea"/>
              </a:rPr>
              <a:t>，重新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申请 </a:t>
            </a:r>
            <a:r>
              <a:rPr lang="zh-CN" altLang="en-US" sz="1800" u="none" dirty="0" smtClean="0">
                <a:solidFill>
                  <a:srgbClr val="1A3868"/>
                </a:solidFill>
                <a:ea typeface="+mn-ea"/>
              </a:rPr>
              <a:t>。</a:t>
            </a:r>
            <a:endParaRPr lang="en-US" altLang="zh-CN" sz="1800" u="none" dirty="0">
              <a:solidFill>
                <a:srgbClr val="1A3868"/>
              </a:solidFill>
              <a:ea typeface="+mn-ea"/>
            </a:endParaRPr>
          </a:p>
          <a:p>
            <a:pPr marL="265113" indent="-265113" defTabSz="689823" ea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DHCP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客户可随时提前终止服务器所提供的租用期，这时只需向 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DHCP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服务器发送释放报文 </a:t>
            </a:r>
            <a:r>
              <a:rPr lang="en-US" altLang="zh-CN" sz="1800" u="none" dirty="0">
                <a:solidFill>
                  <a:srgbClr val="00B050"/>
                </a:solidFill>
                <a:ea typeface="+mn-ea"/>
              </a:rPr>
              <a:t>DHCPRELEASE</a:t>
            </a:r>
            <a:r>
              <a:rPr lang="en-US" altLang="zh-CN" sz="1800" u="none" dirty="0">
                <a:solidFill>
                  <a:srgbClr val="1A3868"/>
                </a:solidFill>
                <a:ea typeface="+mn-ea"/>
              </a:rPr>
              <a:t> </a:t>
            </a:r>
            <a:r>
              <a:rPr lang="zh-CN" altLang="en-US" sz="1800" u="none" dirty="0">
                <a:solidFill>
                  <a:srgbClr val="1A3868"/>
                </a:solidFill>
                <a:ea typeface="+mn-ea"/>
              </a:rPr>
              <a:t>即可。 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09872"/>
            <a:ext cx="5862914" cy="404937"/>
          </a:xfrm>
        </p:spPr>
        <p:txBody>
          <a:bodyPr>
            <a:noAutofit/>
          </a:bodyPr>
          <a:lstStyle/>
          <a:p>
            <a:pPr algn="l"/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更新</a:t>
            </a:r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</a:t>
            </a: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地址租用期</a:t>
            </a:r>
          </a:p>
        </p:txBody>
      </p:sp>
    </p:spTree>
    <p:extLst>
      <p:ext uri="{BB962C8B-B14F-4D97-AF65-F5344CB8AC3E}">
        <p14:creationId xmlns:p14="http://schemas.microsoft.com/office/powerpoint/2010/main" val="1862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0685"/>
            <a:ext cx="6429375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DHCP </a:t>
            </a: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中继代理</a:t>
            </a:r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(relay agent) 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51164"/>
            <a:ext cx="6120680" cy="3087053"/>
          </a:xfrm>
        </p:spPr>
        <p:txBody>
          <a:bodyPr/>
          <a:lstStyle/>
          <a:p>
            <a:pPr marL="265113" indent="-265113" defTabSz="68982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并不是每个网络上都有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服务器，这样会使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服务器的数量太多。现在是</a:t>
            </a:r>
            <a:r>
              <a:rPr lang="zh-CN" altLang="en-US" sz="20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每一个网络至少有一个 </a:t>
            </a:r>
            <a:r>
              <a:rPr lang="en-US" altLang="zh-CN" sz="20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中继代理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，它配置了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服务器的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地址信息。</a:t>
            </a:r>
          </a:p>
          <a:p>
            <a:pPr marL="265113" indent="-265113" defTabSz="68982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中继代理收到主机发送的发现报文后，就以</a:t>
            </a:r>
            <a:r>
              <a:rPr lang="zh-CN" altLang="en-US" sz="20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单播方式向 </a:t>
            </a:r>
            <a:r>
              <a:rPr lang="en-US" altLang="zh-CN" sz="20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服务器转发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此报文，并等待其回答。收到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服务器回答的提供报文后，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中继代理再将此提供报文发回给主机。</a:t>
            </a:r>
          </a:p>
        </p:txBody>
      </p:sp>
    </p:spTree>
    <p:extLst>
      <p:ext uri="{BB962C8B-B14F-4D97-AF65-F5344CB8AC3E}">
        <p14:creationId xmlns:p14="http://schemas.microsoft.com/office/powerpoint/2010/main" val="5679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4"/>
          <p:cNvSpPr>
            <a:spLocks noGrp="1" noChangeArrowheads="1"/>
          </p:cNvSpPr>
          <p:nvPr>
            <p:ph type="title"/>
          </p:nvPr>
        </p:nvSpPr>
        <p:spPr>
          <a:xfrm>
            <a:off x="470706" y="741933"/>
            <a:ext cx="6429375" cy="857250"/>
          </a:xfrm>
        </p:spPr>
        <p:txBody>
          <a:bodyPr>
            <a:noAutofit/>
          </a:bodyPr>
          <a:lstStyle/>
          <a:p>
            <a:pPr algn="l"/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DHCP </a:t>
            </a: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中继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代理以</a:t>
            </a: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单播方式转发发现报文 </a:t>
            </a:r>
          </a:p>
        </p:txBody>
      </p:sp>
      <p:sp>
        <p:nvSpPr>
          <p:cNvPr id="157700" name="Line 5"/>
          <p:cNvSpPr>
            <a:spLocks noChangeShapeType="1"/>
          </p:cNvSpPr>
          <p:nvPr/>
        </p:nvSpPr>
        <p:spPr bwMode="auto">
          <a:xfrm>
            <a:off x="1516089" y="2914501"/>
            <a:ext cx="0" cy="31680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57701" name="Line 6"/>
          <p:cNvSpPr>
            <a:spLocks noChangeShapeType="1"/>
          </p:cNvSpPr>
          <p:nvPr/>
        </p:nvSpPr>
        <p:spPr bwMode="auto">
          <a:xfrm flipV="1">
            <a:off x="3239493" y="3548109"/>
            <a:ext cx="36605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pic>
        <p:nvPicPr>
          <p:cNvPr id="157702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4232" y="2677494"/>
            <a:ext cx="655681" cy="119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3" name="Text Box 8"/>
          <p:cNvSpPr txBox="1">
            <a:spLocks noChangeArrowheads="1"/>
          </p:cNvSpPr>
          <p:nvPr/>
        </p:nvSpPr>
        <p:spPr bwMode="auto">
          <a:xfrm>
            <a:off x="594075" y="1895012"/>
            <a:ext cx="526685" cy="3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主机</a:t>
            </a:r>
          </a:p>
        </p:txBody>
      </p:sp>
      <p:sp>
        <p:nvSpPr>
          <p:cNvPr id="157704" name="Text Box 9"/>
          <p:cNvSpPr txBox="1">
            <a:spLocks noChangeArrowheads="1"/>
          </p:cNvSpPr>
          <p:nvPr/>
        </p:nvSpPr>
        <p:spPr bwMode="auto">
          <a:xfrm>
            <a:off x="6730847" y="2207052"/>
            <a:ext cx="720649" cy="53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</a:t>
            </a:r>
          </a:p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21191" y="2993107"/>
            <a:ext cx="1102357" cy="1058793"/>
            <a:chOff x="3204" y="2684"/>
            <a:chExt cx="1080" cy="854"/>
          </a:xfrm>
        </p:grpSpPr>
        <p:sp>
          <p:nvSpPr>
            <p:cNvPr id="157725" name="Oval 11"/>
            <p:cNvSpPr>
              <a:spLocks noChangeArrowheads="1"/>
            </p:cNvSpPr>
            <p:nvPr/>
          </p:nvSpPr>
          <p:spPr bwMode="auto">
            <a:xfrm>
              <a:off x="3457" y="2684"/>
              <a:ext cx="464" cy="228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57726" name="Freeform 12"/>
            <p:cNvSpPr>
              <a:spLocks/>
            </p:cNvSpPr>
            <p:nvPr/>
          </p:nvSpPr>
          <p:spPr bwMode="auto">
            <a:xfrm>
              <a:off x="3853" y="2753"/>
              <a:ext cx="312" cy="202"/>
            </a:xfrm>
            <a:custGeom>
              <a:avLst/>
              <a:gdLst>
                <a:gd name="T0" fmla="*/ 182 w 312"/>
                <a:gd name="T1" fmla="*/ 10 h 202"/>
                <a:gd name="T2" fmla="*/ 150 w 312"/>
                <a:gd name="T3" fmla="*/ 4 h 202"/>
                <a:gd name="T4" fmla="*/ 119 w 312"/>
                <a:gd name="T5" fmla="*/ 0 h 202"/>
                <a:gd name="T6" fmla="*/ 91 w 312"/>
                <a:gd name="T7" fmla="*/ 2 h 202"/>
                <a:gd name="T8" fmla="*/ 67 w 312"/>
                <a:gd name="T9" fmla="*/ 8 h 202"/>
                <a:gd name="T10" fmla="*/ 44 w 312"/>
                <a:gd name="T11" fmla="*/ 16 h 202"/>
                <a:gd name="T12" fmla="*/ 25 w 312"/>
                <a:gd name="T13" fmla="*/ 29 h 202"/>
                <a:gd name="T14" fmla="*/ 12 w 312"/>
                <a:gd name="T15" fmla="*/ 44 h 202"/>
                <a:gd name="T16" fmla="*/ 2 w 312"/>
                <a:gd name="T17" fmla="*/ 61 h 202"/>
                <a:gd name="T18" fmla="*/ 0 w 312"/>
                <a:gd name="T19" fmla="*/ 80 h 202"/>
                <a:gd name="T20" fmla="*/ 6 w 312"/>
                <a:gd name="T21" fmla="*/ 99 h 202"/>
                <a:gd name="T22" fmla="*/ 16 w 312"/>
                <a:gd name="T23" fmla="*/ 117 h 202"/>
                <a:gd name="T24" fmla="*/ 31 w 312"/>
                <a:gd name="T25" fmla="*/ 136 h 202"/>
                <a:gd name="T26" fmla="*/ 51 w 312"/>
                <a:gd name="T27" fmla="*/ 153 h 202"/>
                <a:gd name="T28" fmla="*/ 74 w 312"/>
                <a:gd name="T29" fmla="*/ 170 h 202"/>
                <a:gd name="T30" fmla="*/ 102 w 312"/>
                <a:gd name="T31" fmla="*/ 183 h 202"/>
                <a:gd name="T32" fmla="*/ 133 w 312"/>
                <a:gd name="T33" fmla="*/ 193 h 202"/>
                <a:gd name="T34" fmla="*/ 165 w 312"/>
                <a:gd name="T35" fmla="*/ 199 h 202"/>
                <a:gd name="T36" fmla="*/ 195 w 312"/>
                <a:gd name="T37" fmla="*/ 202 h 202"/>
                <a:gd name="T38" fmla="*/ 223 w 312"/>
                <a:gd name="T39" fmla="*/ 200 h 202"/>
                <a:gd name="T40" fmla="*/ 248 w 312"/>
                <a:gd name="T41" fmla="*/ 195 h 202"/>
                <a:gd name="T42" fmla="*/ 271 w 312"/>
                <a:gd name="T43" fmla="*/ 187 h 202"/>
                <a:gd name="T44" fmla="*/ 289 w 312"/>
                <a:gd name="T45" fmla="*/ 174 h 202"/>
                <a:gd name="T46" fmla="*/ 303 w 312"/>
                <a:gd name="T47" fmla="*/ 159 h 202"/>
                <a:gd name="T48" fmla="*/ 310 w 312"/>
                <a:gd name="T49" fmla="*/ 142 h 202"/>
                <a:gd name="T50" fmla="*/ 312 w 312"/>
                <a:gd name="T51" fmla="*/ 123 h 202"/>
                <a:gd name="T52" fmla="*/ 308 w 312"/>
                <a:gd name="T53" fmla="*/ 104 h 202"/>
                <a:gd name="T54" fmla="*/ 297 w 312"/>
                <a:gd name="T55" fmla="*/ 85 h 202"/>
                <a:gd name="T56" fmla="*/ 284 w 312"/>
                <a:gd name="T57" fmla="*/ 66 h 202"/>
                <a:gd name="T58" fmla="*/ 263 w 312"/>
                <a:gd name="T59" fmla="*/ 50 h 202"/>
                <a:gd name="T60" fmla="*/ 240 w 312"/>
                <a:gd name="T61" fmla="*/ 33 h 202"/>
                <a:gd name="T62" fmla="*/ 212 w 312"/>
                <a:gd name="T63" fmla="*/ 19 h 202"/>
                <a:gd name="T64" fmla="*/ 182 w 312"/>
                <a:gd name="T65" fmla="*/ 10 h 2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2"/>
                <a:gd name="T100" fmla="*/ 0 h 202"/>
                <a:gd name="T101" fmla="*/ 312 w 312"/>
                <a:gd name="T102" fmla="*/ 202 h 2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2" h="202">
                  <a:moveTo>
                    <a:pt x="182" y="10"/>
                  </a:moveTo>
                  <a:lnTo>
                    <a:pt x="150" y="4"/>
                  </a:lnTo>
                  <a:lnTo>
                    <a:pt x="119" y="0"/>
                  </a:lnTo>
                  <a:lnTo>
                    <a:pt x="91" y="2"/>
                  </a:lnTo>
                  <a:lnTo>
                    <a:pt x="67" y="8"/>
                  </a:lnTo>
                  <a:lnTo>
                    <a:pt x="44" y="16"/>
                  </a:lnTo>
                  <a:lnTo>
                    <a:pt x="25" y="29"/>
                  </a:lnTo>
                  <a:lnTo>
                    <a:pt x="12" y="44"/>
                  </a:lnTo>
                  <a:lnTo>
                    <a:pt x="2" y="61"/>
                  </a:lnTo>
                  <a:lnTo>
                    <a:pt x="0" y="80"/>
                  </a:lnTo>
                  <a:lnTo>
                    <a:pt x="6" y="99"/>
                  </a:lnTo>
                  <a:lnTo>
                    <a:pt x="16" y="117"/>
                  </a:lnTo>
                  <a:lnTo>
                    <a:pt x="31" y="136"/>
                  </a:lnTo>
                  <a:lnTo>
                    <a:pt x="51" y="153"/>
                  </a:lnTo>
                  <a:lnTo>
                    <a:pt x="74" y="170"/>
                  </a:lnTo>
                  <a:lnTo>
                    <a:pt x="102" y="183"/>
                  </a:lnTo>
                  <a:lnTo>
                    <a:pt x="133" y="193"/>
                  </a:lnTo>
                  <a:lnTo>
                    <a:pt x="165" y="199"/>
                  </a:lnTo>
                  <a:lnTo>
                    <a:pt x="195" y="202"/>
                  </a:lnTo>
                  <a:lnTo>
                    <a:pt x="223" y="200"/>
                  </a:lnTo>
                  <a:lnTo>
                    <a:pt x="248" y="195"/>
                  </a:lnTo>
                  <a:lnTo>
                    <a:pt x="271" y="187"/>
                  </a:lnTo>
                  <a:lnTo>
                    <a:pt x="289" y="174"/>
                  </a:lnTo>
                  <a:lnTo>
                    <a:pt x="303" y="159"/>
                  </a:lnTo>
                  <a:lnTo>
                    <a:pt x="310" y="142"/>
                  </a:lnTo>
                  <a:lnTo>
                    <a:pt x="312" y="123"/>
                  </a:lnTo>
                  <a:lnTo>
                    <a:pt x="308" y="104"/>
                  </a:lnTo>
                  <a:lnTo>
                    <a:pt x="297" y="85"/>
                  </a:lnTo>
                  <a:lnTo>
                    <a:pt x="284" y="66"/>
                  </a:lnTo>
                  <a:lnTo>
                    <a:pt x="263" y="50"/>
                  </a:lnTo>
                  <a:lnTo>
                    <a:pt x="240" y="33"/>
                  </a:lnTo>
                  <a:lnTo>
                    <a:pt x="212" y="19"/>
                  </a:lnTo>
                  <a:lnTo>
                    <a:pt x="182" y="10"/>
                  </a:lnTo>
                  <a:close/>
                </a:path>
              </a:pathLst>
            </a:custGeom>
            <a:solidFill>
              <a:srgbClr val="EAEA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57727" name="Freeform 13"/>
            <p:cNvSpPr>
              <a:spLocks/>
            </p:cNvSpPr>
            <p:nvPr/>
          </p:nvSpPr>
          <p:spPr bwMode="auto">
            <a:xfrm>
              <a:off x="4014" y="2946"/>
              <a:ext cx="270" cy="232"/>
            </a:xfrm>
            <a:custGeom>
              <a:avLst/>
              <a:gdLst>
                <a:gd name="T0" fmla="*/ 181 w 270"/>
                <a:gd name="T1" fmla="*/ 15 h 232"/>
                <a:gd name="T2" fmla="*/ 155 w 270"/>
                <a:gd name="T3" fmla="*/ 6 h 232"/>
                <a:gd name="T4" fmla="*/ 128 w 270"/>
                <a:gd name="T5" fmla="*/ 0 h 232"/>
                <a:gd name="T6" fmla="*/ 104 w 270"/>
                <a:gd name="T7" fmla="*/ 0 h 232"/>
                <a:gd name="T8" fmla="*/ 79 w 270"/>
                <a:gd name="T9" fmla="*/ 4 h 232"/>
                <a:gd name="T10" fmla="*/ 57 w 270"/>
                <a:gd name="T11" fmla="*/ 11 h 232"/>
                <a:gd name="T12" fmla="*/ 38 w 270"/>
                <a:gd name="T13" fmla="*/ 23 h 232"/>
                <a:gd name="T14" fmla="*/ 21 w 270"/>
                <a:gd name="T15" fmla="*/ 38 h 232"/>
                <a:gd name="T16" fmla="*/ 9 w 270"/>
                <a:gd name="T17" fmla="*/ 56 h 232"/>
                <a:gd name="T18" fmla="*/ 2 w 270"/>
                <a:gd name="T19" fmla="*/ 79 h 232"/>
                <a:gd name="T20" fmla="*/ 0 w 270"/>
                <a:gd name="T21" fmla="*/ 100 h 232"/>
                <a:gd name="T22" fmla="*/ 4 w 270"/>
                <a:gd name="T23" fmla="*/ 123 h 232"/>
                <a:gd name="T24" fmla="*/ 13 w 270"/>
                <a:gd name="T25" fmla="*/ 145 h 232"/>
                <a:gd name="T26" fmla="*/ 26 w 270"/>
                <a:gd name="T27" fmla="*/ 166 h 232"/>
                <a:gd name="T28" fmla="*/ 43 w 270"/>
                <a:gd name="T29" fmla="*/ 185 h 232"/>
                <a:gd name="T30" fmla="*/ 64 w 270"/>
                <a:gd name="T31" fmla="*/ 202 h 232"/>
                <a:gd name="T32" fmla="*/ 89 w 270"/>
                <a:gd name="T33" fmla="*/ 217 h 232"/>
                <a:gd name="T34" fmla="*/ 115 w 270"/>
                <a:gd name="T35" fmla="*/ 226 h 232"/>
                <a:gd name="T36" fmla="*/ 142 w 270"/>
                <a:gd name="T37" fmla="*/ 232 h 232"/>
                <a:gd name="T38" fmla="*/ 166 w 270"/>
                <a:gd name="T39" fmla="*/ 232 h 232"/>
                <a:gd name="T40" fmla="*/ 191 w 270"/>
                <a:gd name="T41" fmla="*/ 228 h 232"/>
                <a:gd name="T42" fmla="*/ 213 w 270"/>
                <a:gd name="T43" fmla="*/ 221 h 232"/>
                <a:gd name="T44" fmla="*/ 232 w 270"/>
                <a:gd name="T45" fmla="*/ 209 h 232"/>
                <a:gd name="T46" fmla="*/ 249 w 270"/>
                <a:gd name="T47" fmla="*/ 194 h 232"/>
                <a:gd name="T48" fmla="*/ 261 w 270"/>
                <a:gd name="T49" fmla="*/ 175 h 232"/>
                <a:gd name="T50" fmla="*/ 268 w 270"/>
                <a:gd name="T51" fmla="*/ 155 h 232"/>
                <a:gd name="T52" fmla="*/ 270 w 270"/>
                <a:gd name="T53" fmla="*/ 132 h 232"/>
                <a:gd name="T54" fmla="*/ 266 w 270"/>
                <a:gd name="T55" fmla="*/ 109 h 232"/>
                <a:gd name="T56" fmla="*/ 257 w 270"/>
                <a:gd name="T57" fmla="*/ 87 h 232"/>
                <a:gd name="T58" fmla="*/ 244 w 270"/>
                <a:gd name="T59" fmla="*/ 66 h 232"/>
                <a:gd name="T60" fmla="*/ 227 w 270"/>
                <a:gd name="T61" fmla="*/ 47 h 232"/>
                <a:gd name="T62" fmla="*/ 206 w 270"/>
                <a:gd name="T63" fmla="*/ 30 h 232"/>
                <a:gd name="T64" fmla="*/ 181 w 270"/>
                <a:gd name="T65" fmla="*/ 15 h 2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0"/>
                <a:gd name="T100" fmla="*/ 0 h 232"/>
                <a:gd name="T101" fmla="*/ 270 w 270"/>
                <a:gd name="T102" fmla="*/ 232 h 2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0" h="232">
                  <a:moveTo>
                    <a:pt x="181" y="15"/>
                  </a:moveTo>
                  <a:lnTo>
                    <a:pt x="155" y="6"/>
                  </a:lnTo>
                  <a:lnTo>
                    <a:pt x="128" y="0"/>
                  </a:lnTo>
                  <a:lnTo>
                    <a:pt x="104" y="0"/>
                  </a:lnTo>
                  <a:lnTo>
                    <a:pt x="79" y="4"/>
                  </a:lnTo>
                  <a:lnTo>
                    <a:pt x="57" y="11"/>
                  </a:lnTo>
                  <a:lnTo>
                    <a:pt x="38" y="23"/>
                  </a:lnTo>
                  <a:lnTo>
                    <a:pt x="21" y="38"/>
                  </a:lnTo>
                  <a:lnTo>
                    <a:pt x="9" y="56"/>
                  </a:lnTo>
                  <a:lnTo>
                    <a:pt x="2" y="79"/>
                  </a:lnTo>
                  <a:lnTo>
                    <a:pt x="0" y="100"/>
                  </a:lnTo>
                  <a:lnTo>
                    <a:pt x="4" y="123"/>
                  </a:lnTo>
                  <a:lnTo>
                    <a:pt x="13" y="145"/>
                  </a:lnTo>
                  <a:lnTo>
                    <a:pt x="26" y="166"/>
                  </a:lnTo>
                  <a:lnTo>
                    <a:pt x="43" y="185"/>
                  </a:lnTo>
                  <a:lnTo>
                    <a:pt x="64" y="202"/>
                  </a:lnTo>
                  <a:lnTo>
                    <a:pt x="89" y="217"/>
                  </a:lnTo>
                  <a:lnTo>
                    <a:pt x="115" y="226"/>
                  </a:lnTo>
                  <a:lnTo>
                    <a:pt x="142" y="232"/>
                  </a:lnTo>
                  <a:lnTo>
                    <a:pt x="166" y="232"/>
                  </a:lnTo>
                  <a:lnTo>
                    <a:pt x="191" y="228"/>
                  </a:lnTo>
                  <a:lnTo>
                    <a:pt x="213" y="221"/>
                  </a:lnTo>
                  <a:lnTo>
                    <a:pt x="232" y="209"/>
                  </a:lnTo>
                  <a:lnTo>
                    <a:pt x="249" y="194"/>
                  </a:lnTo>
                  <a:lnTo>
                    <a:pt x="261" y="175"/>
                  </a:lnTo>
                  <a:lnTo>
                    <a:pt x="268" y="155"/>
                  </a:lnTo>
                  <a:lnTo>
                    <a:pt x="270" y="132"/>
                  </a:lnTo>
                  <a:lnTo>
                    <a:pt x="266" y="109"/>
                  </a:lnTo>
                  <a:lnTo>
                    <a:pt x="257" y="87"/>
                  </a:lnTo>
                  <a:lnTo>
                    <a:pt x="244" y="66"/>
                  </a:lnTo>
                  <a:lnTo>
                    <a:pt x="227" y="47"/>
                  </a:lnTo>
                  <a:lnTo>
                    <a:pt x="206" y="30"/>
                  </a:lnTo>
                  <a:lnTo>
                    <a:pt x="181" y="15"/>
                  </a:lnTo>
                  <a:close/>
                </a:path>
              </a:pathLst>
            </a:custGeom>
            <a:solidFill>
              <a:srgbClr val="EAEA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57728" name="Freeform 14"/>
            <p:cNvSpPr>
              <a:spLocks/>
            </p:cNvSpPr>
            <p:nvPr/>
          </p:nvSpPr>
          <p:spPr bwMode="auto">
            <a:xfrm>
              <a:off x="3927" y="3165"/>
              <a:ext cx="325" cy="285"/>
            </a:xfrm>
            <a:custGeom>
              <a:avLst/>
              <a:gdLst>
                <a:gd name="T0" fmla="*/ 102 w 325"/>
                <a:gd name="T1" fmla="*/ 19 h 285"/>
                <a:gd name="T2" fmla="*/ 74 w 325"/>
                <a:gd name="T3" fmla="*/ 36 h 285"/>
                <a:gd name="T4" fmla="*/ 49 w 325"/>
                <a:gd name="T5" fmla="*/ 58 h 285"/>
                <a:gd name="T6" fmla="*/ 28 w 325"/>
                <a:gd name="T7" fmla="*/ 81 h 285"/>
                <a:gd name="T8" fmla="*/ 13 w 325"/>
                <a:gd name="T9" fmla="*/ 107 h 285"/>
                <a:gd name="T10" fmla="*/ 4 w 325"/>
                <a:gd name="T11" fmla="*/ 134 h 285"/>
                <a:gd name="T12" fmla="*/ 0 w 325"/>
                <a:gd name="T13" fmla="*/ 162 h 285"/>
                <a:gd name="T14" fmla="*/ 2 w 325"/>
                <a:gd name="T15" fmla="*/ 188 h 285"/>
                <a:gd name="T16" fmla="*/ 11 w 325"/>
                <a:gd name="T17" fmla="*/ 215 h 285"/>
                <a:gd name="T18" fmla="*/ 27 w 325"/>
                <a:gd name="T19" fmla="*/ 237 h 285"/>
                <a:gd name="T20" fmla="*/ 45 w 325"/>
                <a:gd name="T21" fmla="*/ 256 h 285"/>
                <a:gd name="T22" fmla="*/ 70 w 325"/>
                <a:gd name="T23" fmla="*/ 271 h 285"/>
                <a:gd name="T24" fmla="*/ 98 w 325"/>
                <a:gd name="T25" fmla="*/ 279 h 285"/>
                <a:gd name="T26" fmla="*/ 127 w 325"/>
                <a:gd name="T27" fmla="*/ 285 h 285"/>
                <a:gd name="T28" fmla="*/ 159 w 325"/>
                <a:gd name="T29" fmla="*/ 283 h 285"/>
                <a:gd name="T30" fmla="*/ 191 w 325"/>
                <a:gd name="T31" fmla="*/ 275 h 285"/>
                <a:gd name="T32" fmla="*/ 223 w 325"/>
                <a:gd name="T33" fmla="*/ 264 h 285"/>
                <a:gd name="T34" fmla="*/ 251 w 325"/>
                <a:gd name="T35" fmla="*/ 247 h 285"/>
                <a:gd name="T36" fmla="*/ 276 w 325"/>
                <a:gd name="T37" fmla="*/ 226 h 285"/>
                <a:gd name="T38" fmla="*/ 297 w 325"/>
                <a:gd name="T39" fmla="*/ 202 h 285"/>
                <a:gd name="T40" fmla="*/ 312 w 325"/>
                <a:gd name="T41" fmla="*/ 175 h 285"/>
                <a:gd name="T42" fmla="*/ 321 w 325"/>
                <a:gd name="T43" fmla="*/ 149 h 285"/>
                <a:gd name="T44" fmla="*/ 325 w 325"/>
                <a:gd name="T45" fmla="*/ 120 h 285"/>
                <a:gd name="T46" fmla="*/ 323 w 325"/>
                <a:gd name="T47" fmla="*/ 94 h 285"/>
                <a:gd name="T48" fmla="*/ 314 w 325"/>
                <a:gd name="T49" fmla="*/ 68 h 285"/>
                <a:gd name="T50" fmla="*/ 299 w 325"/>
                <a:gd name="T51" fmla="*/ 45 h 285"/>
                <a:gd name="T52" fmla="*/ 280 w 325"/>
                <a:gd name="T53" fmla="*/ 26 h 285"/>
                <a:gd name="T54" fmla="*/ 255 w 325"/>
                <a:gd name="T55" fmla="*/ 11 h 285"/>
                <a:gd name="T56" fmla="*/ 229 w 325"/>
                <a:gd name="T57" fmla="*/ 4 h 285"/>
                <a:gd name="T58" fmla="*/ 198 w 325"/>
                <a:gd name="T59" fmla="*/ 0 h 285"/>
                <a:gd name="T60" fmla="*/ 166 w 325"/>
                <a:gd name="T61" fmla="*/ 0 h 285"/>
                <a:gd name="T62" fmla="*/ 134 w 325"/>
                <a:gd name="T63" fmla="*/ 7 h 285"/>
                <a:gd name="T64" fmla="*/ 102 w 325"/>
                <a:gd name="T65" fmla="*/ 19 h 2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5"/>
                <a:gd name="T100" fmla="*/ 0 h 285"/>
                <a:gd name="T101" fmla="*/ 325 w 325"/>
                <a:gd name="T102" fmla="*/ 285 h 2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5" h="285">
                  <a:moveTo>
                    <a:pt x="102" y="19"/>
                  </a:moveTo>
                  <a:lnTo>
                    <a:pt x="74" y="36"/>
                  </a:lnTo>
                  <a:lnTo>
                    <a:pt x="49" y="58"/>
                  </a:lnTo>
                  <a:lnTo>
                    <a:pt x="28" y="81"/>
                  </a:lnTo>
                  <a:lnTo>
                    <a:pt x="13" y="107"/>
                  </a:lnTo>
                  <a:lnTo>
                    <a:pt x="4" y="134"/>
                  </a:lnTo>
                  <a:lnTo>
                    <a:pt x="0" y="162"/>
                  </a:lnTo>
                  <a:lnTo>
                    <a:pt x="2" y="188"/>
                  </a:lnTo>
                  <a:lnTo>
                    <a:pt x="11" y="215"/>
                  </a:lnTo>
                  <a:lnTo>
                    <a:pt x="27" y="237"/>
                  </a:lnTo>
                  <a:lnTo>
                    <a:pt x="45" y="256"/>
                  </a:lnTo>
                  <a:lnTo>
                    <a:pt x="70" y="271"/>
                  </a:lnTo>
                  <a:lnTo>
                    <a:pt x="98" y="279"/>
                  </a:lnTo>
                  <a:lnTo>
                    <a:pt x="127" y="285"/>
                  </a:lnTo>
                  <a:lnTo>
                    <a:pt x="159" y="283"/>
                  </a:lnTo>
                  <a:lnTo>
                    <a:pt x="191" y="275"/>
                  </a:lnTo>
                  <a:lnTo>
                    <a:pt x="223" y="264"/>
                  </a:lnTo>
                  <a:lnTo>
                    <a:pt x="251" y="247"/>
                  </a:lnTo>
                  <a:lnTo>
                    <a:pt x="276" y="226"/>
                  </a:lnTo>
                  <a:lnTo>
                    <a:pt x="297" y="202"/>
                  </a:lnTo>
                  <a:lnTo>
                    <a:pt x="312" y="175"/>
                  </a:lnTo>
                  <a:lnTo>
                    <a:pt x="321" y="149"/>
                  </a:lnTo>
                  <a:lnTo>
                    <a:pt x="325" y="120"/>
                  </a:lnTo>
                  <a:lnTo>
                    <a:pt x="323" y="94"/>
                  </a:lnTo>
                  <a:lnTo>
                    <a:pt x="314" y="68"/>
                  </a:lnTo>
                  <a:lnTo>
                    <a:pt x="299" y="45"/>
                  </a:lnTo>
                  <a:lnTo>
                    <a:pt x="280" y="26"/>
                  </a:lnTo>
                  <a:lnTo>
                    <a:pt x="255" y="11"/>
                  </a:lnTo>
                  <a:lnTo>
                    <a:pt x="229" y="4"/>
                  </a:lnTo>
                  <a:lnTo>
                    <a:pt x="198" y="0"/>
                  </a:lnTo>
                  <a:lnTo>
                    <a:pt x="166" y="0"/>
                  </a:lnTo>
                  <a:lnTo>
                    <a:pt x="134" y="7"/>
                  </a:lnTo>
                  <a:lnTo>
                    <a:pt x="102" y="19"/>
                  </a:lnTo>
                  <a:close/>
                </a:path>
              </a:pathLst>
            </a:custGeom>
            <a:solidFill>
              <a:srgbClr val="EAEA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57729" name="Oval 15"/>
            <p:cNvSpPr>
              <a:spLocks noChangeArrowheads="1"/>
            </p:cNvSpPr>
            <p:nvPr/>
          </p:nvSpPr>
          <p:spPr bwMode="auto">
            <a:xfrm>
              <a:off x="3514" y="3201"/>
              <a:ext cx="538" cy="33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57730" name="Freeform 16"/>
            <p:cNvSpPr>
              <a:spLocks/>
            </p:cNvSpPr>
            <p:nvPr/>
          </p:nvSpPr>
          <p:spPr bwMode="auto">
            <a:xfrm>
              <a:off x="3289" y="3193"/>
              <a:ext cx="300" cy="232"/>
            </a:xfrm>
            <a:custGeom>
              <a:avLst/>
              <a:gdLst>
                <a:gd name="T0" fmla="*/ 185 w 300"/>
                <a:gd name="T1" fmla="*/ 9 h 232"/>
                <a:gd name="T2" fmla="*/ 155 w 300"/>
                <a:gd name="T3" fmla="*/ 2 h 232"/>
                <a:gd name="T4" fmla="*/ 124 w 300"/>
                <a:gd name="T5" fmla="*/ 0 h 232"/>
                <a:gd name="T6" fmla="*/ 98 w 300"/>
                <a:gd name="T7" fmla="*/ 2 h 232"/>
                <a:gd name="T8" fmla="*/ 71 w 300"/>
                <a:gd name="T9" fmla="*/ 8 h 232"/>
                <a:gd name="T10" fmla="*/ 49 w 300"/>
                <a:gd name="T11" fmla="*/ 17 h 232"/>
                <a:gd name="T12" fmla="*/ 30 w 300"/>
                <a:gd name="T13" fmla="*/ 30 h 232"/>
                <a:gd name="T14" fmla="*/ 15 w 300"/>
                <a:gd name="T15" fmla="*/ 47 h 232"/>
                <a:gd name="T16" fmla="*/ 3 w 300"/>
                <a:gd name="T17" fmla="*/ 68 h 232"/>
                <a:gd name="T18" fmla="*/ 0 w 300"/>
                <a:gd name="T19" fmla="*/ 91 h 232"/>
                <a:gd name="T20" fmla="*/ 2 w 300"/>
                <a:gd name="T21" fmla="*/ 113 h 232"/>
                <a:gd name="T22" fmla="*/ 9 w 300"/>
                <a:gd name="T23" fmla="*/ 136 h 232"/>
                <a:gd name="T24" fmla="*/ 22 w 300"/>
                <a:gd name="T25" fmla="*/ 157 h 232"/>
                <a:gd name="T26" fmla="*/ 39 w 300"/>
                <a:gd name="T27" fmla="*/ 177 h 232"/>
                <a:gd name="T28" fmla="*/ 62 w 300"/>
                <a:gd name="T29" fmla="*/ 196 h 232"/>
                <a:gd name="T30" fmla="*/ 87 w 300"/>
                <a:gd name="T31" fmla="*/ 211 h 232"/>
                <a:gd name="T32" fmla="*/ 115 w 300"/>
                <a:gd name="T33" fmla="*/ 223 h 232"/>
                <a:gd name="T34" fmla="*/ 145 w 300"/>
                <a:gd name="T35" fmla="*/ 230 h 232"/>
                <a:gd name="T36" fmla="*/ 175 w 300"/>
                <a:gd name="T37" fmla="*/ 232 h 232"/>
                <a:gd name="T38" fmla="*/ 202 w 300"/>
                <a:gd name="T39" fmla="*/ 230 h 232"/>
                <a:gd name="T40" fmla="*/ 228 w 300"/>
                <a:gd name="T41" fmla="*/ 225 h 232"/>
                <a:gd name="T42" fmla="*/ 251 w 300"/>
                <a:gd name="T43" fmla="*/ 213 h 232"/>
                <a:gd name="T44" fmla="*/ 270 w 300"/>
                <a:gd name="T45" fmla="*/ 200 h 232"/>
                <a:gd name="T46" fmla="*/ 287 w 300"/>
                <a:gd name="T47" fmla="*/ 183 h 232"/>
                <a:gd name="T48" fmla="*/ 296 w 300"/>
                <a:gd name="T49" fmla="*/ 162 h 232"/>
                <a:gd name="T50" fmla="*/ 300 w 300"/>
                <a:gd name="T51" fmla="*/ 140 h 232"/>
                <a:gd name="T52" fmla="*/ 298 w 300"/>
                <a:gd name="T53" fmla="*/ 117 h 232"/>
                <a:gd name="T54" fmla="*/ 291 w 300"/>
                <a:gd name="T55" fmla="*/ 94 h 232"/>
                <a:gd name="T56" fmla="*/ 277 w 300"/>
                <a:gd name="T57" fmla="*/ 74 h 232"/>
                <a:gd name="T58" fmla="*/ 260 w 300"/>
                <a:gd name="T59" fmla="*/ 55 h 232"/>
                <a:gd name="T60" fmla="*/ 238 w 300"/>
                <a:gd name="T61" fmla="*/ 36 h 232"/>
                <a:gd name="T62" fmla="*/ 213 w 300"/>
                <a:gd name="T63" fmla="*/ 21 h 232"/>
                <a:gd name="T64" fmla="*/ 185 w 300"/>
                <a:gd name="T65" fmla="*/ 9 h 2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0"/>
                <a:gd name="T100" fmla="*/ 0 h 232"/>
                <a:gd name="T101" fmla="*/ 300 w 300"/>
                <a:gd name="T102" fmla="*/ 232 h 2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0" h="232">
                  <a:moveTo>
                    <a:pt x="185" y="9"/>
                  </a:moveTo>
                  <a:lnTo>
                    <a:pt x="155" y="2"/>
                  </a:lnTo>
                  <a:lnTo>
                    <a:pt x="124" y="0"/>
                  </a:lnTo>
                  <a:lnTo>
                    <a:pt x="98" y="2"/>
                  </a:lnTo>
                  <a:lnTo>
                    <a:pt x="71" y="8"/>
                  </a:lnTo>
                  <a:lnTo>
                    <a:pt x="49" y="17"/>
                  </a:lnTo>
                  <a:lnTo>
                    <a:pt x="30" y="30"/>
                  </a:lnTo>
                  <a:lnTo>
                    <a:pt x="15" y="47"/>
                  </a:lnTo>
                  <a:lnTo>
                    <a:pt x="3" y="68"/>
                  </a:lnTo>
                  <a:lnTo>
                    <a:pt x="0" y="91"/>
                  </a:lnTo>
                  <a:lnTo>
                    <a:pt x="2" y="113"/>
                  </a:lnTo>
                  <a:lnTo>
                    <a:pt x="9" y="136"/>
                  </a:lnTo>
                  <a:lnTo>
                    <a:pt x="22" y="157"/>
                  </a:lnTo>
                  <a:lnTo>
                    <a:pt x="39" y="177"/>
                  </a:lnTo>
                  <a:lnTo>
                    <a:pt x="62" y="196"/>
                  </a:lnTo>
                  <a:lnTo>
                    <a:pt x="87" y="211"/>
                  </a:lnTo>
                  <a:lnTo>
                    <a:pt x="115" y="223"/>
                  </a:lnTo>
                  <a:lnTo>
                    <a:pt x="145" y="230"/>
                  </a:lnTo>
                  <a:lnTo>
                    <a:pt x="175" y="232"/>
                  </a:lnTo>
                  <a:lnTo>
                    <a:pt x="202" y="230"/>
                  </a:lnTo>
                  <a:lnTo>
                    <a:pt x="228" y="225"/>
                  </a:lnTo>
                  <a:lnTo>
                    <a:pt x="251" y="213"/>
                  </a:lnTo>
                  <a:lnTo>
                    <a:pt x="270" y="200"/>
                  </a:lnTo>
                  <a:lnTo>
                    <a:pt x="287" y="183"/>
                  </a:lnTo>
                  <a:lnTo>
                    <a:pt x="296" y="162"/>
                  </a:lnTo>
                  <a:lnTo>
                    <a:pt x="300" y="140"/>
                  </a:lnTo>
                  <a:lnTo>
                    <a:pt x="298" y="117"/>
                  </a:lnTo>
                  <a:lnTo>
                    <a:pt x="291" y="94"/>
                  </a:lnTo>
                  <a:lnTo>
                    <a:pt x="277" y="74"/>
                  </a:lnTo>
                  <a:lnTo>
                    <a:pt x="260" y="55"/>
                  </a:lnTo>
                  <a:lnTo>
                    <a:pt x="238" y="36"/>
                  </a:lnTo>
                  <a:lnTo>
                    <a:pt x="213" y="21"/>
                  </a:lnTo>
                  <a:lnTo>
                    <a:pt x="185" y="9"/>
                  </a:lnTo>
                  <a:close/>
                </a:path>
              </a:pathLst>
            </a:custGeom>
            <a:solidFill>
              <a:srgbClr val="EAEA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57731" name="Oval 17"/>
            <p:cNvSpPr>
              <a:spLocks noChangeArrowheads="1"/>
            </p:cNvSpPr>
            <p:nvPr/>
          </p:nvSpPr>
          <p:spPr bwMode="auto">
            <a:xfrm>
              <a:off x="3204" y="3023"/>
              <a:ext cx="245" cy="21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57732" name="Freeform 18"/>
            <p:cNvSpPr>
              <a:spLocks/>
            </p:cNvSpPr>
            <p:nvPr/>
          </p:nvSpPr>
          <p:spPr bwMode="auto">
            <a:xfrm>
              <a:off x="3253" y="2827"/>
              <a:ext cx="315" cy="259"/>
            </a:xfrm>
            <a:custGeom>
              <a:avLst/>
              <a:gdLst>
                <a:gd name="T0" fmla="*/ 100 w 315"/>
                <a:gd name="T1" fmla="*/ 32 h 259"/>
                <a:gd name="T2" fmla="*/ 72 w 315"/>
                <a:gd name="T3" fmla="*/ 53 h 259"/>
                <a:gd name="T4" fmla="*/ 47 w 315"/>
                <a:gd name="T5" fmla="*/ 74 h 259"/>
                <a:gd name="T6" fmla="*/ 28 w 315"/>
                <a:gd name="T7" fmla="*/ 98 h 259"/>
                <a:gd name="T8" fmla="*/ 13 w 315"/>
                <a:gd name="T9" fmla="*/ 123 h 259"/>
                <a:gd name="T10" fmla="*/ 4 w 315"/>
                <a:gd name="T11" fmla="*/ 149 h 259"/>
                <a:gd name="T12" fmla="*/ 0 w 315"/>
                <a:gd name="T13" fmla="*/ 174 h 259"/>
                <a:gd name="T14" fmla="*/ 2 w 315"/>
                <a:gd name="T15" fmla="*/ 196 h 259"/>
                <a:gd name="T16" fmla="*/ 11 w 315"/>
                <a:gd name="T17" fmla="*/ 217 h 259"/>
                <a:gd name="T18" fmla="*/ 26 w 315"/>
                <a:gd name="T19" fmla="*/ 234 h 259"/>
                <a:gd name="T20" fmla="*/ 45 w 315"/>
                <a:gd name="T21" fmla="*/ 247 h 259"/>
                <a:gd name="T22" fmla="*/ 70 w 315"/>
                <a:gd name="T23" fmla="*/ 257 h 259"/>
                <a:gd name="T24" fmla="*/ 96 w 315"/>
                <a:gd name="T25" fmla="*/ 259 h 259"/>
                <a:gd name="T26" fmla="*/ 124 w 315"/>
                <a:gd name="T27" fmla="*/ 259 h 259"/>
                <a:gd name="T28" fmla="*/ 155 w 315"/>
                <a:gd name="T29" fmla="*/ 253 h 259"/>
                <a:gd name="T30" fmla="*/ 185 w 315"/>
                <a:gd name="T31" fmla="*/ 242 h 259"/>
                <a:gd name="T32" fmla="*/ 215 w 315"/>
                <a:gd name="T33" fmla="*/ 226 h 259"/>
                <a:gd name="T34" fmla="*/ 243 w 315"/>
                <a:gd name="T35" fmla="*/ 208 h 259"/>
                <a:gd name="T36" fmla="*/ 268 w 315"/>
                <a:gd name="T37" fmla="*/ 185 h 259"/>
                <a:gd name="T38" fmla="*/ 287 w 315"/>
                <a:gd name="T39" fmla="*/ 160 h 259"/>
                <a:gd name="T40" fmla="*/ 302 w 315"/>
                <a:gd name="T41" fmla="*/ 136 h 259"/>
                <a:gd name="T42" fmla="*/ 311 w 315"/>
                <a:gd name="T43" fmla="*/ 109 h 259"/>
                <a:gd name="T44" fmla="*/ 315 w 315"/>
                <a:gd name="T45" fmla="*/ 87 h 259"/>
                <a:gd name="T46" fmla="*/ 313 w 315"/>
                <a:gd name="T47" fmla="*/ 62 h 259"/>
                <a:gd name="T48" fmla="*/ 304 w 315"/>
                <a:gd name="T49" fmla="*/ 42 h 259"/>
                <a:gd name="T50" fmla="*/ 289 w 315"/>
                <a:gd name="T51" fmla="*/ 25 h 259"/>
                <a:gd name="T52" fmla="*/ 270 w 315"/>
                <a:gd name="T53" fmla="*/ 11 h 259"/>
                <a:gd name="T54" fmla="*/ 247 w 315"/>
                <a:gd name="T55" fmla="*/ 4 h 259"/>
                <a:gd name="T56" fmla="*/ 221 w 315"/>
                <a:gd name="T57" fmla="*/ 0 h 259"/>
                <a:gd name="T58" fmla="*/ 192 w 315"/>
                <a:gd name="T59" fmla="*/ 0 h 259"/>
                <a:gd name="T60" fmla="*/ 162 w 315"/>
                <a:gd name="T61" fmla="*/ 6 h 259"/>
                <a:gd name="T62" fmla="*/ 130 w 315"/>
                <a:gd name="T63" fmla="*/ 17 h 259"/>
                <a:gd name="T64" fmla="*/ 100 w 315"/>
                <a:gd name="T65" fmla="*/ 32 h 25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5"/>
                <a:gd name="T100" fmla="*/ 0 h 259"/>
                <a:gd name="T101" fmla="*/ 315 w 315"/>
                <a:gd name="T102" fmla="*/ 259 h 25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5" h="259">
                  <a:moveTo>
                    <a:pt x="100" y="32"/>
                  </a:moveTo>
                  <a:lnTo>
                    <a:pt x="72" y="53"/>
                  </a:lnTo>
                  <a:lnTo>
                    <a:pt x="47" y="74"/>
                  </a:lnTo>
                  <a:lnTo>
                    <a:pt x="28" y="98"/>
                  </a:lnTo>
                  <a:lnTo>
                    <a:pt x="13" y="123"/>
                  </a:lnTo>
                  <a:lnTo>
                    <a:pt x="4" y="149"/>
                  </a:lnTo>
                  <a:lnTo>
                    <a:pt x="0" y="174"/>
                  </a:lnTo>
                  <a:lnTo>
                    <a:pt x="2" y="196"/>
                  </a:lnTo>
                  <a:lnTo>
                    <a:pt x="11" y="217"/>
                  </a:lnTo>
                  <a:lnTo>
                    <a:pt x="26" y="234"/>
                  </a:lnTo>
                  <a:lnTo>
                    <a:pt x="45" y="247"/>
                  </a:lnTo>
                  <a:lnTo>
                    <a:pt x="70" y="257"/>
                  </a:lnTo>
                  <a:lnTo>
                    <a:pt x="96" y="259"/>
                  </a:lnTo>
                  <a:lnTo>
                    <a:pt x="124" y="259"/>
                  </a:lnTo>
                  <a:lnTo>
                    <a:pt x="155" y="253"/>
                  </a:lnTo>
                  <a:lnTo>
                    <a:pt x="185" y="242"/>
                  </a:lnTo>
                  <a:lnTo>
                    <a:pt x="215" y="226"/>
                  </a:lnTo>
                  <a:lnTo>
                    <a:pt x="243" y="208"/>
                  </a:lnTo>
                  <a:lnTo>
                    <a:pt x="268" y="185"/>
                  </a:lnTo>
                  <a:lnTo>
                    <a:pt x="287" y="160"/>
                  </a:lnTo>
                  <a:lnTo>
                    <a:pt x="302" y="136"/>
                  </a:lnTo>
                  <a:lnTo>
                    <a:pt x="311" y="109"/>
                  </a:lnTo>
                  <a:lnTo>
                    <a:pt x="315" y="87"/>
                  </a:lnTo>
                  <a:lnTo>
                    <a:pt x="313" y="62"/>
                  </a:lnTo>
                  <a:lnTo>
                    <a:pt x="304" y="42"/>
                  </a:lnTo>
                  <a:lnTo>
                    <a:pt x="289" y="25"/>
                  </a:lnTo>
                  <a:lnTo>
                    <a:pt x="270" y="11"/>
                  </a:lnTo>
                  <a:lnTo>
                    <a:pt x="247" y="4"/>
                  </a:lnTo>
                  <a:lnTo>
                    <a:pt x="221" y="0"/>
                  </a:lnTo>
                  <a:lnTo>
                    <a:pt x="192" y="0"/>
                  </a:lnTo>
                  <a:lnTo>
                    <a:pt x="162" y="6"/>
                  </a:lnTo>
                  <a:lnTo>
                    <a:pt x="130" y="17"/>
                  </a:lnTo>
                  <a:lnTo>
                    <a:pt x="100" y="32"/>
                  </a:lnTo>
                  <a:close/>
                </a:path>
              </a:pathLst>
            </a:custGeom>
            <a:solidFill>
              <a:srgbClr val="EAEA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57733" name="Freeform 19"/>
            <p:cNvSpPr>
              <a:spLocks/>
            </p:cNvSpPr>
            <p:nvPr/>
          </p:nvSpPr>
          <p:spPr bwMode="auto">
            <a:xfrm>
              <a:off x="3319" y="2831"/>
              <a:ext cx="850" cy="583"/>
            </a:xfrm>
            <a:custGeom>
              <a:avLst/>
              <a:gdLst>
                <a:gd name="T0" fmla="*/ 125 w 850"/>
                <a:gd name="T1" fmla="*/ 117 h 583"/>
                <a:gd name="T2" fmla="*/ 166 w 850"/>
                <a:gd name="T3" fmla="*/ 109 h 583"/>
                <a:gd name="T4" fmla="*/ 210 w 850"/>
                <a:gd name="T5" fmla="*/ 102 h 583"/>
                <a:gd name="T6" fmla="*/ 247 w 850"/>
                <a:gd name="T7" fmla="*/ 96 h 583"/>
                <a:gd name="T8" fmla="*/ 272 w 850"/>
                <a:gd name="T9" fmla="*/ 66 h 583"/>
                <a:gd name="T10" fmla="*/ 234 w 850"/>
                <a:gd name="T11" fmla="*/ 58 h 583"/>
                <a:gd name="T12" fmla="*/ 198 w 850"/>
                <a:gd name="T13" fmla="*/ 66 h 583"/>
                <a:gd name="T14" fmla="*/ 179 w 850"/>
                <a:gd name="T15" fmla="*/ 66 h 583"/>
                <a:gd name="T16" fmla="*/ 217 w 850"/>
                <a:gd name="T17" fmla="*/ 36 h 583"/>
                <a:gd name="T18" fmla="*/ 261 w 850"/>
                <a:gd name="T19" fmla="*/ 21 h 583"/>
                <a:gd name="T20" fmla="*/ 296 w 850"/>
                <a:gd name="T21" fmla="*/ 13 h 583"/>
                <a:gd name="T22" fmla="*/ 334 w 850"/>
                <a:gd name="T23" fmla="*/ 5 h 583"/>
                <a:gd name="T24" fmla="*/ 372 w 850"/>
                <a:gd name="T25" fmla="*/ 0 h 583"/>
                <a:gd name="T26" fmla="*/ 410 w 850"/>
                <a:gd name="T27" fmla="*/ 0 h 583"/>
                <a:gd name="T28" fmla="*/ 446 w 850"/>
                <a:gd name="T29" fmla="*/ 0 h 583"/>
                <a:gd name="T30" fmla="*/ 534 w 850"/>
                <a:gd name="T31" fmla="*/ 0 h 583"/>
                <a:gd name="T32" fmla="*/ 584 w 850"/>
                <a:gd name="T33" fmla="*/ 0 h 583"/>
                <a:gd name="T34" fmla="*/ 627 w 850"/>
                <a:gd name="T35" fmla="*/ 21 h 583"/>
                <a:gd name="T36" fmla="*/ 657 w 850"/>
                <a:gd name="T37" fmla="*/ 51 h 583"/>
                <a:gd name="T38" fmla="*/ 695 w 850"/>
                <a:gd name="T39" fmla="*/ 72 h 583"/>
                <a:gd name="T40" fmla="*/ 733 w 850"/>
                <a:gd name="T41" fmla="*/ 81 h 583"/>
                <a:gd name="T42" fmla="*/ 771 w 850"/>
                <a:gd name="T43" fmla="*/ 109 h 583"/>
                <a:gd name="T44" fmla="*/ 801 w 850"/>
                <a:gd name="T45" fmla="*/ 139 h 583"/>
                <a:gd name="T46" fmla="*/ 825 w 850"/>
                <a:gd name="T47" fmla="*/ 183 h 583"/>
                <a:gd name="T48" fmla="*/ 833 w 850"/>
                <a:gd name="T49" fmla="*/ 234 h 583"/>
                <a:gd name="T50" fmla="*/ 839 w 850"/>
                <a:gd name="T51" fmla="*/ 279 h 583"/>
                <a:gd name="T52" fmla="*/ 839 w 850"/>
                <a:gd name="T53" fmla="*/ 324 h 583"/>
                <a:gd name="T54" fmla="*/ 839 w 850"/>
                <a:gd name="T55" fmla="*/ 368 h 583"/>
                <a:gd name="T56" fmla="*/ 850 w 850"/>
                <a:gd name="T57" fmla="*/ 413 h 583"/>
                <a:gd name="T58" fmla="*/ 850 w 850"/>
                <a:gd name="T59" fmla="*/ 456 h 583"/>
                <a:gd name="T60" fmla="*/ 825 w 850"/>
                <a:gd name="T61" fmla="*/ 500 h 583"/>
                <a:gd name="T62" fmla="*/ 782 w 850"/>
                <a:gd name="T63" fmla="*/ 524 h 583"/>
                <a:gd name="T64" fmla="*/ 746 w 850"/>
                <a:gd name="T65" fmla="*/ 545 h 583"/>
                <a:gd name="T66" fmla="*/ 708 w 850"/>
                <a:gd name="T67" fmla="*/ 568 h 583"/>
                <a:gd name="T68" fmla="*/ 670 w 850"/>
                <a:gd name="T69" fmla="*/ 575 h 583"/>
                <a:gd name="T70" fmla="*/ 621 w 850"/>
                <a:gd name="T71" fmla="*/ 583 h 583"/>
                <a:gd name="T72" fmla="*/ 576 w 850"/>
                <a:gd name="T73" fmla="*/ 583 h 583"/>
                <a:gd name="T74" fmla="*/ 540 w 850"/>
                <a:gd name="T75" fmla="*/ 583 h 583"/>
                <a:gd name="T76" fmla="*/ 502 w 850"/>
                <a:gd name="T77" fmla="*/ 583 h 583"/>
                <a:gd name="T78" fmla="*/ 465 w 850"/>
                <a:gd name="T79" fmla="*/ 583 h 583"/>
                <a:gd name="T80" fmla="*/ 427 w 850"/>
                <a:gd name="T81" fmla="*/ 583 h 583"/>
                <a:gd name="T82" fmla="*/ 391 w 850"/>
                <a:gd name="T83" fmla="*/ 583 h 583"/>
                <a:gd name="T84" fmla="*/ 353 w 850"/>
                <a:gd name="T85" fmla="*/ 583 h 583"/>
                <a:gd name="T86" fmla="*/ 310 w 850"/>
                <a:gd name="T87" fmla="*/ 583 h 583"/>
                <a:gd name="T88" fmla="*/ 272 w 850"/>
                <a:gd name="T89" fmla="*/ 583 h 583"/>
                <a:gd name="T90" fmla="*/ 234 w 850"/>
                <a:gd name="T91" fmla="*/ 583 h 583"/>
                <a:gd name="T92" fmla="*/ 198 w 850"/>
                <a:gd name="T93" fmla="*/ 560 h 583"/>
                <a:gd name="T94" fmla="*/ 160 w 850"/>
                <a:gd name="T95" fmla="*/ 545 h 583"/>
                <a:gd name="T96" fmla="*/ 125 w 850"/>
                <a:gd name="T97" fmla="*/ 524 h 583"/>
                <a:gd name="T98" fmla="*/ 92 w 850"/>
                <a:gd name="T99" fmla="*/ 487 h 583"/>
                <a:gd name="T100" fmla="*/ 68 w 850"/>
                <a:gd name="T101" fmla="*/ 456 h 583"/>
                <a:gd name="T102" fmla="*/ 43 w 850"/>
                <a:gd name="T103" fmla="*/ 413 h 583"/>
                <a:gd name="T104" fmla="*/ 17 w 850"/>
                <a:gd name="T105" fmla="*/ 360 h 583"/>
                <a:gd name="T106" fmla="*/ 0 w 850"/>
                <a:gd name="T107" fmla="*/ 309 h 583"/>
                <a:gd name="T108" fmla="*/ 0 w 850"/>
                <a:gd name="T109" fmla="*/ 264 h 583"/>
                <a:gd name="T110" fmla="*/ 6 w 850"/>
                <a:gd name="T111" fmla="*/ 213 h 583"/>
                <a:gd name="T112" fmla="*/ 30 w 850"/>
                <a:gd name="T113" fmla="*/ 175 h 583"/>
                <a:gd name="T114" fmla="*/ 62 w 850"/>
                <a:gd name="T115" fmla="*/ 155 h 583"/>
                <a:gd name="T116" fmla="*/ 98 w 850"/>
                <a:gd name="T117" fmla="*/ 139 h 583"/>
                <a:gd name="T118" fmla="*/ 130 w 850"/>
                <a:gd name="T119" fmla="*/ 117 h 583"/>
                <a:gd name="T120" fmla="*/ 147 w 850"/>
                <a:gd name="T121" fmla="*/ 139 h 58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50"/>
                <a:gd name="T184" fmla="*/ 0 h 583"/>
                <a:gd name="T185" fmla="*/ 850 w 850"/>
                <a:gd name="T186" fmla="*/ 583 h 58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50" h="583">
                  <a:moveTo>
                    <a:pt x="104" y="117"/>
                  </a:moveTo>
                  <a:lnTo>
                    <a:pt x="125" y="117"/>
                  </a:lnTo>
                  <a:lnTo>
                    <a:pt x="142" y="117"/>
                  </a:lnTo>
                  <a:lnTo>
                    <a:pt x="166" y="109"/>
                  </a:lnTo>
                  <a:lnTo>
                    <a:pt x="185" y="109"/>
                  </a:lnTo>
                  <a:lnTo>
                    <a:pt x="210" y="102"/>
                  </a:lnTo>
                  <a:lnTo>
                    <a:pt x="228" y="102"/>
                  </a:lnTo>
                  <a:lnTo>
                    <a:pt x="247" y="96"/>
                  </a:lnTo>
                  <a:lnTo>
                    <a:pt x="266" y="88"/>
                  </a:lnTo>
                  <a:lnTo>
                    <a:pt x="272" y="66"/>
                  </a:lnTo>
                  <a:lnTo>
                    <a:pt x="255" y="58"/>
                  </a:lnTo>
                  <a:lnTo>
                    <a:pt x="234" y="58"/>
                  </a:lnTo>
                  <a:lnTo>
                    <a:pt x="217" y="66"/>
                  </a:lnTo>
                  <a:lnTo>
                    <a:pt x="198" y="66"/>
                  </a:lnTo>
                  <a:lnTo>
                    <a:pt x="179" y="88"/>
                  </a:lnTo>
                  <a:lnTo>
                    <a:pt x="179" y="66"/>
                  </a:lnTo>
                  <a:lnTo>
                    <a:pt x="198" y="51"/>
                  </a:lnTo>
                  <a:lnTo>
                    <a:pt x="217" y="36"/>
                  </a:lnTo>
                  <a:lnTo>
                    <a:pt x="242" y="28"/>
                  </a:lnTo>
                  <a:lnTo>
                    <a:pt x="261" y="21"/>
                  </a:lnTo>
                  <a:lnTo>
                    <a:pt x="279" y="21"/>
                  </a:lnTo>
                  <a:lnTo>
                    <a:pt x="296" y="13"/>
                  </a:lnTo>
                  <a:lnTo>
                    <a:pt x="315" y="13"/>
                  </a:lnTo>
                  <a:lnTo>
                    <a:pt x="334" y="5"/>
                  </a:lnTo>
                  <a:lnTo>
                    <a:pt x="353" y="5"/>
                  </a:lnTo>
                  <a:lnTo>
                    <a:pt x="372" y="0"/>
                  </a:lnTo>
                  <a:lnTo>
                    <a:pt x="391" y="0"/>
                  </a:lnTo>
                  <a:lnTo>
                    <a:pt x="410" y="0"/>
                  </a:lnTo>
                  <a:lnTo>
                    <a:pt x="427" y="0"/>
                  </a:lnTo>
                  <a:lnTo>
                    <a:pt x="446" y="0"/>
                  </a:lnTo>
                  <a:lnTo>
                    <a:pt x="483" y="0"/>
                  </a:lnTo>
                  <a:lnTo>
                    <a:pt x="534" y="0"/>
                  </a:lnTo>
                  <a:lnTo>
                    <a:pt x="559" y="0"/>
                  </a:lnTo>
                  <a:lnTo>
                    <a:pt x="584" y="0"/>
                  </a:lnTo>
                  <a:lnTo>
                    <a:pt x="608" y="5"/>
                  </a:lnTo>
                  <a:lnTo>
                    <a:pt x="627" y="21"/>
                  </a:lnTo>
                  <a:lnTo>
                    <a:pt x="638" y="43"/>
                  </a:lnTo>
                  <a:lnTo>
                    <a:pt x="657" y="51"/>
                  </a:lnTo>
                  <a:lnTo>
                    <a:pt x="676" y="66"/>
                  </a:lnTo>
                  <a:lnTo>
                    <a:pt x="695" y="72"/>
                  </a:lnTo>
                  <a:lnTo>
                    <a:pt x="714" y="72"/>
                  </a:lnTo>
                  <a:lnTo>
                    <a:pt x="733" y="81"/>
                  </a:lnTo>
                  <a:lnTo>
                    <a:pt x="752" y="96"/>
                  </a:lnTo>
                  <a:lnTo>
                    <a:pt x="771" y="109"/>
                  </a:lnTo>
                  <a:lnTo>
                    <a:pt x="782" y="132"/>
                  </a:lnTo>
                  <a:lnTo>
                    <a:pt x="801" y="139"/>
                  </a:lnTo>
                  <a:lnTo>
                    <a:pt x="806" y="162"/>
                  </a:lnTo>
                  <a:lnTo>
                    <a:pt x="825" y="183"/>
                  </a:lnTo>
                  <a:lnTo>
                    <a:pt x="833" y="213"/>
                  </a:lnTo>
                  <a:lnTo>
                    <a:pt x="833" y="234"/>
                  </a:lnTo>
                  <a:lnTo>
                    <a:pt x="839" y="258"/>
                  </a:lnTo>
                  <a:lnTo>
                    <a:pt x="839" y="279"/>
                  </a:lnTo>
                  <a:lnTo>
                    <a:pt x="839" y="302"/>
                  </a:lnTo>
                  <a:lnTo>
                    <a:pt x="839" y="324"/>
                  </a:lnTo>
                  <a:lnTo>
                    <a:pt x="839" y="347"/>
                  </a:lnTo>
                  <a:lnTo>
                    <a:pt x="839" y="368"/>
                  </a:lnTo>
                  <a:lnTo>
                    <a:pt x="850" y="390"/>
                  </a:lnTo>
                  <a:lnTo>
                    <a:pt x="850" y="413"/>
                  </a:lnTo>
                  <a:lnTo>
                    <a:pt x="850" y="434"/>
                  </a:lnTo>
                  <a:lnTo>
                    <a:pt x="850" y="456"/>
                  </a:lnTo>
                  <a:lnTo>
                    <a:pt x="844" y="479"/>
                  </a:lnTo>
                  <a:lnTo>
                    <a:pt x="825" y="500"/>
                  </a:lnTo>
                  <a:lnTo>
                    <a:pt x="801" y="517"/>
                  </a:lnTo>
                  <a:lnTo>
                    <a:pt x="782" y="524"/>
                  </a:lnTo>
                  <a:lnTo>
                    <a:pt x="765" y="537"/>
                  </a:lnTo>
                  <a:lnTo>
                    <a:pt x="746" y="545"/>
                  </a:lnTo>
                  <a:lnTo>
                    <a:pt x="725" y="553"/>
                  </a:lnTo>
                  <a:lnTo>
                    <a:pt x="708" y="568"/>
                  </a:lnTo>
                  <a:lnTo>
                    <a:pt x="689" y="575"/>
                  </a:lnTo>
                  <a:lnTo>
                    <a:pt x="670" y="575"/>
                  </a:lnTo>
                  <a:lnTo>
                    <a:pt x="644" y="583"/>
                  </a:lnTo>
                  <a:lnTo>
                    <a:pt x="621" y="583"/>
                  </a:lnTo>
                  <a:lnTo>
                    <a:pt x="602" y="583"/>
                  </a:lnTo>
                  <a:lnTo>
                    <a:pt x="576" y="583"/>
                  </a:lnTo>
                  <a:lnTo>
                    <a:pt x="559" y="583"/>
                  </a:lnTo>
                  <a:lnTo>
                    <a:pt x="540" y="583"/>
                  </a:lnTo>
                  <a:lnTo>
                    <a:pt x="521" y="583"/>
                  </a:lnTo>
                  <a:lnTo>
                    <a:pt x="502" y="583"/>
                  </a:lnTo>
                  <a:lnTo>
                    <a:pt x="483" y="583"/>
                  </a:lnTo>
                  <a:lnTo>
                    <a:pt x="465" y="583"/>
                  </a:lnTo>
                  <a:lnTo>
                    <a:pt x="446" y="583"/>
                  </a:lnTo>
                  <a:lnTo>
                    <a:pt x="427" y="583"/>
                  </a:lnTo>
                  <a:lnTo>
                    <a:pt x="410" y="583"/>
                  </a:lnTo>
                  <a:lnTo>
                    <a:pt x="391" y="583"/>
                  </a:lnTo>
                  <a:lnTo>
                    <a:pt x="372" y="583"/>
                  </a:lnTo>
                  <a:lnTo>
                    <a:pt x="353" y="583"/>
                  </a:lnTo>
                  <a:lnTo>
                    <a:pt x="329" y="583"/>
                  </a:lnTo>
                  <a:lnTo>
                    <a:pt x="310" y="583"/>
                  </a:lnTo>
                  <a:lnTo>
                    <a:pt x="291" y="583"/>
                  </a:lnTo>
                  <a:lnTo>
                    <a:pt x="272" y="583"/>
                  </a:lnTo>
                  <a:lnTo>
                    <a:pt x="255" y="583"/>
                  </a:lnTo>
                  <a:lnTo>
                    <a:pt x="234" y="583"/>
                  </a:lnTo>
                  <a:lnTo>
                    <a:pt x="217" y="568"/>
                  </a:lnTo>
                  <a:lnTo>
                    <a:pt x="198" y="560"/>
                  </a:lnTo>
                  <a:lnTo>
                    <a:pt x="179" y="553"/>
                  </a:lnTo>
                  <a:lnTo>
                    <a:pt x="160" y="545"/>
                  </a:lnTo>
                  <a:lnTo>
                    <a:pt x="142" y="537"/>
                  </a:lnTo>
                  <a:lnTo>
                    <a:pt x="125" y="524"/>
                  </a:lnTo>
                  <a:lnTo>
                    <a:pt x="104" y="509"/>
                  </a:lnTo>
                  <a:lnTo>
                    <a:pt x="92" y="487"/>
                  </a:lnTo>
                  <a:lnTo>
                    <a:pt x="74" y="479"/>
                  </a:lnTo>
                  <a:lnTo>
                    <a:pt x="68" y="456"/>
                  </a:lnTo>
                  <a:lnTo>
                    <a:pt x="49" y="434"/>
                  </a:lnTo>
                  <a:lnTo>
                    <a:pt x="43" y="413"/>
                  </a:lnTo>
                  <a:lnTo>
                    <a:pt x="24" y="390"/>
                  </a:lnTo>
                  <a:lnTo>
                    <a:pt x="17" y="360"/>
                  </a:lnTo>
                  <a:lnTo>
                    <a:pt x="6" y="330"/>
                  </a:lnTo>
                  <a:lnTo>
                    <a:pt x="0" y="309"/>
                  </a:lnTo>
                  <a:lnTo>
                    <a:pt x="0" y="287"/>
                  </a:lnTo>
                  <a:lnTo>
                    <a:pt x="0" y="264"/>
                  </a:lnTo>
                  <a:lnTo>
                    <a:pt x="0" y="243"/>
                  </a:lnTo>
                  <a:lnTo>
                    <a:pt x="6" y="213"/>
                  </a:lnTo>
                  <a:lnTo>
                    <a:pt x="11" y="192"/>
                  </a:lnTo>
                  <a:lnTo>
                    <a:pt x="30" y="175"/>
                  </a:lnTo>
                  <a:lnTo>
                    <a:pt x="43" y="155"/>
                  </a:lnTo>
                  <a:lnTo>
                    <a:pt x="62" y="155"/>
                  </a:lnTo>
                  <a:lnTo>
                    <a:pt x="79" y="147"/>
                  </a:lnTo>
                  <a:lnTo>
                    <a:pt x="98" y="139"/>
                  </a:lnTo>
                  <a:lnTo>
                    <a:pt x="117" y="139"/>
                  </a:lnTo>
                  <a:lnTo>
                    <a:pt x="130" y="117"/>
                  </a:lnTo>
                  <a:lnTo>
                    <a:pt x="130" y="96"/>
                  </a:lnTo>
                  <a:lnTo>
                    <a:pt x="147" y="139"/>
                  </a:lnTo>
                  <a:lnTo>
                    <a:pt x="104" y="117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57734" name="Freeform 20"/>
            <p:cNvSpPr>
              <a:spLocks/>
            </p:cNvSpPr>
            <p:nvPr/>
          </p:nvSpPr>
          <p:spPr bwMode="auto">
            <a:xfrm>
              <a:off x="3483" y="2787"/>
              <a:ext cx="132" cy="168"/>
            </a:xfrm>
            <a:custGeom>
              <a:avLst/>
              <a:gdLst>
                <a:gd name="T0" fmla="*/ 6 w 132"/>
                <a:gd name="T1" fmla="*/ 95 h 168"/>
                <a:gd name="T2" fmla="*/ 0 w 132"/>
                <a:gd name="T3" fmla="*/ 72 h 168"/>
                <a:gd name="T4" fmla="*/ 0 w 132"/>
                <a:gd name="T5" fmla="*/ 51 h 168"/>
                <a:gd name="T6" fmla="*/ 17 w 132"/>
                <a:gd name="T7" fmla="*/ 36 h 168"/>
                <a:gd name="T8" fmla="*/ 36 w 132"/>
                <a:gd name="T9" fmla="*/ 21 h 168"/>
                <a:gd name="T10" fmla="*/ 53 w 132"/>
                <a:gd name="T11" fmla="*/ 0 h 168"/>
                <a:gd name="T12" fmla="*/ 72 w 132"/>
                <a:gd name="T13" fmla="*/ 0 h 168"/>
                <a:gd name="T14" fmla="*/ 91 w 132"/>
                <a:gd name="T15" fmla="*/ 0 h 168"/>
                <a:gd name="T16" fmla="*/ 97 w 132"/>
                <a:gd name="T17" fmla="*/ 21 h 168"/>
                <a:gd name="T18" fmla="*/ 110 w 132"/>
                <a:gd name="T19" fmla="*/ 44 h 168"/>
                <a:gd name="T20" fmla="*/ 121 w 132"/>
                <a:gd name="T21" fmla="*/ 66 h 168"/>
                <a:gd name="T22" fmla="*/ 127 w 132"/>
                <a:gd name="T23" fmla="*/ 87 h 168"/>
                <a:gd name="T24" fmla="*/ 132 w 132"/>
                <a:gd name="T25" fmla="*/ 108 h 168"/>
                <a:gd name="T26" fmla="*/ 132 w 132"/>
                <a:gd name="T27" fmla="*/ 132 h 168"/>
                <a:gd name="T28" fmla="*/ 132 w 132"/>
                <a:gd name="T29" fmla="*/ 153 h 168"/>
                <a:gd name="T30" fmla="*/ 115 w 132"/>
                <a:gd name="T31" fmla="*/ 168 h 168"/>
                <a:gd name="T32" fmla="*/ 97 w 132"/>
                <a:gd name="T33" fmla="*/ 168 h 168"/>
                <a:gd name="T34" fmla="*/ 80 w 132"/>
                <a:gd name="T35" fmla="*/ 168 h 168"/>
                <a:gd name="T36" fmla="*/ 61 w 132"/>
                <a:gd name="T37" fmla="*/ 168 h 168"/>
                <a:gd name="T38" fmla="*/ 42 w 132"/>
                <a:gd name="T39" fmla="*/ 161 h 168"/>
                <a:gd name="T40" fmla="*/ 23 w 132"/>
                <a:gd name="T41" fmla="*/ 146 h 168"/>
                <a:gd name="T42" fmla="*/ 12 w 132"/>
                <a:gd name="T43" fmla="*/ 123 h 168"/>
                <a:gd name="T44" fmla="*/ 6 w 132"/>
                <a:gd name="T45" fmla="*/ 102 h 168"/>
                <a:gd name="T46" fmla="*/ 6 w 132"/>
                <a:gd name="T47" fmla="*/ 95 h 16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2"/>
                <a:gd name="T73" fmla="*/ 0 h 168"/>
                <a:gd name="T74" fmla="*/ 132 w 132"/>
                <a:gd name="T75" fmla="*/ 168 h 16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2" h="168">
                  <a:moveTo>
                    <a:pt x="6" y="95"/>
                  </a:moveTo>
                  <a:lnTo>
                    <a:pt x="0" y="72"/>
                  </a:lnTo>
                  <a:lnTo>
                    <a:pt x="0" y="51"/>
                  </a:lnTo>
                  <a:lnTo>
                    <a:pt x="17" y="36"/>
                  </a:lnTo>
                  <a:lnTo>
                    <a:pt x="36" y="21"/>
                  </a:lnTo>
                  <a:lnTo>
                    <a:pt x="53" y="0"/>
                  </a:lnTo>
                  <a:lnTo>
                    <a:pt x="72" y="0"/>
                  </a:lnTo>
                  <a:lnTo>
                    <a:pt x="91" y="0"/>
                  </a:lnTo>
                  <a:lnTo>
                    <a:pt x="97" y="21"/>
                  </a:lnTo>
                  <a:lnTo>
                    <a:pt x="110" y="44"/>
                  </a:lnTo>
                  <a:lnTo>
                    <a:pt x="121" y="66"/>
                  </a:lnTo>
                  <a:lnTo>
                    <a:pt x="127" y="87"/>
                  </a:lnTo>
                  <a:lnTo>
                    <a:pt x="132" y="108"/>
                  </a:lnTo>
                  <a:lnTo>
                    <a:pt x="132" y="132"/>
                  </a:lnTo>
                  <a:lnTo>
                    <a:pt x="132" y="153"/>
                  </a:lnTo>
                  <a:lnTo>
                    <a:pt x="115" y="168"/>
                  </a:lnTo>
                  <a:lnTo>
                    <a:pt x="97" y="168"/>
                  </a:lnTo>
                  <a:lnTo>
                    <a:pt x="80" y="168"/>
                  </a:lnTo>
                  <a:lnTo>
                    <a:pt x="61" y="168"/>
                  </a:lnTo>
                  <a:lnTo>
                    <a:pt x="42" y="161"/>
                  </a:lnTo>
                  <a:lnTo>
                    <a:pt x="23" y="146"/>
                  </a:lnTo>
                  <a:lnTo>
                    <a:pt x="12" y="123"/>
                  </a:lnTo>
                  <a:lnTo>
                    <a:pt x="6" y="102"/>
                  </a:lnTo>
                  <a:lnTo>
                    <a:pt x="6" y="95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57735" name="Freeform 21"/>
            <p:cNvSpPr>
              <a:spLocks/>
            </p:cNvSpPr>
            <p:nvPr/>
          </p:nvSpPr>
          <p:spPr bwMode="auto">
            <a:xfrm>
              <a:off x="3802" y="2742"/>
              <a:ext cx="93" cy="123"/>
            </a:xfrm>
            <a:custGeom>
              <a:avLst/>
              <a:gdLst>
                <a:gd name="T0" fmla="*/ 0 w 93"/>
                <a:gd name="T1" fmla="*/ 0 h 123"/>
                <a:gd name="T2" fmla="*/ 17 w 93"/>
                <a:gd name="T3" fmla="*/ 15 h 123"/>
                <a:gd name="T4" fmla="*/ 36 w 93"/>
                <a:gd name="T5" fmla="*/ 28 h 123"/>
                <a:gd name="T6" fmla="*/ 55 w 93"/>
                <a:gd name="T7" fmla="*/ 28 h 123"/>
                <a:gd name="T8" fmla="*/ 74 w 93"/>
                <a:gd name="T9" fmla="*/ 44 h 123"/>
                <a:gd name="T10" fmla="*/ 87 w 93"/>
                <a:gd name="T11" fmla="*/ 66 h 123"/>
                <a:gd name="T12" fmla="*/ 93 w 93"/>
                <a:gd name="T13" fmla="*/ 87 h 123"/>
                <a:gd name="T14" fmla="*/ 93 w 93"/>
                <a:gd name="T15" fmla="*/ 110 h 123"/>
                <a:gd name="T16" fmla="*/ 74 w 93"/>
                <a:gd name="T17" fmla="*/ 123 h 123"/>
                <a:gd name="T18" fmla="*/ 55 w 93"/>
                <a:gd name="T19" fmla="*/ 123 h 123"/>
                <a:gd name="T20" fmla="*/ 31 w 93"/>
                <a:gd name="T21" fmla="*/ 115 h 123"/>
                <a:gd name="T22" fmla="*/ 12 w 93"/>
                <a:gd name="T23" fmla="*/ 102 h 123"/>
                <a:gd name="T24" fmla="*/ 6 w 93"/>
                <a:gd name="T25" fmla="*/ 79 h 123"/>
                <a:gd name="T26" fmla="*/ 0 w 93"/>
                <a:gd name="T27" fmla="*/ 57 h 123"/>
                <a:gd name="T28" fmla="*/ 0 w 93"/>
                <a:gd name="T29" fmla="*/ 36 h 123"/>
                <a:gd name="T30" fmla="*/ 12 w 93"/>
                <a:gd name="T31" fmla="*/ 15 h 123"/>
                <a:gd name="T32" fmla="*/ 0 w 93"/>
                <a:gd name="T33" fmla="*/ 0 h 1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3"/>
                <a:gd name="T52" fmla="*/ 0 h 123"/>
                <a:gd name="T53" fmla="*/ 93 w 93"/>
                <a:gd name="T54" fmla="*/ 123 h 1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3" h="123">
                  <a:moveTo>
                    <a:pt x="0" y="0"/>
                  </a:moveTo>
                  <a:lnTo>
                    <a:pt x="17" y="15"/>
                  </a:lnTo>
                  <a:lnTo>
                    <a:pt x="36" y="28"/>
                  </a:lnTo>
                  <a:lnTo>
                    <a:pt x="55" y="28"/>
                  </a:lnTo>
                  <a:lnTo>
                    <a:pt x="74" y="44"/>
                  </a:lnTo>
                  <a:lnTo>
                    <a:pt x="87" y="66"/>
                  </a:lnTo>
                  <a:lnTo>
                    <a:pt x="93" y="87"/>
                  </a:lnTo>
                  <a:lnTo>
                    <a:pt x="93" y="110"/>
                  </a:lnTo>
                  <a:lnTo>
                    <a:pt x="74" y="123"/>
                  </a:lnTo>
                  <a:lnTo>
                    <a:pt x="55" y="123"/>
                  </a:lnTo>
                  <a:lnTo>
                    <a:pt x="31" y="115"/>
                  </a:lnTo>
                  <a:lnTo>
                    <a:pt x="12" y="102"/>
                  </a:lnTo>
                  <a:lnTo>
                    <a:pt x="6" y="79"/>
                  </a:lnTo>
                  <a:lnTo>
                    <a:pt x="0" y="57"/>
                  </a:lnTo>
                  <a:lnTo>
                    <a:pt x="0" y="36"/>
                  </a:lnTo>
                  <a:lnTo>
                    <a:pt x="1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</p:grpSp>
      <p:sp>
        <p:nvSpPr>
          <p:cNvPr id="157706" name="Line 22"/>
          <p:cNvSpPr>
            <a:spLocks noChangeShapeType="1"/>
          </p:cNvSpPr>
          <p:nvPr/>
        </p:nvSpPr>
        <p:spPr bwMode="auto">
          <a:xfrm>
            <a:off x="695592" y="2897828"/>
            <a:ext cx="2686024" cy="1667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57707" name="Line 23"/>
          <p:cNvSpPr>
            <a:spLocks noChangeShapeType="1"/>
          </p:cNvSpPr>
          <p:nvPr/>
        </p:nvSpPr>
        <p:spPr bwMode="auto">
          <a:xfrm>
            <a:off x="869962" y="2596507"/>
            <a:ext cx="0" cy="31799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57708" name="Line 24"/>
          <p:cNvSpPr>
            <a:spLocks noChangeShapeType="1"/>
          </p:cNvSpPr>
          <p:nvPr/>
        </p:nvSpPr>
        <p:spPr bwMode="auto">
          <a:xfrm>
            <a:off x="3094979" y="2914501"/>
            <a:ext cx="0" cy="31680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pic>
        <p:nvPicPr>
          <p:cNvPr id="157709" name="Picture 2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876" y="2224916"/>
            <a:ext cx="466979" cy="51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10" name="Text Box 26"/>
          <p:cNvSpPr txBox="1">
            <a:spLocks noChangeArrowheads="1"/>
          </p:cNvSpPr>
          <p:nvPr/>
        </p:nvSpPr>
        <p:spPr bwMode="auto">
          <a:xfrm>
            <a:off x="5592903" y="3201531"/>
            <a:ext cx="526685" cy="53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其他</a:t>
            </a:r>
          </a:p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网络</a:t>
            </a:r>
          </a:p>
        </p:txBody>
      </p:sp>
      <p:sp>
        <p:nvSpPr>
          <p:cNvPr id="157711" name="Text Box 27"/>
          <p:cNvSpPr txBox="1">
            <a:spLocks noChangeArrowheads="1"/>
          </p:cNvSpPr>
          <p:nvPr/>
        </p:nvSpPr>
        <p:spPr bwMode="auto">
          <a:xfrm>
            <a:off x="2666337" y="3654107"/>
            <a:ext cx="914612" cy="53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pPr algn="ctr"/>
            <a:r>
              <a:rPr kumimoji="1" lang="en-US" altLang="zh-CN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</a:t>
            </a:r>
          </a:p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中继代理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276031" y="2111772"/>
            <a:ext cx="1938380" cy="644328"/>
            <a:chOff x="571" y="1480"/>
            <a:chExt cx="1623" cy="541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571" y="1754"/>
              <a:ext cx="1623" cy="267"/>
              <a:chOff x="1008" y="2400"/>
              <a:chExt cx="1296" cy="192"/>
            </a:xfrm>
          </p:grpSpPr>
          <p:sp>
            <p:nvSpPr>
              <p:cNvPr id="157723" name="AutoShape 3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240" cy="96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724001" name="Rectangle 33"/>
              <p:cNvSpPr>
                <a:spLocks noChangeArrowheads="1"/>
              </p:cNvSpPr>
              <p:nvPr/>
            </p:nvSpPr>
            <p:spPr bwMode="auto">
              <a:xfrm>
                <a:off x="1008" y="2400"/>
                <a:ext cx="1056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509" u="none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DHCPDISCOVER</a:t>
                </a:r>
              </a:p>
            </p:txBody>
          </p:sp>
        </p:grpSp>
        <p:sp>
          <p:nvSpPr>
            <p:cNvPr id="157722" name="Text Box 34"/>
            <p:cNvSpPr txBox="1">
              <a:spLocks noChangeArrowheads="1"/>
            </p:cNvSpPr>
            <p:nvPr/>
          </p:nvSpPr>
          <p:spPr bwMode="auto">
            <a:xfrm>
              <a:off x="967" y="1480"/>
              <a:ext cx="4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509" u="none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广播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381616" y="2760864"/>
            <a:ext cx="1939575" cy="628844"/>
            <a:chOff x="2334" y="2025"/>
            <a:chExt cx="1624" cy="528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334" y="2287"/>
              <a:ext cx="1624" cy="266"/>
              <a:chOff x="1008" y="2400"/>
              <a:chExt cx="1296" cy="192"/>
            </a:xfrm>
          </p:grpSpPr>
          <p:sp>
            <p:nvSpPr>
              <p:cNvPr id="157719" name="AutoShape 29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240" cy="96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rgbClr val="FFCC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723998" name="Rectangle 30"/>
              <p:cNvSpPr>
                <a:spLocks noChangeArrowheads="1"/>
              </p:cNvSpPr>
              <p:nvPr/>
            </p:nvSpPr>
            <p:spPr bwMode="auto">
              <a:xfrm>
                <a:off x="1008" y="2400"/>
                <a:ext cx="1056" cy="19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509" u="none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DHCPDISCOVER</a:t>
                </a:r>
              </a:p>
            </p:txBody>
          </p:sp>
        </p:grpSp>
        <p:sp>
          <p:nvSpPr>
            <p:cNvPr id="157718" name="Text Box 35"/>
            <p:cNvSpPr txBox="1">
              <a:spLocks noChangeArrowheads="1"/>
            </p:cNvSpPr>
            <p:nvPr/>
          </p:nvSpPr>
          <p:spPr bwMode="auto">
            <a:xfrm>
              <a:off x="2764" y="2025"/>
              <a:ext cx="4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509" u="none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单播</a:t>
              </a:r>
            </a:p>
          </p:txBody>
        </p:sp>
      </p:grpSp>
      <p:pic>
        <p:nvPicPr>
          <p:cNvPr id="157714" name="Picture 3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4837" y="3144363"/>
            <a:ext cx="466979" cy="51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71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0893" y="3171756"/>
            <a:ext cx="468173" cy="51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4008" name="Text Box 40"/>
          <p:cNvSpPr txBox="1">
            <a:spLocks noChangeArrowheads="1"/>
          </p:cNvSpPr>
          <p:nvPr/>
        </p:nvSpPr>
        <p:spPr bwMode="auto">
          <a:xfrm>
            <a:off x="862797" y="4410388"/>
            <a:ext cx="6403165" cy="394404"/>
          </a:xfrm>
          <a:prstGeom prst="rect">
            <a:avLst/>
          </a:prstGeom>
          <a:solidFill>
            <a:srgbClr val="CCECFF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lang="zh-CN" altLang="en-US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注意：</a:t>
            </a:r>
            <a:r>
              <a:rPr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DHCP </a:t>
            </a:r>
            <a:r>
              <a:rPr lang="zh-CN" altLang="en-US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报文只是 </a:t>
            </a:r>
            <a:r>
              <a:rPr lang="en-US" altLang="zh-CN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UDP </a:t>
            </a:r>
            <a:r>
              <a:rPr lang="zh-CN" altLang="en-US" sz="2112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用户数据报中的数据。 </a:t>
            </a:r>
          </a:p>
        </p:txBody>
      </p:sp>
    </p:spTree>
    <p:extLst>
      <p:ext uri="{BB962C8B-B14F-4D97-AF65-F5344CB8AC3E}">
        <p14:creationId xmlns:p14="http://schemas.microsoft.com/office/powerpoint/2010/main" val="33697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标题 1"/>
          <p:cNvSpPr>
            <a:spLocks noGrp="1"/>
          </p:cNvSpPr>
          <p:nvPr>
            <p:ph type="title" idx="4294967295"/>
          </p:nvPr>
        </p:nvSpPr>
        <p:spPr>
          <a:xfrm>
            <a:off x="303199" y="1761341"/>
            <a:ext cx="2411413" cy="2168525"/>
          </a:xfrm>
        </p:spPr>
        <p:txBody>
          <a:bodyPr/>
          <a:lstStyle/>
          <a:p>
            <a:pPr algn="l">
              <a:lnSpc>
                <a:spcPct val="135000"/>
              </a:lnSpc>
            </a:pPr>
            <a:r>
              <a:rPr lang="en-US" altLang="zh-CN" sz="20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zh-CN" altLang="en-US" sz="20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中继代理</a:t>
            </a:r>
            <a:br>
              <a:rPr lang="zh-CN" altLang="en-US" sz="20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0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采用单播方式</a:t>
            </a:r>
            <a:br>
              <a:rPr lang="zh-CN" altLang="en-US" sz="20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0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转发</a:t>
            </a:r>
            <a:r>
              <a:rPr lang="en-US" altLang="zh-CN" sz="20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0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发现报文</a:t>
            </a:r>
            <a:r>
              <a:rPr lang="en-US" altLang="zh-CN" sz="20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pic>
        <p:nvPicPr>
          <p:cNvPr id="28979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3790"/>
            <a:ext cx="4391025" cy="494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195" name="Oval 347"/>
          <p:cNvSpPr>
            <a:spLocks noChangeArrowheads="1"/>
          </p:cNvSpPr>
          <p:nvPr/>
        </p:nvSpPr>
        <p:spPr bwMode="auto">
          <a:xfrm>
            <a:off x="3491880" y="844352"/>
            <a:ext cx="792162" cy="792162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87" y="628328"/>
            <a:ext cx="6429375" cy="85725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三、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812E7ED-FA20-40CF-99C7-C22B56ACA5B2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60907" y="1472802"/>
            <a:ext cx="6864134" cy="318797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u="none" kern="0" dirty="0" smtClean="0">
                <a:solidFill>
                  <a:srgbClr val="1A3868"/>
                </a:solidFill>
                <a:latin typeface="+mn-ea"/>
              </a:rPr>
              <a:t>背景</a:t>
            </a:r>
            <a:endParaRPr lang="en-US" altLang="zh-CN" sz="2000" u="none" kern="0" dirty="0" smtClean="0">
              <a:solidFill>
                <a:srgbClr val="1A3868"/>
              </a:solidFill>
              <a:latin typeface="+mn-ea"/>
            </a:endParaRPr>
          </a:p>
          <a:p>
            <a:pPr lvl="1"/>
            <a:r>
              <a:rPr lang="zh-CN" altLang="en-US" u="none" kern="0" dirty="0" smtClean="0">
                <a:solidFill>
                  <a:srgbClr val="1A3868"/>
                </a:solidFill>
                <a:latin typeface="+mn-ea"/>
              </a:rPr>
              <a:t>网络规模逐渐增大，网络设备的数量成级数增加，网络管理员很难及时监控所有设备的状态、发现并修复故障。</a:t>
            </a:r>
          </a:p>
          <a:p>
            <a:pPr lvl="1"/>
            <a:r>
              <a:rPr lang="zh-CN" altLang="en-US" u="none" kern="0" dirty="0" smtClean="0">
                <a:solidFill>
                  <a:srgbClr val="1A3868"/>
                </a:solidFill>
                <a:latin typeface="+mn-ea"/>
              </a:rPr>
              <a:t>网络设备可能来自不同的厂商，如果每个厂商都提供一套独立的管理接口（比如命令行），将使网络管理变得越来越复杂。</a:t>
            </a:r>
          </a:p>
          <a:p>
            <a:r>
              <a:rPr lang="zh-CN" altLang="en-US" sz="2000" u="none" kern="0" dirty="0" smtClean="0">
                <a:solidFill>
                  <a:srgbClr val="1A3868"/>
                </a:solidFill>
                <a:latin typeface="+mn-ea"/>
              </a:rPr>
              <a:t>为解决以上两大问题，一套</a:t>
            </a:r>
            <a:r>
              <a:rPr lang="zh-CN" altLang="en-US" sz="2000" u="none" kern="0" dirty="0" smtClean="0">
                <a:solidFill>
                  <a:srgbClr val="C00000"/>
                </a:solidFill>
                <a:latin typeface="+mn-ea"/>
              </a:rPr>
              <a:t>覆盖服务、协议和管理信息库的标准（</a:t>
            </a:r>
            <a:r>
              <a:rPr lang="en-US" altLang="zh-CN" sz="2000" u="none" kern="0" dirty="0" smtClean="0">
                <a:solidFill>
                  <a:srgbClr val="C00000"/>
                </a:solidFill>
                <a:latin typeface="+mn-ea"/>
              </a:rPr>
              <a:t>SNMP</a:t>
            </a:r>
            <a:r>
              <a:rPr lang="zh-CN" altLang="en-US" sz="2000" u="none" kern="0" dirty="0" smtClean="0">
                <a:solidFill>
                  <a:srgbClr val="C00000"/>
                </a:solidFill>
                <a:latin typeface="+mn-ea"/>
              </a:rPr>
              <a:t>）</a:t>
            </a:r>
            <a:r>
              <a:rPr lang="zh-CN" altLang="en-US" sz="2000" u="none" kern="0" dirty="0" smtClean="0">
                <a:solidFill>
                  <a:srgbClr val="1A3868"/>
                </a:solidFill>
                <a:latin typeface="+mn-ea"/>
              </a:rPr>
              <a:t>孕育而生。</a:t>
            </a:r>
            <a:endParaRPr lang="en-US" altLang="zh-CN" sz="2000" u="none" kern="0" dirty="0" smtClean="0">
              <a:solidFill>
                <a:srgbClr val="1A386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4481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539750" y="669925"/>
            <a:ext cx="7386638" cy="750888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网络管理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的基本概念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68313" y="3005138"/>
            <a:ext cx="5688012" cy="1655762"/>
          </a:xfrm>
        </p:spPr>
        <p:txBody>
          <a:bodyPr/>
          <a:lstStyle/>
          <a:p>
            <a:pPr marL="355600" indent="-355600">
              <a:spcAft>
                <a:spcPct val="20000"/>
              </a:spcAft>
              <a:buFontTx/>
              <a:buNone/>
            </a:pP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网络管理系统组成部分：</a:t>
            </a:r>
            <a:endParaRPr lang="en-US" altLang="zh-CN" sz="2000" b="1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buFontTx/>
              <a:buNone/>
            </a:pP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）管理进程  （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）被管对象</a:t>
            </a:r>
            <a:endParaRPr lang="en-US" altLang="zh-CN" sz="2000" b="1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buFontTx/>
              <a:buNone/>
            </a:pP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）代理进程  （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网络管理协议：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SNMP</a:t>
            </a:r>
          </a:p>
          <a:p>
            <a:pPr marL="355600" indent="-355600">
              <a:buFontTx/>
              <a:buNone/>
            </a:pP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）管理信息库</a:t>
            </a:r>
          </a:p>
        </p:txBody>
      </p:sp>
      <p:sp>
        <p:nvSpPr>
          <p:cNvPr id="18436" name="内容占位符 2"/>
          <p:cNvSpPr>
            <a:spLocks/>
          </p:cNvSpPr>
          <p:nvPr/>
        </p:nvSpPr>
        <p:spPr bwMode="auto">
          <a:xfrm>
            <a:off x="468313" y="1420813"/>
            <a:ext cx="5688012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 u="none" dirty="0">
                <a:solidFill>
                  <a:srgbClr val="1A3868"/>
                </a:solidFill>
              </a:rPr>
              <a:t>网络管理的目的：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 u="none" dirty="0">
                <a:solidFill>
                  <a:srgbClr val="1A3868"/>
                </a:solidFill>
              </a:rPr>
              <a:t>使网络资源得到有效的利用，网络出现故障时能及时报告和处理，以保证网络能够正常、高效地运行。</a:t>
            </a:r>
          </a:p>
        </p:txBody>
      </p:sp>
    </p:spTree>
    <p:extLst>
      <p:ext uri="{BB962C8B-B14F-4D97-AF65-F5344CB8AC3E}">
        <p14:creationId xmlns:p14="http://schemas.microsoft.com/office/powerpoint/2010/main" val="34451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239838"/>
            <a:ext cx="6192837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标题 1"/>
          <p:cNvSpPr>
            <a:spLocks noGrp="1"/>
          </p:cNvSpPr>
          <p:nvPr>
            <p:ph type="title" idx="4294967295"/>
          </p:nvPr>
        </p:nvSpPr>
        <p:spPr>
          <a:xfrm>
            <a:off x="354013" y="563563"/>
            <a:ext cx="7458075" cy="857250"/>
          </a:xfrm>
        </p:spPr>
        <p:txBody>
          <a:bodyPr/>
          <a:lstStyle/>
          <a:p>
            <a:pPr algn="l"/>
            <a:r>
              <a:rPr lang="zh-CN" altLang="en-US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网络管理系统结构</a:t>
            </a: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990973" y="1917629"/>
            <a:ext cx="1550321" cy="4915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en-US" altLang="zh-CN" sz="2000" b="0" u="none">
                <a:solidFill>
                  <a:srgbClr val="FFFF00"/>
                </a:solidFill>
              </a:rPr>
              <a:t>1. </a:t>
            </a:r>
            <a:r>
              <a:rPr lang="zh-CN" altLang="en-US" sz="2000" b="0" u="none">
                <a:solidFill>
                  <a:srgbClr val="FFFF00"/>
                </a:solidFill>
              </a:rPr>
              <a:t>管理进程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5023418" y="3644829"/>
            <a:ext cx="1565855" cy="4915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en-US" altLang="zh-CN" sz="2000" b="0" u="none">
                <a:solidFill>
                  <a:srgbClr val="FFFF00"/>
                </a:solidFill>
              </a:rPr>
              <a:t>2. </a:t>
            </a:r>
            <a:r>
              <a:rPr lang="zh-CN" altLang="en-US" sz="2000" b="0" u="none">
                <a:solidFill>
                  <a:srgbClr val="FFFF00"/>
                </a:solidFill>
              </a:rPr>
              <a:t>被管对象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086793" y="1587429"/>
            <a:ext cx="1565855" cy="4915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en-US" altLang="zh-CN" sz="2000" b="0" u="none">
                <a:solidFill>
                  <a:srgbClr val="FFFF00"/>
                </a:solidFill>
              </a:rPr>
              <a:t>3. </a:t>
            </a:r>
            <a:r>
              <a:rPr lang="zh-CN" altLang="en-US" sz="2000" b="0" u="none">
                <a:solidFill>
                  <a:srgbClr val="FFFF00"/>
                </a:solidFill>
              </a:rPr>
              <a:t>代理进程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438776" y="3643241"/>
            <a:ext cx="2184121" cy="49150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en-US" altLang="zh-CN" sz="2000" b="0" u="none">
                <a:solidFill>
                  <a:srgbClr val="FFFF00"/>
                </a:solidFill>
              </a:rPr>
              <a:t>4. </a:t>
            </a:r>
            <a:r>
              <a:rPr lang="zh-CN" altLang="en-US" sz="2000" b="0" u="none">
                <a:solidFill>
                  <a:srgbClr val="FFFF00"/>
                </a:solidFill>
              </a:rPr>
              <a:t>网络管理协议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9277" y="2660198"/>
            <a:ext cx="1953712" cy="49150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en-US" altLang="zh-CN" sz="2000" b="0" u="none">
                <a:solidFill>
                  <a:srgbClr val="FFFF00"/>
                </a:solidFill>
              </a:rPr>
              <a:t>5. </a:t>
            </a:r>
            <a:r>
              <a:rPr lang="zh-CN" altLang="en-US" sz="2000" b="0" u="none">
                <a:solidFill>
                  <a:srgbClr val="FFFF00"/>
                </a:solidFill>
              </a:rPr>
              <a:t>管理信息库</a:t>
            </a:r>
          </a:p>
        </p:txBody>
      </p:sp>
    </p:spTree>
    <p:extLst>
      <p:ext uri="{BB962C8B-B14F-4D97-AF65-F5344CB8AC3E}">
        <p14:creationId xmlns:p14="http://schemas.microsoft.com/office/powerpoint/2010/main" val="164424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6826DED-5670-4018-88FF-43B8B2C577CB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844352"/>
            <a:ext cx="698477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u="none" dirty="0">
                <a:solidFill>
                  <a:srgbClr val="C00000"/>
                </a:solidFill>
              </a:rPr>
              <a:t>管理进程</a:t>
            </a:r>
            <a:r>
              <a:rPr lang="zh-CN" altLang="en-US" sz="2000" u="none" dirty="0">
                <a:solidFill>
                  <a:srgbClr val="1A3868"/>
                </a:solidFill>
              </a:rPr>
              <a:t>：网络管理的主动实体，提供网络管理员与被管对象之间的界面，完成网络管理员指定的各项管理任务、读取或改变被管对象的网络管理信息。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u="none" dirty="0">
                <a:solidFill>
                  <a:srgbClr val="C00000"/>
                </a:solidFill>
              </a:rPr>
              <a:t>被管对象</a:t>
            </a:r>
            <a:r>
              <a:rPr lang="zh-CN" altLang="en-US" sz="2000" u="none" dirty="0">
                <a:solidFill>
                  <a:srgbClr val="1A3868"/>
                </a:solidFill>
              </a:rPr>
              <a:t>：网络上的软硬件设备：交换机、路由器、主机、服务器等；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u="none" dirty="0">
                <a:solidFill>
                  <a:srgbClr val="C00000"/>
                </a:solidFill>
              </a:rPr>
              <a:t>代理进程</a:t>
            </a:r>
            <a:r>
              <a:rPr lang="zh-CN" altLang="en-US" sz="2000" u="none" dirty="0">
                <a:solidFill>
                  <a:srgbClr val="1A3868"/>
                </a:solidFill>
              </a:rPr>
              <a:t>：执行管理进程（如系统配置、数据查询）的命令，向管理进程报告本地异常；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u="none" dirty="0">
                <a:solidFill>
                  <a:srgbClr val="C00000"/>
                </a:solidFill>
              </a:rPr>
              <a:t>网络管理协议</a:t>
            </a:r>
            <a:r>
              <a:rPr lang="zh-CN" altLang="en-US" sz="2000" u="none" dirty="0">
                <a:solidFill>
                  <a:srgbClr val="1A3868"/>
                </a:solidFill>
              </a:rPr>
              <a:t>：规定了管理进程与代理进程之间交互的网络管理信息的格式、意义与过程；如</a:t>
            </a:r>
            <a:r>
              <a:rPr lang="en-US" altLang="zh-CN" sz="2000" u="none" dirty="0">
                <a:solidFill>
                  <a:srgbClr val="1A3868"/>
                </a:solidFill>
              </a:rPr>
              <a:t>TCP/IP</a:t>
            </a:r>
            <a:r>
              <a:rPr lang="zh-CN" altLang="en-US" sz="2000" u="none" dirty="0">
                <a:solidFill>
                  <a:srgbClr val="1A3868"/>
                </a:solidFill>
              </a:rPr>
              <a:t>协议体系中的简单网络管理协议</a:t>
            </a:r>
            <a:r>
              <a:rPr lang="en-US" altLang="zh-CN" sz="2000" u="none" dirty="0">
                <a:solidFill>
                  <a:srgbClr val="1A3868"/>
                </a:solidFill>
              </a:rPr>
              <a:t>SNMP</a:t>
            </a:r>
            <a:r>
              <a:rPr lang="zh-CN" altLang="en-US" sz="2000" u="none" dirty="0">
                <a:solidFill>
                  <a:srgbClr val="1A3868"/>
                </a:solidFill>
              </a:rPr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u="none" dirty="0">
                <a:solidFill>
                  <a:srgbClr val="C00000"/>
                </a:solidFill>
              </a:rPr>
              <a:t>管理信息库</a:t>
            </a:r>
            <a:r>
              <a:rPr lang="zh-CN" altLang="en-US" sz="2000" u="none" dirty="0">
                <a:solidFill>
                  <a:srgbClr val="1A3868"/>
                </a:solidFill>
              </a:rPr>
              <a:t>：存放被管对象的信息。</a:t>
            </a:r>
          </a:p>
        </p:txBody>
      </p:sp>
    </p:spTree>
    <p:extLst>
      <p:ext uri="{BB962C8B-B14F-4D97-AF65-F5344CB8AC3E}">
        <p14:creationId xmlns:p14="http://schemas.microsoft.com/office/powerpoint/2010/main" val="20328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395288" y="741363"/>
            <a:ext cx="7386637" cy="750887"/>
          </a:xfrm>
        </p:spPr>
        <p:txBody>
          <a:bodyPr/>
          <a:lstStyle/>
          <a:p>
            <a:pPr algn="l"/>
            <a:r>
              <a:rPr lang="zh-CN" altLang="en-US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网络管理的功能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323528" y="1636440"/>
            <a:ext cx="6553423" cy="2592388"/>
          </a:xfrm>
        </p:spPr>
        <p:txBody>
          <a:bodyPr/>
          <a:lstStyle/>
          <a:p>
            <a:pPr marL="182563" indent="-182563">
              <a:spcAft>
                <a:spcPct val="2000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配置管理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：监控各设备的配置信息（网络拓扑结构、各个设备与链路的互联情况、设备的软硬件配置等）；</a:t>
            </a:r>
            <a:endParaRPr lang="en-US" altLang="zh-CN" sz="2000" b="1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563" indent="-182563"/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性能管理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：测量和监控网络运行的状态，监测、</a:t>
            </a:r>
          </a:p>
          <a:p>
            <a:pPr marL="182563" indent="-182563">
              <a:spcBef>
                <a:spcPct val="10000"/>
              </a:spcBef>
              <a:spcAft>
                <a:spcPct val="20000"/>
              </a:spcAft>
              <a:buFontTx/>
              <a:buNone/>
            </a:pP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                      收集、统计网络运行性能数据；</a:t>
            </a:r>
          </a:p>
          <a:p>
            <a:pPr marL="182563" indent="-182563">
              <a:spcAft>
                <a:spcPct val="2000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记账管理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：统计流量与使用时间，计费依据；</a:t>
            </a:r>
            <a:endParaRPr lang="en-US" altLang="zh-CN" sz="2000" b="1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563" indent="-182563">
              <a:spcAft>
                <a:spcPct val="2000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故障管理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：故障检测、差错跟踪、日志报告、隔离；</a:t>
            </a:r>
            <a:endParaRPr lang="en-US" altLang="zh-CN" sz="2000" b="1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563" indent="-182563">
              <a:spcAft>
                <a:spcPct val="2000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安全管理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：多项安全控制措施保障网络正常工作。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5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44352"/>
            <a:ext cx="3996308" cy="585788"/>
          </a:xfrm>
        </p:spPr>
        <p:txBody>
          <a:bodyPr/>
          <a:lstStyle/>
          <a:p>
            <a:pPr algn="l"/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FTP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的工作模式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58925"/>
            <a:ext cx="6087020" cy="288607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</a:rPr>
              <a:t>FTP 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客户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服务器方式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1A3868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</a:rPr>
              <a:t>一个 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</a:rPr>
              <a:t>FTP 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</a:rPr>
              <a:t>服务器进程可同时为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多个客户进程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</a:rPr>
              <a:t>提供服务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1A3868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</a:rPr>
              <a:t>FTP 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</a:rPr>
              <a:t>的服务器进程由两大部分组成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</a:rPr>
              <a:t>：</a:t>
            </a:r>
            <a:endParaRPr lang="en-US" altLang="zh-CN" sz="2000" b="1" dirty="0" smtClean="0">
              <a:solidFill>
                <a:srgbClr val="1A3868"/>
              </a:solidFill>
              <a:latin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1800" b="1" dirty="0" smtClean="0">
                <a:solidFill>
                  <a:srgbClr val="1A3868"/>
                </a:solidFill>
                <a:latin typeface="Times New Roman" pitchFamily="18" charset="0"/>
              </a:rPr>
              <a:t>一</a:t>
            </a:r>
            <a:r>
              <a:rPr lang="zh-CN" altLang="en-US" sz="1800" b="1" dirty="0">
                <a:solidFill>
                  <a:srgbClr val="1A3868"/>
                </a:solidFill>
                <a:latin typeface="Times New Roman" pitchFamily="18" charset="0"/>
              </a:rPr>
              <a:t>个</a:t>
            </a:r>
            <a:r>
              <a:rPr lang="zh-CN" altLang="en-US" sz="1800" b="1" dirty="0">
                <a:solidFill>
                  <a:srgbClr val="C00000"/>
                </a:solidFill>
                <a:latin typeface="Times New Roman" pitchFamily="18" charset="0"/>
              </a:rPr>
              <a:t>主进程</a:t>
            </a:r>
            <a:r>
              <a:rPr lang="zh-CN" altLang="en-US" sz="1800" b="1" dirty="0">
                <a:solidFill>
                  <a:srgbClr val="1A3868"/>
                </a:solidFill>
                <a:latin typeface="Times New Roman" pitchFamily="18" charset="0"/>
              </a:rPr>
              <a:t>，负责接受新的请求</a:t>
            </a:r>
            <a:r>
              <a:rPr lang="zh-CN" altLang="en-US" sz="1800" b="1" dirty="0" smtClean="0">
                <a:solidFill>
                  <a:srgbClr val="1A3868"/>
                </a:solidFill>
                <a:latin typeface="Times New Roman" pitchFamily="18" charset="0"/>
              </a:rPr>
              <a:t>；</a:t>
            </a:r>
            <a:endParaRPr lang="en-US" altLang="zh-CN" sz="1800" b="1" dirty="0" smtClean="0">
              <a:solidFill>
                <a:srgbClr val="1A3868"/>
              </a:solidFill>
              <a:latin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1800" b="1" dirty="0" smtClean="0">
                <a:solidFill>
                  <a:srgbClr val="1A3868"/>
                </a:solidFill>
                <a:latin typeface="Times New Roman" pitchFamily="18" charset="0"/>
              </a:rPr>
              <a:t>另外</a:t>
            </a:r>
            <a:r>
              <a:rPr lang="zh-CN" altLang="en-US" sz="1800" b="1" dirty="0">
                <a:solidFill>
                  <a:srgbClr val="1A3868"/>
                </a:solidFill>
                <a:latin typeface="Times New Roman" pitchFamily="18" charset="0"/>
              </a:rPr>
              <a:t>有</a:t>
            </a:r>
            <a:r>
              <a:rPr lang="zh-CN" altLang="en-US" sz="1800" b="1" dirty="0">
                <a:solidFill>
                  <a:srgbClr val="C00000"/>
                </a:solidFill>
                <a:latin typeface="Times New Roman" pitchFamily="18" charset="0"/>
              </a:rPr>
              <a:t>若干个从属进程</a:t>
            </a:r>
            <a:r>
              <a:rPr lang="zh-CN" altLang="en-US" sz="1800" b="1" dirty="0">
                <a:solidFill>
                  <a:srgbClr val="1A3868"/>
                </a:solidFill>
                <a:latin typeface="Times New Roman" pitchFamily="18" charset="0"/>
              </a:rPr>
              <a:t>，负责处理单个请求。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endParaRPr lang="zh-CN" altLang="en-US" sz="2000" b="1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055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11188" y="892175"/>
            <a:ext cx="351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u="none" dirty="0" smtClean="0">
                <a:solidFill>
                  <a:srgbClr val="007D7A"/>
                </a:solidFill>
              </a:rPr>
              <a:t>简单</a:t>
            </a:r>
            <a:r>
              <a:rPr lang="zh-CN" altLang="en-US" sz="2400" u="none" dirty="0">
                <a:solidFill>
                  <a:srgbClr val="007D7A"/>
                </a:solidFill>
              </a:rPr>
              <a:t>网络管理协议</a:t>
            </a:r>
            <a:r>
              <a:rPr lang="en-US" altLang="zh-CN" sz="2400" u="none" dirty="0">
                <a:solidFill>
                  <a:srgbClr val="007D7A"/>
                </a:solidFill>
              </a:rPr>
              <a:t>SNMP</a:t>
            </a:r>
          </a:p>
        </p:txBody>
      </p:sp>
      <p:sp>
        <p:nvSpPr>
          <p:cNvPr id="21513" name="内容占位符 2"/>
          <p:cNvSpPr>
            <a:spLocks/>
          </p:cNvSpPr>
          <p:nvPr/>
        </p:nvSpPr>
        <p:spPr bwMode="auto">
          <a:xfrm>
            <a:off x="755650" y="1563688"/>
            <a:ext cx="561657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altLang="zh-CN" sz="2000" u="none" dirty="0">
                <a:solidFill>
                  <a:srgbClr val="1A3868"/>
                </a:solidFill>
              </a:rPr>
              <a:t>SNMP, simple network management protocol</a:t>
            </a:r>
          </a:p>
          <a:p>
            <a:pPr marL="182563" indent="-182563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u="none" dirty="0">
                <a:solidFill>
                  <a:srgbClr val="1A3868"/>
                </a:solidFill>
              </a:rPr>
              <a:t>“简单”的理解：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–"/>
            </a:pPr>
            <a:r>
              <a:rPr lang="zh-CN" altLang="en-US" sz="2000" u="none" dirty="0">
                <a:solidFill>
                  <a:srgbClr val="1A3868"/>
                </a:solidFill>
              </a:rPr>
              <a:t>协议设计者</a:t>
            </a:r>
            <a:r>
              <a:rPr lang="zh-CN" altLang="en-US" sz="2000" u="none" dirty="0" smtClean="0">
                <a:solidFill>
                  <a:srgbClr val="1A3868"/>
                </a:solidFill>
              </a:rPr>
              <a:t>的 </a:t>
            </a:r>
            <a:r>
              <a:rPr lang="zh-CN" altLang="en-US" sz="2000" u="none" dirty="0" smtClean="0">
                <a:solidFill>
                  <a:srgbClr val="C00000"/>
                </a:solidFill>
              </a:rPr>
              <a:t>设计</a:t>
            </a:r>
            <a:r>
              <a:rPr lang="zh-CN" altLang="en-US" sz="2000" u="none" dirty="0">
                <a:solidFill>
                  <a:srgbClr val="C00000"/>
                </a:solidFill>
              </a:rPr>
              <a:t>目标和技术路线</a:t>
            </a:r>
            <a:r>
              <a:rPr lang="zh-CN" altLang="en-US" sz="2000" u="none" dirty="0">
                <a:solidFill>
                  <a:srgbClr val="1A3868"/>
                </a:solidFill>
              </a:rPr>
              <a:t>。</a:t>
            </a:r>
          </a:p>
          <a:p>
            <a:pPr marL="182563" indent="-182563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altLang="zh-CN" sz="2000" u="none" dirty="0">
                <a:solidFill>
                  <a:srgbClr val="1A3868"/>
                </a:solidFill>
              </a:rPr>
              <a:t>SNMP</a:t>
            </a:r>
            <a:r>
              <a:rPr lang="zh-CN" altLang="en-US" sz="2000" u="none" dirty="0">
                <a:solidFill>
                  <a:srgbClr val="1A3868"/>
                </a:solidFill>
              </a:rPr>
              <a:t>协议的交互过程简单，只规定了</a:t>
            </a:r>
            <a:r>
              <a:rPr lang="en-US" altLang="zh-CN" sz="2000" u="none" dirty="0">
                <a:solidFill>
                  <a:srgbClr val="1A3868"/>
                </a:solidFill>
              </a:rPr>
              <a:t>5</a:t>
            </a:r>
            <a:r>
              <a:rPr lang="zh-CN" altLang="en-US" sz="2000" u="none" dirty="0">
                <a:solidFill>
                  <a:srgbClr val="1A3868"/>
                </a:solidFill>
              </a:rPr>
              <a:t>种消息对网络进行管理。</a:t>
            </a:r>
          </a:p>
          <a:p>
            <a:pPr marL="182563" indent="-182563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zh-CN" altLang="en-US" sz="2000" u="none" dirty="0">
                <a:solidFill>
                  <a:srgbClr val="1A3868"/>
                </a:solidFill>
              </a:rPr>
              <a:t>采用</a:t>
            </a:r>
            <a:r>
              <a:rPr lang="en-US" altLang="zh-CN" sz="2000" u="none" dirty="0">
                <a:solidFill>
                  <a:srgbClr val="1A3868"/>
                </a:solidFill>
              </a:rPr>
              <a:t>UDP</a:t>
            </a:r>
            <a:r>
              <a:rPr lang="zh-CN" altLang="en-US" sz="2000" u="none" dirty="0">
                <a:solidFill>
                  <a:srgbClr val="1A3868"/>
                </a:solidFill>
              </a:rPr>
              <a:t>协议，简化和降低通信代价。</a:t>
            </a:r>
          </a:p>
        </p:txBody>
      </p:sp>
    </p:spTree>
    <p:extLst>
      <p:ext uri="{BB962C8B-B14F-4D97-AF65-F5344CB8AC3E}">
        <p14:creationId xmlns:p14="http://schemas.microsoft.com/office/powerpoint/2010/main" val="8404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>
          <a:xfrm>
            <a:off x="282575" y="773113"/>
            <a:ext cx="3929063" cy="482600"/>
          </a:xfrm>
        </p:spPr>
        <p:txBody>
          <a:bodyPr/>
          <a:lstStyle/>
          <a:p>
            <a:pPr algn="l"/>
            <a:r>
              <a:rPr lang="en-US" altLang="zh-CN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zh-CN" altLang="en-US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协议的工作原理</a:t>
            </a:r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250825" y="1246188"/>
            <a:ext cx="5976938" cy="3898900"/>
            <a:chOff x="158" y="785"/>
            <a:chExt cx="3765" cy="2456"/>
          </a:xfrm>
        </p:grpSpPr>
        <p:pic>
          <p:nvPicPr>
            <p:cNvPr id="64517" name="图片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785"/>
              <a:ext cx="3765" cy="2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20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7" y="1291"/>
              <a:ext cx="210" cy="11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8881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95288" y="669925"/>
            <a:ext cx="7386637" cy="750888"/>
          </a:xfrm>
        </p:spPr>
        <p:txBody>
          <a:bodyPr/>
          <a:lstStyle/>
          <a:p>
            <a:pPr algn="l"/>
            <a:r>
              <a:rPr lang="en-US" altLang="zh-CN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zh-CN" altLang="en-US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协议的基本内容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250824" y="1420813"/>
            <a:ext cx="7273503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管理信息结构（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structure of management information, SMI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被管对象如何命名</a:t>
            </a:r>
            <a:endParaRPr lang="en-US" altLang="zh-CN" b="1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存储的被管对象数据有哪些类型</a:t>
            </a:r>
            <a:endParaRPr lang="en-US" altLang="zh-CN" b="1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在管理进程与代理进程中传输的数据如何编码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管理信息库（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MIB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000" b="1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协议规则</a:t>
            </a:r>
          </a:p>
        </p:txBody>
      </p:sp>
    </p:spTree>
    <p:extLst>
      <p:ext uri="{BB962C8B-B14F-4D97-AF65-F5344CB8AC3E}">
        <p14:creationId xmlns:p14="http://schemas.microsoft.com/office/powerpoint/2010/main" val="34600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pic>
        <p:nvPicPr>
          <p:cNvPr id="25604" name="图片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" y="1162050"/>
            <a:ext cx="7056438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标题 1"/>
          <p:cNvSpPr>
            <a:spLocks noGrp="1"/>
          </p:cNvSpPr>
          <p:nvPr>
            <p:ph type="title" idx="4294967295"/>
          </p:nvPr>
        </p:nvSpPr>
        <p:spPr>
          <a:xfrm>
            <a:off x="323850" y="700088"/>
            <a:ext cx="3497263" cy="482600"/>
          </a:xfrm>
        </p:spPr>
        <p:txBody>
          <a:bodyPr/>
          <a:lstStyle/>
          <a:p>
            <a:pPr algn="l"/>
            <a:r>
              <a:rPr lang="zh-CN" altLang="en-US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对象命名树的结构</a:t>
            </a: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4670821" y="1371529"/>
            <a:ext cx="2185673" cy="4915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zh-CN" altLang="en-US" sz="2000" b="0" u="none">
                <a:solidFill>
                  <a:srgbClr val="FFFF00"/>
                </a:solidFill>
              </a:rPr>
              <a:t>顶级有三个对象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419129" y="3957505"/>
            <a:ext cx="1902949" cy="35878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2000" b="0" u="none">
                <a:solidFill>
                  <a:srgbClr val="FFFF00"/>
                </a:solidFill>
              </a:rPr>
              <a:t>常规</a:t>
            </a:r>
            <a:r>
              <a:rPr lang="en-US" altLang="zh-CN" sz="2000" b="0" u="none">
                <a:solidFill>
                  <a:srgbClr val="FFFF00"/>
                </a:solidFill>
              </a:rPr>
              <a:t>MIB</a:t>
            </a:r>
            <a:r>
              <a:rPr lang="zh-CN" altLang="en-US" sz="2000" b="0" u="none">
                <a:solidFill>
                  <a:srgbClr val="FFFF00"/>
                </a:solidFill>
              </a:rPr>
              <a:t>对象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099079" y="4246430"/>
            <a:ext cx="1902949" cy="35878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2000" b="0" u="none">
                <a:solidFill>
                  <a:srgbClr val="FFFF00"/>
                </a:solidFill>
              </a:rPr>
              <a:t>专用</a:t>
            </a:r>
            <a:r>
              <a:rPr lang="en-US" altLang="zh-CN" sz="2000" b="0" u="none">
                <a:solidFill>
                  <a:srgbClr val="FFFF00"/>
                </a:solidFill>
              </a:rPr>
              <a:t>MIB</a:t>
            </a:r>
            <a:r>
              <a:rPr lang="zh-CN" altLang="en-US" sz="2000" b="0" u="none">
                <a:solidFill>
                  <a:srgbClr val="FFFF00"/>
                </a:solidFill>
              </a:rPr>
              <a:t>对象</a:t>
            </a:r>
          </a:p>
        </p:txBody>
      </p:sp>
      <p:sp>
        <p:nvSpPr>
          <p:cNvPr id="5" name="矩形 4"/>
          <p:cNvSpPr/>
          <p:nvPr/>
        </p:nvSpPr>
        <p:spPr>
          <a:xfrm>
            <a:off x="4139952" y="2140496"/>
            <a:ext cx="3726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美国国防部子树</a:t>
            </a:r>
            <a:r>
              <a:rPr lang="en-US" altLang="zh-CN" sz="2000" b="0" u="none" dirty="0" err="1">
                <a:solidFill>
                  <a:srgbClr val="1A3868"/>
                </a:solidFill>
                <a:ea typeface="+mn-ea"/>
              </a:rPr>
              <a:t>dod</a:t>
            </a: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，其下有</a:t>
            </a:r>
            <a:r>
              <a:rPr lang="en-US" altLang="zh-CN" sz="2000" b="0" u="none" dirty="0">
                <a:solidFill>
                  <a:srgbClr val="1A3868"/>
                </a:solidFill>
                <a:ea typeface="+mn-ea"/>
              </a:rPr>
              <a:t>Internet</a:t>
            </a: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组子树。</a:t>
            </a:r>
          </a:p>
        </p:txBody>
      </p:sp>
    </p:spTree>
    <p:extLst>
      <p:ext uri="{BB962C8B-B14F-4D97-AF65-F5344CB8AC3E}">
        <p14:creationId xmlns:p14="http://schemas.microsoft.com/office/powerpoint/2010/main" val="11265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 idx="4294967295"/>
          </p:nvPr>
        </p:nvSpPr>
        <p:spPr>
          <a:xfrm>
            <a:off x="395288" y="844550"/>
            <a:ext cx="5400848" cy="327025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MIB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组（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常用的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MIB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对象）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26772" name="Group 148"/>
          <p:cNvGraphicFramePr>
            <a:graphicFrameLocks noGrp="1"/>
          </p:cNvGraphicFramePr>
          <p:nvPr/>
        </p:nvGraphicFramePr>
        <p:xfrm>
          <a:off x="323850" y="1492250"/>
          <a:ext cx="6121400" cy="3066163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49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组名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完整的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组标识符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包含的主要内容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system /sys</a:t>
                      </a:r>
                      <a:endParaRPr kumimoji="0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1.3.6.1.2.1.1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与主机或路由器的操作系统相关的对象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interface/int</a:t>
                      </a:r>
                      <a:endParaRPr kumimoji="0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1.3.6.1.2.1.2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与网络接口相关的对象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ip/ip</a:t>
                      </a:r>
                      <a:endParaRPr kumimoji="0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1.3.6.1.2.1.4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协议运行相关的对象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icmp/icmp</a:t>
                      </a:r>
                      <a:endParaRPr kumimoji="0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1.3.6.1.2.1.5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ICMP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协议运行相关的对象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tcp/tcp</a:t>
                      </a:r>
                      <a:endParaRPr kumimoji="0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1.3.6.1.2.1.6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TCP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协议运行相关的对象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udp/udp</a:t>
                      </a:r>
                      <a:endParaRPr kumimoji="0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1.3.6.1.2.1.7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UDP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协议运行相关的对象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egp/egp</a:t>
                      </a:r>
                      <a:endParaRPr kumimoji="0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1.3.6.1.2.1.8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与外部网关协议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EGP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运行相关的对象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 idx="4294967295"/>
          </p:nvPr>
        </p:nvSpPr>
        <p:spPr>
          <a:xfrm>
            <a:off x="354013" y="876300"/>
            <a:ext cx="4649787" cy="400050"/>
          </a:xfrm>
        </p:spPr>
        <p:txBody>
          <a:bodyPr/>
          <a:lstStyle/>
          <a:p>
            <a:pPr algn="l"/>
            <a:r>
              <a:rPr lang="en-US" altLang="zh-CN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SNMP</a:t>
            </a:r>
            <a:r>
              <a:rPr lang="zh-CN" altLang="en-US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的基本操作</a:t>
            </a:r>
          </a:p>
        </p:txBody>
      </p:sp>
      <p:graphicFrame>
        <p:nvGraphicFramePr>
          <p:cNvPr id="27697" name="Group 49"/>
          <p:cNvGraphicFramePr>
            <a:graphicFrameLocks noGrp="1"/>
          </p:cNvGraphicFramePr>
          <p:nvPr>
            <p:ph idx="4294967295"/>
          </p:nvPr>
        </p:nvGraphicFramePr>
        <p:xfrm>
          <a:off x="179388" y="1563688"/>
          <a:ext cx="6264275" cy="3240089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52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操作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4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4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SNMPv3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报文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4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1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读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使用轮询机制从一个被管对象读取管理信息报文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GetRequest-PDU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GetNextRequest-PDU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GetBulkRequest-PDU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写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改变一个被管对象管理信息的报文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SetRequest-PDU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被管对象对请求返回的应答报文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Response-PDU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通知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被管对象向管理进程报告重要事件发生的报文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Trapv2-PDU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InformRequest-PDU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77234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0" u="none" dirty="0">
                <a:solidFill>
                  <a:srgbClr val="1A3868"/>
                </a:solidFill>
                <a:ea typeface="+mn-ea"/>
              </a:rPr>
              <a:t>SNMP</a:t>
            </a: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采用轮训方式，周期性地通过读、写操作来实现基本的网络管理功能。</a:t>
            </a:r>
          </a:p>
        </p:txBody>
      </p:sp>
    </p:spTree>
    <p:extLst>
      <p:ext uri="{BB962C8B-B14F-4D97-AF65-F5344CB8AC3E}">
        <p14:creationId xmlns:p14="http://schemas.microsoft.com/office/powerpoint/2010/main" val="17080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 idx="4294967295"/>
          </p:nvPr>
        </p:nvSpPr>
        <p:spPr>
          <a:xfrm>
            <a:off x="179388" y="628650"/>
            <a:ext cx="7920037" cy="642938"/>
          </a:xfrm>
        </p:spPr>
        <p:txBody>
          <a:bodyPr/>
          <a:lstStyle/>
          <a:p>
            <a:pPr algn="l"/>
            <a:r>
              <a:rPr lang="zh-CN" altLang="en-US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管理进程执行</a:t>
            </a:r>
            <a:r>
              <a:rPr lang="en-US" altLang="zh-CN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CN" altLang="en-US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操作的过程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4294967295"/>
          </p:nvPr>
        </p:nvSpPr>
        <p:spPr>
          <a:xfrm>
            <a:off x="685800" y="1339850"/>
            <a:ext cx="7772400" cy="3233738"/>
          </a:xfrm>
        </p:spPr>
        <p:txBody>
          <a:bodyPr/>
          <a:lstStyle/>
          <a:p>
            <a:pPr>
              <a:buFontTx/>
              <a:buNone/>
            </a:pPr>
            <a:endParaRPr lang="zh-CN" altLang="en-US" b="1" dirty="0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pic>
        <p:nvPicPr>
          <p:cNvPr id="28677" name="图片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104588"/>
            <a:ext cx="5761335" cy="39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8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 idx="4294967295"/>
          </p:nvPr>
        </p:nvSpPr>
        <p:spPr>
          <a:xfrm>
            <a:off x="282575" y="773113"/>
            <a:ext cx="7458075" cy="428625"/>
          </a:xfrm>
        </p:spPr>
        <p:txBody>
          <a:bodyPr/>
          <a:lstStyle/>
          <a:p>
            <a:pPr algn="l"/>
            <a:r>
              <a:rPr lang="zh-CN" altLang="en-US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管理进程执行</a:t>
            </a:r>
            <a:r>
              <a:rPr lang="en-US" altLang="zh-CN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zh-CN" altLang="en-US" sz="240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操作的过程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>
          <a:xfrm>
            <a:off x="685800" y="1339850"/>
            <a:ext cx="7772400" cy="3233738"/>
          </a:xfrm>
        </p:spPr>
        <p:txBody>
          <a:bodyPr/>
          <a:lstStyle/>
          <a:p>
            <a:pPr>
              <a:buFontTx/>
              <a:buNone/>
            </a:pPr>
            <a:endParaRPr lang="zh-CN" altLang="en-US" b="1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pic>
        <p:nvPicPr>
          <p:cNvPr id="29701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276350"/>
            <a:ext cx="5924550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73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sp>
        <p:nvSpPr>
          <p:cNvPr id="26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2663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035900"/>
              </p:ext>
            </p:extLst>
          </p:nvPr>
        </p:nvGraphicFramePr>
        <p:xfrm>
          <a:off x="36513" y="1566863"/>
          <a:ext cx="7538989" cy="338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Visio" r:id="rId4" imgW="4865751" imgH="2182368" progId="Visio.Drawing.11">
                  <p:embed/>
                </p:oleObj>
              </mc:Choice>
              <mc:Fallback>
                <p:oleObj name="Visio" r:id="rId4" imgW="4865751" imgH="21823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1566863"/>
                        <a:ext cx="7538989" cy="33819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内容占位符 7"/>
          <p:cNvSpPr>
            <a:spLocks noGrp="1"/>
          </p:cNvSpPr>
          <p:nvPr>
            <p:ph idx="4294967295"/>
          </p:nvPr>
        </p:nvSpPr>
        <p:spPr>
          <a:xfrm>
            <a:off x="395288" y="773113"/>
            <a:ext cx="3960812" cy="5286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FTP</a:t>
            </a:r>
            <a:r>
              <a:rPr lang="zh-CN" altLang="en-US" b="1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协议工作模型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43013"/>
            <a:ext cx="7056462" cy="3671888"/>
          </a:xfrm>
        </p:spPr>
        <p:txBody>
          <a:bodyPr/>
          <a:lstStyle/>
          <a:p>
            <a:pPr marL="180975" indent="-180975">
              <a:lnSpc>
                <a:spcPct val="115000"/>
              </a:lnSpc>
              <a:buFontTx/>
              <a:buAutoNum type="arabicPeriod"/>
            </a:pP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服务器主进程打开熟知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端口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使客户进程能够连接。</a:t>
            </a:r>
          </a:p>
          <a:p>
            <a:pPr marL="180975" indent="-180975">
              <a:lnSpc>
                <a:spcPct val="115000"/>
              </a:lnSpc>
              <a:buFontTx/>
              <a:buAutoNum type="arabicPeriod"/>
            </a:pP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服务器主进程监听客户端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控制进程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的连接请求，客户的身份认证后，双方协商数据交换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对方建立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控制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连接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1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0975" indent="-180975">
              <a:lnSpc>
                <a:spcPct val="115000"/>
              </a:lnSpc>
              <a:buFontTx/>
              <a:buAutoNum type="arabicPeriod"/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接收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并执行用户进程的命令，给出执行结果的应答，同时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建立服务器数据传输进程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180975" indent="-180975">
              <a:lnSpc>
                <a:spcPct val="115000"/>
              </a:lnSpc>
              <a:buFontTx/>
              <a:buAutoNum type="arabicPeriod"/>
            </a:pP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客户端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数据传输进程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监听服务器数据传输进程的连接要求，与之建立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数据连接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，完成文件传送后关闭数据连接。</a:t>
            </a:r>
          </a:p>
          <a:p>
            <a:pPr marL="180975" indent="-180975">
              <a:lnSpc>
                <a:spcPct val="115000"/>
              </a:lnSpc>
              <a:buFontTx/>
              <a:buAutoNum type="arabicPeriod"/>
            </a:pP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在服务器接收到客户端的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命令后关闭与客户端的控制连接，接收到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命令后结束此次</a:t>
            </a:r>
            <a:r>
              <a:rPr lang="en-US" altLang="zh-CN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FTP</a:t>
            </a:r>
            <a:r>
              <a:rPr lang="zh-CN" altLang="en-US" sz="2000" b="1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会话。 </a:t>
            </a:r>
          </a:p>
        </p:txBody>
      </p:sp>
      <p:sp>
        <p:nvSpPr>
          <p:cNvPr id="76804" name="标题 1"/>
          <p:cNvSpPr>
            <a:spLocks/>
          </p:cNvSpPr>
          <p:nvPr/>
        </p:nvSpPr>
        <p:spPr bwMode="auto">
          <a:xfrm>
            <a:off x="323850" y="628650"/>
            <a:ext cx="554513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u="none">
                <a:solidFill>
                  <a:srgbClr val="007D7A"/>
                </a:solidFill>
              </a:rPr>
              <a:t>FTP</a:t>
            </a:r>
            <a:r>
              <a:rPr lang="zh-CN" altLang="en-US" sz="2400" u="none">
                <a:solidFill>
                  <a:srgbClr val="007D7A"/>
                </a:solidFill>
              </a:rPr>
              <a:t>会话过程：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 idx="4294967295"/>
          </p:nvPr>
        </p:nvSpPr>
        <p:spPr>
          <a:xfrm>
            <a:off x="539750" y="806450"/>
            <a:ext cx="5545138" cy="614363"/>
          </a:xfrm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altLang="zh-CN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FTP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协议的特点：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sp>
        <p:nvSpPr>
          <p:cNvPr id="27652" name="内容占位符 2"/>
          <p:cNvSpPr>
            <a:spLocks/>
          </p:cNvSpPr>
          <p:nvPr/>
        </p:nvSpPr>
        <p:spPr bwMode="auto">
          <a:xfrm>
            <a:off x="468313" y="1492250"/>
            <a:ext cx="7200031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u="none" dirty="0">
                <a:solidFill>
                  <a:srgbClr val="1A3868"/>
                </a:solidFill>
              </a:rPr>
              <a:t>客户</a:t>
            </a:r>
            <a:r>
              <a:rPr lang="en-US" altLang="zh-CN" sz="2000" u="none" dirty="0">
                <a:solidFill>
                  <a:srgbClr val="1A3868"/>
                </a:solidFill>
              </a:rPr>
              <a:t>/</a:t>
            </a:r>
            <a:r>
              <a:rPr lang="zh-CN" altLang="en-US" sz="2000" u="none" dirty="0">
                <a:solidFill>
                  <a:srgbClr val="1A3868"/>
                </a:solidFill>
              </a:rPr>
              <a:t>服务器模式；</a:t>
            </a:r>
          </a:p>
          <a:p>
            <a:pPr marL="263525" indent="-263525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u="none" dirty="0">
                <a:solidFill>
                  <a:srgbClr val="1A3868"/>
                </a:solidFill>
              </a:rPr>
              <a:t>两个主要的工作进程：控制进程、数据进程；</a:t>
            </a:r>
          </a:p>
          <a:p>
            <a:pPr marL="263525" indent="-263525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u="none" dirty="0">
                <a:solidFill>
                  <a:srgbClr val="1A3868"/>
                </a:solidFill>
              </a:rPr>
              <a:t>两个并行的</a:t>
            </a:r>
            <a:r>
              <a:rPr lang="en-US" altLang="zh-CN" sz="2000" u="none" dirty="0">
                <a:solidFill>
                  <a:srgbClr val="1A3868"/>
                </a:solidFill>
              </a:rPr>
              <a:t>TCP</a:t>
            </a:r>
            <a:r>
              <a:rPr lang="zh-CN" altLang="en-US" sz="2000" u="none" dirty="0">
                <a:solidFill>
                  <a:srgbClr val="1A3868"/>
                </a:solidFill>
              </a:rPr>
              <a:t>连接：控制连接、数据连接；</a:t>
            </a:r>
          </a:p>
          <a:p>
            <a:pPr marL="263525" indent="-263525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u="none" dirty="0">
                <a:solidFill>
                  <a:srgbClr val="1A3868"/>
                </a:solidFill>
              </a:rPr>
              <a:t>两个熟知端口号：</a:t>
            </a:r>
            <a:r>
              <a:rPr lang="en-US" altLang="zh-CN" sz="2000" u="none" dirty="0">
                <a:solidFill>
                  <a:srgbClr val="1A3868"/>
                </a:solidFill>
              </a:rPr>
              <a:t>21</a:t>
            </a:r>
            <a:r>
              <a:rPr lang="zh-CN" altLang="en-US" sz="2000" u="none" dirty="0">
                <a:solidFill>
                  <a:srgbClr val="1A3868"/>
                </a:solidFill>
              </a:rPr>
              <a:t>、</a:t>
            </a:r>
            <a:r>
              <a:rPr lang="en-US" altLang="zh-CN" sz="2000" u="none" dirty="0">
                <a:solidFill>
                  <a:srgbClr val="1A3868"/>
                </a:solidFill>
              </a:rPr>
              <a:t>20</a:t>
            </a:r>
            <a:r>
              <a:rPr lang="zh-CN" altLang="en-US" sz="2000" u="none" dirty="0">
                <a:solidFill>
                  <a:srgbClr val="1A3868"/>
                </a:solidFill>
              </a:rPr>
              <a:t>；</a:t>
            </a:r>
          </a:p>
          <a:p>
            <a:pPr marL="263525" indent="-263525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u="none" dirty="0">
                <a:solidFill>
                  <a:srgbClr val="1A3868"/>
                </a:solidFill>
              </a:rPr>
              <a:t>执行过程的</a:t>
            </a:r>
            <a:r>
              <a:rPr lang="en-US" altLang="zh-CN" sz="2000" u="none" dirty="0">
                <a:solidFill>
                  <a:srgbClr val="1A3868"/>
                </a:solidFill>
              </a:rPr>
              <a:t>5</a:t>
            </a:r>
            <a:r>
              <a:rPr lang="zh-CN" altLang="en-US" sz="2000" u="none" dirty="0">
                <a:solidFill>
                  <a:srgbClr val="1A3868"/>
                </a:solidFill>
              </a:rPr>
              <a:t>个步骤：</a:t>
            </a:r>
          </a:p>
          <a:p>
            <a:pPr marL="820738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u="none" dirty="0">
                <a:solidFill>
                  <a:srgbClr val="1A3868"/>
                </a:solidFill>
              </a:rPr>
              <a:t>1</a:t>
            </a:r>
            <a:r>
              <a:rPr lang="zh-CN" altLang="en-US" sz="2000" u="none" dirty="0">
                <a:solidFill>
                  <a:srgbClr val="1A3868"/>
                </a:solidFill>
              </a:rPr>
              <a:t>）建立控制连接</a:t>
            </a:r>
            <a:r>
              <a:rPr lang="zh-CN" altLang="en-US" sz="2000" u="none" dirty="0" smtClean="0">
                <a:solidFill>
                  <a:srgbClr val="1A3868"/>
                </a:solidFill>
              </a:rPr>
              <a:t>；</a:t>
            </a:r>
            <a:endParaRPr lang="en-US" altLang="zh-CN" sz="2000" u="none" dirty="0" smtClean="0">
              <a:solidFill>
                <a:srgbClr val="1A3868"/>
              </a:solidFill>
            </a:endParaRPr>
          </a:p>
          <a:p>
            <a:pPr marL="820738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u="none" dirty="0" smtClean="0">
                <a:solidFill>
                  <a:srgbClr val="1A3868"/>
                </a:solidFill>
              </a:rPr>
              <a:t>2</a:t>
            </a:r>
            <a:r>
              <a:rPr lang="zh-CN" altLang="en-US" sz="2000" u="none" dirty="0">
                <a:solidFill>
                  <a:srgbClr val="1A3868"/>
                </a:solidFill>
              </a:rPr>
              <a:t>）建立数据</a:t>
            </a:r>
            <a:r>
              <a:rPr lang="zh-CN" altLang="en-US" sz="2000" u="none" dirty="0" smtClean="0">
                <a:solidFill>
                  <a:srgbClr val="1A3868"/>
                </a:solidFill>
              </a:rPr>
              <a:t>连接； </a:t>
            </a:r>
            <a:r>
              <a:rPr lang="en-US" altLang="zh-CN" sz="2000" u="none" dirty="0" smtClean="0">
                <a:solidFill>
                  <a:srgbClr val="1A3868"/>
                </a:solidFill>
              </a:rPr>
              <a:t>3</a:t>
            </a:r>
            <a:r>
              <a:rPr lang="zh-CN" altLang="en-US" sz="2000" u="none" dirty="0">
                <a:solidFill>
                  <a:srgbClr val="1A3868"/>
                </a:solidFill>
              </a:rPr>
              <a:t>）数据</a:t>
            </a:r>
            <a:r>
              <a:rPr lang="zh-CN" altLang="en-US" sz="2000" u="none" dirty="0" smtClean="0">
                <a:solidFill>
                  <a:srgbClr val="1A3868"/>
                </a:solidFill>
              </a:rPr>
              <a:t>传输；</a:t>
            </a:r>
            <a:r>
              <a:rPr lang="en-US" altLang="zh-CN" sz="2000" u="none" dirty="0" smtClean="0">
                <a:solidFill>
                  <a:srgbClr val="1A3868"/>
                </a:solidFill>
              </a:rPr>
              <a:t>4</a:t>
            </a:r>
            <a:r>
              <a:rPr lang="zh-CN" altLang="en-US" sz="2000" u="none" dirty="0">
                <a:solidFill>
                  <a:srgbClr val="1A3868"/>
                </a:solidFill>
              </a:rPr>
              <a:t>）释放数据连接</a:t>
            </a:r>
            <a:r>
              <a:rPr lang="zh-CN" altLang="en-US" sz="2000" u="none" dirty="0" smtClean="0">
                <a:solidFill>
                  <a:srgbClr val="1A3868"/>
                </a:solidFill>
              </a:rPr>
              <a:t>；</a:t>
            </a:r>
            <a:endParaRPr lang="en-US" altLang="zh-CN" sz="2000" u="none" dirty="0" smtClean="0">
              <a:solidFill>
                <a:srgbClr val="1A3868"/>
              </a:solidFill>
            </a:endParaRPr>
          </a:p>
          <a:p>
            <a:pPr marL="820738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u="none" dirty="0" smtClean="0">
                <a:solidFill>
                  <a:srgbClr val="1A3868"/>
                </a:solidFill>
              </a:rPr>
              <a:t>5</a:t>
            </a:r>
            <a:r>
              <a:rPr lang="zh-CN" altLang="en-US" sz="2000" u="none" dirty="0">
                <a:solidFill>
                  <a:srgbClr val="1A3868"/>
                </a:solidFill>
              </a:rPr>
              <a:t>）释放控制连接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816" y="715848"/>
            <a:ext cx="5158265" cy="57644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两个连接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04374"/>
            <a:ext cx="7272808" cy="3350262"/>
          </a:xfrm>
        </p:spPr>
        <p:txBody>
          <a:bodyPr>
            <a:noAutofit/>
          </a:bodyPr>
          <a:lstStyle/>
          <a:p>
            <a:pPr marL="263525" indent="-263525"/>
            <a:r>
              <a:rPr lang="zh-CN" altLang="en-US" sz="2000" b="1" kern="1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控制连接</a:t>
            </a:r>
            <a:r>
              <a:rPr lang="zh-CN" altLang="en-US" sz="2000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在整个会话期间一直保持打开</a:t>
            </a:r>
            <a:r>
              <a:rPr lang="zh-CN" altLang="en-US" sz="2000" b="1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，用于传输控制命令</a:t>
            </a:r>
            <a:endParaRPr lang="en-US" altLang="zh-CN" sz="2000" b="1" kern="1200" dirty="0" smtClean="0">
              <a:solidFill>
                <a:srgbClr val="1A3868"/>
              </a:solidFill>
              <a:latin typeface="+mn-ea"/>
              <a:cs typeface="Times New Roman" pitchFamily="18" charset="0"/>
            </a:endParaRPr>
          </a:p>
          <a:p>
            <a:pPr marL="663575" lvl="1" indent="-263525"/>
            <a:r>
              <a:rPr lang="en-US" altLang="zh-CN" b="1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FTP </a:t>
            </a:r>
            <a:r>
              <a:rPr lang="zh-CN" altLang="en-US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客户发出的传送请求通过控制连接发送给服务器端的控制进程，但控制连接不用来传送文件</a:t>
            </a:r>
            <a:r>
              <a:rPr lang="zh-CN" altLang="en-US" b="1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。</a:t>
            </a:r>
            <a:endParaRPr lang="en-US" altLang="zh-CN" b="1" kern="1200" dirty="0" smtClean="0">
              <a:solidFill>
                <a:srgbClr val="1A3868"/>
              </a:solidFill>
              <a:latin typeface="+mn-ea"/>
              <a:cs typeface="Times New Roman" pitchFamily="18" charset="0"/>
            </a:endParaRPr>
          </a:p>
          <a:p>
            <a:pPr marL="663575" lvl="1" indent="-263525"/>
            <a:r>
              <a:rPr lang="zh-CN" altLang="en-US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在传输文件</a:t>
            </a:r>
            <a:r>
              <a:rPr lang="zh-CN" altLang="en-US" b="1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时同时可以使用</a:t>
            </a:r>
            <a:r>
              <a:rPr lang="zh-CN" altLang="en-US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控制连接（例如，客户发送请求终止传输）</a:t>
            </a:r>
          </a:p>
          <a:p>
            <a:pPr marL="263525" indent="-263525"/>
            <a:r>
              <a:rPr lang="zh-CN" altLang="en-US" sz="2000" b="1" kern="1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数据连接</a:t>
            </a:r>
            <a:r>
              <a:rPr lang="zh-CN" altLang="en-US" sz="2000" b="1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实际</a:t>
            </a:r>
            <a:r>
              <a:rPr lang="zh-CN" altLang="en-US" sz="2000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用于传输</a:t>
            </a:r>
            <a:r>
              <a:rPr lang="zh-CN" altLang="en-US" sz="2000" b="1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文件。</a:t>
            </a:r>
            <a:endParaRPr lang="en-US" altLang="zh-CN" sz="2000" b="1" kern="1200" dirty="0" smtClean="0">
              <a:solidFill>
                <a:srgbClr val="1A3868"/>
              </a:solidFill>
              <a:latin typeface="+mn-ea"/>
              <a:cs typeface="Times New Roman" pitchFamily="18" charset="0"/>
            </a:endParaRPr>
          </a:p>
          <a:p>
            <a:pPr marL="663575" lvl="1" indent="-263525"/>
            <a:r>
              <a:rPr lang="zh-CN" altLang="en-US" b="1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服务器</a:t>
            </a:r>
            <a:r>
              <a:rPr lang="zh-CN" altLang="en-US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端的控制进程在接收到 </a:t>
            </a:r>
            <a:r>
              <a:rPr lang="en-US" altLang="zh-CN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FTP </a:t>
            </a:r>
            <a:r>
              <a:rPr lang="zh-CN" altLang="en-US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客户发送来的文件传输请求后就创建“</a:t>
            </a:r>
            <a:r>
              <a:rPr lang="zh-CN" altLang="en-US" b="1" kern="1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数据传送进程</a:t>
            </a:r>
            <a:r>
              <a:rPr lang="zh-CN" altLang="en-US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”和“数据连接”，用来连接客户端和服务器端的数据传送进程</a:t>
            </a:r>
            <a:r>
              <a:rPr lang="zh-CN" altLang="en-US" b="1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。</a:t>
            </a:r>
            <a:endParaRPr lang="en-US" altLang="zh-CN" b="1" kern="1200" dirty="0" smtClean="0">
              <a:solidFill>
                <a:srgbClr val="1A3868"/>
              </a:solidFill>
              <a:latin typeface="+mn-ea"/>
              <a:cs typeface="Times New Roman" pitchFamily="18" charset="0"/>
            </a:endParaRPr>
          </a:p>
          <a:p>
            <a:pPr marL="663575" lvl="1" indent="-263525"/>
            <a:r>
              <a:rPr lang="zh-CN" altLang="en-US" sz="2000" b="1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数据</a:t>
            </a:r>
            <a:r>
              <a:rPr lang="zh-CN" altLang="en-US" sz="2000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传送进程实际完成文件的传送，在传送完毕后关闭</a:t>
            </a:r>
            <a:r>
              <a:rPr lang="zh-CN" altLang="en-US" sz="2000" b="1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“数据连接”</a:t>
            </a:r>
            <a:r>
              <a:rPr lang="zh-CN" altLang="en-US" sz="2000" b="1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并结束运行。 </a:t>
            </a:r>
          </a:p>
        </p:txBody>
      </p:sp>
    </p:spTree>
    <p:extLst>
      <p:ext uri="{BB962C8B-B14F-4D97-AF65-F5344CB8AC3E}">
        <p14:creationId xmlns:p14="http://schemas.microsoft.com/office/powerpoint/2010/main" val="21938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57171" y="797219"/>
            <a:ext cx="6429375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FTP 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使用的两个 </a:t>
            </a:r>
            <a:r>
              <a:rPr lang="en-US" altLang="zh-CN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 </a:t>
            </a:r>
          </a:p>
        </p:txBody>
      </p:sp>
      <p:sp>
        <p:nvSpPr>
          <p:cNvPr id="1029" name="Text Box 57"/>
          <p:cNvSpPr txBox="1">
            <a:spLocks noChangeArrowheads="1"/>
          </p:cNvSpPr>
          <p:nvPr/>
        </p:nvSpPr>
        <p:spPr bwMode="auto">
          <a:xfrm>
            <a:off x="3341526" y="4180008"/>
            <a:ext cx="138823" cy="44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endParaRPr kumimoji="1" lang="zh-CN" altLang="zh-CN" sz="2414" dirty="0">
              <a:ea typeface="黑体" pitchFamily="2" charset="-122"/>
            </a:endParaRPr>
          </a:p>
        </p:txBody>
      </p:sp>
      <p:sp>
        <p:nvSpPr>
          <p:cNvPr id="1030" name="Rectangle 82"/>
          <p:cNvSpPr>
            <a:spLocks noChangeArrowheads="1"/>
          </p:cNvSpPr>
          <p:nvPr/>
        </p:nvSpPr>
        <p:spPr bwMode="auto">
          <a:xfrm>
            <a:off x="4988334" y="2451328"/>
            <a:ext cx="1139380" cy="1320811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99859" name="Oval 83"/>
          <p:cNvSpPr>
            <a:spLocks noChangeArrowheads="1"/>
          </p:cNvSpPr>
          <p:nvPr/>
        </p:nvSpPr>
        <p:spPr bwMode="auto">
          <a:xfrm>
            <a:off x="5051632" y="2589484"/>
            <a:ext cx="949484" cy="418038"/>
          </a:xfrm>
          <a:prstGeom prst="ellipse">
            <a:avLst/>
          </a:prstGeom>
          <a:solidFill>
            <a:srgbClr val="FFCCCC"/>
          </a:solidFill>
          <a:ln w="9525" algn="ctr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68708" tIns="34354" rIns="68708" bIns="34354" anchor="ctr"/>
          <a:lstStyle/>
          <a:p>
            <a:pPr algn="ctr">
              <a:defRPr/>
            </a:pPr>
            <a:r>
              <a:rPr kumimoji="1" lang="zh-CN" altLang="en-US" sz="1509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控制进程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67511" y="2033290"/>
            <a:ext cx="569691" cy="903963"/>
            <a:chOff x="480" y="1395"/>
            <a:chExt cx="511" cy="728"/>
          </a:xfrm>
        </p:grpSpPr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717" y="1446"/>
              <a:ext cx="274" cy="237"/>
              <a:chOff x="717" y="1446"/>
              <a:chExt cx="274" cy="237"/>
            </a:xfrm>
          </p:grpSpPr>
          <p:sp>
            <p:nvSpPr>
              <p:cNvPr id="1081" name="Arc 86"/>
              <p:cNvSpPr>
                <a:spLocks/>
              </p:cNvSpPr>
              <p:nvPr/>
            </p:nvSpPr>
            <p:spPr bwMode="auto">
              <a:xfrm>
                <a:off x="930" y="1618"/>
                <a:ext cx="58" cy="39"/>
              </a:xfrm>
              <a:custGeom>
                <a:avLst/>
                <a:gdLst>
                  <a:gd name="T0" fmla="*/ 0 w 38273"/>
                  <a:gd name="T1" fmla="*/ 9 h 35142"/>
                  <a:gd name="T2" fmla="*/ 51 w 38273"/>
                  <a:gd name="T3" fmla="*/ 39 h 35142"/>
                  <a:gd name="T4" fmla="*/ 25 w 38273"/>
                  <a:gd name="T5" fmla="*/ 24 h 35142"/>
                  <a:gd name="T6" fmla="*/ 0 60000 65536"/>
                  <a:gd name="T7" fmla="*/ 0 60000 65536"/>
                  <a:gd name="T8" fmla="*/ 0 60000 65536"/>
                  <a:gd name="T9" fmla="*/ 0 w 38273"/>
                  <a:gd name="T10" fmla="*/ 0 h 35142"/>
                  <a:gd name="T11" fmla="*/ 38273 w 38273"/>
                  <a:gd name="T12" fmla="*/ 35142 h 35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273" h="35142" fill="none" extrusionOk="0">
                    <a:moveTo>
                      <a:pt x="-1" y="7867"/>
                    </a:moveTo>
                    <a:cubicBezTo>
                      <a:pt x="4103" y="2886"/>
                      <a:pt x="10218" y="-1"/>
                      <a:pt x="16673" y="0"/>
                    </a:cubicBezTo>
                    <a:cubicBezTo>
                      <a:pt x="28602" y="0"/>
                      <a:pt x="38273" y="9670"/>
                      <a:pt x="38273" y="21600"/>
                    </a:cubicBezTo>
                    <a:cubicBezTo>
                      <a:pt x="38273" y="26526"/>
                      <a:pt x="36589" y="31304"/>
                      <a:pt x="33500" y="35141"/>
                    </a:cubicBezTo>
                  </a:path>
                  <a:path w="38273" h="35142" stroke="0" extrusionOk="0">
                    <a:moveTo>
                      <a:pt x="-1" y="7867"/>
                    </a:moveTo>
                    <a:cubicBezTo>
                      <a:pt x="4103" y="2886"/>
                      <a:pt x="10218" y="-1"/>
                      <a:pt x="16673" y="0"/>
                    </a:cubicBezTo>
                    <a:cubicBezTo>
                      <a:pt x="28602" y="0"/>
                      <a:pt x="38273" y="9670"/>
                      <a:pt x="38273" y="21600"/>
                    </a:cubicBezTo>
                    <a:cubicBezTo>
                      <a:pt x="38273" y="26526"/>
                      <a:pt x="36589" y="31304"/>
                      <a:pt x="33500" y="35141"/>
                    </a:cubicBezTo>
                    <a:lnTo>
                      <a:pt x="16673" y="21600"/>
                    </a:lnTo>
                    <a:close/>
                  </a:path>
                </a:pathLst>
              </a:custGeom>
              <a:noFill/>
              <a:ln w="4763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82" name="Arc 87"/>
              <p:cNvSpPr>
                <a:spLocks/>
              </p:cNvSpPr>
              <p:nvPr/>
            </p:nvSpPr>
            <p:spPr bwMode="auto">
              <a:xfrm>
                <a:off x="929" y="1618"/>
                <a:ext cx="55" cy="36"/>
              </a:xfrm>
              <a:custGeom>
                <a:avLst/>
                <a:gdLst>
                  <a:gd name="T0" fmla="*/ 0 w 38146"/>
                  <a:gd name="T1" fmla="*/ 8 h 34928"/>
                  <a:gd name="T2" fmla="*/ 48 w 38146"/>
                  <a:gd name="T3" fmla="*/ 36 h 34928"/>
                  <a:gd name="T4" fmla="*/ 24 w 38146"/>
                  <a:gd name="T5" fmla="*/ 22 h 34928"/>
                  <a:gd name="T6" fmla="*/ 0 60000 65536"/>
                  <a:gd name="T7" fmla="*/ 0 60000 65536"/>
                  <a:gd name="T8" fmla="*/ 0 60000 65536"/>
                  <a:gd name="T9" fmla="*/ 0 w 38146"/>
                  <a:gd name="T10" fmla="*/ 0 h 34928"/>
                  <a:gd name="T11" fmla="*/ 38146 w 38146"/>
                  <a:gd name="T12" fmla="*/ 34928 h 349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46" h="34928" fill="none" extrusionOk="0">
                    <a:moveTo>
                      <a:pt x="0" y="7715"/>
                    </a:moveTo>
                    <a:cubicBezTo>
                      <a:pt x="4104" y="2824"/>
                      <a:pt x="10161" y="-1"/>
                      <a:pt x="16546" y="0"/>
                    </a:cubicBezTo>
                    <a:cubicBezTo>
                      <a:pt x="28475" y="0"/>
                      <a:pt x="38146" y="9670"/>
                      <a:pt x="38146" y="21600"/>
                    </a:cubicBezTo>
                    <a:cubicBezTo>
                      <a:pt x="38146" y="26432"/>
                      <a:pt x="36525" y="31125"/>
                      <a:pt x="33543" y="34927"/>
                    </a:cubicBezTo>
                  </a:path>
                  <a:path w="38146" h="34928" stroke="0" extrusionOk="0">
                    <a:moveTo>
                      <a:pt x="0" y="7715"/>
                    </a:moveTo>
                    <a:cubicBezTo>
                      <a:pt x="4104" y="2824"/>
                      <a:pt x="10161" y="-1"/>
                      <a:pt x="16546" y="0"/>
                    </a:cubicBezTo>
                    <a:cubicBezTo>
                      <a:pt x="28475" y="0"/>
                      <a:pt x="38146" y="9670"/>
                      <a:pt x="38146" y="21600"/>
                    </a:cubicBezTo>
                    <a:cubicBezTo>
                      <a:pt x="38146" y="26432"/>
                      <a:pt x="36525" y="31125"/>
                      <a:pt x="33543" y="34927"/>
                    </a:cubicBezTo>
                    <a:lnTo>
                      <a:pt x="16546" y="21600"/>
                    </a:lnTo>
                    <a:close/>
                  </a:path>
                </a:pathLst>
              </a:custGeom>
              <a:noFill/>
              <a:ln w="4763">
                <a:solidFill>
                  <a:srgbClr val="DBDBC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83" name="Freeform 88"/>
              <p:cNvSpPr>
                <a:spLocks/>
              </p:cNvSpPr>
              <p:nvPr/>
            </p:nvSpPr>
            <p:spPr bwMode="auto">
              <a:xfrm>
                <a:off x="751" y="1591"/>
                <a:ext cx="205" cy="26"/>
              </a:xfrm>
              <a:custGeom>
                <a:avLst/>
                <a:gdLst>
                  <a:gd name="T0" fmla="*/ 0 w 205"/>
                  <a:gd name="T1" fmla="*/ 26 h 26"/>
                  <a:gd name="T2" fmla="*/ 25 w 205"/>
                  <a:gd name="T3" fmla="*/ 0 h 26"/>
                  <a:gd name="T4" fmla="*/ 205 w 205"/>
                  <a:gd name="T5" fmla="*/ 0 h 26"/>
                  <a:gd name="T6" fmla="*/ 180 w 205"/>
                  <a:gd name="T7" fmla="*/ 26 h 26"/>
                  <a:gd name="T8" fmla="*/ 0 w 205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26"/>
                  <a:gd name="T17" fmla="*/ 205 w 205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26">
                    <a:moveTo>
                      <a:pt x="0" y="26"/>
                    </a:moveTo>
                    <a:lnTo>
                      <a:pt x="25" y="0"/>
                    </a:lnTo>
                    <a:lnTo>
                      <a:pt x="205" y="0"/>
                    </a:lnTo>
                    <a:lnTo>
                      <a:pt x="18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84" name="Freeform 89"/>
              <p:cNvSpPr>
                <a:spLocks/>
              </p:cNvSpPr>
              <p:nvPr/>
            </p:nvSpPr>
            <p:spPr bwMode="auto">
              <a:xfrm>
                <a:off x="751" y="1591"/>
                <a:ext cx="205" cy="26"/>
              </a:xfrm>
              <a:custGeom>
                <a:avLst/>
                <a:gdLst>
                  <a:gd name="T0" fmla="*/ 0 w 205"/>
                  <a:gd name="T1" fmla="*/ 26 h 26"/>
                  <a:gd name="T2" fmla="*/ 25 w 205"/>
                  <a:gd name="T3" fmla="*/ 0 h 26"/>
                  <a:gd name="T4" fmla="*/ 205 w 205"/>
                  <a:gd name="T5" fmla="*/ 0 h 26"/>
                  <a:gd name="T6" fmla="*/ 180 w 205"/>
                  <a:gd name="T7" fmla="*/ 26 h 26"/>
                  <a:gd name="T8" fmla="*/ 0 w 205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26"/>
                  <a:gd name="T17" fmla="*/ 205 w 205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26">
                    <a:moveTo>
                      <a:pt x="0" y="26"/>
                    </a:moveTo>
                    <a:lnTo>
                      <a:pt x="25" y="0"/>
                    </a:lnTo>
                    <a:lnTo>
                      <a:pt x="205" y="0"/>
                    </a:lnTo>
                    <a:lnTo>
                      <a:pt x="18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85" name="Rectangle 90"/>
              <p:cNvSpPr>
                <a:spLocks noChangeArrowheads="1"/>
              </p:cNvSpPr>
              <p:nvPr/>
            </p:nvSpPr>
            <p:spPr bwMode="auto">
              <a:xfrm>
                <a:off x="751" y="1617"/>
                <a:ext cx="180" cy="31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86" name="Rectangle 91"/>
              <p:cNvSpPr>
                <a:spLocks noChangeArrowheads="1"/>
              </p:cNvSpPr>
              <p:nvPr/>
            </p:nvSpPr>
            <p:spPr bwMode="auto">
              <a:xfrm>
                <a:off x="752" y="1618"/>
                <a:ext cx="178" cy="29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87" name="Freeform 92"/>
              <p:cNvSpPr>
                <a:spLocks/>
              </p:cNvSpPr>
              <p:nvPr/>
            </p:nvSpPr>
            <p:spPr bwMode="auto">
              <a:xfrm>
                <a:off x="931" y="1591"/>
                <a:ext cx="25" cy="57"/>
              </a:xfrm>
              <a:custGeom>
                <a:avLst/>
                <a:gdLst>
                  <a:gd name="T0" fmla="*/ 0 w 25"/>
                  <a:gd name="T1" fmla="*/ 57 h 57"/>
                  <a:gd name="T2" fmla="*/ 25 w 25"/>
                  <a:gd name="T3" fmla="*/ 35 h 57"/>
                  <a:gd name="T4" fmla="*/ 25 w 25"/>
                  <a:gd name="T5" fmla="*/ 0 h 57"/>
                  <a:gd name="T6" fmla="*/ 0 w 25"/>
                  <a:gd name="T7" fmla="*/ 26 h 57"/>
                  <a:gd name="T8" fmla="*/ 0 w 25"/>
                  <a:gd name="T9" fmla="*/ 5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57"/>
                  <a:gd name="T17" fmla="*/ 25 w 25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57">
                    <a:moveTo>
                      <a:pt x="0" y="57"/>
                    </a:moveTo>
                    <a:lnTo>
                      <a:pt x="25" y="35"/>
                    </a:lnTo>
                    <a:lnTo>
                      <a:pt x="25" y="0"/>
                    </a:lnTo>
                    <a:lnTo>
                      <a:pt x="0" y="2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88" name="Freeform 93"/>
              <p:cNvSpPr>
                <a:spLocks/>
              </p:cNvSpPr>
              <p:nvPr/>
            </p:nvSpPr>
            <p:spPr bwMode="auto">
              <a:xfrm>
                <a:off x="931" y="1591"/>
                <a:ext cx="25" cy="57"/>
              </a:xfrm>
              <a:custGeom>
                <a:avLst/>
                <a:gdLst>
                  <a:gd name="T0" fmla="*/ 0 w 25"/>
                  <a:gd name="T1" fmla="*/ 57 h 57"/>
                  <a:gd name="T2" fmla="*/ 25 w 25"/>
                  <a:gd name="T3" fmla="*/ 35 h 57"/>
                  <a:gd name="T4" fmla="*/ 25 w 25"/>
                  <a:gd name="T5" fmla="*/ 0 h 57"/>
                  <a:gd name="T6" fmla="*/ 0 w 25"/>
                  <a:gd name="T7" fmla="*/ 26 h 57"/>
                  <a:gd name="T8" fmla="*/ 0 w 25"/>
                  <a:gd name="T9" fmla="*/ 5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57"/>
                  <a:gd name="T17" fmla="*/ 25 w 25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57">
                    <a:moveTo>
                      <a:pt x="0" y="57"/>
                    </a:moveTo>
                    <a:lnTo>
                      <a:pt x="25" y="35"/>
                    </a:lnTo>
                    <a:lnTo>
                      <a:pt x="25" y="0"/>
                    </a:lnTo>
                    <a:lnTo>
                      <a:pt x="0" y="2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89" name="Freeform 94"/>
              <p:cNvSpPr>
                <a:spLocks/>
              </p:cNvSpPr>
              <p:nvPr/>
            </p:nvSpPr>
            <p:spPr bwMode="auto">
              <a:xfrm>
                <a:off x="757" y="1591"/>
                <a:ext cx="196" cy="19"/>
              </a:xfrm>
              <a:custGeom>
                <a:avLst/>
                <a:gdLst>
                  <a:gd name="T0" fmla="*/ 0 w 196"/>
                  <a:gd name="T1" fmla="*/ 19 h 19"/>
                  <a:gd name="T2" fmla="*/ 19 w 196"/>
                  <a:gd name="T3" fmla="*/ 0 h 19"/>
                  <a:gd name="T4" fmla="*/ 196 w 196"/>
                  <a:gd name="T5" fmla="*/ 0 h 19"/>
                  <a:gd name="T6" fmla="*/ 177 w 196"/>
                  <a:gd name="T7" fmla="*/ 19 h 19"/>
                  <a:gd name="T8" fmla="*/ 0 w 196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"/>
                  <a:gd name="T16" fmla="*/ 0 h 19"/>
                  <a:gd name="T17" fmla="*/ 196 w 196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" h="19">
                    <a:moveTo>
                      <a:pt x="0" y="19"/>
                    </a:moveTo>
                    <a:lnTo>
                      <a:pt x="19" y="0"/>
                    </a:lnTo>
                    <a:lnTo>
                      <a:pt x="196" y="0"/>
                    </a:lnTo>
                    <a:lnTo>
                      <a:pt x="177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90" name="Freeform 95"/>
              <p:cNvSpPr>
                <a:spLocks/>
              </p:cNvSpPr>
              <p:nvPr/>
            </p:nvSpPr>
            <p:spPr bwMode="auto">
              <a:xfrm>
                <a:off x="757" y="1591"/>
                <a:ext cx="196" cy="19"/>
              </a:xfrm>
              <a:custGeom>
                <a:avLst/>
                <a:gdLst>
                  <a:gd name="T0" fmla="*/ 0 w 196"/>
                  <a:gd name="T1" fmla="*/ 19 h 19"/>
                  <a:gd name="T2" fmla="*/ 19 w 196"/>
                  <a:gd name="T3" fmla="*/ 0 h 19"/>
                  <a:gd name="T4" fmla="*/ 196 w 196"/>
                  <a:gd name="T5" fmla="*/ 0 h 19"/>
                  <a:gd name="T6" fmla="*/ 177 w 196"/>
                  <a:gd name="T7" fmla="*/ 19 h 19"/>
                  <a:gd name="T8" fmla="*/ 0 w 196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"/>
                  <a:gd name="T16" fmla="*/ 0 h 19"/>
                  <a:gd name="T17" fmla="*/ 196 w 196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" h="19">
                    <a:moveTo>
                      <a:pt x="0" y="19"/>
                    </a:moveTo>
                    <a:lnTo>
                      <a:pt x="19" y="0"/>
                    </a:lnTo>
                    <a:lnTo>
                      <a:pt x="196" y="0"/>
                    </a:lnTo>
                    <a:lnTo>
                      <a:pt x="177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91" name="Freeform 96"/>
              <p:cNvSpPr>
                <a:spLocks/>
              </p:cNvSpPr>
              <p:nvPr/>
            </p:nvSpPr>
            <p:spPr bwMode="auto">
              <a:xfrm>
                <a:off x="751" y="1446"/>
                <a:ext cx="202" cy="19"/>
              </a:xfrm>
              <a:custGeom>
                <a:avLst/>
                <a:gdLst>
                  <a:gd name="T0" fmla="*/ 0 w 202"/>
                  <a:gd name="T1" fmla="*/ 19 h 19"/>
                  <a:gd name="T2" fmla="*/ 19 w 202"/>
                  <a:gd name="T3" fmla="*/ 0 h 19"/>
                  <a:gd name="T4" fmla="*/ 202 w 202"/>
                  <a:gd name="T5" fmla="*/ 0 h 19"/>
                  <a:gd name="T6" fmla="*/ 180 w 202"/>
                  <a:gd name="T7" fmla="*/ 19 h 19"/>
                  <a:gd name="T8" fmla="*/ 0 w 202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2"/>
                  <a:gd name="T16" fmla="*/ 0 h 19"/>
                  <a:gd name="T17" fmla="*/ 202 w 202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2" h="19">
                    <a:moveTo>
                      <a:pt x="0" y="19"/>
                    </a:moveTo>
                    <a:lnTo>
                      <a:pt x="19" y="0"/>
                    </a:lnTo>
                    <a:lnTo>
                      <a:pt x="202" y="0"/>
                    </a:lnTo>
                    <a:lnTo>
                      <a:pt x="18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92" name="Freeform 97"/>
              <p:cNvSpPr>
                <a:spLocks/>
              </p:cNvSpPr>
              <p:nvPr/>
            </p:nvSpPr>
            <p:spPr bwMode="auto">
              <a:xfrm>
                <a:off x="751" y="1446"/>
                <a:ext cx="202" cy="19"/>
              </a:xfrm>
              <a:custGeom>
                <a:avLst/>
                <a:gdLst>
                  <a:gd name="T0" fmla="*/ 0 w 202"/>
                  <a:gd name="T1" fmla="*/ 19 h 19"/>
                  <a:gd name="T2" fmla="*/ 19 w 202"/>
                  <a:gd name="T3" fmla="*/ 0 h 19"/>
                  <a:gd name="T4" fmla="*/ 202 w 202"/>
                  <a:gd name="T5" fmla="*/ 0 h 19"/>
                  <a:gd name="T6" fmla="*/ 180 w 202"/>
                  <a:gd name="T7" fmla="*/ 19 h 19"/>
                  <a:gd name="T8" fmla="*/ 0 w 202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2"/>
                  <a:gd name="T16" fmla="*/ 0 h 19"/>
                  <a:gd name="T17" fmla="*/ 202 w 202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2" h="19">
                    <a:moveTo>
                      <a:pt x="0" y="19"/>
                    </a:moveTo>
                    <a:lnTo>
                      <a:pt x="19" y="0"/>
                    </a:lnTo>
                    <a:lnTo>
                      <a:pt x="202" y="0"/>
                    </a:lnTo>
                    <a:lnTo>
                      <a:pt x="18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93" name="Rectangle 98"/>
              <p:cNvSpPr>
                <a:spLocks noChangeArrowheads="1"/>
              </p:cNvSpPr>
              <p:nvPr/>
            </p:nvSpPr>
            <p:spPr bwMode="auto">
              <a:xfrm>
                <a:off x="752" y="1466"/>
                <a:ext cx="181" cy="140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94" name="Rectangle 99"/>
              <p:cNvSpPr>
                <a:spLocks noChangeArrowheads="1"/>
              </p:cNvSpPr>
              <p:nvPr/>
            </p:nvSpPr>
            <p:spPr bwMode="auto">
              <a:xfrm>
                <a:off x="768" y="1485"/>
                <a:ext cx="149" cy="10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95" name="Freeform 100"/>
              <p:cNvSpPr>
                <a:spLocks/>
              </p:cNvSpPr>
              <p:nvPr/>
            </p:nvSpPr>
            <p:spPr bwMode="auto">
              <a:xfrm>
                <a:off x="931" y="1446"/>
                <a:ext cx="22" cy="161"/>
              </a:xfrm>
              <a:custGeom>
                <a:avLst/>
                <a:gdLst>
                  <a:gd name="T0" fmla="*/ 0 w 22"/>
                  <a:gd name="T1" fmla="*/ 161 h 161"/>
                  <a:gd name="T2" fmla="*/ 22 w 22"/>
                  <a:gd name="T3" fmla="*/ 142 h 161"/>
                  <a:gd name="T4" fmla="*/ 22 w 22"/>
                  <a:gd name="T5" fmla="*/ 0 h 161"/>
                  <a:gd name="T6" fmla="*/ 0 w 22"/>
                  <a:gd name="T7" fmla="*/ 19 h 161"/>
                  <a:gd name="T8" fmla="*/ 0 w 22"/>
                  <a:gd name="T9" fmla="*/ 161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61"/>
                  <a:gd name="T17" fmla="*/ 22 w 22"/>
                  <a:gd name="T18" fmla="*/ 161 h 1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61">
                    <a:moveTo>
                      <a:pt x="0" y="161"/>
                    </a:moveTo>
                    <a:lnTo>
                      <a:pt x="22" y="14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96" name="Freeform 101"/>
              <p:cNvSpPr>
                <a:spLocks/>
              </p:cNvSpPr>
              <p:nvPr/>
            </p:nvSpPr>
            <p:spPr bwMode="auto">
              <a:xfrm>
                <a:off x="931" y="1446"/>
                <a:ext cx="22" cy="161"/>
              </a:xfrm>
              <a:custGeom>
                <a:avLst/>
                <a:gdLst>
                  <a:gd name="T0" fmla="*/ 0 w 22"/>
                  <a:gd name="T1" fmla="*/ 161 h 161"/>
                  <a:gd name="T2" fmla="*/ 22 w 22"/>
                  <a:gd name="T3" fmla="*/ 142 h 161"/>
                  <a:gd name="T4" fmla="*/ 22 w 22"/>
                  <a:gd name="T5" fmla="*/ 0 h 161"/>
                  <a:gd name="T6" fmla="*/ 0 w 22"/>
                  <a:gd name="T7" fmla="*/ 19 h 161"/>
                  <a:gd name="T8" fmla="*/ 0 w 22"/>
                  <a:gd name="T9" fmla="*/ 161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61"/>
                  <a:gd name="T17" fmla="*/ 22 w 22"/>
                  <a:gd name="T18" fmla="*/ 161 h 1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61">
                    <a:moveTo>
                      <a:pt x="0" y="161"/>
                    </a:moveTo>
                    <a:lnTo>
                      <a:pt x="22" y="14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97" name="Freeform 102"/>
              <p:cNvSpPr>
                <a:spLocks/>
              </p:cNvSpPr>
              <p:nvPr/>
            </p:nvSpPr>
            <p:spPr bwMode="auto">
              <a:xfrm>
                <a:off x="717" y="1642"/>
                <a:ext cx="223" cy="35"/>
              </a:xfrm>
              <a:custGeom>
                <a:avLst/>
                <a:gdLst>
                  <a:gd name="T0" fmla="*/ 0 w 223"/>
                  <a:gd name="T1" fmla="*/ 35 h 35"/>
                  <a:gd name="T2" fmla="*/ 28 w 223"/>
                  <a:gd name="T3" fmla="*/ 0 h 35"/>
                  <a:gd name="T4" fmla="*/ 223 w 223"/>
                  <a:gd name="T5" fmla="*/ 0 h 35"/>
                  <a:gd name="T6" fmla="*/ 195 w 223"/>
                  <a:gd name="T7" fmla="*/ 35 h 35"/>
                  <a:gd name="T8" fmla="*/ 0 w 2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35"/>
                  <a:gd name="T17" fmla="*/ 223 w 22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35">
                    <a:moveTo>
                      <a:pt x="0" y="35"/>
                    </a:moveTo>
                    <a:lnTo>
                      <a:pt x="28" y="0"/>
                    </a:lnTo>
                    <a:lnTo>
                      <a:pt x="223" y="0"/>
                    </a:lnTo>
                    <a:lnTo>
                      <a:pt x="195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98" name="Freeform 103"/>
              <p:cNvSpPr>
                <a:spLocks/>
              </p:cNvSpPr>
              <p:nvPr/>
            </p:nvSpPr>
            <p:spPr bwMode="auto">
              <a:xfrm>
                <a:off x="717" y="1642"/>
                <a:ext cx="223" cy="35"/>
              </a:xfrm>
              <a:custGeom>
                <a:avLst/>
                <a:gdLst>
                  <a:gd name="T0" fmla="*/ 0 w 223"/>
                  <a:gd name="T1" fmla="*/ 35 h 35"/>
                  <a:gd name="T2" fmla="*/ 28 w 223"/>
                  <a:gd name="T3" fmla="*/ 0 h 35"/>
                  <a:gd name="T4" fmla="*/ 223 w 223"/>
                  <a:gd name="T5" fmla="*/ 0 h 35"/>
                  <a:gd name="T6" fmla="*/ 195 w 223"/>
                  <a:gd name="T7" fmla="*/ 35 h 35"/>
                  <a:gd name="T8" fmla="*/ 0 w 2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35"/>
                  <a:gd name="T17" fmla="*/ 223 w 22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35">
                    <a:moveTo>
                      <a:pt x="0" y="35"/>
                    </a:moveTo>
                    <a:lnTo>
                      <a:pt x="28" y="0"/>
                    </a:lnTo>
                    <a:lnTo>
                      <a:pt x="223" y="0"/>
                    </a:lnTo>
                    <a:lnTo>
                      <a:pt x="195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099" name="Freeform 104"/>
              <p:cNvSpPr>
                <a:spLocks/>
              </p:cNvSpPr>
              <p:nvPr/>
            </p:nvSpPr>
            <p:spPr bwMode="auto">
              <a:xfrm>
                <a:off x="912" y="1642"/>
                <a:ext cx="28" cy="41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35 h 41"/>
                  <a:gd name="T8" fmla="*/ 0 w 2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41"/>
                  <a:gd name="T17" fmla="*/ 28 w 2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41">
                    <a:moveTo>
                      <a:pt x="0" y="41"/>
                    </a:moveTo>
                    <a:lnTo>
                      <a:pt x="28" y="13"/>
                    </a:lnTo>
                    <a:lnTo>
                      <a:pt x="28" y="0"/>
                    </a:lnTo>
                    <a:lnTo>
                      <a:pt x="0" y="3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100" name="Freeform 105"/>
              <p:cNvSpPr>
                <a:spLocks/>
              </p:cNvSpPr>
              <p:nvPr/>
            </p:nvSpPr>
            <p:spPr bwMode="auto">
              <a:xfrm>
                <a:off x="912" y="1642"/>
                <a:ext cx="28" cy="41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35 h 41"/>
                  <a:gd name="T8" fmla="*/ 0 w 2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41"/>
                  <a:gd name="T17" fmla="*/ 28 w 2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41">
                    <a:moveTo>
                      <a:pt x="0" y="41"/>
                    </a:moveTo>
                    <a:lnTo>
                      <a:pt x="28" y="13"/>
                    </a:lnTo>
                    <a:lnTo>
                      <a:pt x="28" y="0"/>
                    </a:lnTo>
                    <a:lnTo>
                      <a:pt x="0" y="3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101" name="Rectangle 106"/>
              <p:cNvSpPr>
                <a:spLocks noChangeArrowheads="1"/>
              </p:cNvSpPr>
              <p:nvPr/>
            </p:nvSpPr>
            <p:spPr bwMode="auto">
              <a:xfrm>
                <a:off x="717" y="1677"/>
                <a:ext cx="195" cy="6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102" name="Rectangle 107"/>
              <p:cNvSpPr>
                <a:spLocks noChangeArrowheads="1"/>
              </p:cNvSpPr>
              <p:nvPr/>
            </p:nvSpPr>
            <p:spPr bwMode="auto">
              <a:xfrm>
                <a:off x="718" y="1678"/>
                <a:ext cx="193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103" name="Freeform 108"/>
              <p:cNvSpPr>
                <a:spLocks/>
              </p:cNvSpPr>
              <p:nvPr/>
            </p:nvSpPr>
            <p:spPr bwMode="auto">
              <a:xfrm>
                <a:off x="953" y="1651"/>
                <a:ext cx="38" cy="23"/>
              </a:xfrm>
              <a:custGeom>
                <a:avLst/>
                <a:gdLst>
                  <a:gd name="T0" fmla="*/ 0 w 38"/>
                  <a:gd name="T1" fmla="*/ 23 h 23"/>
                  <a:gd name="T2" fmla="*/ 13 w 38"/>
                  <a:gd name="T3" fmla="*/ 0 h 23"/>
                  <a:gd name="T4" fmla="*/ 38 w 38"/>
                  <a:gd name="T5" fmla="*/ 0 h 23"/>
                  <a:gd name="T6" fmla="*/ 25 w 38"/>
                  <a:gd name="T7" fmla="*/ 23 h 23"/>
                  <a:gd name="T8" fmla="*/ 0 w 3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23"/>
                  <a:gd name="T17" fmla="*/ 38 w 38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23">
                    <a:moveTo>
                      <a:pt x="0" y="23"/>
                    </a:moveTo>
                    <a:lnTo>
                      <a:pt x="13" y="0"/>
                    </a:lnTo>
                    <a:lnTo>
                      <a:pt x="38" y="0"/>
                    </a:lnTo>
                    <a:lnTo>
                      <a:pt x="25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104" name="Freeform 109"/>
              <p:cNvSpPr>
                <a:spLocks/>
              </p:cNvSpPr>
              <p:nvPr/>
            </p:nvSpPr>
            <p:spPr bwMode="auto">
              <a:xfrm>
                <a:off x="953" y="1651"/>
                <a:ext cx="38" cy="23"/>
              </a:xfrm>
              <a:custGeom>
                <a:avLst/>
                <a:gdLst>
                  <a:gd name="T0" fmla="*/ 0 w 38"/>
                  <a:gd name="T1" fmla="*/ 23 h 23"/>
                  <a:gd name="T2" fmla="*/ 13 w 38"/>
                  <a:gd name="T3" fmla="*/ 0 h 23"/>
                  <a:gd name="T4" fmla="*/ 38 w 38"/>
                  <a:gd name="T5" fmla="*/ 0 h 23"/>
                  <a:gd name="T6" fmla="*/ 25 w 38"/>
                  <a:gd name="T7" fmla="*/ 23 h 23"/>
                  <a:gd name="T8" fmla="*/ 0 w 3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23"/>
                  <a:gd name="T17" fmla="*/ 38 w 38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23">
                    <a:moveTo>
                      <a:pt x="0" y="23"/>
                    </a:moveTo>
                    <a:lnTo>
                      <a:pt x="13" y="0"/>
                    </a:lnTo>
                    <a:lnTo>
                      <a:pt x="38" y="0"/>
                    </a:lnTo>
                    <a:lnTo>
                      <a:pt x="25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105" name="Freeform 110"/>
              <p:cNvSpPr>
                <a:spLocks/>
              </p:cNvSpPr>
              <p:nvPr/>
            </p:nvSpPr>
            <p:spPr bwMode="auto">
              <a:xfrm>
                <a:off x="978" y="1651"/>
                <a:ext cx="13" cy="29"/>
              </a:xfrm>
              <a:custGeom>
                <a:avLst/>
                <a:gdLst>
                  <a:gd name="T0" fmla="*/ 0 w 13"/>
                  <a:gd name="T1" fmla="*/ 29 h 29"/>
                  <a:gd name="T2" fmla="*/ 13 w 13"/>
                  <a:gd name="T3" fmla="*/ 16 h 29"/>
                  <a:gd name="T4" fmla="*/ 13 w 13"/>
                  <a:gd name="T5" fmla="*/ 0 h 29"/>
                  <a:gd name="T6" fmla="*/ 0 w 13"/>
                  <a:gd name="T7" fmla="*/ 23 h 29"/>
                  <a:gd name="T8" fmla="*/ 0 w 13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29"/>
                  <a:gd name="T17" fmla="*/ 13 w 13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29">
                    <a:moveTo>
                      <a:pt x="0" y="29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0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106" name="Freeform 111"/>
              <p:cNvSpPr>
                <a:spLocks/>
              </p:cNvSpPr>
              <p:nvPr/>
            </p:nvSpPr>
            <p:spPr bwMode="auto">
              <a:xfrm>
                <a:off x="978" y="1651"/>
                <a:ext cx="13" cy="29"/>
              </a:xfrm>
              <a:custGeom>
                <a:avLst/>
                <a:gdLst>
                  <a:gd name="T0" fmla="*/ 0 w 13"/>
                  <a:gd name="T1" fmla="*/ 29 h 29"/>
                  <a:gd name="T2" fmla="*/ 13 w 13"/>
                  <a:gd name="T3" fmla="*/ 16 h 29"/>
                  <a:gd name="T4" fmla="*/ 13 w 13"/>
                  <a:gd name="T5" fmla="*/ 0 h 29"/>
                  <a:gd name="T6" fmla="*/ 0 w 13"/>
                  <a:gd name="T7" fmla="*/ 23 h 29"/>
                  <a:gd name="T8" fmla="*/ 0 w 13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29"/>
                  <a:gd name="T17" fmla="*/ 13 w 13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29">
                    <a:moveTo>
                      <a:pt x="0" y="29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0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107" name="Rectangle 112"/>
              <p:cNvSpPr>
                <a:spLocks noChangeArrowheads="1"/>
              </p:cNvSpPr>
              <p:nvPr/>
            </p:nvSpPr>
            <p:spPr bwMode="auto">
              <a:xfrm>
                <a:off x="950" y="1674"/>
                <a:ext cx="28" cy="6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  <p:sp>
            <p:nvSpPr>
              <p:cNvPr id="1108" name="Rectangle 113"/>
              <p:cNvSpPr>
                <a:spLocks noChangeArrowheads="1"/>
              </p:cNvSpPr>
              <p:nvPr/>
            </p:nvSpPr>
            <p:spPr bwMode="auto">
              <a:xfrm>
                <a:off x="951" y="1675"/>
                <a:ext cx="26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112" u="none" dirty="0">
                  <a:ea typeface="黑体" pitchFamily="2" charset="-122"/>
                </a:endParaRPr>
              </a:p>
            </p:txBody>
          </p:sp>
        </p:grpSp>
        <p:sp>
          <p:nvSpPr>
            <p:cNvPr id="1057" name="Freeform 114"/>
            <p:cNvSpPr>
              <a:spLocks/>
            </p:cNvSpPr>
            <p:nvPr/>
          </p:nvSpPr>
          <p:spPr bwMode="auto">
            <a:xfrm>
              <a:off x="710" y="1620"/>
              <a:ext cx="85" cy="38"/>
            </a:xfrm>
            <a:custGeom>
              <a:avLst/>
              <a:gdLst>
                <a:gd name="T0" fmla="*/ 0 w 85"/>
                <a:gd name="T1" fmla="*/ 16 h 38"/>
                <a:gd name="T2" fmla="*/ 25 w 85"/>
                <a:gd name="T3" fmla="*/ 16 h 38"/>
                <a:gd name="T4" fmla="*/ 44 w 85"/>
                <a:gd name="T5" fmla="*/ 0 h 38"/>
                <a:gd name="T6" fmla="*/ 70 w 85"/>
                <a:gd name="T7" fmla="*/ 9 h 38"/>
                <a:gd name="T8" fmla="*/ 79 w 85"/>
                <a:gd name="T9" fmla="*/ 12 h 38"/>
                <a:gd name="T10" fmla="*/ 85 w 85"/>
                <a:gd name="T11" fmla="*/ 19 h 38"/>
                <a:gd name="T12" fmla="*/ 82 w 85"/>
                <a:gd name="T13" fmla="*/ 31 h 38"/>
                <a:gd name="T14" fmla="*/ 79 w 85"/>
                <a:gd name="T15" fmla="*/ 31 h 38"/>
                <a:gd name="T16" fmla="*/ 73 w 85"/>
                <a:gd name="T17" fmla="*/ 22 h 38"/>
                <a:gd name="T18" fmla="*/ 70 w 85"/>
                <a:gd name="T19" fmla="*/ 19 h 38"/>
                <a:gd name="T20" fmla="*/ 57 w 85"/>
                <a:gd name="T21" fmla="*/ 22 h 38"/>
                <a:gd name="T22" fmla="*/ 66 w 85"/>
                <a:gd name="T23" fmla="*/ 25 h 38"/>
                <a:gd name="T24" fmla="*/ 70 w 85"/>
                <a:gd name="T25" fmla="*/ 25 h 38"/>
                <a:gd name="T26" fmla="*/ 70 w 85"/>
                <a:gd name="T27" fmla="*/ 31 h 38"/>
                <a:gd name="T28" fmla="*/ 41 w 85"/>
                <a:gd name="T29" fmla="*/ 38 h 38"/>
                <a:gd name="T30" fmla="*/ 22 w 85"/>
                <a:gd name="T31" fmla="*/ 31 h 38"/>
                <a:gd name="T32" fmla="*/ 3 w 85"/>
                <a:gd name="T33" fmla="*/ 31 h 38"/>
                <a:gd name="T34" fmla="*/ 0 w 85"/>
                <a:gd name="T35" fmla="*/ 16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5"/>
                <a:gd name="T55" fmla="*/ 0 h 38"/>
                <a:gd name="T56" fmla="*/ 85 w 85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5" h="38">
                  <a:moveTo>
                    <a:pt x="0" y="16"/>
                  </a:moveTo>
                  <a:lnTo>
                    <a:pt x="25" y="16"/>
                  </a:lnTo>
                  <a:lnTo>
                    <a:pt x="44" y="0"/>
                  </a:lnTo>
                  <a:lnTo>
                    <a:pt x="70" y="9"/>
                  </a:lnTo>
                  <a:lnTo>
                    <a:pt x="79" y="12"/>
                  </a:lnTo>
                  <a:lnTo>
                    <a:pt x="85" y="19"/>
                  </a:lnTo>
                  <a:lnTo>
                    <a:pt x="82" y="31"/>
                  </a:lnTo>
                  <a:lnTo>
                    <a:pt x="79" y="31"/>
                  </a:lnTo>
                  <a:lnTo>
                    <a:pt x="73" y="22"/>
                  </a:lnTo>
                  <a:lnTo>
                    <a:pt x="70" y="19"/>
                  </a:lnTo>
                  <a:lnTo>
                    <a:pt x="57" y="22"/>
                  </a:lnTo>
                  <a:lnTo>
                    <a:pt x="66" y="25"/>
                  </a:lnTo>
                  <a:lnTo>
                    <a:pt x="70" y="25"/>
                  </a:lnTo>
                  <a:lnTo>
                    <a:pt x="70" y="31"/>
                  </a:lnTo>
                  <a:lnTo>
                    <a:pt x="41" y="38"/>
                  </a:lnTo>
                  <a:lnTo>
                    <a:pt x="22" y="31"/>
                  </a:lnTo>
                  <a:lnTo>
                    <a:pt x="3" y="3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A3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58" name="Freeform 115"/>
            <p:cNvSpPr>
              <a:spLocks/>
            </p:cNvSpPr>
            <p:nvPr/>
          </p:nvSpPr>
          <p:spPr bwMode="auto">
            <a:xfrm>
              <a:off x="710" y="1620"/>
              <a:ext cx="85" cy="38"/>
            </a:xfrm>
            <a:custGeom>
              <a:avLst/>
              <a:gdLst>
                <a:gd name="T0" fmla="*/ 0 w 85"/>
                <a:gd name="T1" fmla="*/ 16 h 38"/>
                <a:gd name="T2" fmla="*/ 25 w 85"/>
                <a:gd name="T3" fmla="*/ 16 h 38"/>
                <a:gd name="T4" fmla="*/ 44 w 85"/>
                <a:gd name="T5" fmla="*/ 0 h 38"/>
                <a:gd name="T6" fmla="*/ 70 w 85"/>
                <a:gd name="T7" fmla="*/ 9 h 38"/>
                <a:gd name="T8" fmla="*/ 79 w 85"/>
                <a:gd name="T9" fmla="*/ 12 h 38"/>
                <a:gd name="T10" fmla="*/ 85 w 85"/>
                <a:gd name="T11" fmla="*/ 19 h 38"/>
                <a:gd name="T12" fmla="*/ 82 w 85"/>
                <a:gd name="T13" fmla="*/ 31 h 38"/>
                <a:gd name="T14" fmla="*/ 79 w 85"/>
                <a:gd name="T15" fmla="*/ 31 h 38"/>
                <a:gd name="T16" fmla="*/ 73 w 85"/>
                <a:gd name="T17" fmla="*/ 22 h 38"/>
                <a:gd name="T18" fmla="*/ 70 w 85"/>
                <a:gd name="T19" fmla="*/ 19 h 38"/>
                <a:gd name="T20" fmla="*/ 57 w 85"/>
                <a:gd name="T21" fmla="*/ 22 h 38"/>
                <a:gd name="T22" fmla="*/ 66 w 85"/>
                <a:gd name="T23" fmla="*/ 25 h 38"/>
                <a:gd name="T24" fmla="*/ 70 w 85"/>
                <a:gd name="T25" fmla="*/ 25 h 38"/>
                <a:gd name="T26" fmla="*/ 70 w 85"/>
                <a:gd name="T27" fmla="*/ 31 h 38"/>
                <a:gd name="T28" fmla="*/ 41 w 85"/>
                <a:gd name="T29" fmla="*/ 38 h 38"/>
                <a:gd name="T30" fmla="*/ 22 w 85"/>
                <a:gd name="T31" fmla="*/ 31 h 38"/>
                <a:gd name="T32" fmla="*/ 3 w 85"/>
                <a:gd name="T33" fmla="*/ 31 h 38"/>
                <a:gd name="T34" fmla="*/ 0 w 85"/>
                <a:gd name="T35" fmla="*/ 16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5"/>
                <a:gd name="T55" fmla="*/ 0 h 38"/>
                <a:gd name="T56" fmla="*/ 85 w 85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5" h="38">
                  <a:moveTo>
                    <a:pt x="0" y="16"/>
                  </a:moveTo>
                  <a:lnTo>
                    <a:pt x="25" y="16"/>
                  </a:lnTo>
                  <a:lnTo>
                    <a:pt x="44" y="0"/>
                  </a:lnTo>
                  <a:lnTo>
                    <a:pt x="70" y="9"/>
                  </a:lnTo>
                  <a:lnTo>
                    <a:pt x="79" y="12"/>
                  </a:lnTo>
                  <a:lnTo>
                    <a:pt x="85" y="19"/>
                  </a:lnTo>
                  <a:lnTo>
                    <a:pt x="82" y="31"/>
                  </a:lnTo>
                  <a:lnTo>
                    <a:pt x="79" y="31"/>
                  </a:lnTo>
                  <a:lnTo>
                    <a:pt x="73" y="22"/>
                  </a:lnTo>
                  <a:lnTo>
                    <a:pt x="70" y="19"/>
                  </a:lnTo>
                  <a:lnTo>
                    <a:pt x="57" y="22"/>
                  </a:lnTo>
                  <a:lnTo>
                    <a:pt x="66" y="25"/>
                  </a:lnTo>
                  <a:lnTo>
                    <a:pt x="70" y="25"/>
                  </a:lnTo>
                  <a:lnTo>
                    <a:pt x="70" y="31"/>
                  </a:lnTo>
                  <a:lnTo>
                    <a:pt x="41" y="38"/>
                  </a:lnTo>
                  <a:lnTo>
                    <a:pt x="22" y="31"/>
                  </a:lnTo>
                  <a:lnTo>
                    <a:pt x="3" y="3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A38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59" name="Freeform 116"/>
            <p:cNvSpPr>
              <a:spLocks/>
            </p:cNvSpPr>
            <p:nvPr/>
          </p:nvSpPr>
          <p:spPr bwMode="auto">
            <a:xfrm>
              <a:off x="612" y="1629"/>
              <a:ext cx="108" cy="48"/>
            </a:xfrm>
            <a:custGeom>
              <a:avLst/>
              <a:gdLst>
                <a:gd name="T0" fmla="*/ 0 w 108"/>
                <a:gd name="T1" fmla="*/ 0 h 48"/>
                <a:gd name="T2" fmla="*/ 101 w 108"/>
                <a:gd name="T3" fmla="*/ 3 h 48"/>
                <a:gd name="T4" fmla="*/ 108 w 108"/>
                <a:gd name="T5" fmla="*/ 13 h 48"/>
                <a:gd name="T6" fmla="*/ 108 w 108"/>
                <a:gd name="T7" fmla="*/ 32 h 48"/>
                <a:gd name="T8" fmla="*/ 29 w 108"/>
                <a:gd name="T9" fmla="*/ 48 h 48"/>
                <a:gd name="T10" fmla="*/ 0 w 10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48"/>
                <a:gd name="T20" fmla="*/ 108 w 108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48">
                  <a:moveTo>
                    <a:pt x="0" y="0"/>
                  </a:moveTo>
                  <a:lnTo>
                    <a:pt x="101" y="3"/>
                  </a:lnTo>
                  <a:lnTo>
                    <a:pt x="108" y="13"/>
                  </a:lnTo>
                  <a:lnTo>
                    <a:pt x="108" y="32"/>
                  </a:lnTo>
                  <a:lnTo>
                    <a:pt x="29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60" name="Freeform 117"/>
            <p:cNvSpPr>
              <a:spLocks/>
            </p:cNvSpPr>
            <p:nvPr/>
          </p:nvSpPr>
          <p:spPr bwMode="auto">
            <a:xfrm>
              <a:off x="612" y="1629"/>
              <a:ext cx="108" cy="48"/>
            </a:xfrm>
            <a:custGeom>
              <a:avLst/>
              <a:gdLst>
                <a:gd name="T0" fmla="*/ 0 w 108"/>
                <a:gd name="T1" fmla="*/ 0 h 48"/>
                <a:gd name="T2" fmla="*/ 101 w 108"/>
                <a:gd name="T3" fmla="*/ 3 h 48"/>
                <a:gd name="T4" fmla="*/ 108 w 108"/>
                <a:gd name="T5" fmla="*/ 13 h 48"/>
                <a:gd name="T6" fmla="*/ 108 w 108"/>
                <a:gd name="T7" fmla="*/ 32 h 48"/>
                <a:gd name="T8" fmla="*/ 29 w 108"/>
                <a:gd name="T9" fmla="*/ 48 h 48"/>
                <a:gd name="T10" fmla="*/ 0 w 10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48"/>
                <a:gd name="T20" fmla="*/ 108 w 108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48">
                  <a:moveTo>
                    <a:pt x="0" y="0"/>
                  </a:moveTo>
                  <a:lnTo>
                    <a:pt x="101" y="3"/>
                  </a:lnTo>
                  <a:lnTo>
                    <a:pt x="108" y="13"/>
                  </a:lnTo>
                  <a:lnTo>
                    <a:pt x="108" y="32"/>
                  </a:lnTo>
                  <a:lnTo>
                    <a:pt x="29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61" name="Freeform 118"/>
            <p:cNvSpPr>
              <a:spLocks/>
            </p:cNvSpPr>
            <p:nvPr/>
          </p:nvSpPr>
          <p:spPr bwMode="auto">
            <a:xfrm>
              <a:off x="742" y="1863"/>
              <a:ext cx="79" cy="98"/>
            </a:xfrm>
            <a:custGeom>
              <a:avLst/>
              <a:gdLst>
                <a:gd name="T0" fmla="*/ 44 w 79"/>
                <a:gd name="T1" fmla="*/ 0 h 98"/>
                <a:gd name="T2" fmla="*/ 47 w 79"/>
                <a:gd name="T3" fmla="*/ 45 h 98"/>
                <a:gd name="T4" fmla="*/ 53 w 79"/>
                <a:gd name="T5" fmla="*/ 48 h 98"/>
                <a:gd name="T6" fmla="*/ 75 w 79"/>
                <a:gd name="T7" fmla="*/ 64 h 98"/>
                <a:gd name="T8" fmla="*/ 79 w 79"/>
                <a:gd name="T9" fmla="*/ 89 h 98"/>
                <a:gd name="T10" fmla="*/ 56 w 79"/>
                <a:gd name="T11" fmla="*/ 89 h 98"/>
                <a:gd name="T12" fmla="*/ 41 w 79"/>
                <a:gd name="T13" fmla="*/ 89 h 98"/>
                <a:gd name="T14" fmla="*/ 41 w 79"/>
                <a:gd name="T15" fmla="*/ 95 h 98"/>
                <a:gd name="T16" fmla="*/ 15 w 79"/>
                <a:gd name="T17" fmla="*/ 98 h 98"/>
                <a:gd name="T18" fmla="*/ 6 w 79"/>
                <a:gd name="T19" fmla="*/ 98 h 98"/>
                <a:gd name="T20" fmla="*/ 0 w 79"/>
                <a:gd name="T21" fmla="*/ 98 h 98"/>
                <a:gd name="T22" fmla="*/ 0 w 79"/>
                <a:gd name="T23" fmla="*/ 76 h 98"/>
                <a:gd name="T24" fmla="*/ 3 w 79"/>
                <a:gd name="T25" fmla="*/ 70 h 98"/>
                <a:gd name="T26" fmla="*/ 9 w 79"/>
                <a:gd name="T27" fmla="*/ 54 h 98"/>
                <a:gd name="T28" fmla="*/ 6 w 79"/>
                <a:gd name="T29" fmla="*/ 10 h 98"/>
                <a:gd name="T30" fmla="*/ 44 w 79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9"/>
                <a:gd name="T49" fmla="*/ 0 h 98"/>
                <a:gd name="T50" fmla="*/ 79 w 79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9" h="98">
                  <a:moveTo>
                    <a:pt x="44" y="0"/>
                  </a:moveTo>
                  <a:lnTo>
                    <a:pt x="47" y="45"/>
                  </a:lnTo>
                  <a:lnTo>
                    <a:pt x="53" y="48"/>
                  </a:lnTo>
                  <a:lnTo>
                    <a:pt x="75" y="64"/>
                  </a:lnTo>
                  <a:lnTo>
                    <a:pt x="79" y="89"/>
                  </a:lnTo>
                  <a:lnTo>
                    <a:pt x="56" y="89"/>
                  </a:lnTo>
                  <a:lnTo>
                    <a:pt x="41" y="89"/>
                  </a:lnTo>
                  <a:lnTo>
                    <a:pt x="41" y="95"/>
                  </a:lnTo>
                  <a:lnTo>
                    <a:pt x="15" y="98"/>
                  </a:lnTo>
                  <a:lnTo>
                    <a:pt x="6" y="98"/>
                  </a:lnTo>
                  <a:lnTo>
                    <a:pt x="0" y="98"/>
                  </a:lnTo>
                  <a:lnTo>
                    <a:pt x="0" y="76"/>
                  </a:lnTo>
                  <a:lnTo>
                    <a:pt x="3" y="70"/>
                  </a:lnTo>
                  <a:lnTo>
                    <a:pt x="9" y="54"/>
                  </a:lnTo>
                  <a:lnTo>
                    <a:pt x="6" y="1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22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62" name="Freeform 119"/>
            <p:cNvSpPr>
              <a:spLocks/>
            </p:cNvSpPr>
            <p:nvPr/>
          </p:nvSpPr>
          <p:spPr bwMode="auto">
            <a:xfrm>
              <a:off x="742" y="1863"/>
              <a:ext cx="79" cy="98"/>
            </a:xfrm>
            <a:custGeom>
              <a:avLst/>
              <a:gdLst>
                <a:gd name="T0" fmla="*/ 44 w 79"/>
                <a:gd name="T1" fmla="*/ 0 h 98"/>
                <a:gd name="T2" fmla="*/ 47 w 79"/>
                <a:gd name="T3" fmla="*/ 45 h 98"/>
                <a:gd name="T4" fmla="*/ 53 w 79"/>
                <a:gd name="T5" fmla="*/ 48 h 98"/>
                <a:gd name="T6" fmla="*/ 75 w 79"/>
                <a:gd name="T7" fmla="*/ 64 h 98"/>
                <a:gd name="T8" fmla="*/ 79 w 79"/>
                <a:gd name="T9" fmla="*/ 89 h 98"/>
                <a:gd name="T10" fmla="*/ 56 w 79"/>
                <a:gd name="T11" fmla="*/ 89 h 98"/>
                <a:gd name="T12" fmla="*/ 41 w 79"/>
                <a:gd name="T13" fmla="*/ 89 h 98"/>
                <a:gd name="T14" fmla="*/ 41 w 79"/>
                <a:gd name="T15" fmla="*/ 95 h 98"/>
                <a:gd name="T16" fmla="*/ 15 w 79"/>
                <a:gd name="T17" fmla="*/ 98 h 98"/>
                <a:gd name="T18" fmla="*/ 6 w 79"/>
                <a:gd name="T19" fmla="*/ 98 h 98"/>
                <a:gd name="T20" fmla="*/ 0 w 79"/>
                <a:gd name="T21" fmla="*/ 98 h 98"/>
                <a:gd name="T22" fmla="*/ 0 w 79"/>
                <a:gd name="T23" fmla="*/ 76 h 98"/>
                <a:gd name="T24" fmla="*/ 3 w 79"/>
                <a:gd name="T25" fmla="*/ 70 h 98"/>
                <a:gd name="T26" fmla="*/ 9 w 79"/>
                <a:gd name="T27" fmla="*/ 54 h 98"/>
                <a:gd name="T28" fmla="*/ 6 w 79"/>
                <a:gd name="T29" fmla="*/ 10 h 98"/>
                <a:gd name="T30" fmla="*/ 44 w 79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9"/>
                <a:gd name="T49" fmla="*/ 0 h 98"/>
                <a:gd name="T50" fmla="*/ 79 w 79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9" h="98">
                  <a:moveTo>
                    <a:pt x="44" y="0"/>
                  </a:moveTo>
                  <a:lnTo>
                    <a:pt x="47" y="45"/>
                  </a:lnTo>
                  <a:lnTo>
                    <a:pt x="53" y="48"/>
                  </a:lnTo>
                  <a:lnTo>
                    <a:pt x="75" y="64"/>
                  </a:lnTo>
                  <a:lnTo>
                    <a:pt x="79" y="89"/>
                  </a:lnTo>
                  <a:lnTo>
                    <a:pt x="56" y="89"/>
                  </a:lnTo>
                  <a:lnTo>
                    <a:pt x="41" y="89"/>
                  </a:lnTo>
                  <a:lnTo>
                    <a:pt x="41" y="95"/>
                  </a:lnTo>
                  <a:lnTo>
                    <a:pt x="15" y="98"/>
                  </a:lnTo>
                  <a:lnTo>
                    <a:pt x="6" y="98"/>
                  </a:lnTo>
                  <a:lnTo>
                    <a:pt x="0" y="98"/>
                  </a:lnTo>
                  <a:lnTo>
                    <a:pt x="0" y="76"/>
                  </a:lnTo>
                  <a:lnTo>
                    <a:pt x="3" y="70"/>
                  </a:lnTo>
                  <a:lnTo>
                    <a:pt x="9" y="54"/>
                  </a:lnTo>
                  <a:lnTo>
                    <a:pt x="6" y="1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63" name="Freeform 120"/>
            <p:cNvSpPr>
              <a:spLocks/>
            </p:cNvSpPr>
            <p:nvPr/>
          </p:nvSpPr>
          <p:spPr bwMode="auto">
            <a:xfrm>
              <a:off x="795" y="1924"/>
              <a:ext cx="120" cy="98"/>
            </a:xfrm>
            <a:custGeom>
              <a:avLst/>
              <a:gdLst>
                <a:gd name="T0" fmla="*/ 60 w 120"/>
                <a:gd name="T1" fmla="*/ 0 h 98"/>
                <a:gd name="T2" fmla="*/ 54 w 120"/>
                <a:gd name="T3" fmla="*/ 31 h 98"/>
                <a:gd name="T4" fmla="*/ 63 w 120"/>
                <a:gd name="T5" fmla="*/ 31 h 98"/>
                <a:gd name="T6" fmla="*/ 82 w 120"/>
                <a:gd name="T7" fmla="*/ 44 h 98"/>
                <a:gd name="T8" fmla="*/ 108 w 120"/>
                <a:gd name="T9" fmla="*/ 44 h 98"/>
                <a:gd name="T10" fmla="*/ 117 w 120"/>
                <a:gd name="T11" fmla="*/ 47 h 98"/>
                <a:gd name="T12" fmla="*/ 120 w 120"/>
                <a:gd name="T13" fmla="*/ 56 h 98"/>
                <a:gd name="T14" fmla="*/ 117 w 120"/>
                <a:gd name="T15" fmla="*/ 66 h 98"/>
                <a:gd name="T16" fmla="*/ 92 w 120"/>
                <a:gd name="T17" fmla="*/ 82 h 98"/>
                <a:gd name="T18" fmla="*/ 82 w 120"/>
                <a:gd name="T19" fmla="*/ 85 h 98"/>
                <a:gd name="T20" fmla="*/ 67 w 120"/>
                <a:gd name="T21" fmla="*/ 85 h 98"/>
                <a:gd name="T22" fmla="*/ 41 w 120"/>
                <a:gd name="T23" fmla="*/ 88 h 98"/>
                <a:gd name="T24" fmla="*/ 41 w 120"/>
                <a:gd name="T25" fmla="*/ 98 h 98"/>
                <a:gd name="T26" fmla="*/ 32 w 120"/>
                <a:gd name="T27" fmla="*/ 98 h 98"/>
                <a:gd name="T28" fmla="*/ 19 w 120"/>
                <a:gd name="T29" fmla="*/ 98 h 98"/>
                <a:gd name="T30" fmla="*/ 10 w 120"/>
                <a:gd name="T31" fmla="*/ 94 h 98"/>
                <a:gd name="T32" fmla="*/ 0 w 120"/>
                <a:gd name="T33" fmla="*/ 88 h 98"/>
                <a:gd name="T34" fmla="*/ 0 w 120"/>
                <a:gd name="T35" fmla="*/ 72 h 98"/>
                <a:gd name="T36" fmla="*/ 7 w 120"/>
                <a:gd name="T37" fmla="*/ 56 h 98"/>
                <a:gd name="T38" fmla="*/ 10 w 120"/>
                <a:gd name="T39" fmla="*/ 47 h 98"/>
                <a:gd name="T40" fmla="*/ 16 w 120"/>
                <a:gd name="T41" fmla="*/ 37 h 98"/>
                <a:gd name="T42" fmla="*/ 22 w 120"/>
                <a:gd name="T43" fmla="*/ 6 h 98"/>
                <a:gd name="T44" fmla="*/ 60 w 120"/>
                <a:gd name="T45" fmla="*/ 0 h 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0"/>
                <a:gd name="T70" fmla="*/ 0 h 98"/>
                <a:gd name="T71" fmla="*/ 120 w 120"/>
                <a:gd name="T72" fmla="*/ 98 h 9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0" h="98">
                  <a:moveTo>
                    <a:pt x="60" y="0"/>
                  </a:moveTo>
                  <a:lnTo>
                    <a:pt x="54" y="31"/>
                  </a:lnTo>
                  <a:lnTo>
                    <a:pt x="63" y="31"/>
                  </a:lnTo>
                  <a:lnTo>
                    <a:pt x="82" y="44"/>
                  </a:lnTo>
                  <a:lnTo>
                    <a:pt x="108" y="44"/>
                  </a:lnTo>
                  <a:lnTo>
                    <a:pt x="117" y="47"/>
                  </a:lnTo>
                  <a:lnTo>
                    <a:pt x="120" y="56"/>
                  </a:lnTo>
                  <a:lnTo>
                    <a:pt x="117" y="66"/>
                  </a:lnTo>
                  <a:lnTo>
                    <a:pt x="92" y="82"/>
                  </a:lnTo>
                  <a:lnTo>
                    <a:pt x="82" y="85"/>
                  </a:lnTo>
                  <a:lnTo>
                    <a:pt x="67" y="85"/>
                  </a:lnTo>
                  <a:lnTo>
                    <a:pt x="41" y="88"/>
                  </a:lnTo>
                  <a:lnTo>
                    <a:pt x="41" y="98"/>
                  </a:lnTo>
                  <a:lnTo>
                    <a:pt x="32" y="98"/>
                  </a:lnTo>
                  <a:lnTo>
                    <a:pt x="19" y="98"/>
                  </a:lnTo>
                  <a:lnTo>
                    <a:pt x="10" y="94"/>
                  </a:lnTo>
                  <a:lnTo>
                    <a:pt x="0" y="88"/>
                  </a:lnTo>
                  <a:lnTo>
                    <a:pt x="0" y="72"/>
                  </a:lnTo>
                  <a:lnTo>
                    <a:pt x="7" y="56"/>
                  </a:lnTo>
                  <a:lnTo>
                    <a:pt x="10" y="47"/>
                  </a:lnTo>
                  <a:lnTo>
                    <a:pt x="16" y="37"/>
                  </a:lnTo>
                  <a:lnTo>
                    <a:pt x="22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64" name="Freeform 121"/>
            <p:cNvSpPr>
              <a:spLocks/>
            </p:cNvSpPr>
            <p:nvPr/>
          </p:nvSpPr>
          <p:spPr bwMode="auto">
            <a:xfrm>
              <a:off x="795" y="1924"/>
              <a:ext cx="120" cy="98"/>
            </a:xfrm>
            <a:custGeom>
              <a:avLst/>
              <a:gdLst>
                <a:gd name="T0" fmla="*/ 60 w 120"/>
                <a:gd name="T1" fmla="*/ 0 h 98"/>
                <a:gd name="T2" fmla="*/ 54 w 120"/>
                <a:gd name="T3" fmla="*/ 31 h 98"/>
                <a:gd name="T4" fmla="*/ 63 w 120"/>
                <a:gd name="T5" fmla="*/ 31 h 98"/>
                <a:gd name="T6" fmla="*/ 82 w 120"/>
                <a:gd name="T7" fmla="*/ 44 h 98"/>
                <a:gd name="T8" fmla="*/ 108 w 120"/>
                <a:gd name="T9" fmla="*/ 44 h 98"/>
                <a:gd name="T10" fmla="*/ 117 w 120"/>
                <a:gd name="T11" fmla="*/ 47 h 98"/>
                <a:gd name="T12" fmla="*/ 120 w 120"/>
                <a:gd name="T13" fmla="*/ 56 h 98"/>
                <a:gd name="T14" fmla="*/ 117 w 120"/>
                <a:gd name="T15" fmla="*/ 66 h 98"/>
                <a:gd name="T16" fmla="*/ 92 w 120"/>
                <a:gd name="T17" fmla="*/ 82 h 98"/>
                <a:gd name="T18" fmla="*/ 82 w 120"/>
                <a:gd name="T19" fmla="*/ 85 h 98"/>
                <a:gd name="T20" fmla="*/ 67 w 120"/>
                <a:gd name="T21" fmla="*/ 85 h 98"/>
                <a:gd name="T22" fmla="*/ 41 w 120"/>
                <a:gd name="T23" fmla="*/ 88 h 98"/>
                <a:gd name="T24" fmla="*/ 41 w 120"/>
                <a:gd name="T25" fmla="*/ 98 h 98"/>
                <a:gd name="T26" fmla="*/ 32 w 120"/>
                <a:gd name="T27" fmla="*/ 98 h 98"/>
                <a:gd name="T28" fmla="*/ 19 w 120"/>
                <a:gd name="T29" fmla="*/ 98 h 98"/>
                <a:gd name="T30" fmla="*/ 10 w 120"/>
                <a:gd name="T31" fmla="*/ 94 h 98"/>
                <a:gd name="T32" fmla="*/ 0 w 120"/>
                <a:gd name="T33" fmla="*/ 88 h 98"/>
                <a:gd name="T34" fmla="*/ 0 w 120"/>
                <a:gd name="T35" fmla="*/ 72 h 98"/>
                <a:gd name="T36" fmla="*/ 7 w 120"/>
                <a:gd name="T37" fmla="*/ 56 h 98"/>
                <a:gd name="T38" fmla="*/ 10 w 120"/>
                <a:gd name="T39" fmla="*/ 47 h 98"/>
                <a:gd name="T40" fmla="*/ 16 w 120"/>
                <a:gd name="T41" fmla="*/ 37 h 98"/>
                <a:gd name="T42" fmla="*/ 22 w 120"/>
                <a:gd name="T43" fmla="*/ 6 h 98"/>
                <a:gd name="T44" fmla="*/ 60 w 120"/>
                <a:gd name="T45" fmla="*/ 0 h 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0"/>
                <a:gd name="T70" fmla="*/ 0 h 98"/>
                <a:gd name="T71" fmla="*/ 120 w 120"/>
                <a:gd name="T72" fmla="*/ 98 h 9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0" h="98">
                  <a:moveTo>
                    <a:pt x="60" y="0"/>
                  </a:moveTo>
                  <a:lnTo>
                    <a:pt x="54" y="31"/>
                  </a:lnTo>
                  <a:lnTo>
                    <a:pt x="63" y="31"/>
                  </a:lnTo>
                  <a:lnTo>
                    <a:pt x="82" y="44"/>
                  </a:lnTo>
                  <a:lnTo>
                    <a:pt x="108" y="44"/>
                  </a:lnTo>
                  <a:lnTo>
                    <a:pt x="117" y="47"/>
                  </a:lnTo>
                  <a:lnTo>
                    <a:pt x="120" y="56"/>
                  </a:lnTo>
                  <a:lnTo>
                    <a:pt x="117" y="66"/>
                  </a:lnTo>
                  <a:lnTo>
                    <a:pt x="92" y="82"/>
                  </a:lnTo>
                  <a:lnTo>
                    <a:pt x="82" y="85"/>
                  </a:lnTo>
                  <a:lnTo>
                    <a:pt x="67" y="85"/>
                  </a:lnTo>
                  <a:lnTo>
                    <a:pt x="41" y="88"/>
                  </a:lnTo>
                  <a:lnTo>
                    <a:pt x="41" y="98"/>
                  </a:lnTo>
                  <a:lnTo>
                    <a:pt x="32" y="98"/>
                  </a:lnTo>
                  <a:lnTo>
                    <a:pt x="19" y="98"/>
                  </a:lnTo>
                  <a:lnTo>
                    <a:pt x="10" y="94"/>
                  </a:lnTo>
                  <a:lnTo>
                    <a:pt x="0" y="88"/>
                  </a:lnTo>
                  <a:lnTo>
                    <a:pt x="0" y="72"/>
                  </a:lnTo>
                  <a:lnTo>
                    <a:pt x="7" y="56"/>
                  </a:lnTo>
                  <a:lnTo>
                    <a:pt x="10" y="47"/>
                  </a:lnTo>
                  <a:lnTo>
                    <a:pt x="16" y="37"/>
                  </a:lnTo>
                  <a:lnTo>
                    <a:pt x="22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65" name="Freeform 122"/>
            <p:cNvSpPr>
              <a:spLocks/>
            </p:cNvSpPr>
            <p:nvPr/>
          </p:nvSpPr>
          <p:spPr bwMode="auto">
            <a:xfrm>
              <a:off x="710" y="1844"/>
              <a:ext cx="92" cy="54"/>
            </a:xfrm>
            <a:custGeom>
              <a:avLst/>
              <a:gdLst>
                <a:gd name="T0" fmla="*/ 0 w 92"/>
                <a:gd name="T1" fmla="*/ 32 h 54"/>
                <a:gd name="T2" fmla="*/ 88 w 92"/>
                <a:gd name="T3" fmla="*/ 0 h 54"/>
                <a:gd name="T4" fmla="*/ 92 w 92"/>
                <a:gd name="T5" fmla="*/ 7 h 54"/>
                <a:gd name="T6" fmla="*/ 92 w 92"/>
                <a:gd name="T7" fmla="*/ 16 h 54"/>
                <a:gd name="T8" fmla="*/ 88 w 92"/>
                <a:gd name="T9" fmla="*/ 23 h 54"/>
                <a:gd name="T10" fmla="*/ 7 w 92"/>
                <a:gd name="T11" fmla="*/ 54 h 54"/>
                <a:gd name="T12" fmla="*/ 0 w 92"/>
                <a:gd name="T13" fmla="*/ 32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2"/>
                <a:gd name="T22" fmla="*/ 0 h 54"/>
                <a:gd name="T23" fmla="*/ 92 w 92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2" h="54">
                  <a:moveTo>
                    <a:pt x="0" y="32"/>
                  </a:moveTo>
                  <a:lnTo>
                    <a:pt x="88" y="0"/>
                  </a:lnTo>
                  <a:lnTo>
                    <a:pt x="92" y="7"/>
                  </a:lnTo>
                  <a:lnTo>
                    <a:pt x="92" y="16"/>
                  </a:lnTo>
                  <a:lnTo>
                    <a:pt x="88" y="23"/>
                  </a:lnTo>
                  <a:lnTo>
                    <a:pt x="7" y="5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4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66" name="Freeform 123"/>
            <p:cNvSpPr>
              <a:spLocks/>
            </p:cNvSpPr>
            <p:nvPr/>
          </p:nvSpPr>
          <p:spPr bwMode="auto">
            <a:xfrm>
              <a:off x="710" y="1844"/>
              <a:ext cx="92" cy="54"/>
            </a:xfrm>
            <a:custGeom>
              <a:avLst/>
              <a:gdLst>
                <a:gd name="T0" fmla="*/ 0 w 92"/>
                <a:gd name="T1" fmla="*/ 32 h 54"/>
                <a:gd name="T2" fmla="*/ 88 w 92"/>
                <a:gd name="T3" fmla="*/ 0 h 54"/>
                <a:gd name="T4" fmla="*/ 92 w 92"/>
                <a:gd name="T5" fmla="*/ 7 h 54"/>
                <a:gd name="T6" fmla="*/ 92 w 92"/>
                <a:gd name="T7" fmla="*/ 16 h 54"/>
                <a:gd name="T8" fmla="*/ 88 w 92"/>
                <a:gd name="T9" fmla="*/ 23 h 54"/>
                <a:gd name="T10" fmla="*/ 7 w 92"/>
                <a:gd name="T11" fmla="*/ 54 h 54"/>
                <a:gd name="T12" fmla="*/ 0 w 92"/>
                <a:gd name="T13" fmla="*/ 32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2"/>
                <a:gd name="T22" fmla="*/ 0 h 54"/>
                <a:gd name="T23" fmla="*/ 92 w 92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2" h="54">
                  <a:moveTo>
                    <a:pt x="0" y="32"/>
                  </a:moveTo>
                  <a:lnTo>
                    <a:pt x="88" y="0"/>
                  </a:lnTo>
                  <a:lnTo>
                    <a:pt x="92" y="7"/>
                  </a:lnTo>
                  <a:lnTo>
                    <a:pt x="92" y="16"/>
                  </a:lnTo>
                  <a:lnTo>
                    <a:pt x="88" y="23"/>
                  </a:lnTo>
                  <a:lnTo>
                    <a:pt x="7" y="5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4E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67" name="Freeform 124"/>
            <p:cNvSpPr>
              <a:spLocks/>
            </p:cNvSpPr>
            <p:nvPr/>
          </p:nvSpPr>
          <p:spPr bwMode="auto">
            <a:xfrm>
              <a:off x="710" y="1750"/>
              <a:ext cx="170" cy="189"/>
            </a:xfrm>
            <a:custGeom>
              <a:avLst/>
              <a:gdLst>
                <a:gd name="T0" fmla="*/ 7 w 170"/>
                <a:gd name="T1" fmla="*/ 0 h 189"/>
                <a:gd name="T2" fmla="*/ 44 w 170"/>
                <a:gd name="T3" fmla="*/ 25 h 189"/>
                <a:gd name="T4" fmla="*/ 82 w 170"/>
                <a:gd name="T5" fmla="*/ 25 h 189"/>
                <a:gd name="T6" fmla="*/ 158 w 170"/>
                <a:gd name="T7" fmla="*/ 31 h 189"/>
                <a:gd name="T8" fmla="*/ 170 w 170"/>
                <a:gd name="T9" fmla="*/ 60 h 189"/>
                <a:gd name="T10" fmla="*/ 167 w 170"/>
                <a:gd name="T11" fmla="*/ 145 h 189"/>
                <a:gd name="T12" fmla="*/ 167 w 170"/>
                <a:gd name="T13" fmla="*/ 177 h 189"/>
                <a:gd name="T14" fmla="*/ 133 w 170"/>
                <a:gd name="T15" fmla="*/ 189 h 189"/>
                <a:gd name="T16" fmla="*/ 98 w 170"/>
                <a:gd name="T17" fmla="*/ 186 h 189"/>
                <a:gd name="T18" fmla="*/ 107 w 170"/>
                <a:gd name="T19" fmla="*/ 94 h 189"/>
                <a:gd name="T20" fmla="*/ 88 w 170"/>
                <a:gd name="T21" fmla="*/ 94 h 189"/>
                <a:gd name="T22" fmla="*/ 0 w 170"/>
                <a:gd name="T23" fmla="*/ 126 h 189"/>
                <a:gd name="T24" fmla="*/ 7 w 170"/>
                <a:gd name="T25" fmla="*/ 0 h 1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0"/>
                <a:gd name="T40" fmla="*/ 0 h 189"/>
                <a:gd name="T41" fmla="*/ 170 w 170"/>
                <a:gd name="T42" fmla="*/ 189 h 1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0" h="189">
                  <a:moveTo>
                    <a:pt x="7" y="0"/>
                  </a:moveTo>
                  <a:lnTo>
                    <a:pt x="44" y="25"/>
                  </a:lnTo>
                  <a:lnTo>
                    <a:pt x="82" y="25"/>
                  </a:lnTo>
                  <a:lnTo>
                    <a:pt x="158" y="31"/>
                  </a:lnTo>
                  <a:lnTo>
                    <a:pt x="170" y="60"/>
                  </a:lnTo>
                  <a:lnTo>
                    <a:pt x="167" y="145"/>
                  </a:lnTo>
                  <a:lnTo>
                    <a:pt x="167" y="177"/>
                  </a:lnTo>
                  <a:lnTo>
                    <a:pt x="133" y="189"/>
                  </a:lnTo>
                  <a:lnTo>
                    <a:pt x="98" y="186"/>
                  </a:lnTo>
                  <a:lnTo>
                    <a:pt x="107" y="94"/>
                  </a:lnTo>
                  <a:lnTo>
                    <a:pt x="88" y="94"/>
                  </a:lnTo>
                  <a:lnTo>
                    <a:pt x="0" y="12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262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68" name="Freeform 125"/>
            <p:cNvSpPr>
              <a:spLocks/>
            </p:cNvSpPr>
            <p:nvPr/>
          </p:nvSpPr>
          <p:spPr bwMode="auto">
            <a:xfrm>
              <a:off x="710" y="1750"/>
              <a:ext cx="170" cy="189"/>
            </a:xfrm>
            <a:custGeom>
              <a:avLst/>
              <a:gdLst>
                <a:gd name="T0" fmla="*/ 7 w 170"/>
                <a:gd name="T1" fmla="*/ 0 h 189"/>
                <a:gd name="T2" fmla="*/ 44 w 170"/>
                <a:gd name="T3" fmla="*/ 25 h 189"/>
                <a:gd name="T4" fmla="*/ 82 w 170"/>
                <a:gd name="T5" fmla="*/ 25 h 189"/>
                <a:gd name="T6" fmla="*/ 158 w 170"/>
                <a:gd name="T7" fmla="*/ 31 h 189"/>
                <a:gd name="T8" fmla="*/ 170 w 170"/>
                <a:gd name="T9" fmla="*/ 60 h 189"/>
                <a:gd name="T10" fmla="*/ 167 w 170"/>
                <a:gd name="T11" fmla="*/ 145 h 189"/>
                <a:gd name="T12" fmla="*/ 167 w 170"/>
                <a:gd name="T13" fmla="*/ 177 h 189"/>
                <a:gd name="T14" fmla="*/ 133 w 170"/>
                <a:gd name="T15" fmla="*/ 189 h 189"/>
                <a:gd name="T16" fmla="*/ 98 w 170"/>
                <a:gd name="T17" fmla="*/ 186 h 189"/>
                <a:gd name="T18" fmla="*/ 107 w 170"/>
                <a:gd name="T19" fmla="*/ 94 h 189"/>
                <a:gd name="T20" fmla="*/ 88 w 170"/>
                <a:gd name="T21" fmla="*/ 94 h 189"/>
                <a:gd name="T22" fmla="*/ 0 w 170"/>
                <a:gd name="T23" fmla="*/ 126 h 189"/>
                <a:gd name="T24" fmla="*/ 7 w 170"/>
                <a:gd name="T25" fmla="*/ 0 h 1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0"/>
                <a:gd name="T40" fmla="*/ 0 h 189"/>
                <a:gd name="T41" fmla="*/ 170 w 170"/>
                <a:gd name="T42" fmla="*/ 189 h 1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0" h="189">
                  <a:moveTo>
                    <a:pt x="7" y="0"/>
                  </a:moveTo>
                  <a:lnTo>
                    <a:pt x="44" y="25"/>
                  </a:lnTo>
                  <a:lnTo>
                    <a:pt x="82" y="25"/>
                  </a:lnTo>
                  <a:lnTo>
                    <a:pt x="158" y="31"/>
                  </a:lnTo>
                  <a:lnTo>
                    <a:pt x="170" y="60"/>
                  </a:lnTo>
                  <a:lnTo>
                    <a:pt x="167" y="145"/>
                  </a:lnTo>
                  <a:lnTo>
                    <a:pt x="167" y="177"/>
                  </a:lnTo>
                  <a:lnTo>
                    <a:pt x="133" y="189"/>
                  </a:lnTo>
                  <a:lnTo>
                    <a:pt x="98" y="186"/>
                  </a:lnTo>
                  <a:lnTo>
                    <a:pt x="107" y="94"/>
                  </a:lnTo>
                  <a:lnTo>
                    <a:pt x="88" y="94"/>
                  </a:lnTo>
                  <a:lnTo>
                    <a:pt x="0" y="12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26248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69" name="Freeform 126"/>
            <p:cNvSpPr>
              <a:spLocks/>
            </p:cNvSpPr>
            <p:nvPr/>
          </p:nvSpPr>
          <p:spPr bwMode="auto">
            <a:xfrm>
              <a:off x="521" y="1930"/>
              <a:ext cx="236" cy="193"/>
            </a:xfrm>
            <a:custGeom>
              <a:avLst/>
              <a:gdLst>
                <a:gd name="T0" fmla="*/ 142 w 236"/>
                <a:gd name="T1" fmla="*/ 0 h 193"/>
                <a:gd name="T2" fmla="*/ 145 w 236"/>
                <a:gd name="T3" fmla="*/ 54 h 193"/>
                <a:gd name="T4" fmla="*/ 227 w 236"/>
                <a:gd name="T5" fmla="*/ 22 h 193"/>
                <a:gd name="T6" fmla="*/ 233 w 236"/>
                <a:gd name="T7" fmla="*/ 25 h 193"/>
                <a:gd name="T8" fmla="*/ 236 w 236"/>
                <a:gd name="T9" fmla="*/ 47 h 193"/>
                <a:gd name="T10" fmla="*/ 230 w 236"/>
                <a:gd name="T11" fmla="*/ 47 h 193"/>
                <a:gd name="T12" fmla="*/ 230 w 236"/>
                <a:gd name="T13" fmla="*/ 57 h 193"/>
                <a:gd name="T14" fmla="*/ 227 w 236"/>
                <a:gd name="T15" fmla="*/ 63 h 193"/>
                <a:gd name="T16" fmla="*/ 224 w 236"/>
                <a:gd name="T17" fmla="*/ 63 h 193"/>
                <a:gd name="T18" fmla="*/ 218 w 236"/>
                <a:gd name="T19" fmla="*/ 60 h 193"/>
                <a:gd name="T20" fmla="*/ 214 w 236"/>
                <a:gd name="T21" fmla="*/ 54 h 193"/>
                <a:gd name="T22" fmla="*/ 214 w 236"/>
                <a:gd name="T23" fmla="*/ 47 h 193"/>
                <a:gd name="T24" fmla="*/ 151 w 236"/>
                <a:gd name="T25" fmla="*/ 73 h 193"/>
                <a:gd name="T26" fmla="*/ 208 w 236"/>
                <a:gd name="T27" fmla="*/ 136 h 193"/>
                <a:gd name="T28" fmla="*/ 211 w 236"/>
                <a:gd name="T29" fmla="*/ 161 h 193"/>
                <a:gd name="T30" fmla="*/ 208 w 236"/>
                <a:gd name="T31" fmla="*/ 171 h 193"/>
                <a:gd name="T32" fmla="*/ 208 w 236"/>
                <a:gd name="T33" fmla="*/ 177 h 193"/>
                <a:gd name="T34" fmla="*/ 205 w 236"/>
                <a:gd name="T35" fmla="*/ 187 h 193"/>
                <a:gd name="T36" fmla="*/ 202 w 236"/>
                <a:gd name="T37" fmla="*/ 190 h 193"/>
                <a:gd name="T38" fmla="*/ 199 w 236"/>
                <a:gd name="T39" fmla="*/ 190 h 193"/>
                <a:gd name="T40" fmla="*/ 192 w 236"/>
                <a:gd name="T41" fmla="*/ 193 h 193"/>
                <a:gd name="T42" fmla="*/ 189 w 236"/>
                <a:gd name="T43" fmla="*/ 190 h 193"/>
                <a:gd name="T44" fmla="*/ 186 w 236"/>
                <a:gd name="T45" fmla="*/ 180 h 193"/>
                <a:gd name="T46" fmla="*/ 183 w 236"/>
                <a:gd name="T47" fmla="*/ 177 h 193"/>
                <a:gd name="T48" fmla="*/ 189 w 236"/>
                <a:gd name="T49" fmla="*/ 171 h 193"/>
                <a:gd name="T50" fmla="*/ 192 w 236"/>
                <a:gd name="T51" fmla="*/ 168 h 193"/>
                <a:gd name="T52" fmla="*/ 192 w 236"/>
                <a:gd name="T53" fmla="*/ 161 h 193"/>
                <a:gd name="T54" fmla="*/ 196 w 236"/>
                <a:gd name="T55" fmla="*/ 161 h 193"/>
                <a:gd name="T56" fmla="*/ 199 w 236"/>
                <a:gd name="T57" fmla="*/ 155 h 193"/>
                <a:gd name="T58" fmla="*/ 132 w 236"/>
                <a:gd name="T59" fmla="*/ 79 h 193"/>
                <a:gd name="T60" fmla="*/ 22 w 236"/>
                <a:gd name="T61" fmla="*/ 142 h 193"/>
                <a:gd name="T62" fmla="*/ 22 w 236"/>
                <a:gd name="T63" fmla="*/ 152 h 193"/>
                <a:gd name="T64" fmla="*/ 19 w 236"/>
                <a:gd name="T65" fmla="*/ 155 h 193"/>
                <a:gd name="T66" fmla="*/ 19 w 236"/>
                <a:gd name="T67" fmla="*/ 171 h 193"/>
                <a:gd name="T68" fmla="*/ 16 w 236"/>
                <a:gd name="T69" fmla="*/ 174 h 193"/>
                <a:gd name="T70" fmla="*/ 13 w 236"/>
                <a:gd name="T71" fmla="*/ 177 h 193"/>
                <a:gd name="T72" fmla="*/ 6 w 236"/>
                <a:gd name="T73" fmla="*/ 177 h 193"/>
                <a:gd name="T74" fmla="*/ 0 w 236"/>
                <a:gd name="T75" fmla="*/ 171 h 193"/>
                <a:gd name="T76" fmla="*/ 6 w 236"/>
                <a:gd name="T77" fmla="*/ 155 h 193"/>
                <a:gd name="T78" fmla="*/ 6 w 236"/>
                <a:gd name="T79" fmla="*/ 149 h 193"/>
                <a:gd name="T80" fmla="*/ 13 w 236"/>
                <a:gd name="T81" fmla="*/ 139 h 193"/>
                <a:gd name="T82" fmla="*/ 9 w 236"/>
                <a:gd name="T83" fmla="*/ 120 h 193"/>
                <a:gd name="T84" fmla="*/ 114 w 236"/>
                <a:gd name="T85" fmla="*/ 66 h 193"/>
                <a:gd name="T86" fmla="*/ 79 w 236"/>
                <a:gd name="T87" fmla="*/ 35 h 193"/>
                <a:gd name="T88" fmla="*/ 73 w 236"/>
                <a:gd name="T89" fmla="*/ 41 h 193"/>
                <a:gd name="T90" fmla="*/ 69 w 236"/>
                <a:gd name="T91" fmla="*/ 47 h 193"/>
                <a:gd name="T92" fmla="*/ 63 w 236"/>
                <a:gd name="T93" fmla="*/ 54 h 193"/>
                <a:gd name="T94" fmla="*/ 50 w 236"/>
                <a:gd name="T95" fmla="*/ 44 h 193"/>
                <a:gd name="T96" fmla="*/ 50 w 236"/>
                <a:gd name="T97" fmla="*/ 41 h 193"/>
                <a:gd name="T98" fmla="*/ 54 w 236"/>
                <a:gd name="T99" fmla="*/ 35 h 193"/>
                <a:gd name="T100" fmla="*/ 63 w 236"/>
                <a:gd name="T101" fmla="*/ 31 h 193"/>
                <a:gd name="T102" fmla="*/ 66 w 236"/>
                <a:gd name="T103" fmla="*/ 22 h 193"/>
                <a:gd name="T104" fmla="*/ 82 w 236"/>
                <a:gd name="T105" fmla="*/ 9 h 193"/>
                <a:gd name="T106" fmla="*/ 120 w 236"/>
                <a:gd name="T107" fmla="*/ 44 h 193"/>
                <a:gd name="T108" fmla="*/ 120 w 236"/>
                <a:gd name="T109" fmla="*/ 6 h 193"/>
                <a:gd name="T110" fmla="*/ 142 w 236"/>
                <a:gd name="T111" fmla="*/ 0 h 19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36"/>
                <a:gd name="T169" fmla="*/ 0 h 193"/>
                <a:gd name="T170" fmla="*/ 236 w 236"/>
                <a:gd name="T171" fmla="*/ 193 h 19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36" h="193">
                  <a:moveTo>
                    <a:pt x="142" y="0"/>
                  </a:moveTo>
                  <a:lnTo>
                    <a:pt x="145" y="54"/>
                  </a:lnTo>
                  <a:lnTo>
                    <a:pt x="227" y="22"/>
                  </a:lnTo>
                  <a:lnTo>
                    <a:pt x="233" y="25"/>
                  </a:lnTo>
                  <a:lnTo>
                    <a:pt x="236" y="47"/>
                  </a:lnTo>
                  <a:lnTo>
                    <a:pt x="230" y="47"/>
                  </a:lnTo>
                  <a:lnTo>
                    <a:pt x="230" y="57"/>
                  </a:lnTo>
                  <a:lnTo>
                    <a:pt x="227" y="63"/>
                  </a:lnTo>
                  <a:lnTo>
                    <a:pt x="224" y="63"/>
                  </a:lnTo>
                  <a:lnTo>
                    <a:pt x="218" y="60"/>
                  </a:lnTo>
                  <a:lnTo>
                    <a:pt x="214" y="54"/>
                  </a:lnTo>
                  <a:lnTo>
                    <a:pt x="214" y="47"/>
                  </a:lnTo>
                  <a:lnTo>
                    <a:pt x="151" y="73"/>
                  </a:lnTo>
                  <a:lnTo>
                    <a:pt x="208" y="136"/>
                  </a:lnTo>
                  <a:lnTo>
                    <a:pt x="211" y="161"/>
                  </a:lnTo>
                  <a:lnTo>
                    <a:pt x="208" y="171"/>
                  </a:lnTo>
                  <a:lnTo>
                    <a:pt x="208" y="177"/>
                  </a:lnTo>
                  <a:lnTo>
                    <a:pt x="205" y="187"/>
                  </a:lnTo>
                  <a:lnTo>
                    <a:pt x="202" y="190"/>
                  </a:lnTo>
                  <a:lnTo>
                    <a:pt x="199" y="190"/>
                  </a:lnTo>
                  <a:lnTo>
                    <a:pt x="192" y="193"/>
                  </a:lnTo>
                  <a:lnTo>
                    <a:pt x="189" y="190"/>
                  </a:lnTo>
                  <a:lnTo>
                    <a:pt x="186" y="180"/>
                  </a:lnTo>
                  <a:lnTo>
                    <a:pt x="183" y="177"/>
                  </a:lnTo>
                  <a:lnTo>
                    <a:pt x="189" y="171"/>
                  </a:lnTo>
                  <a:lnTo>
                    <a:pt x="192" y="168"/>
                  </a:lnTo>
                  <a:lnTo>
                    <a:pt x="192" y="161"/>
                  </a:lnTo>
                  <a:lnTo>
                    <a:pt x="196" y="161"/>
                  </a:lnTo>
                  <a:lnTo>
                    <a:pt x="199" y="155"/>
                  </a:lnTo>
                  <a:lnTo>
                    <a:pt x="132" y="79"/>
                  </a:lnTo>
                  <a:lnTo>
                    <a:pt x="22" y="142"/>
                  </a:lnTo>
                  <a:lnTo>
                    <a:pt x="22" y="152"/>
                  </a:lnTo>
                  <a:lnTo>
                    <a:pt x="19" y="155"/>
                  </a:lnTo>
                  <a:lnTo>
                    <a:pt x="19" y="171"/>
                  </a:lnTo>
                  <a:lnTo>
                    <a:pt x="16" y="174"/>
                  </a:lnTo>
                  <a:lnTo>
                    <a:pt x="13" y="177"/>
                  </a:lnTo>
                  <a:lnTo>
                    <a:pt x="6" y="177"/>
                  </a:lnTo>
                  <a:lnTo>
                    <a:pt x="0" y="171"/>
                  </a:lnTo>
                  <a:lnTo>
                    <a:pt x="6" y="155"/>
                  </a:lnTo>
                  <a:lnTo>
                    <a:pt x="6" y="149"/>
                  </a:lnTo>
                  <a:lnTo>
                    <a:pt x="13" y="139"/>
                  </a:lnTo>
                  <a:lnTo>
                    <a:pt x="9" y="120"/>
                  </a:lnTo>
                  <a:lnTo>
                    <a:pt x="114" y="66"/>
                  </a:lnTo>
                  <a:lnTo>
                    <a:pt x="79" y="35"/>
                  </a:lnTo>
                  <a:lnTo>
                    <a:pt x="73" y="41"/>
                  </a:lnTo>
                  <a:lnTo>
                    <a:pt x="69" y="47"/>
                  </a:lnTo>
                  <a:lnTo>
                    <a:pt x="63" y="5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4" y="35"/>
                  </a:lnTo>
                  <a:lnTo>
                    <a:pt x="63" y="31"/>
                  </a:lnTo>
                  <a:lnTo>
                    <a:pt x="66" y="22"/>
                  </a:lnTo>
                  <a:lnTo>
                    <a:pt x="82" y="9"/>
                  </a:lnTo>
                  <a:lnTo>
                    <a:pt x="120" y="44"/>
                  </a:lnTo>
                  <a:lnTo>
                    <a:pt x="120" y="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AAAA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70" name="Freeform 127"/>
            <p:cNvSpPr>
              <a:spLocks/>
            </p:cNvSpPr>
            <p:nvPr/>
          </p:nvSpPr>
          <p:spPr bwMode="auto">
            <a:xfrm>
              <a:off x="521" y="1930"/>
              <a:ext cx="236" cy="193"/>
            </a:xfrm>
            <a:custGeom>
              <a:avLst/>
              <a:gdLst>
                <a:gd name="T0" fmla="*/ 142 w 236"/>
                <a:gd name="T1" fmla="*/ 0 h 193"/>
                <a:gd name="T2" fmla="*/ 145 w 236"/>
                <a:gd name="T3" fmla="*/ 54 h 193"/>
                <a:gd name="T4" fmla="*/ 227 w 236"/>
                <a:gd name="T5" fmla="*/ 22 h 193"/>
                <a:gd name="T6" fmla="*/ 233 w 236"/>
                <a:gd name="T7" fmla="*/ 25 h 193"/>
                <a:gd name="T8" fmla="*/ 236 w 236"/>
                <a:gd name="T9" fmla="*/ 47 h 193"/>
                <a:gd name="T10" fmla="*/ 230 w 236"/>
                <a:gd name="T11" fmla="*/ 47 h 193"/>
                <a:gd name="T12" fmla="*/ 230 w 236"/>
                <a:gd name="T13" fmla="*/ 57 h 193"/>
                <a:gd name="T14" fmla="*/ 227 w 236"/>
                <a:gd name="T15" fmla="*/ 63 h 193"/>
                <a:gd name="T16" fmla="*/ 224 w 236"/>
                <a:gd name="T17" fmla="*/ 63 h 193"/>
                <a:gd name="T18" fmla="*/ 218 w 236"/>
                <a:gd name="T19" fmla="*/ 60 h 193"/>
                <a:gd name="T20" fmla="*/ 214 w 236"/>
                <a:gd name="T21" fmla="*/ 54 h 193"/>
                <a:gd name="T22" fmla="*/ 214 w 236"/>
                <a:gd name="T23" fmla="*/ 47 h 193"/>
                <a:gd name="T24" fmla="*/ 151 w 236"/>
                <a:gd name="T25" fmla="*/ 73 h 193"/>
                <a:gd name="T26" fmla="*/ 208 w 236"/>
                <a:gd name="T27" fmla="*/ 136 h 193"/>
                <a:gd name="T28" fmla="*/ 211 w 236"/>
                <a:gd name="T29" fmla="*/ 161 h 193"/>
                <a:gd name="T30" fmla="*/ 208 w 236"/>
                <a:gd name="T31" fmla="*/ 171 h 193"/>
                <a:gd name="T32" fmla="*/ 208 w 236"/>
                <a:gd name="T33" fmla="*/ 177 h 193"/>
                <a:gd name="T34" fmla="*/ 205 w 236"/>
                <a:gd name="T35" fmla="*/ 187 h 193"/>
                <a:gd name="T36" fmla="*/ 202 w 236"/>
                <a:gd name="T37" fmla="*/ 190 h 193"/>
                <a:gd name="T38" fmla="*/ 199 w 236"/>
                <a:gd name="T39" fmla="*/ 190 h 193"/>
                <a:gd name="T40" fmla="*/ 192 w 236"/>
                <a:gd name="T41" fmla="*/ 193 h 193"/>
                <a:gd name="T42" fmla="*/ 189 w 236"/>
                <a:gd name="T43" fmla="*/ 190 h 193"/>
                <a:gd name="T44" fmla="*/ 186 w 236"/>
                <a:gd name="T45" fmla="*/ 180 h 193"/>
                <a:gd name="T46" fmla="*/ 183 w 236"/>
                <a:gd name="T47" fmla="*/ 177 h 193"/>
                <a:gd name="T48" fmla="*/ 189 w 236"/>
                <a:gd name="T49" fmla="*/ 171 h 193"/>
                <a:gd name="T50" fmla="*/ 192 w 236"/>
                <a:gd name="T51" fmla="*/ 168 h 193"/>
                <a:gd name="T52" fmla="*/ 192 w 236"/>
                <a:gd name="T53" fmla="*/ 161 h 193"/>
                <a:gd name="T54" fmla="*/ 196 w 236"/>
                <a:gd name="T55" fmla="*/ 161 h 193"/>
                <a:gd name="T56" fmla="*/ 199 w 236"/>
                <a:gd name="T57" fmla="*/ 155 h 193"/>
                <a:gd name="T58" fmla="*/ 132 w 236"/>
                <a:gd name="T59" fmla="*/ 79 h 193"/>
                <a:gd name="T60" fmla="*/ 22 w 236"/>
                <a:gd name="T61" fmla="*/ 142 h 193"/>
                <a:gd name="T62" fmla="*/ 22 w 236"/>
                <a:gd name="T63" fmla="*/ 152 h 193"/>
                <a:gd name="T64" fmla="*/ 19 w 236"/>
                <a:gd name="T65" fmla="*/ 155 h 193"/>
                <a:gd name="T66" fmla="*/ 19 w 236"/>
                <a:gd name="T67" fmla="*/ 171 h 193"/>
                <a:gd name="T68" fmla="*/ 16 w 236"/>
                <a:gd name="T69" fmla="*/ 174 h 193"/>
                <a:gd name="T70" fmla="*/ 13 w 236"/>
                <a:gd name="T71" fmla="*/ 177 h 193"/>
                <a:gd name="T72" fmla="*/ 6 w 236"/>
                <a:gd name="T73" fmla="*/ 177 h 193"/>
                <a:gd name="T74" fmla="*/ 0 w 236"/>
                <a:gd name="T75" fmla="*/ 171 h 193"/>
                <a:gd name="T76" fmla="*/ 6 w 236"/>
                <a:gd name="T77" fmla="*/ 155 h 193"/>
                <a:gd name="T78" fmla="*/ 6 w 236"/>
                <a:gd name="T79" fmla="*/ 149 h 193"/>
                <a:gd name="T80" fmla="*/ 13 w 236"/>
                <a:gd name="T81" fmla="*/ 139 h 193"/>
                <a:gd name="T82" fmla="*/ 9 w 236"/>
                <a:gd name="T83" fmla="*/ 120 h 193"/>
                <a:gd name="T84" fmla="*/ 114 w 236"/>
                <a:gd name="T85" fmla="*/ 66 h 193"/>
                <a:gd name="T86" fmla="*/ 79 w 236"/>
                <a:gd name="T87" fmla="*/ 35 h 193"/>
                <a:gd name="T88" fmla="*/ 73 w 236"/>
                <a:gd name="T89" fmla="*/ 41 h 193"/>
                <a:gd name="T90" fmla="*/ 69 w 236"/>
                <a:gd name="T91" fmla="*/ 47 h 193"/>
                <a:gd name="T92" fmla="*/ 63 w 236"/>
                <a:gd name="T93" fmla="*/ 54 h 193"/>
                <a:gd name="T94" fmla="*/ 50 w 236"/>
                <a:gd name="T95" fmla="*/ 44 h 193"/>
                <a:gd name="T96" fmla="*/ 50 w 236"/>
                <a:gd name="T97" fmla="*/ 41 h 193"/>
                <a:gd name="T98" fmla="*/ 54 w 236"/>
                <a:gd name="T99" fmla="*/ 35 h 193"/>
                <a:gd name="T100" fmla="*/ 63 w 236"/>
                <a:gd name="T101" fmla="*/ 31 h 193"/>
                <a:gd name="T102" fmla="*/ 66 w 236"/>
                <a:gd name="T103" fmla="*/ 22 h 193"/>
                <a:gd name="T104" fmla="*/ 82 w 236"/>
                <a:gd name="T105" fmla="*/ 9 h 193"/>
                <a:gd name="T106" fmla="*/ 120 w 236"/>
                <a:gd name="T107" fmla="*/ 44 h 193"/>
                <a:gd name="T108" fmla="*/ 120 w 236"/>
                <a:gd name="T109" fmla="*/ 6 h 193"/>
                <a:gd name="T110" fmla="*/ 142 w 236"/>
                <a:gd name="T111" fmla="*/ 0 h 19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36"/>
                <a:gd name="T169" fmla="*/ 0 h 193"/>
                <a:gd name="T170" fmla="*/ 236 w 236"/>
                <a:gd name="T171" fmla="*/ 193 h 19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36" h="193">
                  <a:moveTo>
                    <a:pt x="142" y="0"/>
                  </a:moveTo>
                  <a:lnTo>
                    <a:pt x="145" y="54"/>
                  </a:lnTo>
                  <a:lnTo>
                    <a:pt x="227" y="22"/>
                  </a:lnTo>
                  <a:lnTo>
                    <a:pt x="233" y="25"/>
                  </a:lnTo>
                  <a:lnTo>
                    <a:pt x="236" y="47"/>
                  </a:lnTo>
                  <a:lnTo>
                    <a:pt x="230" y="47"/>
                  </a:lnTo>
                  <a:lnTo>
                    <a:pt x="230" y="57"/>
                  </a:lnTo>
                  <a:lnTo>
                    <a:pt x="227" y="63"/>
                  </a:lnTo>
                  <a:lnTo>
                    <a:pt x="224" y="63"/>
                  </a:lnTo>
                  <a:lnTo>
                    <a:pt x="218" y="60"/>
                  </a:lnTo>
                  <a:lnTo>
                    <a:pt x="214" y="54"/>
                  </a:lnTo>
                  <a:lnTo>
                    <a:pt x="214" y="47"/>
                  </a:lnTo>
                  <a:lnTo>
                    <a:pt x="151" y="73"/>
                  </a:lnTo>
                  <a:lnTo>
                    <a:pt x="208" y="136"/>
                  </a:lnTo>
                  <a:lnTo>
                    <a:pt x="211" y="161"/>
                  </a:lnTo>
                  <a:lnTo>
                    <a:pt x="208" y="171"/>
                  </a:lnTo>
                  <a:lnTo>
                    <a:pt x="208" y="177"/>
                  </a:lnTo>
                  <a:lnTo>
                    <a:pt x="205" y="187"/>
                  </a:lnTo>
                  <a:lnTo>
                    <a:pt x="202" y="190"/>
                  </a:lnTo>
                  <a:lnTo>
                    <a:pt x="199" y="190"/>
                  </a:lnTo>
                  <a:lnTo>
                    <a:pt x="192" y="193"/>
                  </a:lnTo>
                  <a:lnTo>
                    <a:pt x="189" y="190"/>
                  </a:lnTo>
                  <a:lnTo>
                    <a:pt x="186" y="180"/>
                  </a:lnTo>
                  <a:lnTo>
                    <a:pt x="183" y="177"/>
                  </a:lnTo>
                  <a:lnTo>
                    <a:pt x="189" y="171"/>
                  </a:lnTo>
                  <a:lnTo>
                    <a:pt x="192" y="168"/>
                  </a:lnTo>
                  <a:lnTo>
                    <a:pt x="192" y="161"/>
                  </a:lnTo>
                  <a:lnTo>
                    <a:pt x="196" y="161"/>
                  </a:lnTo>
                  <a:lnTo>
                    <a:pt x="199" y="155"/>
                  </a:lnTo>
                  <a:lnTo>
                    <a:pt x="132" y="79"/>
                  </a:lnTo>
                  <a:lnTo>
                    <a:pt x="22" y="142"/>
                  </a:lnTo>
                  <a:lnTo>
                    <a:pt x="22" y="152"/>
                  </a:lnTo>
                  <a:lnTo>
                    <a:pt x="19" y="155"/>
                  </a:lnTo>
                  <a:lnTo>
                    <a:pt x="19" y="171"/>
                  </a:lnTo>
                  <a:lnTo>
                    <a:pt x="16" y="174"/>
                  </a:lnTo>
                  <a:lnTo>
                    <a:pt x="13" y="177"/>
                  </a:lnTo>
                  <a:lnTo>
                    <a:pt x="6" y="177"/>
                  </a:lnTo>
                  <a:lnTo>
                    <a:pt x="0" y="171"/>
                  </a:lnTo>
                  <a:lnTo>
                    <a:pt x="6" y="155"/>
                  </a:lnTo>
                  <a:lnTo>
                    <a:pt x="6" y="149"/>
                  </a:lnTo>
                  <a:lnTo>
                    <a:pt x="13" y="139"/>
                  </a:lnTo>
                  <a:lnTo>
                    <a:pt x="9" y="120"/>
                  </a:lnTo>
                  <a:lnTo>
                    <a:pt x="114" y="66"/>
                  </a:lnTo>
                  <a:lnTo>
                    <a:pt x="79" y="35"/>
                  </a:lnTo>
                  <a:lnTo>
                    <a:pt x="73" y="41"/>
                  </a:lnTo>
                  <a:lnTo>
                    <a:pt x="69" y="47"/>
                  </a:lnTo>
                  <a:lnTo>
                    <a:pt x="63" y="5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4" y="35"/>
                  </a:lnTo>
                  <a:lnTo>
                    <a:pt x="63" y="31"/>
                  </a:lnTo>
                  <a:lnTo>
                    <a:pt x="66" y="22"/>
                  </a:lnTo>
                  <a:lnTo>
                    <a:pt x="82" y="9"/>
                  </a:lnTo>
                  <a:lnTo>
                    <a:pt x="120" y="44"/>
                  </a:lnTo>
                  <a:lnTo>
                    <a:pt x="120" y="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AAAAAA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71" name="Freeform 128"/>
            <p:cNvSpPr>
              <a:spLocks/>
            </p:cNvSpPr>
            <p:nvPr/>
          </p:nvSpPr>
          <p:spPr bwMode="auto">
            <a:xfrm>
              <a:off x="811" y="1658"/>
              <a:ext cx="69" cy="54"/>
            </a:xfrm>
            <a:custGeom>
              <a:avLst/>
              <a:gdLst>
                <a:gd name="T0" fmla="*/ 0 w 69"/>
                <a:gd name="T1" fmla="*/ 35 h 54"/>
                <a:gd name="T2" fmla="*/ 19 w 69"/>
                <a:gd name="T3" fmla="*/ 22 h 54"/>
                <a:gd name="T4" fmla="*/ 19 w 69"/>
                <a:gd name="T5" fmla="*/ 6 h 54"/>
                <a:gd name="T6" fmla="*/ 35 w 69"/>
                <a:gd name="T7" fmla="*/ 0 h 54"/>
                <a:gd name="T8" fmla="*/ 38 w 69"/>
                <a:gd name="T9" fmla="*/ 0 h 54"/>
                <a:gd name="T10" fmla="*/ 38 w 69"/>
                <a:gd name="T11" fmla="*/ 6 h 54"/>
                <a:gd name="T12" fmla="*/ 51 w 69"/>
                <a:gd name="T13" fmla="*/ 3 h 54"/>
                <a:gd name="T14" fmla="*/ 63 w 69"/>
                <a:gd name="T15" fmla="*/ 0 h 54"/>
                <a:gd name="T16" fmla="*/ 69 w 69"/>
                <a:gd name="T17" fmla="*/ 6 h 54"/>
                <a:gd name="T18" fmla="*/ 63 w 69"/>
                <a:gd name="T19" fmla="*/ 9 h 54"/>
                <a:gd name="T20" fmla="*/ 63 w 69"/>
                <a:gd name="T21" fmla="*/ 38 h 54"/>
                <a:gd name="T22" fmla="*/ 41 w 69"/>
                <a:gd name="T23" fmla="*/ 50 h 54"/>
                <a:gd name="T24" fmla="*/ 35 w 69"/>
                <a:gd name="T25" fmla="*/ 50 h 54"/>
                <a:gd name="T26" fmla="*/ 25 w 69"/>
                <a:gd name="T27" fmla="*/ 54 h 54"/>
                <a:gd name="T28" fmla="*/ 0 w 69"/>
                <a:gd name="T29" fmla="*/ 35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54"/>
                <a:gd name="T47" fmla="*/ 69 w 69"/>
                <a:gd name="T48" fmla="*/ 54 h 5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54">
                  <a:moveTo>
                    <a:pt x="0" y="35"/>
                  </a:moveTo>
                  <a:lnTo>
                    <a:pt x="19" y="22"/>
                  </a:lnTo>
                  <a:lnTo>
                    <a:pt x="19" y="6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8" y="6"/>
                  </a:lnTo>
                  <a:lnTo>
                    <a:pt x="51" y="3"/>
                  </a:lnTo>
                  <a:lnTo>
                    <a:pt x="63" y="0"/>
                  </a:lnTo>
                  <a:lnTo>
                    <a:pt x="69" y="6"/>
                  </a:lnTo>
                  <a:lnTo>
                    <a:pt x="63" y="9"/>
                  </a:lnTo>
                  <a:lnTo>
                    <a:pt x="63" y="38"/>
                  </a:lnTo>
                  <a:lnTo>
                    <a:pt x="41" y="50"/>
                  </a:lnTo>
                  <a:lnTo>
                    <a:pt x="35" y="50"/>
                  </a:lnTo>
                  <a:lnTo>
                    <a:pt x="25" y="5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A3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72" name="Freeform 129"/>
            <p:cNvSpPr>
              <a:spLocks/>
            </p:cNvSpPr>
            <p:nvPr/>
          </p:nvSpPr>
          <p:spPr bwMode="auto">
            <a:xfrm>
              <a:off x="811" y="1658"/>
              <a:ext cx="69" cy="54"/>
            </a:xfrm>
            <a:custGeom>
              <a:avLst/>
              <a:gdLst>
                <a:gd name="T0" fmla="*/ 0 w 69"/>
                <a:gd name="T1" fmla="*/ 35 h 54"/>
                <a:gd name="T2" fmla="*/ 19 w 69"/>
                <a:gd name="T3" fmla="*/ 22 h 54"/>
                <a:gd name="T4" fmla="*/ 19 w 69"/>
                <a:gd name="T5" fmla="*/ 6 h 54"/>
                <a:gd name="T6" fmla="*/ 35 w 69"/>
                <a:gd name="T7" fmla="*/ 0 h 54"/>
                <a:gd name="T8" fmla="*/ 38 w 69"/>
                <a:gd name="T9" fmla="*/ 0 h 54"/>
                <a:gd name="T10" fmla="*/ 38 w 69"/>
                <a:gd name="T11" fmla="*/ 6 h 54"/>
                <a:gd name="T12" fmla="*/ 51 w 69"/>
                <a:gd name="T13" fmla="*/ 3 h 54"/>
                <a:gd name="T14" fmla="*/ 63 w 69"/>
                <a:gd name="T15" fmla="*/ 0 h 54"/>
                <a:gd name="T16" fmla="*/ 69 w 69"/>
                <a:gd name="T17" fmla="*/ 6 h 54"/>
                <a:gd name="T18" fmla="*/ 63 w 69"/>
                <a:gd name="T19" fmla="*/ 9 h 54"/>
                <a:gd name="T20" fmla="*/ 63 w 69"/>
                <a:gd name="T21" fmla="*/ 38 h 54"/>
                <a:gd name="T22" fmla="*/ 41 w 69"/>
                <a:gd name="T23" fmla="*/ 50 h 54"/>
                <a:gd name="T24" fmla="*/ 35 w 69"/>
                <a:gd name="T25" fmla="*/ 50 h 54"/>
                <a:gd name="T26" fmla="*/ 25 w 69"/>
                <a:gd name="T27" fmla="*/ 54 h 54"/>
                <a:gd name="T28" fmla="*/ 0 w 69"/>
                <a:gd name="T29" fmla="*/ 35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54"/>
                <a:gd name="T47" fmla="*/ 69 w 69"/>
                <a:gd name="T48" fmla="*/ 54 h 5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54">
                  <a:moveTo>
                    <a:pt x="0" y="35"/>
                  </a:moveTo>
                  <a:lnTo>
                    <a:pt x="19" y="22"/>
                  </a:lnTo>
                  <a:lnTo>
                    <a:pt x="19" y="6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8" y="6"/>
                  </a:lnTo>
                  <a:lnTo>
                    <a:pt x="51" y="3"/>
                  </a:lnTo>
                  <a:lnTo>
                    <a:pt x="63" y="0"/>
                  </a:lnTo>
                  <a:lnTo>
                    <a:pt x="69" y="6"/>
                  </a:lnTo>
                  <a:lnTo>
                    <a:pt x="63" y="9"/>
                  </a:lnTo>
                  <a:lnTo>
                    <a:pt x="63" y="38"/>
                  </a:lnTo>
                  <a:lnTo>
                    <a:pt x="41" y="50"/>
                  </a:lnTo>
                  <a:lnTo>
                    <a:pt x="35" y="50"/>
                  </a:lnTo>
                  <a:lnTo>
                    <a:pt x="25" y="5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A38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73" name="Freeform 130"/>
            <p:cNvSpPr>
              <a:spLocks/>
            </p:cNvSpPr>
            <p:nvPr/>
          </p:nvSpPr>
          <p:spPr bwMode="auto">
            <a:xfrm>
              <a:off x="590" y="1417"/>
              <a:ext cx="111" cy="149"/>
            </a:xfrm>
            <a:custGeom>
              <a:avLst/>
              <a:gdLst>
                <a:gd name="T0" fmla="*/ 101 w 111"/>
                <a:gd name="T1" fmla="*/ 13 h 149"/>
                <a:gd name="T2" fmla="*/ 101 w 111"/>
                <a:gd name="T3" fmla="*/ 41 h 149"/>
                <a:gd name="T4" fmla="*/ 101 w 111"/>
                <a:gd name="T5" fmla="*/ 48 h 149"/>
                <a:gd name="T6" fmla="*/ 111 w 111"/>
                <a:gd name="T7" fmla="*/ 70 h 149"/>
                <a:gd name="T8" fmla="*/ 108 w 111"/>
                <a:gd name="T9" fmla="*/ 76 h 149"/>
                <a:gd name="T10" fmla="*/ 101 w 111"/>
                <a:gd name="T11" fmla="*/ 76 h 149"/>
                <a:gd name="T12" fmla="*/ 101 w 111"/>
                <a:gd name="T13" fmla="*/ 89 h 149"/>
                <a:gd name="T14" fmla="*/ 95 w 111"/>
                <a:gd name="T15" fmla="*/ 89 h 149"/>
                <a:gd name="T16" fmla="*/ 98 w 111"/>
                <a:gd name="T17" fmla="*/ 92 h 149"/>
                <a:gd name="T18" fmla="*/ 98 w 111"/>
                <a:gd name="T19" fmla="*/ 92 h 149"/>
                <a:gd name="T20" fmla="*/ 95 w 111"/>
                <a:gd name="T21" fmla="*/ 105 h 149"/>
                <a:gd name="T22" fmla="*/ 92 w 111"/>
                <a:gd name="T23" fmla="*/ 114 h 149"/>
                <a:gd name="T24" fmla="*/ 86 w 111"/>
                <a:gd name="T25" fmla="*/ 117 h 149"/>
                <a:gd name="T26" fmla="*/ 76 w 111"/>
                <a:gd name="T27" fmla="*/ 117 h 149"/>
                <a:gd name="T28" fmla="*/ 63 w 111"/>
                <a:gd name="T29" fmla="*/ 127 h 149"/>
                <a:gd name="T30" fmla="*/ 51 w 111"/>
                <a:gd name="T31" fmla="*/ 149 h 149"/>
                <a:gd name="T32" fmla="*/ 0 w 111"/>
                <a:gd name="T33" fmla="*/ 105 h 149"/>
                <a:gd name="T34" fmla="*/ 26 w 111"/>
                <a:gd name="T35" fmla="*/ 0 h 149"/>
                <a:gd name="T36" fmla="*/ 101 w 111"/>
                <a:gd name="T37" fmla="*/ 13 h 1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149"/>
                <a:gd name="T59" fmla="*/ 111 w 111"/>
                <a:gd name="T60" fmla="*/ 149 h 14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149">
                  <a:moveTo>
                    <a:pt x="101" y="13"/>
                  </a:moveTo>
                  <a:lnTo>
                    <a:pt x="101" y="41"/>
                  </a:lnTo>
                  <a:lnTo>
                    <a:pt x="101" y="48"/>
                  </a:lnTo>
                  <a:lnTo>
                    <a:pt x="111" y="70"/>
                  </a:lnTo>
                  <a:lnTo>
                    <a:pt x="108" y="76"/>
                  </a:lnTo>
                  <a:lnTo>
                    <a:pt x="101" y="76"/>
                  </a:lnTo>
                  <a:lnTo>
                    <a:pt x="101" y="89"/>
                  </a:lnTo>
                  <a:lnTo>
                    <a:pt x="95" y="89"/>
                  </a:lnTo>
                  <a:lnTo>
                    <a:pt x="98" y="92"/>
                  </a:lnTo>
                  <a:lnTo>
                    <a:pt x="95" y="105"/>
                  </a:lnTo>
                  <a:lnTo>
                    <a:pt x="92" y="114"/>
                  </a:lnTo>
                  <a:lnTo>
                    <a:pt x="86" y="117"/>
                  </a:lnTo>
                  <a:lnTo>
                    <a:pt x="76" y="117"/>
                  </a:lnTo>
                  <a:lnTo>
                    <a:pt x="63" y="127"/>
                  </a:lnTo>
                  <a:lnTo>
                    <a:pt x="51" y="149"/>
                  </a:lnTo>
                  <a:lnTo>
                    <a:pt x="0" y="105"/>
                  </a:lnTo>
                  <a:lnTo>
                    <a:pt x="26" y="0"/>
                  </a:lnTo>
                  <a:lnTo>
                    <a:pt x="101" y="13"/>
                  </a:lnTo>
                  <a:close/>
                </a:path>
              </a:pathLst>
            </a:custGeom>
            <a:solidFill>
              <a:srgbClr val="FFA3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74" name="Freeform 131"/>
            <p:cNvSpPr>
              <a:spLocks/>
            </p:cNvSpPr>
            <p:nvPr/>
          </p:nvSpPr>
          <p:spPr bwMode="auto">
            <a:xfrm>
              <a:off x="590" y="1417"/>
              <a:ext cx="111" cy="149"/>
            </a:xfrm>
            <a:custGeom>
              <a:avLst/>
              <a:gdLst>
                <a:gd name="T0" fmla="*/ 101 w 111"/>
                <a:gd name="T1" fmla="*/ 13 h 149"/>
                <a:gd name="T2" fmla="*/ 101 w 111"/>
                <a:gd name="T3" fmla="*/ 41 h 149"/>
                <a:gd name="T4" fmla="*/ 101 w 111"/>
                <a:gd name="T5" fmla="*/ 48 h 149"/>
                <a:gd name="T6" fmla="*/ 111 w 111"/>
                <a:gd name="T7" fmla="*/ 70 h 149"/>
                <a:gd name="T8" fmla="*/ 108 w 111"/>
                <a:gd name="T9" fmla="*/ 76 h 149"/>
                <a:gd name="T10" fmla="*/ 101 w 111"/>
                <a:gd name="T11" fmla="*/ 76 h 149"/>
                <a:gd name="T12" fmla="*/ 101 w 111"/>
                <a:gd name="T13" fmla="*/ 89 h 149"/>
                <a:gd name="T14" fmla="*/ 95 w 111"/>
                <a:gd name="T15" fmla="*/ 89 h 149"/>
                <a:gd name="T16" fmla="*/ 98 w 111"/>
                <a:gd name="T17" fmla="*/ 92 h 149"/>
                <a:gd name="T18" fmla="*/ 95 w 111"/>
                <a:gd name="T19" fmla="*/ 105 h 149"/>
                <a:gd name="T20" fmla="*/ 92 w 111"/>
                <a:gd name="T21" fmla="*/ 114 h 149"/>
                <a:gd name="T22" fmla="*/ 86 w 111"/>
                <a:gd name="T23" fmla="*/ 117 h 149"/>
                <a:gd name="T24" fmla="*/ 76 w 111"/>
                <a:gd name="T25" fmla="*/ 117 h 149"/>
                <a:gd name="T26" fmla="*/ 63 w 111"/>
                <a:gd name="T27" fmla="*/ 127 h 149"/>
                <a:gd name="T28" fmla="*/ 51 w 111"/>
                <a:gd name="T29" fmla="*/ 149 h 149"/>
                <a:gd name="T30" fmla="*/ 0 w 111"/>
                <a:gd name="T31" fmla="*/ 105 h 149"/>
                <a:gd name="T32" fmla="*/ 26 w 111"/>
                <a:gd name="T33" fmla="*/ 0 h 149"/>
                <a:gd name="T34" fmla="*/ 101 w 111"/>
                <a:gd name="T35" fmla="*/ 13 h 1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1"/>
                <a:gd name="T55" fmla="*/ 0 h 149"/>
                <a:gd name="T56" fmla="*/ 111 w 111"/>
                <a:gd name="T57" fmla="*/ 149 h 1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1" h="149">
                  <a:moveTo>
                    <a:pt x="101" y="13"/>
                  </a:moveTo>
                  <a:lnTo>
                    <a:pt x="101" y="41"/>
                  </a:lnTo>
                  <a:lnTo>
                    <a:pt x="101" y="48"/>
                  </a:lnTo>
                  <a:lnTo>
                    <a:pt x="111" y="70"/>
                  </a:lnTo>
                  <a:lnTo>
                    <a:pt x="108" y="76"/>
                  </a:lnTo>
                  <a:lnTo>
                    <a:pt x="101" y="76"/>
                  </a:lnTo>
                  <a:lnTo>
                    <a:pt x="101" y="89"/>
                  </a:lnTo>
                  <a:lnTo>
                    <a:pt x="95" y="89"/>
                  </a:lnTo>
                  <a:lnTo>
                    <a:pt x="98" y="92"/>
                  </a:lnTo>
                  <a:lnTo>
                    <a:pt x="95" y="105"/>
                  </a:lnTo>
                  <a:lnTo>
                    <a:pt x="92" y="114"/>
                  </a:lnTo>
                  <a:lnTo>
                    <a:pt x="86" y="117"/>
                  </a:lnTo>
                  <a:lnTo>
                    <a:pt x="76" y="117"/>
                  </a:lnTo>
                  <a:lnTo>
                    <a:pt x="63" y="127"/>
                  </a:lnTo>
                  <a:lnTo>
                    <a:pt x="51" y="149"/>
                  </a:lnTo>
                  <a:lnTo>
                    <a:pt x="0" y="105"/>
                  </a:lnTo>
                  <a:lnTo>
                    <a:pt x="26" y="0"/>
                  </a:lnTo>
                  <a:lnTo>
                    <a:pt x="101" y="13"/>
                  </a:lnTo>
                  <a:close/>
                </a:path>
              </a:pathLst>
            </a:custGeom>
            <a:solidFill>
              <a:srgbClr val="FFA38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75" name="Freeform 132"/>
            <p:cNvSpPr>
              <a:spLocks/>
            </p:cNvSpPr>
            <p:nvPr/>
          </p:nvSpPr>
          <p:spPr bwMode="auto">
            <a:xfrm>
              <a:off x="568" y="1395"/>
              <a:ext cx="133" cy="124"/>
            </a:xfrm>
            <a:custGeom>
              <a:avLst/>
              <a:gdLst>
                <a:gd name="T0" fmla="*/ 76 w 133"/>
                <a:gd name="T1" fmla="*/ 86 h 124"/>
                <a:gd name="T2" fmla="*/ 67 w 133"/>
                <a:gd name="T3" fmla="*/ 95 h 124"/>
                <a:gd name="T4" fmla="*/ 57 w 133"/>
                <a:gd name="T5" fmla="*/ 120 h 124"/>
                <a:gd name="T6" fmla="*/ 29 w 133"/>
                <a:gd name="T7" fmla="*/ 124 h 124"/>
                <a:gd name="T8" fmla="*/ 16 w 133"/>
                <a:gd name="T9" fmla="*/ 120 h 124"/>
                <a:gd name="T10" fmla="*/ 0 w 133"/>
                <a:gd name="T11" fmla="*/ 63 h 124"/>
                <a:gd name="T12" fmla="*/ 0 w 133"/>
                <a:gd name="T13" fmla="*/ 44 h 124"/>
                <a:gd name="T14" fmla="*/ 16 w 133"/>
                <a:gd name="T15" fmla="*/ 16 h 124"/>
                <a:gd name="T16" fmla="*/ 38 w 133"/>
                <a:gd name="T17" fmla="*/ 0 h 124"/>
                <a:gd name="T18" fmla="*/ 73 w 133"/>
                <a:gd name="T19" fmla="*/ 0 h 124"/>
                <a:gd name="T20" fmla="*/ 108 w 133"/>
                <a:gd name="T21" fmla="*/ 10 h 124"/>
                <a:gd name="T22" fmla="*/ 111 w 133"/>
                <a:gd name="T23" fmla="*/ 19 h 124"/>
                <a:gd name="T24" fmla="*/ 133 w 133"/>
                <a:gd name="T25" fmla="*/ 32 h 124"/>
                <a:gd name="T26" fmla="*/ 133 w 133"/>
                <a:gd name="T27" fmla="*/ 41 h 124"/>
                <a:gd name="T28" fmla="*/ 120 w 133"/>
                <a:gd name="T29" fmla="*/ 51 h 124"/>
                <a:gd name="T30" fmla="*/ 108 w 133"/>
                <a:gd name="T31" fmla="*/ 54 h 124"/>
                <a:gd name="T32" fmla="*/ 98 w 133"/>
                <a:gd name="T33" fmla="*/ 63 h 124"/>
                <a:gd name="T34" fmla="*/ 98 w 133"/>
                <a:gd name="T35" fmla="*/ 86 h 124"/>
                <a:gd name="T36" fmla="*/ 85 w 133"/>
                <a:gd name="T37" fmla="*/ 92 h 124"/>
                <a:gd name="T38" fmla="*/ 76 w 133"/>
                <a:gd name="T39" fmla="*/ 86 h 1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3"/>
                <a:gd name="T61" fmla="*/ 0 h 124"/>
                <a:gd name="T62" fmla="*/ 133 w 133"/>
                <a:gd name="T63" fmla="*/ 124 h 1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3" h="124">
                  <a:moveTo>
                    <a:pt x="76" y="86"/>
                  </a:moveTo>
                  <a:lnTo>
                    <a:pt x="67" y="95"/>
                  </a:lnTo>
                  <a:lnTo>
                    <a:pt x="57" y="120"/>
                  </a:lnTo>
                  <a:lnTo>
                    <a:pt x="29" y="124"/>
                  </a:lnTo>
                  <a:lnTo>
                    <a:pt x="16" y="120"/>
                  </a:lnTo>
                  <a:lnTo>
                    <a:pt x="0" y="63"/>
                  </a:lnTo>
                  <a:lnTo>
                    <a:pt x="0" y="44"/>
                  </a:lnTo>
                  <a:lnTo>
                    <a:pt x="16" y="16"/>
                  </a:lnTo>
                  <a:lnTo>
                    <a:pt x="38" y="0"/>
                  </a:lnTo>
                  <a:lnTo>
                    <a:pt x="73" y="0"/>
                  </a:lnTo>
                  <a:lnTo>
                    <a:pt x="108" y="10"/>
                  </a:lnTo>
                  <a:lnTo>
                    <a:pt x="111" y="19"/>
                  </a:lnTo>
                  <a:lnTo>
                    <a:pt x="133" y="32"/>
                  </a:lnTo>
                  <a:lnTo>
                    <a:pt x="133" y="41"/>
                  </a:lnTo>
                  <a:lnTo>
                    <a:pt x="120" y="51"/>
                  </a:lnTo>
                  <a:lnTo>
                    <a:pt x="108" y="54"/>
                  </a:lnTo>
                  <a:lnTo>
                    <a:pt x="98" y="63"/>
                  </a:lnTo>
                  <a:lnTo>
                    <a:pt x="98" y="86"/>
                  </a:lnTo>
                  <a:lnTo>
                    <a:pt x="85" y="92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rgbClr val="8F5B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76" name="Freeform 133"/>
            <p:cNvSpPr>
              <a:spLocks/>
            </p:cNvSpPr>
            <p:nvPr/>
          </p:nvSpPr>
          <p:spPr bwMode="auto">
            <a:xfrm>
              <a:off x="568" y="1395"/>
              <a:ext cx="133" cy="124"/>
            </a:xfrm>
            <a:custGeom>
              <a:avLst/>
              <a:gdLst>
                <a:gd name="T0" fmla="*/ 76 w 133"/>
                <a:gd name="T1" fmla="*/ 86 h 124"/>
                <a:gd name="T2" fmla="*/ 67 w 133"/>
                <a:gd name="T3" fmla="*/ 95 h 124"/>
                <a:gd name="T4" fmla="*/ 57 w 133"/>
                <a:gd name="T5" fmla="*/ 120 h 124"/>
                <a:gd name="T6" fmla="*/ 29 w 133"/>
                <a:gd name="T7" fmla="*/ 124 h 124"/>
                <a:gd name="T8" fmla="*/ 16 w 133"/>
                <a:gd name="T9" fmla="*/ 120 h 124"/>
                <a:gd name="T10" fmla="*/ 0 w 133"/>
                <a:gd name="T11" fmla="*/ 63 h 124"/>
                <a:gd name="T12" fmla="*/ 0 w 133"/>
                <a:gd name="T13" fmla="*/ 44 h 124"/>
                <a:gd name="T14" fmla="*/ 16 w 133"/>
                <a:gd name="T15" fmla="*/ 16 h 124"/>
                <a:gd name="T16" fmla="*/ 38 w 133"/>
                <a:gd name="T17" fmla="*/ 0 h 124"/>
                <a:gd name="T18" fmla="*/ 73 w 133"/>
                <a:gd name="T19" fmla="*/ 0 h 124"/>
                <a:gd name="T20" fmla="*/ 108 w 133"/>
                <a:gd name="T21" fmla="*/ 10 h 124"/>
                <a:gd name="T22" fmla="*/ 111 w 133"/>
                <a:gd name="T23" fmla="*/ 19 h 124"/>
                <a:gd name="T24" fmla="*/ 133 w 133"/>
                <a:gd name="T25" fmla="*/ 32 h 124"/>
                <a:gd name="T26" fmla="*/ 133 w 133"/>
                <a:gd name="T27" fmla="*/ 41 h 124"/>
                <a:gd name="T28" fmla="*/ 120 w 133"/>
                <a:gd name="T29" fmla="*/ 51 h 124"/>
                <a:gd name="T30" fmla="*/ 108 w 133"/>
                <a:gd name="T31" fmla="*/ 54 h 124"/>
                <a:gd name="T32" fmla="*/ 98 w 133"/>
                <a:gd name="T33" fmla="*/ 63 h 124"/>
                <a:gd name="T34" fmla="*/ 98 w 133"/>
                <a:gd name="T35" fmla="*/ 86 h 124"/>
                <a:gd name="T36" fmla="*/ 85 w 133"/>
                <a:gd name="T37" fmla="*/ 92 h 124"/>
                <a:gd name="T38" fmla="*/ 76 w 133"/>
                <a:gd name="T39" fmla="*/ 86 h 1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3"/>
                <a:gd name="T61" fmla="*/ 0 h 124"/>
                <a:gd name="T62" fmla="*/ 133 w 133"/>
                <a:gd name="T63" fmla="*/ 124 h 1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3" h="124">
                  <a:moveTo>
                    <a:pt x="76" y="86"/>
                  </a:moveTo>
                  <a:lnTo>
                    <a:pt x="67" y="95"/>
                  </a:lnTo>
                  <a:lnTo>
                    <a:pt x="57" y="120"/>
                  </a:lnTo>
                  <a:lnTo>
                    <a:pt x="29" y="124"/>
                  </a:lnTo>
                  <a:lnTo>
                    <a:pt x="16" y="120"/>
                  </a:lnTo>
                  <a:lnTo>
                    <a:pt x="0" y="63"/>
                  </a:lnTo>
                  <a:lnTo>
                    <a:pt x="0" y="44"/>
                  </a:lnTo>
                  <a:lnTo>
                    <a:pt x="16" y="16"/>
                  </a:lnTo>
                  <a:lnTo>
                    <a:pt x="38" y="0"/>
                  </a:lnTo>
                  <a:lnTo>
                    <a:pt x="73" y="0"/>
                  </a:lnTo>
                  <a:lnTo>
                    <a:pt x="108" y="10"/>
                  </a:lnTo>
                  <a:lnTo>
                    <a:pt x="111" y="19"/>
                  </a:lnTo>
                  <a:lnTo>
                    <a:pt x="133" y="32"/>
                  </a:lnTo>
                  <a:lnTo>
                    <a:pt x="133" y="41"/>
                  </a:lnTo>
                  <a:lnTo>
                    <a:pt x="120" y="51"/>
                  </a:lnTo>
                  <a:lnTo>
                    <a:pt x="108" y="54"/>
                  </a:lnTo>
                  <a:lnTo>
                    <a:pt x="98" y="63"/>
                  </a:lnTo>
                  <a:lnTo>
                    <a:pt x="98" y="86"/>
                  </a:lnTo>
                  <a:lnTo>
                    <a:pt x="85" y="92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chemeClr val="tx1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77" name="Freeform 134"/>
            <p:cNvSpPr>
              <a:spLocks/>
            </p:cNvSpPr>
            <p:nvPr/>
          </p:nvSpPr>
          <p:spPr bwMode="auto">
            <a:xfrm>
              <a:off x="512" y="1512"/>
              <a:ext cx="327" cy="446"/>
            </a:xfrm>
            <a:custGeom>
              <a:avLst/>
              <a:gdLst>
                <a:gd name="T0" fmla="*/ 69 w 327"/>
                <a:gd name="T1" fmla="*/ 0 h 446"/>
                <a:gd name="T2" fmla="*/ 88 w 327"/>
                <a:gd name="T3" fmla="*/ 7 h 446"/>
                <a:gd name="T4" fmla="*/ 100 w 327"/>
                <a:gd name="T5" fmla="*/ 16 h 446"/>
                <a:gd name="T6" fmla="*/ 138 w 327"/>
                <a:gd name="T7" fmla="*/ 67 h 446"/>
                <a:gd name="T8" fmla="*/ 151 w 327"/>
                <a:gd name="T9" fmla="*/ 73 h 446"/>
                <a:gd name="T10" fmla="*/ 157 w 327"/>
                <a:gd name="T11" fmla="*/ 89 h 446"/>
                <a:gd name="T12" fmla="*/ 164 w 327"/>
                <a:gd name="T13" fmla="*/ 111 h 446"/>
                <a:gd name="T14" fmla="*/ 211 w 327"/>
                <a:gd name="T15" fmla="*/ 187 h 446"/>
                <a:gd name="T16" fmla="*/ 217 w 327"/>
                <a:gd name="T17" fmla="*/ 187 h 446"/>
                <a:gd name="T18" fmla="*/ 223 w 327"/>
                <a:gd name="T19" fmla="*/ 187 h 446"/>
                <a:gd name="T20" fmla="*/ 233 w 327"/>
                <a:gd name="T21" fmla="*/ 196 h 446"/>
                <a:gd name="T22" fmla="*/ 296 w 327"/>
                <a:gd name="T23" fmla="*/ 177 h 446"/>
                <a:gd name="T24" fmla="*/ 318 w 327"/>
                <a:gd name="T25" fmla="*/ 196 h 446"/>
                <a:gd name="T26" fmla="*/ 327 w 327"/>
                <a:gd name="T27" fmla="*/ 209 h 446"/>
                <a:gd name="T28" fmla="*/ 264 w 327"/>
                <a:gd name="T29" fmla="*/ 247 h 446"/>
                <a:gd name="T30" fmla="*/ 239 w 327"/>
                <a:gd name="T31" fmla="*/ 256 h 446"/>
                <a:gd name="T32" fmla="*/ 214 w 327"/>
                <a:gd name="T33" fmla="*/ 253 h 446"/>
                <a:gd name="T34" fmla="*/ 217 w 327"/>
                <a:gd name="T35" fmla="*/ 307 h 446"/>
                <a:gd name="T36" fmla="*/ 205 w 327"/>
                <a:gd name="T37" fmla="*/ 358 h 446"/>
                <a:gd name="T38" fmla="*/ 192 w 327"/>
                <a:gd name="T39" fmla="*/ 412 h 446"/>
                <a:gd name="T40" fmla="*/ 170 w 327"/>
                <a:gd name="T41" fmla="*/ 437 h 446"/>
                <a:gd name="T42" fmla="*/ 132 w 327"/>
                <a:gd name="T43" fmla="*/ 446 h 446"/>
                <a:gd name="T44" fmla="*/ 72 w 327"/>
                <a:gd name="T45" fmla="*/ 424 h 446"/>
                <a:gd name="T46" fmla="*/ 72 w 327"/>
                <a:gd name="T47" fmla="*/ 304 h 446"/>
                <a:gd name="T48" fmla="*/ 31 w 327"/>
                <a:gd name="T49" fmla="*/ 351 h 446"/>
                <a:gd name="T50" fmla="*/ 12 w 327"/>
                <a:gd name="T51" fmla="*/ 294 h 446"/>
                <a:gd name="T52" fmla="*/ 3 w 327"/>
                <a:gd name="T53" fmla="*/ 225 h 446"/>
                <a:gd name="T54" fmla="*/ 0 w 327"/>
                <a:gd name="T55" fmla="*/ 158 h 446"/>
                <a:gd name="T56" fmla="*/ 0 w 327"/>
                <a:gd name="T57" fmla="*/ 149 h 446"/>
                <a:gd name="T58" fmla="*/ 3 w 327"/>
                <a:gd name="T59" fmla="*/ 79 h 446"/>
                <a:gd name="T60" fmla="*/ 15 w 327"/>
                <a:gd name="T61" fmla="*/ 38 h 446"/>
                <a:gd name="T62" fmla="*/ 37 w 327"/>
                <a:gd name="T63" fmla="*/ 16 h 446"/>
                <a:gd name="T64" fmla="*/ 56 w 327"/>
                <a:gd name="T65" fmla="*/ 13 h 446"/>
                <a:gd name="T66" fmla="*/ 69 w 327"/>
                <a:gd name="T67" fmla="*/ 0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27"/>
                <a:gd name="T103" fmla="*/ 0 h 446"/>
                <a:gd name="T104" fmla="*/ 327 w 327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27" h="446">
                  <a:moveTo>
                    <a:pt x="69" y="0"/>
                  </a:moveTo>
                  <a:lnTo>
                    <a:pt x="88" y="7"/>
                  </a:lnTo>
                  <a:lnTo>
                    <a:pt x="100" y="16"/>
                  </a:lnTo>
                  <a:lnTo>
                    <a:pt x="138" y="67"/>
                  </a:lnTo>
                  <a:lnTo>
                    <a:pt x="151" y="73"/>
                  </a:lnTo>
                  <a:lnTo>
                    <a:pt x="157" y="89"/>
                  </a:lnTo>
                  <a:lnTo>
                    <a:pt x="164" y="111"/>
                  </a:lnTo>
                  <a:lnTo>
                    <a:pt x="211" y="187"/>
                  </a:lnTo>
                  <a:lnTo>
                    <a:pt x="217" y="187"/>
                  </a:lnTo>
                  <a:lnTo>
                    <a:pt x="223" y="187"/>
                  </a:lnTo>
                  <a:lnTo>
                    <a:pt x="233" y="196"/>
                  </a:lnTo>
                  <a:lnTo>
                    <a:pt x="296" y="177"/>
                  </a:lnTo>
                  <a:lnTo>
                    <a:pt x="318" y="196"/>
                  </a:lnTo>
                  <a:lnTo>
                    <a:pt x="327" y="209"/>
                  </a:lnTo>
                  <a:lnTo>
                    <a:pt x="264" y="247"/>
                  </a:lnTo>
                  <a:lnTo>
                    <a:pt x="239" y="256"/>
                  </a:lnTo>
                  <a:lnTo>
                    <a:pt x="214" y="253"/>
                  </a:lnTo>
                  <a:lnTo>
                    <a:pt x="217" y="307"/>
                  </a:lnTo>
                  <a:lnTo>
                    <a:pt x="205" y="358"/>
                  </a:lnTo>
                  <a:lnTo>
                    <a:pt x="192" y="412"/>
                  </a:lnTo>
                  <a:lnTo>
                    <a:pt x="170" y="437"/>
                  </a:lnTo>
                  <a:lnTo>
                    <a:pt x="132" y="446"/>
                  </a:lnTo>
                  <a:lnTo>
                    <a:pt x="72" y="424"/>
                  </a:lnTo>
                  <a:lnTo>
                    <a:pt x="72" y="304"/>
                  </a:lnTo>
                  <a:lnTo>
                    <a:pt x="31" y="351"/>
                  </a:lnTo>
                  <a:lnTo>
                    <a:pt x="12" y="294"/>
                  </a:lnTo>
                  <a:lnTo>
                    <a:pt x="3" y="225"/>
                  </a:lnTo>
                  <a:lnTo>
                    <a:pt x="0" y="158"/>
                  </a:lnTo>
                  <a:lnTo>
                    <a:pt x="0" y="149"/>
                  </a:lnTo>
                  <a:lnTo>
                    <a:pt x="3" y="79"/>
                  </a:lnTo>
                  <a:lnTo>
                    <a:pt x="15" y="38"/>
                  </a:lnTo>
                  <a:lnTo>
                    <a:pt x="37" y="16"/>
                  </a:lnTo>
                  <a:lnTo>
                    <a:pt x="56" y="1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262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78" name="Freeform 135"/>
            <p:cNvSpPr>
              <a:spLocks/>
            </p:cNvSpPr>
            <p:nvPr/>
          </p:nvSpPr>
          <p:spPr bwMode="auto">
            <a:xfrm>
              <a:off x="512" y="1512"/>
              <a:ext cx="327" cy="446"/>
            </a:xfrm>
            <a:custGeom>
              <a:avLst/>
              <a:gdLst>
                <a:gd name="T0" fmla="*/ 69 w 327"/>
                <a:gd name="T1" fmla="*/ 0 h 446"/>
                <a:gd name="T2" fmla="*/ 88 w 327"/>
                <a:gd name="T3" fmla="*/ 7 h 446"/>
                <a:gd name="T4" fmla="*/ 100 w 327"/>
                <a:gd name="T5" fmla="*/ 16 h 446"/>
                <a:gd name="T6" fmla="*/ 138 w 327"/>
                <a:gd name="T7" fmla="*/ 67 h 446"/>
                <a:gd name="T8" fmla="*/ 151 w 327"/>
                <a:gd name="T9" fmla="*/ 73 h 446"/>
                <a:gd name="T10" fmla="*/ 157 w 327"/>
                <a:gd name="T11" fmla="*/ 89 h 446"/>
                <a:gd name="T12" fmla="*/ 164 w 327"/>
                <a:gd name="T13" fmla="*/ 111 h 446"/>
                <a:gd name="T14" fmla="*/ 211 w 327"/>
                <a:gd name="T15" fmla="*/ 187 h 446"/>
                <a:gd name="T16" fmla="*/ 217 w 327"/>
                <a:gd name="T17" fmla="*/ 187 h 446"/>
                <a:gd name="T18" fmla="*/ 223 w 327"/>
                <a:gd name="T19" fmla="*/ 187 h 446"/>
                <a:gd name="T20" fmla="*/ 233 w 327"/>
                <a:gd name="T21" fmla="*/ 196 h 446"/>
                <a:gd name="T22" fmla="*/ 296 w 327"/>
                <a:gd name="T23" fmla="*/ 177 h 446"/>
                <a:gd name="T24" fmla="*/ 318 w 327"/>
                <a:gd name="T25" fmla="*/ 196 h 446"/>
                <a:gd name="T26" fmla="*/ 327 w 327"/>
                <a:gd name="T27" fmla="*/ 209 h 446"/>
                <a:gd name="T28" fmla="*/ 264 w 327"/>
                <a:gd name="T29" fmla="*/ 247 h 446"/>
                <a:gd name="T30" fmla="*/ 239 w 327"/>
                <a:gd name="T31" fmla="*/ 256 h 446"/>
                <a:gd name="T32" fmla="*/ 214 w 327"/>
                <a:gd name="T33" fmla="*/ 253 h 446"/>
                <a:gd name="T34" fmla="*/ 217 w 327"/>
                <a:gd name="T35" fmla="*/ 307 h 446"/>
                <a:gd name="T36" fmla="*/ 205 w 327"/>
                <a:gd name="T37" fmla="*/ 358 h 446"/>
                <a:gd name="T38" fmla="*/ 192 w 327"/>
                <a:gd name="T39" fmla="*/ 412 h 446"/>
                <a:gd name="T40" fmla="*/ 170 w 327"/>
                <a:gd name="T41" fmla="*/ 437 h 446"/>
                <a:gd name="T42" fmla="*/ 132 w 327"/>
                <a:gd name="T43" fmla="*/ 446 h 446"/>
                <a:gd name="T44" fmla="*/ 72 w 327"/>
                <a:gd name="T45" fmla="*/ 424 h 446"/>
                <a:gd name="T46" fmla="*/ 72 w 327"/>
                <a:gd name="T47" fmla="*/ 304 h 446"/>
                <a:gd name="T48" fmla="*/ 31 w 327"/>
                <a:gd name="T49" fmla="*/ 351 h 446"/>
                <a:gd name="T50" fmla="*/ 12 w 327"/>
                <a:gd name="T51" fmla="*/ 294 h 446"/>
                <a:gd name="T52" fmla="*/ 3 w 327"/>
                <a:gd name="T53" fmla="*/ 225 h 446"/>
                <a:gd name="T54" fmla="*/ 0 w 327"/>
                <a:gd name="T55" fmla="*/ 158 h 446"/>
                <a:gd name="T56" fmla="*/ 0 w 327"/>
                <a:gd name="T57" fmla="*/ 149 h 446"/>
                <a:gd name="T58" fmla="*/ 3 w 327"/>
                <a:gd name="T59" fmla="*/ 79 h 446"/>
                <a:gd name="T60" fmla="*/ 15 w 327"/>
                <a:gd name="T61" fmla="*/ 38 h 446"/>
                <a:gd name="T62" fmla="*/ 37 w 327"/>
                <a:gd name="T63" fmla="*/ 16 h 446"/>
                <a:gd name="T64" fmla="*/ 56 w 327"/>
                <a:gd name="T65" fmla="*/ 13 h 446"/>
                <a:gd name="T66" fmla="*/ 69 w 327"/>
                <a:gd name="T67" fmla="*/ 0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27"/>
                <a:gd name="T103" fmla="*/ 0 h 446"/>
                <a:gd name="T104" fmla="*/ 327 w 327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27" h="446">
                  <a:moveTo>
                    <a:pt x="69" y="0"/>
                  </a:moveTo>
                  <a:lnTo>
                    <a:pt x="88" y="7"/>
                  </a:lnTo>
                  <a:lnTo>
                    <a:pt x="100" y="16"/>
                  </a:lnTo>
                  <a:lnTo>
                    <a:pt x="138" y="67"/>
                  </a:lnTo>
                  <a:lnTo>
                    <a:pt x="151" y="73"/>
                  </a:lnTo>
                  <a:lnTo>
                    <a:pt x="157" y="89"/>
                  </a:lnTo>
                  <a:lnTo>
                    <a:pt x="164" y="111"/>
                  </a:lnTo>
                  <a:lnTo>
                    <a:pt x="211" y="187"/>
                  </a:lnTo>
                  <a:lnTo>
                    <a:pt x="217" y="187"/>
                  </a:lnTo>
                  <a:lnTo>
                    <a:pt x="223" y="187"/>
                  </a:lnTo>
                  <a:lnTo>
                    <a:pt x="233" y="196"/>
                  </a:lnTo>
                  <a:lnTo>
                    <a:pt x="296" y="177"/>
                  </a:lnTo>
                  <a:lnTo>
                    <a:pt x="318" y="196"/>
                  </a:lnTo>
                  <a:lnTo>
                    <a:pt x="327" y="209"/>
                  </a:lnTo>
                  <a:lnTo>
                    <a:pt x="264" y="247"/>
                  </a:lnTo>
                  <a:lnTo>
                    <a:pt x="239" y="256"/>
                  </a:lnTo>
                  <a:lnTo>
                    <a:pt x="214" y="253"/>
                  </a:lnTo>
                  <a:lnTo>
                    <a:pt x="217" y="307"/>
                  </a:lnTo>
                  <a:lnTo>
                    <a:pt x="205" y="358"/>
                  </a:lnTo>
                  <a:lnTo>
                    <a:pt x="192" y="412"/>
                  </a:lnTo>
                  <a:lnTo>
                    <a:pt x="170" y="437"/>
                  </a:lnTo>
                  <a:lnTo>
                    <a:pt x="132" y="446"/>
                  </a:lnTo>
                  <a:lnTo>
                    <a:pt x="72" y="424"/>
                  </a:lnTo>
                  <a:lnTo>
                    <a:pt x="72" y="304"/>
                  </a:lnTo>
                  <a:lnTo>
                    <a:pt x="31" y="351"/>
                  </a:lnTo>
                  <a:lnTo>
                    <a:pt x="12" y="294"/>
                  </a:lnTo>
                  <a:lnTo>
                    <a:pt x="3" y="225"/>
                  </a:lnTo>
                  <a:lnTo>
                    <a:pt x="0" y="158"/>
                  </a:lnTo>
                  <a:lnTo>
                    <a:pt x="0" y="149"/>
                  </a:lnTo>
                  <a:lnTo>
                    <a:pt x="3" y="79"/>
                  </a:lnTo>
                  <a:lnTo>
                    <a:pt x="15" y="38"/>
                  </a:lnTo>
                  <a:lnTo>
                    <a:pt x="37" y="16"/>
                  </a:lnTo>
                  <a:lnTo>
                    <a:pt x="56" y="1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26248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79" name="Freeform 136"/>
            <p:cNvSpPr>
              <a:spLocks/>
            </p:cNvSpPr>
            <p:nvPr/>
          </p:nvSpPr>
          <p:spPr bwMode="auto">
            <a:xfrm>
              <a:off x="480" y="1712"/>
              <a:ext cx="136" cy="243"/>
            </a:xfrm>
            <a:custGeom>
              <a:avLst/>
              <a:gdLst>
                <a:gd name="T0" fmla="*/ 104 w 136"/>
                <a:gd name="T1" fmla="*/ 104 h 243"/>
                <a:gd name="T2" fmla="*/ 88 w 136"/>
                <a:gd name="T3" fmla="*/ 66 h 243"/>
                <a:gd name="T4" fmla="*/ 79 w 136"/>
                <a:gd name="T5" fmla="*/ 44 h 243"/>
                <a:gd name="T6" fmla="*/ 35 w 136"/>
                <a:gd name="T7" fmla="*/ 19 h 243"/>
                <a:gd name="T8" fmla="*/ 16 w 136"/>
                <a:gd name="T9" fmla="*/ 0 h 243"/>
                <a:gd name="T10" fmla="*/ 3 w 136"/>
                <a:gd name="T11" fmla="*/ 3 h 243"/>
                <a:gd name="T12" fmla="*/ 0 w 136"/>
                <a:gd name="T13" fmla="*/ 6 h 243"/>
                <a:gd name="T14" fmla="*/ 22 w 136"/>
                <a:gd name="T15" fmla="*/ 63 h 243"/>
                <a:gd name="T16" fmla="*/ 76 w 136"/>
                <a:gd name="T17" fmla="*/ 218 h 243"/>
                <a:gd name="T18" fmla="*/ 136 w 136"/>
                <a:gd name="T19" fmla="*/ 243 h 243"/>
                <a:gd name="T20" fmla="*/ 132 w 136"/>
                <a:gd name="T21" fmla="*/ 174 h 243"/>
                <a:gd name="T22" fmla="*/ 104 w 136"/>
                <a:gd name="T23" fmla="*/ 104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6"/>
                <a:gd name="T37" fmla="*/ 0 h 243"/>
                <a:gd name="T38" fmla="*/ 136 w 136"/>
                <a:gd name="T39" fmla="*/ 243 h 2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6" h="243">
                  <a:moveTo>
                    <a:pt x="104" y="104"/>
                  </a:moveTo>
                  <a:lnTo>
                    <a:pt x="88" y="66"/>
                  </a:lnTo>
                  <a:lnTo>
                    <a:pt x="79" y="44"/>
                  </a:lnTo>
                  <a:lnTo>
                    <a:pt x="35" y="19"/>
                  </a:lnTo>
                  <a:lnTo>
                    <a:pt x="1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22" y="63"/>
                  </a:lnTo>
                  <a:lnTo>
                    <a:pt x="76" y="218"/>
                  </a:lnTo>
                  <a:lnTo>
                    <a:pt x="136" y="243"/>
                  </a:lnTo>
                  <a:lnTo>
                    <a:pt x="132" y="17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4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  <p:sp>
          <p:nvSpPr>
            <p:cNvPr id="1080" name="Freeform 137"/>
            <p:cNvSpPr>
              <a:spLocks/>
            </p:cNvSpPr>
            <p:nvPr/>
          </p:nvSpPr>
          <p:spPr bwMode="auto">
            <a:xfrm>
              <a:off x="480" y="1712"/>
              <a:ext cx="136" cy="243"/>
            </a:xfrm>
            <a:custGeom>
              <a:avLst/>
              <a:gdLst>
                <a:gd name="T0" fmla="*/ 104 w 136"/>
                <a:gd name="T1" fmla="*/ 104 h 243"/>
                <a:gd name="T2" fmla="*/ 88 w 136"/>
                <a:gd name="T3" fmla="*/ 66 h 243"/>
                <a:gd name="T4" fmla="*/ 79 w 136"/>
                <a:gd name="T5" fmla="*/ 44 h 243"/>
                <a:gd name="T6" fmla="*/ 35 w 136"/>
                <a:gd name="T7" fmla="*/ 19 h 243"/>
                <a:gd name="T8" fmla="*/ 16 w 136"/>
                <a:gd name="T9" fmla="*/ 0 h 243"/>
                <a:gd name="T10" fmla="*/ 3 w 136"/>
                <a:gd name="T11" fmla="*/ 3 h 243"/>
                <a:gd name="T12" fmla="*/ 0 w 136"/>
                <a:gd name="T13" fmla="*/ 6 h 243"/>
                <a:gd name="T14" fmla="*/ 22 w 136"/>
                <a:gd name="T15" fmla="*/ 63 h 243"/>
                <a:gd name="T16" fmla="*/ 76 w 136"/>
                <a:gd name="T17" fmla="*/ 218 h 243"/>
                <a:gd name="T18" fmla="*/ 136 w 136"/>
                <a:gd name="T19" fmla="*/ 243 h 243"/>
                <a:gd name="T20" fmla="*/ 132 w 136"/>
                <a:gd name="T21" fmla="*/ 174 h 243"/>
                <a:gd name="T22" fmla="*/ 104 w 136"/>
                <a:gd name="T23" fmla="*/ 104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6"/>
                <a:gd name="T37" fmla="*/ 0 h 243"/>
                <a:gd name="T38" fmla="*/ 136 w 136"/>
                <a:gd name="T39" fmla="*/ 243 h 2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6" h="243">
                  <a:moveTo>
                    <a:pt x="104" y="104"/>
                  </a:moveTo>
                  <a:lnTo>
                    <a:pt x="88" y="66"/>
                  </a:lnTo>
                  <a:lnTo>
                    <a:pt x="79" y="44"/>
                  </a:lnTo>
                  <a:lnTo>
                    <a:pt x="35" y="19"/>
                  </a:lnTo>
                  <a:lnTo>
                    <a:pt x="1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22" y="63"/>
                  </a:lnTo>
                  <a:lnTo>
                    <a:pt x="76" y="218"/>
                  </a:lnTo>
                  <a:lnTo>
                    <a:pt x="136" y="243"/>
                  </a:lnTo>
                  <a:lnTo>
                    <a:pt x="132" y="17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4E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112" u="none" dirty="0">
                <a:ea typeface="黑体" pitchFamily="2" charset="-122"/>
              </a:endParaRPr>
            </a:p>
          </p:txBody>
        </p:sp>
      </p:grpSp>
      <p:sp>
        <p:nvSpPr>
          <p:cNvPr id="1033" name="Rectangle 138"/>
          <p:cNvSpPr>
            <a:spLocks noChangeArrowheads="1"/>
          </p:cNvSpPr>
          <p:nvPr/>
        </p:nvSpPr>
        <p:spPr bwMode="auto">
          <a:xfrm>
            <a:off x="1253697" y="1964213"/>
            <a:ext cx="1139380" cy="180792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 wrap="none" lIns="68708" tIns="34354" rIns="68708" bIns="34354" anchor="ctr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34" name="Line 139"/>
          <p:cNvSpPr>
            <a:spLocks noChangeShapeType="1"/>
          </p:cNvSpPr>
          <p:nvPr/>
        </p:nvSpPr>
        <p:spPr bwMode="auto">
          <a:xfrm>
            <a:off x="873903" y="2242904"/>
            <a:ext cx="44309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triangle" w="med" len="lg"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35" name="Text Box 140"/>
          <p:cNvSpPr txBox="1">
            <a:spLocks noChangeArrowheads="1"/>
          </p:cNvSpPr>
          <p:nvPr/>
        </p:nvSpPr>
        <p:spPr bwMode="auto">
          <a:xfrm>
            <a:off x="1234587" y="3780476"/>
            <a:ext cx="1333637" cy="34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811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FTP </a:t>
            </a:r>
            <a:r>
              <a:rPr kumimoji="1" lang="zh-CN" altLang="en-US" sz="1811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客户端</a:t>
            </a:r>
          </a:p>
        </p:txBody>
      </p:sp>
      <p:sp>
        <p:nvSpPr>
          <p:cNvPr id="1036" name="Text Box 141"/>
          <p:cNvSpPr txBox="1">
            <a:spLocks noChangeArrowheads="1"/>
          </p:cNvSpPr>
          <p:nvPr/>
        </p:nvSpPr>
        <p:spPr bwMode="auto">
          <a:xfrm>
            <a:off x="4810379" y="3780476"/>
            <a:ext cx="1566072" cy="34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811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FTP </a:t>
            </a:r>
            <a:r>
              <a:rPr kumimoji="1" lang="zh-CN" altLang="en-US" sz="1811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服务器端</a:t>
            </a:r>
          </a:p>
        </p:txBody>
      </p:sp>
      <p:sp>
        <p:nvSpPr>
          <p:cNvPr id="1037" name="AutoShape 142"/>
          <p:cNvSpPr>
            <a:spLocks noChangeArrowheads="1"/>
          </p:cNvSpPr>
          <p:nvPr/>
        </p:nvSpPr>
        <p:spPr bwMode="auto">
          <a:xfrm>
            <a:off x="430811" y="3076600"/>
            <a:ext cx="443092" cy="626462"/>
          </a:xfrm>
          <a:prstGeom prst="can">
            <a:avLst>
              <a:gd name="adj" fmla="val 35445"/>
            </a:avLst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708" tIns="34354" rIns="68708" bIns="34354" anchor="ctr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1038" name="Line 143"/>
          <p:cNvSpPr>
            <a:spLocks noChangeShapeType="1"/>
          </p:cNvSpPr>
          <p:nvPr/>
        </p:nvSpPr>
        <p:spPr bwMode="auto">
          <a:xfrm>
            <a:off x="873903" y="3389830"/>
            <a:ext cx="44309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triangle" w="med" len="lg"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39" name="Line 144"/>
          <p:cNvSpPr>
            <a:spLocks noChangeShapeType="1"/>
          </p:cNvSpPr>
          <p:nvPr/>
        </p:nvSpPr>
        <p:spPr bwMode="auto">
          <a:xfrm>
            <a:off x="6001116" y="3389830"/>
            <a:ext cx="44309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triangle" w="med" len="lg"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40" name="AutoShape 145"/>
          <p:cNvSpPr>
            <a:spLocks noChangeArrowheads="1"/>
          </p:cNvSpPr>
          <p:nvPr/>
        </p:nvSpPr>
        <p:spPr bwMode="auto">
          <a:xfrm>
            <a:off x="6444208" y="3076600"/>
            <a:ext cx="443093" cy="626462"/>
          </a:xfrm>
          <a:prstGeom prst="can">
            <a:avLst>
              <a:gd name="adj" fmla="val 35445"/>
            </a:avLst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708" tIns="34354" rIns="68708" bIns="34354" anchor="ctr"/>
          <a:lstStyle/>
          <a:p>
            <a:endParaRPr lang="zh-CN" altLang="en-US" sz="2112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41" name="Line 146"/>
          <p:cNvSpPr>
            <a:spLocks noChangeShapeType="1"/>
          </p:cNvSpPr>
          <p:nvPr/>
        </p:nvSpPr>
        <p:spPr bwMode="auto">
          <a:xfrm>
            <a:off x="2266479" y="3424369"/>
            <a:ext cx="2785153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lg"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42" name="Line 147"/>
          <p:cNvSpPr>
            <a:spLocks noChangeShapeType="1"/>
          </p:cNvSpPr>
          <p:nvPr/>
        </p:nvSpPr>
        <p:spPr bwMode="auto">
          <a:xfrm>
            <a:off x="2266479" y="2799098"/>
            <a:ext cx="2785153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lg"/>
            <a:tailEnd type="triangle" w="med" len="lg"/>
          </a:ln>
        </p:spPr>
        <p:txBody>
          <a:bodyPr lIns="68708" tIns="34354" rIns="68708" bIns="34354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graphicFrame>
        <p:nvGraphicFramePr>
          <p:cNvPr id="1026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37677"/>
              </p:ext>
            </p:extLst>
          </p:nvPr>
        </p:nvGraphicFramePr>
        <p:xfrm>
          <a:off x="2836170" y="2520406"/>
          <a:ext cx="1645772" cy="1310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VISIO" r:id="rId4" imgW="1689840" imgH="964440" progId="Visio.Drawing.11">
                  <p:embed/>
                </p:oleObj>
              </mc:Choice>
              <mc:Fallback>
                <p:oleObj name="VISIO" r:id="rId4" imgW="1689840" imgH="964440" progId="Visio.Drawing.11">
                  <p:embed/>
                  <p:pic>
                    <p:nvPicPr>
                      <p:cNvPr id="1026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170" y="2520406"/>
                        <a:ext cx="1645772" cy="1310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" name="Text Box 149"/>
          <p:cNvSpPr txBox="1">
            <a:spLocks noChangeArrowheads="1"/>
          </p:cNvSpPr>
          <p:nvPr/>
        </p:nvSpPr>
        <p:spPr bwMode="auto">
          <a:xfrm>
            <a:off x="3316286" y="2820536"/>
            <a:ext cx="956289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2112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因特网</a:t>
            </a:r>
          </a:p>
        </p:txBody>
      </p:sp>
      <p:sp>
        <p:nvSpPr>
          <p:cNvPr id="1044" name="Text Box 150"/>
          <p:cNvSpPr txBox="1">
            <a:spLocks noChangeArrowheads="1"/>
          </p:cNvSpPr>
          <p:nvPr/>
        </p:nvSpPr>
        <p:spPr bwMode="auto">
          <a:xfrm>
            <a:off x="2913800" y="2041627"/>
            <a:ext cx="1593323" cy="34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811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TCP </a:t>
            </a:r>
            <a:r>
              <a:rPr kumimoji="1" lang="zh-CN" altLang="en-US" sz="1811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控制连接</a:t>
            </a:r>
          </a:p>
        </p:txBody>
      </p:sp>
      <p:sp>
        <p:nvSpPr>
          <p:cNvPr id="1045" name="Text Box 151"/>
          <p:cNvSpPr txBox="1">
            <a:spLocks noChangeArrowheads="1"/>
          </p:cNvSpPr>
          <p:nvPr/>
        </p:nvSpPr>
        <p:spPr bwMode="auto">
          <a:xfrm>
            <a:off x="2968738" y="3972226"/>
            <a:ext cx="1593323" cy="34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811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TCP </a:t>
            </a:r>
            <a:r>
              <a:rPr kumimoji="1" lang="zh-CN" altLang="en-US" sz="1811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数据连接</a:t>
            </a:r>
          </a:p>
        </p:txBody>
      </p:sp>
      <p:sp>
        <p:nvSpPr>
          <p:cNvPr id="1046" name="Line 152"/>
          <p:cNvSpPr>
            <a:spLocks noChangeShapeType="1"/>
          </p:cNvSpPr>
          <p:nvPr/>
        </p:nvSpPr>
        <p:spPr bwMode="auto">
          <a:xfrm flipH="1" flipV="1">
            <a:off x="2709572" y="3424369"/>
            <a:ext cx="696288" cy="487116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non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47" name="Line 153"/>
          <p:cNvSpPr>
            <a:spLocks noChangeShapeType="1"/>
          </p:cNvSpPr>
          <p:nvPr/>
        </p:nvSpPr>
        <p:spPr bwMode="auto">
          <a:xfrm flipV="1">
            <a:off x="3848952" y="3424369"/>
            <a:ext cx="759587" cy="487116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non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48" name="Line 154"/>
          <p:cNvSpPr>
            <a:spLocks noChangeShapeType="1"/>
          </p:cNvSpPr>
          <p:nvPr/>
        </p:nvSpPr>
        <p:spPr bwMode="auto">
          <a:xfrm>
            <a:off x="3785652" y="2381059"/>
            <a:ext cx="822887" cy="4180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non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49" name="Line 155"/>
          <p:cNvSpPr>
            <a:spLocks noChangeShapeType="1"/>
          </p:cNvSpPr>
          <p:nvPr/>
        </p:nvSpPr>
        <p:spPr bwMode="auto">
          <a:xfrm flipH="1">
            <a:off x="2646273" y="2381059"/>
            <a:ext cx="759587" cy="4180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non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99932" name="Oval 156"/>
          <p:cNvSpPr>
            <a:spLocks noChangeArrowheads="1"/>
          </p:cNvSpPr>
          <p:nvPr/>
        </p:nvSpPr>
        <p:spPr bwMode="auto">
          <a:xfrm>
            <a:off x="1316996" y="2033290"/>
            <a:ext cx="949483" cy="418038"/>
          </a:xfrm>
          <a:prstGeom prst="ellipse">
            <a:avLst/>
          </a:pr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68708" tIns="34354" rIns="68708" bIns="34354" anchor="ctr"/>
          <a:lstStyle/>
          <a:p>
            <a:pPr algn="ctr">
              <a:defRPr/>
            </a:pPr>
            <a:r>
              <a:rPr kumimoji="1" lang="zh-CN" altLang="en-US" sz="1509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用户界面</a:t>
            </a:r>
          </a:p>
        </p:txBody>
      </p:sp>
      <p:sp>
        <p:nvSpPr>
          <p:cNvPr id="1051" name="Line 157"/>
          <p:cNvSpPr>
            <a:spLocks noChangeShapeType="1"/>
          </p:cNvSpPr>
          <p:nvPr/>
        </p:nvSpPr>
        <p:spPr bwMode="auto">
          <a:xfrm>
            <a:off x="1823387" y="3007522"/>
            <a:ext cx="0" cy="2084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68708" tIns="34354" rIns="68708" bIns="34354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99934" name="Oval 158"/>
          <p:cNvSpPr>
            <a:spLocks noChangeArrowheads="1"/>
          </p:cNvSpPr>
          <p:nvPr/>
        </p:nvSpPr>
        <p:spPr bwMode="auto">
          <a:xfrm>
            <a:off x="1316996" y="2589484"/>
            <a:ext cx="949483" cy="418038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68708" tIns="34354" rIns="68708" bIns="34354" anchor="ctr"/>
          <a:lstStyle/>
          <a:p>
            <a:pPr algn="ctr">
              <a:defRPr/>
            </a:pPr>
            <a:r>
              <a:rPr kumimoji="1" lang="zh-CN" altLang="en-US" sz="1509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控制进程</a:t>
            </a:r>
          </a:p>
        </p:txBody>
      </p:sp>
      <p:sp>
        <p:nvSpPr>
          <p:cNvPr id="1099935" name="Oval 159"/>
          <p:cNvSpPr>
            <a:spLocks noChangeArrowheads="1"/>
          </p:cNvSpPr>
          <p:nvPr/>
        </p:nvSpPr>
        <p:spPr bwMode="auto">
          <a:xfrm>
            <a:off x="1316996" y="3146868"/>
            <a:ext cx="949483" cy="556194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68708" tIns="34354" rIns="68708" bIns="34354" anchor="ctr"/>
          <a:lstStyle/>
          <a:p>
            <a:pPr algn="ctr">
              <a:defRPr/>
            </a:pPr>
            <a:r>
              <a:rPr kumimoji="1" lang="zh-CN" altLang="en-US" sz="1509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数据传送</a:t>
            </a:r>
          </a:p>
          <a:p>
            <a:pPr algn="ctr">
              <a:defRPr/>
            </a:pPr>
            <a:r>
              <a:rPr kumimoji="1" lang="zh-CN" altLang="en-US" sz="1509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进程</a:t>
            </a:r>
          </a:p>
        </p:txBody>
      </p:sp>
      <p:sp>
        <p:nvSpPr>
          <p:cNvPr id="1054" name="Line 160"/>
          <p:cNvSpPr>
            <a:spLocks noChangeShapeType="1"/>
          </p:cNvSpPr>
          <p:nvPr/>
        </p:nvSpPr>
        <p:spPr bwMode="auto">
          <a:xfrm>
            <a:off x="5558023" y="3007522"/>
            <a:ext cx="0" cy="2084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68708" tIns="34354" rIns="68708" bIns="34354"/>
          <a:lstStyle/>
          <a:p>
            <a:endParaRPr lang="zh-CN" altLang="en-US" sz="2112" u="none" dirty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1099937" name="Oval 161"/>
          <p:cNvSpPr>
            <a:spLocks noChangeArrowheads="1"/>
          </p:cNvSpPr>
          <p:nvPr/>
        </p:nvSpPr>
        <p:spPr bwMode="auto">
          <a:xfrm>
            <a:off x="5051632" y="3146868"/>
            <a:ext cx="949484" cy="556194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68708" tIns="34354" rIns="68708" bIns="34354" anchor="ctr"/>
          <a:lstStyle/>
          <a:p>
            <a:pPr algn="ctr">
              <a:defRPr/>
            </a:pPr>
            <a:r>
              <a:rPr kumimoji="1" lang="zh-CN" altLang="en-US" sz="1509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数据传送</a:t>
            </a:r>
          </a:p>
          <a:p>
            <a:pPr algn="ctr">
              <a:defRPr/>
            </a:pPr>
            <a:r>
              <a:rPr kumimoji="1" lang="zh-CN" altLang="en-US" sz="1509" u="none" dirty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4846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6比9模版">
  <a:themeElements>
    <a:clrScheme name="1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6比9模版">
  <a:themeElements>
    <a:clrScheme name="2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2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2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16比9模版">
  <a:themeElements>
    <a:clrScheme name="3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3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3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16比9模版</Template>
  <TotalTime>8615</TotalTime>
  <Words>4307</Words>
  <Application>Microsoft Office PowerPoint</Application>
  <PresentationFormat>自定义</PresentationFormat>
  <Paragraphs>539</Paragraphs>
  <Slides>47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Gulim</vt:lpstr>
      <vt:lpstr>黑体</vt:lpstr>
      <vt:lpstr>华文楷体</vt:lpstr>
      <vt:lpstr>华文细黑</vt:lpstr>
      <vt:lpstr>华文新魏</vt:lpstr>
      <vt:lpstr>宋体</vt:lpstr>
      <vt:lpstr>微软雅黑</vt:lpstr>
      <vt:lpstr>Arial</vt:lpstr>
      <vt:lpstr>Constantia</vt:lpstr>
      <vt:lpstr>Copperplate Gothic Bold</vt:lpstr>
      <vt:lpstr>Times New Roman</vt:lpstr>
      <vt:lpstr>Wingdings</vt:lpstr>
      <vt:lpstr>1_16比9模版</vt:lpstr>
      <vt:lpstr>2_16比9模版</vt:lpstr>
      <vt:lpstr>3_16比9模版</vt:lpstr>
      <vt:lpstr>Visio</vt:lpstr>
      <vt:lpstr>VISIO</vt:lpstr>
      <vt:lpstr>计算机网络</vt:lpstr>
      <vt:lpstr>PowerPoint 演示文稿</vt:lpstr>
      <vt:lpstr>一、文件传输协议FTP</vt:lpstr>
      <vt:lpstr>FTP的工作模式</vt:lpstr>
      <vt:lpstr>PowerPoint 演示文稿</vt:lpstr>
      <vt:lpstr>PowerPoint 演示文稿</vt:lpstr>
      <vt:lpstr>FTP协议的特点：</vt:lpstr>
      <vt:lpstr>两个连接</vt:lpstr>
      <vt:lpstr>FTP 使用的两个 TCP 连接 </vt:lpstr>
      <vt:lpstr> 两个不同的端口号 </vt:lpstr>
      <vt:lpstr>FTP主要命令与协议执行过程</vt:lpstr>
      <vt:lpstr>PowerPoint 演示文稿</vt:lpstr>
      <vt:lpstr>PowerPoint 演示文稿</vt:lpstr>
      <vt:lpstr>PowerPoint 演示文稿</vt:lpstr>
      <vt:lpstr>自动主机配置的必要性</vt:lpstr>
      <vt:lpstr>PowerPoint 演示文稿</vt:lpstr>
      <vt:lpstr>PowerPoint 演示文稿</vt:lpstr>
      <vt:lpstr>PowerPoint 演示文稿</vt:lpstr>
      <vt:lpstr>DHCP客户端的主要功能</vt:lpstr>
      <vt:lpstr>PowerPoint 演示文稿</vt:lpstr>
      <vt:lpstr>DHCP报文介绍</vt:lpstr>
      <vt:lpstr>PowerPoint 演示文稿</vt:lpstr>
      <vt:lpstr>DHCP报文格式 </vt:lpstr>
      <vt:lpstr>DHCP报文格式 </vt:lpstr>
      <vt:lpstr>DHCP报文格式 </vt:lpstr>
      <vt:lpstr>PowerPoint 演示文稿</vt:lpstr>
      <vt:lpstr>PowerPoint 演示文稿</vt:lpstr>
      <vt:lpstr>PowerPoint 演示文稿</vt:lpstr>
      <vt:lpstr>PowerPoint 演示文稿</vt:lpstr>
      <vt:lpstr>租用期(lease period) </vt:lpstr>
      <vt:lpstr>更新IP地址租用期</vt:lpstr>
      <vt:lpstr>DHCP 中继代理(relay agent) </vt:lpstr>
      <vt:lpstr>DHCP 中继代理以单播方式转发发现报文 </vt:lpstr>
      <vt:lpstr>DHCP中继代理 采用单播方式 转发”发现报文”</vt:lpstr>
      <vt:lpstr>三、SNMP协议</vt:lpstr>
      <vt:lpstr>网络管理的基本概念</vt:lpstr>
      <vt:lpstr>网络管理系统结构</vt:lpstr>
      <vt:lpstr>PowerPoint 演示文稿</vt:lpstr>
      <vt:lpstr>网络管理的功能</vt:lpstr>
      <vt:lpstr>PowerPoint 演示文稿</vt:lpstr>
      <vt:lpstr>SNMP协议的工作原理</vt:lpstr>
      <vt:lpstr>SNMP协议的基本内容</vt:lpstr>
      <vt:lpstr>对象命名树的结构</vt:lpstr>
      <vt:lpstr>MIB对象组（常用的MIB对象）</vt:lpstr>
      <vt:lpstr>SNMP的基本操作</vt:lpstr>
      <vt:lpstr>管理进程执行Get操作的过程</vt:lpstr>
      <vt:lpstr>管理进程执行Set操作的过程</vt:lpstr>
    </vt:vector>
  </TitlesOfParts>
  <Company>tonecom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WangYuxin</cp:lastModifiedBy>
  <cp:revision>1049</cp:revision>
  <cp:lastPrinted>1999-06-03T07:41:47Z</cp:lastPrinted>
  <dcterms:created xsi:type="dcterms:W3CDTF">1999-05-31T06:37:31Z</dcterms:created>
  <dcterms:modified xsi:type="dcterms:W3CDTF">2017-12-01T00:38:56Z</dcterms:modified>
</cp:coreProperties>
</file>