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0690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800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0395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7642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026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7422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12072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06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00183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820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8276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874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735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392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4444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a:p>
        </p:txBody>
      </p:sp>
    </p:spTree>
    <p:extLst>
      <p:ext uri="{BB962C8B-B14F-4D97-AF65-F5344CB8AC3E}">
        <p14:creationId xmlns:p14="http://schemas.microsoft.com/office/powerpoint/2010/main" val="245689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8308261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9836219" TargetMode="External" /><Relationship Id="rId2" Type="http://schemas.openxmlformats.org/officeDocument/2006/relationships/hyperlink" Target="https://www.emqopter.de/en/deliverydrone.php" TargetMode="External" /><Relationship Id="rId1" Type="http://schemas.openxmlformats.org/officeDocument/2006/relationships/slideLayout" Target="../slideLayouts/slideLayout7.xml" /><Relationship Id="rId5" Type="http://schemas.openxmlformats.org/officeDocument/2006/relationships/hyperlink" Target="https://www.aboutamazon.com/news/transportation/how-amazon-is-building-its-drone-delivery-system" TargetMode="External" /><Relationship Id="rId4" Type="http://schemas.openxmlformats.org/officeDocument/2006/relationships/hyperlink" Target="https://auterion.com/delivery-anywhere-with-autonomous-drones/"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417" y="2518175"/>
            <a:ext cx="7766936" cy="1646302"/>
          </a:xfrm>
        </p:spPr>
        <p:txBody>
          <a:bodyPr vert="horz" anchor="t"/>
          <a:lstStyle/>
          <a:p>
            <a:pPr algn="l"/>
            <a:r>
              <a:rPr lang="en-US" sz="3600" b="1" dirty="0">
                <a:solidFill>
                  <a:schemeClr val="accent1">
                    <a:lumMod val="75000"/>
                  </a:schemeClr>
                </a:solidFill>
                <a:latin typeface="Comic Sans MS"/>
              </a:rPr>
              <a:t>AUTONOMOUS DRONE NAVIGATION USING CNN</a:t>
            </a:r>
          </a:p>
        </p:txBody>
      </p:sp>
      <p:sp>
        <p:nvSpPr>
          <p:cNvPr id="3" name="Subtitle 2"/>
          <p:cNvSpPr>
            <a:spLocks noGrp="1"/>
          </p:cNvSpPr>
          <p:nvPr>
            <p:ph type="subTitle" idx="1"/>
          </p:nvPr>
        </p:nvSpPr>
        <p:spPr>
          <a:xfrm>
            <a:off x="3125389" y="4085782"/>
            <a:ext cx="7411641" cy="2540046"/>
          </a:xfrm>
        </p:spPr>
        <p:txBody>
          <a:bodyPr anchor="ctr">
            <a:normAutofit fontScale="25000" lnSpcReduction="20000"/>
          </a:bodyPr>
          <a:lstStyle/>
          <a:p>
            <a:r>
              <a:rPr lang="en-US" sz="8000" dirty="0">
                <a:solidFill>
                  <a:schemeClr val="tx1"/>
                </a:solidFill>
                <a:latin typeface="Comic Sans MS"/>
              </a:rPr>
              <a:t>Created by:</a:t>
            </a:r>
          </a:p>
          <a:p>
            <a:r>
              <a:rPr lang="en-US" sz="8000" dirty="0">
                <a:solidFill>
                  <a:schemeClr val="tx1"/>
                </a:solidFill>
                <a:latin typeface="Comic Sans MS"/>
              </a:rPr>
              <a:t>K . CHOCKALINGAM</a:t>
            </a:r>
          </a:p>
          <a:p>
            <a:r>
              <a:rPr lang="en-US" sz="8000" dirty="0">
                <a:solidFill>
                  <a:schemeClr val="tx1"/>
                </a:solidFill>
                <a:latin typeface="Comic Sans MS"/>
              </a:rPr>
              <a:t>912321104004</a:t>
            </a:r>
          </a:p>
          <a:p>
            <a:r>
              <a:rPr lang="en-US" sz="8000" dirty="0">
                <a:solidFill>
                  <a:schemeClr val="tx1"/>
                </a:solidFill>
                <a:latin typeface="Comic Sans MS"/>
              </a:rPr>
              <a:t>SACS M.A.V.M.M ENGINEERING COLLEGE MADURAI</a:t>
            </a:r>
          </a:p>
          <a:p>
            <a:pPr algn="just"/>
            <a:r>
              <a:rPr lang="en-US" sz="8000" dirty="0">
                <a:solidFill>
                  <a:schemeClr val="tx1"/>
                </a:solidFill>
                <a:latin typeface="Comic Sans MS"/>
              </a:rPr>
              <a:t>        </a:t>
            </a:r>
            <a:r>
              <a:rPr lang="en-US" sz="9600" dirty="0">
                <a:solidFill>
                  <a:schemeClr val="tx1"/>
                </a:solidFill>
                <a:latin typeface="Comic Sans MS"/>
              </a:rPr>
              <a:t>                                       </a:t>
            </a:r>
          </a:p>
          <a:p>
            <a:pPr algn="just"/>
            <a:r>
              <a:rPr lang="en-US" sz="9600" dirty="0">
                <a:solidFill>
                  <a:schemeClr val="tx1"/>
                </a:solidFill>
                <a:latin typeface="Comic Sans MS"/>
              </a:rPr>
              <a:t>                                                                     </a:t>
            </a:r>
          </a:p>
          <a:p>
            <a:endParaRPr lang="en-US" dirty="0">
              <a:solidFill>
                <a:schemeClr val="tx1"/>
              </a:solidFill>
              <a:latin typeface="Comic Sans M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D692D9-4A2C-DD87-BD73-5107B335F59A}"/>
              </a:ext>
            </a:extLst>
          </p:cNvPr>
          <p:cNvSpPr>
            <a:spLocks noGrp="1"/>
          </p:cNvSpPr>
          <p:nvPr>
            <p:ph type="title"/>
          </p:nvPr>
        </p:nvSpPr>
        <p:spPr>
          <a:xfrm>
            <a:off x="873787" y="1107282"/>
            <a:ext cx="8596668" cy="860400"/>
          </a:xfrm>
        </p:spPr>
        <p:txBody>
          <a:bodyPr/>
          <a:lstStyle/>
          <a:p>
            <a:r>
              <a:rPr lang="en-US" dirty="0">
                <a:latin typeface="Comic Sans MS" panose="030F0702030302020204"/>
              </a:rPr>
              <a:t>Algorithm and deployment (continue):</a:t>
            </a:r>
          </a:p>
        </p:txBody>
      </p:sp>
      <p:sp>
        <p:nvSpPr>
          <p:cNvPr id="4" name="Text Placeholder 3">
            <a:extLst>
              <a:ext uri="{FF2B5EF4-FFF2-40B4-BE49-F238E27FC236}">
                <a16:creationId xmlns:a16="http://schemas.microsoft.com/office/drawing/2014/main" id="{E12639A5-8125-E07E-08E5-E34A92598876}"/>
              </a:ext>
            </a:extLst>
          </p:cNvPr>
          <p:cNvSpPr>
            <a:spLocks noGrp="1"/>
          </p:cNvSpPr>
          <p:nvPr>
            <p:ph type="body" idx="1"/>
          </p:nvPr>
        </p:nvSpPr>
        <p:spPr>
          <a:xfrm>
            <a:off x="873787" y="2271292"/>
            <a:ext cx="8788135" cy="5247504"/>
          </a:xfrm>
        </p:spPr>
        <p:txBody>
          <a:bodyPr/>
          <a:lstStyle/>
          <a:p>
            <a:r>
              <a:rPr lang="en-US" dirty="0">
                <a:solidFill>
                  <a:schemeClr val="tx1"/>
                </a:solidFill>
                <a:latin typeface="Copperplate Gothic Bold" panose="020E0705020206020404" pitchFamily="34" charset="0"/>
              </a:rPr>
              <a:t>2.Obstacle Avoidance: </a:t>
            </a:r>
          </a:p>
          <a:p>
            <a:pPr algn="just"/>
            <a:r>
              <a:rPr lang="en-US" dirty="0">
                <a:solidFill>
                  <a:schemeClr val="tx1"/>
                </a:solidFill>
                <a:latin typeface="Comic Sans MS" panose="030F0702030302020204"/>
              </a:rPr>
              <a:t>Use sensors (such as , ultrasonic, or cameras) to detect and avoid obstacles in real-time. This can involve techniques like reactive control or model predictive control.</a:t>
            </a:r>
          </a:p>
          <a:p>
            <a:pPr algn="just"/>
            <a:r>
              <a:rPr lang="en-US" dirty="0">
                <a:solidFill>
                  <a:schemeClr val="tx1"/>
                </a:solidFill>
                <a:latin typeface="Copperplate Gothic Bold" panose="020E0705020206020404" pitchFamily="34" charset="0"/>
              </a:rPr>
              <a:t>3.Localization:</a:t>
            </a:r>
            <a:r>
              <a:rPr lang="en-US" dirty="0">
                <a:solidFill>
                  <a:schemeClr val="tx1"/>
                </a:solidFill>
                <a:latin typeface="Comic Sans MS" panose="030F0702030302020204"/>
              </a:rPr>
              <a:t> </a:t>
            </a:r>
          </a:p>
          <a:p>
            <a:pPr algn="just"/>
            <a:r>
              <a:rPr lang="en-US" dirty="0">
                <a:solidFill>
                  <a:schemeClr val="tx1"/>
                </a:solidFill>
                <a:latin typeface="Comic Sans MS" panose="030F0702030302020204"/>
              </a:rPr>
              <a:t>Estimate the drone’s position and orientation relative to its environment. This is often done using GPS , IMU (Inertial Measurement Unit) , and visual   technique</a:t>
            </a:r>
          </a:p>
          <a:p>
            <a:pPr algn="just"/>
            <a:r>
              <a:rPr lang="en-US" dirty="0">
                <a:solidFill>
                  <a:schemeClr val="tx1"/>
                </a:solidFill>
                <a:latin typeface="Copperplate Gothic Bold" panose="020E0705020206020404" pitchFamily="34" charset="0"/>
              </a:rPr>
              <a:t>4.Control: </a:t>
            </a:r>
          </a:p>
          <a:p>
            <a:pPr algn="just"/>
            <a:r>
              <a:rPr lang="en-US" dirty="0">
                <a:solidFill>
                  <a:schemeClr val="tx1"/>
                </a:solidFill>
                <a:latin typeface="Comic Sans MS" panose="030F0702030302020204"/>
              </a:rPr>
              <a:t>Generate commands to adjust the drone’s motion based on the planned path, obstacle avoidance, and localization information. PID controllers are commonly used for stability and control.</a:t>
            </a:r>
          </a:p>
        </p:txBody>
      </p:sp>
    </p:spTree>
    <p:extLst>
      <p:ext uri="{BB962C8B-B14F-4D97-AF65-F5344CB8AC3E}">
        <p14:creationId xmlns:p14="http://schemas.microsoft.com/office/powerpoint/2010/main" val="348403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EA0F67-27BE-9758-B0E9-7EE72CF1C8F8}"/>
              </a:ext>
            </a:extLst>
          </p:cNvPr>
          <p:cNvSpPr txBox="1"/>
          <p:nvPr/>
        </p:nvSpPr>
        <p:spPr>
          <a:xfrm>
            <a:off x="267893" y="-339328"/>
            <a:ext cx="10269139"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just"/>
            <a:endParaRPr lang="en-US" sz="2000" b="1" dirty="0">
              <a:latin typeface="Copperplate Gothic Bold" panose="020E0705020206020404" pitchFamily="34" charset="0"/>
            </a:endParaRPr>
          </a:p>
          <a:p>
            <a:pPr lvl="3" algn="just"/>
            <a:endParaRPr lang="en-US" sz="2000" b="1" dirty="0">
              <a:solidFill>
                <a:schemeClr val="accent1"/>
              </a:solidFill>
              <a:latin typeface="Comic Sans MS" panose="030F0702030302020204"/>
            </a:endParaRPr>
          </a:p>
          <a:p>
            <a:pPr lvl="3" algn="just"/>
            <a:r>
              <a:rPr lang="en-US" sz="2800" b="1" dirty="0">
                <a:solidFill>
                  <a:schemeClr val="accent1"/>
                </a:solidFill>
                <a:latin typeface="Comic Sans MS" panose="030F0702030302020204"/>
              </a:rPr>
              <a:t>Algorithm and deployment (continue):</a:t>
            </a:r>
          </a:p>
          <a:p>
            <a:pPr lvl="3" algn="just"/>
            <a:endParaRPr lang="en-US" sz="2000" b="1" dirty="0">
              <a:latin typeface="Copperplate Gothic Bold" panose="020E0705020206020404" pitchFamily="34" charset="0"/>
            </a:endParaRPr>
          </a:p>
          <a:p>
            <a:pPr lvl="3" algn="just"/>
            <a:r>
              <a:rPr lang="en-US" sz="2000" b="1" dirty="0">
                <a:latin typeface="Copperplate Gothic Bold" panose="020E0705020206020404" pitchFamily="34" charset="0"/>
              </a:rPr>
              <a:t>5.Algorithm Integration</a:t>
            </a:r>
            <a:r>
              <a:rPr lang="en-US" sz="2000" dirty="0">
                <a:latin typeface="Copperplate Gothic Bold" panose="020E0705020206020404" pitchFamily="34" charset="0"/>
              </a:rPr>
              <a:t>:</a:t>
            </a:r>
            <a:endParaRPr lang="en-US" dirty="0">
              <a:latin typeface="Copperplate Gothic Bold" panose="020E0705020206020404" pitchFamily="34" charset="0"/>
            </a:endParaRPr>
          </a:p>
          <a:p>
            <a:pPr marL="1600200" lvl="4" indent="-228600" algn="just">
              <a:buFont typeface=""/>
              <a:buAutoNum type="arabicPeriod"/>
            </a:pPr>
            <a:r>
              <a:rPr lang="en-US" sz="2000" dirty="0">
                <a:solidFill>
                  <a:srgbClr val="0D0D0D"/>
                </a:solidFill>
                <a:latin typeface="Comic Sans MS"/>
              </a:rPr>
              <a:t>Combine path planning, obstacle avoidance, localization, and control algorithms into a cohesive system.</a:t>
            </a:r>
          </a:p>
          <a:p>
            <a:pPr marL="1600200" lvl="4" indent="-228600" algn="just">
              <a:buFont typeface=""/>
              <a:buAutoNum type="arabicPeriod"/>
            </a:pPr>
            <a:r>
              <a:rPr lang="en-US" sz="2000" dirty="0">
                <a:solidFill>
                  <a:srgbClr val="0D0D0D"/>
                </a:solidFill>
                <a:latin typeface="Comic Sans MS"/>
              </a:rPr>
              <a:t>Ensure efficient communication and data exchange between different components of the navigation system.</a:t>
            </a:r>
          </a:p>
          <a:p>
            <a:pPr marL="1600200" lvl="4" indent="-228600" algn="just">
              <a:buAutoNum type="arabicPeriod"/>
            </a:pPr>
            <a:endParaRPr lang="en-US" sz="2000" dirty="0">
              <a:solidFill>
                <a:srgbClr val="0D0D0D"/>
              </a:solidFill>
              <a:latin typeface="Comic Sans MS"/>
            </a:endParaRPr>
          </a:p>
          <a:p>
            <a:pPr lvl="3" algn="just"/>
            <a:r>
              <a:rPr lang="en-US" sz="2000" b="1" dirty="0">
                <a:latin typeface="Copperplate Gothic Bold" panose="020E0705020206020404" pitchFamily="34" charset="0"/>
              </a:rPr>
              <a:t>6.Simulation and Testing</a:t>
            </a:r>
            <a:r>
              <a:rPr lang="en-US" sz="2000" dirty="0">
                <a:latin typeface="Copperplate Gothic Bold" panose="020E0705020206020404" pitchFamily="34" charset="0"/>
              </a:rPr>
              <a:t>:</a:t>
            </a:r>
          </a:p>
          <a:p>
            <a:pPr marL="1371600" lvl="4" algn="just"/>
            <a:r>
              <a:rPr lang="en-US" sz="2000" dirty="0">
                <a:solidFill>
                  <a:srgbClr val="0D0D0D"/>
                </a:solidFill>
                <a:latin typeface="Comic Sans MS"/>
              </a:rPr>
              <a:t>       Use simulation environments  to test the navigation algorithms in various scenarios before deployment.</a:t>
            </a:r>
          </a:p>
          <a:p>
            <a:pPr marL="1600200" lvl="4" indent="-228600" algn="just">
              <a:buFont typeface=""/>
              <a:buAutoNum type="arabicPeriod"/>
            </a:pPr>
            <a:r>
              <a:rPr lang="en-US" sz="2000" dirty="0">
                <a:solidFill>
                  <a:srgbClr val="0D0D0D"/>
                </a:solidFill>
                <a:latin typeface="Comic Sans MS"/>
              </a:rPr>
              <a:t>Conduct extensive real-world testing to validate the performance of the algorithm under different conditions.</a:t>
            </a:r>
          </a:p>
          <a:p>
            <a:pPr marL="1600200" lvl="4" indent="-228600" algn="just">
              <a:buAutoNum type="arabicPeriod"/>
            </a:pPr>
            <a:endParaRPr lang="en-US" sz="2000" dirty="0">
              <a:latin typeface="Copperplate Gothic Bold" panose="020E0705020206020404" pitchFamily="34" charset="0"/>
            </a:endParaRPr>
          </a:p>
          <a:p>
            <a:pPr lvl="3" algn="just"/>
            <a:r>
              <a:rPr lang="en-US" sz="2000" b="1" dirty="0">
                <a:latin typeface="Copperplate Gothic Bold" panose="020E0705020206020404" pitchFamily="34" charset="0"/>
              </a:rPr>
              <a:t>7.Deployment</a:t>
            </a:r>
            <a:r>
              <a:rPr lang="en-US" sz="2000" dirty="0">
                <a:latin typeface="Copperplate Gothic Bold" panose="020E0705020206020404" pitchFamily="34" charset="0"/>
              </a:rPr>
              <a:t>:</a:t>
            </a:r>
          </a:p>
          <a:p>
            <a:pPr marL="1600200" lvl="4" indent="-228600" algn="just">
              <a:buFont typeface=""/>
              <a:buAutoNum type="arabicPeriod"/>
            </a:pPr>
            <a:r>
              <a:rPr lang="en-US" sz="2000" dirty="0">
                <a:solidFill>
                  <a:srgbClr val="0D0D0D"/>
                </a:solidFill>
                <a:latin typeface="Comic Sans MS"/>
              </a:rPr>
              <a:t>Transfer the finalized navigation algorithm onto the drone's onboard computer               Optimize the code for real-time execution and resource constraints of the onboard hardware.</a:t>
            </a:r>
          </a:p>
          <a:p>
            <a:pPr marL="1600200" lvl="4" indent="-228600" algn="just">
              <a:buFont typeface=""/>
              <a:buAutoNum type="arabicPeriod"/>
            </a:pPr>
            <a:r>
              <a:rPr lang="en-US" sz="2000" dirty="0">
                <a:solidFill>
                  <a:srgbClr val="0D0D0D"/>
                </a:solidFill>
                <a:latin typeface="Comic Sans MS"/>
              </a:rPr>
              <a:t>Ensure robustness and reliability of the deployed system through thorough testing and validation.</a:t>
            </a:r>
          </a:p>
        </p:txBody>
      </p:sp>
    </p:spTree>
    <p:extLst>
      <p:ext uri="{BB962C8B-B14F-4D97-AF65-F5344CB8AC3E}">
        <p14:creationId xmlns:p14="http://schemas.microsoft.com/office/powerpoint/2010/main" val="67009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C638-308E-E35A-55D3-EFEBE4B4625F}"/>
              </a:ext>
            </a:extLst>
          </p:cNvPr>
          <p:cNvSpPr>
            <a:spLocks noGrp="1"/>
          </p:cNvSpPr>
          <p:nvPr>
            <p:ph type="title"/>
          </p:nvPr>
        </p:nvSpPr>
        <p:spPr>
          <a:xfrm>
            <a:off x="677335" y="256717"/>
            <a:ext cx="8596668" cy="877675"/>
          </a:xfrm>
        </p:spPr>
        <p:txBody>
          <a:bodyPr/>
          <a:lstStyle/>
          <a:p>
            <a:r>
              <a:rPr lang="en-US">
                <a:latin typeface="Comic Sans MS"/>
              </a:rPr>
              <a:t>Result</a:t>
            </a:r>
            <a:r>
              <a:rPr lang="en-US"/>
              <a:t>:</a:t>
            </a:r>
          </a:p>
        </p:txBody>
      </p:sp>
      <p:sp>
        <p:nvSpPr>
          <p:cNvPr id="5" name="Text Placeholder 4">
            <a:extLst>
              <a:ext uri="{FF2B5EF4-FFF2-40B4-BE49-F238E27FC236}">
                <a16:creationId xmlns:a16="http://schemas.microsoft.com/office/drawing/2014/main" id="{1422B46C-7FC0-7C80-1A24-863E8D9E00A6}"/>
              </a:ext>
            </a:extLst>
          </p:cNvPr>
          <p:cNvSpPr>
            <a:spLocks noGrp="1"/>
          </p:cNvSpPr>
          <p:nvPr>
            <p:ph type="body" idx="1"/>
          </p:nvPr>
        </p:nvSpPr>
        <p:spPr>
          <a:xfrm>
            <a:off x="1588163" y="6171083"/>
            <a:ext cx="8596668" cy="860400"/>
          </a:xfrm>
        </p:spPr>
        <p:txBody>
          <a:bodyPr/>
          <a:lstStyle/>
          <a:p>
            <a:r>
              <a:rPr lang="en-US" dirty="0">
                <a:solidFill>
                  <a:schemeClr val="tx1"/>
                </a:solidFill>
              </a:rPr>
              <a:t>Fig: Detection and validation of drone navigation</a:t>
            </a:r>
          </a:p>
        </p:txBody>
      </p:sp>
      <p:pic>
        <p:nvPicPr>
          <p:cNvPr id="6" name="Picture 5">
            <a:extLst>
              <a:ext uri="{FF2B5EF4-FFF2-40B4-BE49-F238E27FC236}">
                <a16:creationId xmlns:a16="http://schemas.microsoft.com/office/drawing/2014/main" id="{49FDC2A6-859B-2657-9CF6-E784C53AB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68" y="1337684"/>
            <a:ext cx="9501187" cy="4630107"/>
          </a:xfrm>
          <a:prstGeom prst="rect">
            <a:avLst/>
          </a:prstGeom>
        </p:spPr>
      </p:pic>
    </p:spTree>
    <p:extLst>
      <p:ext uri="{BB962C8B-B14F-4D97-AF65-F5344CB8AC3E}">
        <p14:creationId xmlns:p14="http://schemas.microsoft.com/office/powerpoint/2010/main" val="196830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265D9-B30D-C075-AE99-D4AAF98623FE}"/>
              </a:ext>
            </a:extLst>
          </p:cNvPr>
          <p:cNvSpPr>
            <a:spLocks noGrp="1"/>
          </p:cNvSpPr>
          <p:nvPr>
            <p:ph idx="1"/>
          </p:nvPr>
        </p:nvSpPr>
        <p:spPr>
          <a:xfrm rot="10800000" flipV="1">
            <a:off x="677335" y="502444"/>
            <a:ext cx="11285716" cy="7819627"/>
          </a:xfrm>
        </p:spPr>
        <p:txBody>
          <a:bodyPr vert="horz" lIns="91440" tIns="45720" rIns="91440" bIns="45720" rtlCol="0" anchor="t">
            <a:noAutofit/>
          </a:bodyPr>
          <a:lstStyle/>
          <a:p>
            <a:pPr marL="0" indent="0">
              <a:buNone/>
            </a:pPr>
            <a:endParaRPr lang="en-US" sz="3200" dirty="0">
              <a:solidFill>
                <a:srgbClr val="666666"/>
              </a:solidFill>
              <a:latin typeface="Comic Sans MS"/>
            </a:endParaRPr>
          </a:p>
          <a:p>
            <a:pPr marL="0" indent="0" algn="just">
              <a:buNone/>
            </a:pPr>
            <a:r>
              <a:rPr lang="en-US" sz="2800" dirty="0">
                <a:solidFill>
                  <a:schemeClr val="tx1"/>
                </a:solidFill>
                <a:latin typeface="Comic Sans MS"/>
              </a:rPr>
              <a:t>In conclusion, drone navigation involves the integration of various algorithms for path planning, obstacle avoidance, localization, and control. These algorithms enable drones to autonomously navigate through environments while avoiding obstacles and reaching their destinations safely and efficiently. Deployment of drone navigation systems requires robust integration, consideration of power consumption, communication reliability, and adherence to safety protocols. Additionally, thorough testing and validation are essential to ensure the system’s effectiveness in real-world scenarios. As technology continues to advance, drone navigation capabilities are expected to improve, enabling a wide range of applications across industries such as delivery, surveillance, and infrastructure inspection.            </a:t>
            </a:r>
          </a:p>
        </p:txBody>
      </p:sp>
      <p:sp>
        <p:nvSpPr>
          <p:cNvPr id="5" name="Title 4">
            <a:extLst>
              <a:ext uri="{FF2B5EF4-FFF2-40B4-BE49-F238E27FC236}">
                <a16:creationId xmlns:a16="http://schemas.microsoft.com/office/drawing/2014/main" id="{58E0B53D-32AF-20AB-3363-79A1E9D5E83C}"/>
              </a:ext>
            </a:extLst>
          </p:cNvPr>
          <p:cNvSpPr>
            <a:spLocks noGrp="1"/>
          </p:cNvSpPr>
          <p:nvPr>
            <p:ph type="title"/>
          </p:nvPr>
        </p:nvSpPr>
        <p:spPr>
          <a:xfrm>
            <a:off x="677335" y="502444"/>
            <a:ext cx="8596668" cy="1320800"/>
          </a:xfrm>
        </p:spPr>
        <p:txBody>
          <a:bodyPr>
            <a:normAutofit/>
          </a:bodyPr>
          <a:lstStyle/>
          <a:p>
            <a:r>
              <a:rPr lang="en-US" sz="4000" dirty="0">
                <a:latin typeface="Comic Sans MS" panose="030F0702030302020204"/>
              </a:rPr>
              <a:t>Conclusion:</a:t>
            </a:r>
          </a:p>
        </p:txBody>
      </p:sp>
    </p:spTree>
    <p:extLst>
      <p:ext uri="{BB962C8B-B14F-4D97-AF65-F5344CB8AC3E}">
        <p14:creationId xmlns:p14="http://schemas.microsoft.com/office/powerpoint/2010/main" val="188928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8552E5-7B5A-33B1-8BCB-ADBA5A49813F}"/>
              </a:ext>
            </a:extLst>
          </p:cNvPr>
          <p:cNvSpPr txBox="1"/>
          <p:nvPr/>
        </p:nvSpPr>
        <p:spPr>
          <a:xfrm rot="10800000" flipV="1">
            <a:off x="419694" y="1009950"/>
            <a:ext cx="10995423" cy="3046988"/>
          </a:xfrm>
          <a:prstGeom prst="rect">
            <a:avLst/>
          </a:prstGeom>
          <a:noFill/>
        </p:spPr>
        <p:txBody>
          <a:bodyPr wrap="square">
            <a:spAutoFit/>
          </a:bodyPr>
          <a:lstStyle/>
          <a:p>
            <a:r>
              <a:rPr lang="en-US" sz="5400" dirty="0">
                <a:solidFill>
                  <a:schemeClr val="accent1"/>
                </a:solidFill>
              </a:rPr>
              <a:t>Reference:</a:t>
            </a:r>
          </a:p>
          <a:p>
            <a:pPr marL="342900" indent="-342900">
              <a:buFont typeface="+mj-lt"/>
              <a:buAutoNum type="arabicPeriod"/>
            </a:pPr>
            <a:r>
              <a:rPr lang="en-US" sz="2400" dirty="0">
                <a:solidFill>
                  <a:schemeClr val="accent1"/>
                </a:solidFill>
                <a:hlinkClick r:id="rId2"/>
              </a:rPr>
              <a:t>https://www.emqopter.de/en/deliverydrone.php</a:t>
            </a:r>
            <a:endParaRPr lang="en-US" sz="2400" dirty="0">
              <a:solidFill>
                <a:schemeClr val="accent1"/>
              </a:solidFill>
            </a:endParaRPr>
          </a:p>
          <a:p>
            <a:pPr marL="342900" indent="-342900">
              <a:buFont typeface="+mj-lt"/>
              <a:buAutoNum type="arabicPeriod"/>
            </a:pPr>
            <a:r>
              <a:rPr lang="en-US" sz="2400" dirty="0">
                <a:solidFill>
                  <a:schemeClr val="accent1"/>
                </a:solidFill>
                <a:hlinkClick r:id="rId3"/>
              </a:rPr>
              <a:t>https://ieeexplore.ieee.org/document/9836219</a:t>
            </a:r>
            <a:endParaRPr lang="en-US" sz="2400" dirty="0">
              <a:solidFill>
                <a:schemeClr val="accent1"/>
              </a:solidFill>
            </a:endParaRPr>
          </a:p>
          <a:p>
            <a:pPr marL="342900" indent="-342900">
              <a:buFont typeface="+mj-lt"/>
              <a:buAutoNum type="arabicPeriod"/>
            </a:pPr>
            <a:r>
              <a:rPr lang="en-US" sz="2400" dirty="0">
                <a:solidFill>
                  <a:schemeClr val="accent1"/>
                </a:solidFill>
                <a:hlinkClick r:id="rId4"/>
              </a:rPr>
              <a:t>https://auterion.com/delivery-anywhere-with-autonomous-drones/</a:t>
            </a:r>
            <a:endParaRPr lang="en-US" sz="2400" dirty="0">
              <a:solidFill>
                <a:schemeClr val="accent1"/>
              </a:solidFill>
            </a:endParaRPr>
          </a:p>
          <a:p>
            <a:pPr marL="342900" indent="-342900">
              <a:buFont typeface="+mj-lt"/>
              <a:buAutoNum type="arabicPeriod"/>
            </a:pPr>
            <a:r>
              <a:rPr lang="en-US" sz="2400" dirty="0">
                <a:solidFill>
                  <a:schemeClr val="accent1"/>
                </a:solidFill>
                <a:hlinkClick r:id="rId5"/>
              </a:rPr>
              <a:t>https://www.aboutamazon.com/news/transportation/how-amazon-is-building-its-drone-delivery-system</a:t>
            </a:r>
            <a:endParaRPr lang="en-US" sz="2400"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963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EE7BF9-E946-E535-5E22-08915DA5D49C}"/>
              </a:ext>
            </a:extLst>
          </p:cNvPr>
          <p:cNvSpPr txBox="1">
            <a:spLocks/>
          </p:cNvSpPr>
          <p:nvPr/>
        </p:nvSpPr>
        <p:spPr>
          <a:xfrm>
            <a:off x="2726354" y="2803923"/>
            <a:ext cx="8596668" cy="26765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omic Sans MS"/>
              </a:rPr>
              <a:t> </a:t>
            </a:r>
            <a:r>
              <a:rPr lang="en-US" sz="8000" dirty="0">
                <a:solidFill>
                  <a:schemeClr val="tx1"/>
                </a:solidFill>
                <a:latin typeface="Comic Sans MS"/>
              </a:rPr>
              <a:t>THANK YOU</a:t>
            </a:r>
          </a:p>
        </p:txBody>
      </p:sp>
    </p:spTree>
    <p:extLst>
      <p:ext uri="{BB962C8B-B14F-4D97-AF65-F5344CB8AC3E}">
        <p14:creationId xmlns:p14="http://schemas.microsoft.com/office/powerpoint/2010/main" val="24001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6438-E9E6-A8AA-4813-566B1E97723A}"/>
              </a:ext>
            </a:extLst>
          </p:cNvPr>
          <p:cNvSpPr>
            <a:spLocks noGrp="1"/>
          </p:cNvSpPr>
          <p:nvPr>
            <p:ph type="title"/>
          </p:nvPr>
        </p:nvSpPr>
        <p:spPr>
          <a:xfrm>
            <a:off x="341157" y="480356"/>
            <a:ext cx="8596668" cy="1320800"/>
          </a:xfrm>
        </p:spPr>
        <p:txBody>
          <a:bodyPr>
            <a:normAutofit/>
          </a:bodyPr>
          <a:lstStyle/>
          <a:p>
            <a:r>
              <a:rPr lang="en-US" dirty="0">
                <a:solidFill>
                  <a:schemeClr val="accent2"/>
                </a:solidFill>
                <a:latin typeface="Comic Sans MS"/>
              </a:rPr>
              <a:t>   </a:t>
            </a:r>
            <a:r>
              <a:rPr lang="en-US" dirty="0">
                <a:latin typeface="Comic Sans MS"/>
              </a:rPr>
              <a:t>Project Agenda:</a:t>
            </a:r>
            <a:br>
              <a:rPr lang="en-US" dirty="0">
                <a:latin typeface="Comic Sans MS"/>
              </a:rPr>
            </a:br>
            <a:endParaRPr lang="en-US" dirty="0">
              <a:latin typeface="Comic Sans MS"/>
            </a:endParaRPr>
          </a:p>
        </p:txBody>
      </p:sp>
      <p:sp>
        <p:nvSpPr>
          <p:cNvPr id="3" name="Content Placeholder 2">
            <a:extLst>
              <a:ext uri="{FF2B5EF4-FFF2-40B4-BE49-F238E27FC236}">
                <a16:creationId xmlns:a16="http://schemas.microsoft.com/office/drawing/2014/main" id="{081E3DD4-4464-5117-E089-A4C331320C80}"/>
              </a:ext>
            </a:extLst>
          </p:cNvPr>
          <p:cNvSpPr>
            <a:spLocks noGrp="1"/>
          </p:cNvSpPr>
          <p:nvPr>
            <p:ph idx="1"/>
          </p:nvPr>
        </p:nvSpPr>
        <p:spPr>
          <a:xfrm>
            <a:off x="677334" y="1801156"/>
            <a:ext cx="8596668" cy="4240206"/>
          </a:xfrm>
        </p:spPr>
        <p:txBody>
          <a:bodyPr vert="horz" lIns="91440" tIns="45720" rIns="91440" bIns="45720" rtlCol="0" anchor="t">
            <a:normAutofit/>
          </a:bodyPr>
          <a:lstStyle/>
          <a:p>
            <a:r>
              <a:rPr lang="en-US" sz="2400" dirty="0">
                <a:latin typeface="Comic Sans MS"/>
              </a:rPr>
              <a:t>Problem statement</a:t>
            </a:r>
          </a:p>
          <a:p>
            <a:r>
              <a:rPr lang="en-US" sz="2400" dirty="0">
                <a:latin typeface="Comic Sans MS"/>
              </a:rPr>
              <a:t>Proposed system/solution</a:t>
            </a:r>
          </a:p>
          <a:p>
            <a:r>
              <a:rPr lang="en-US" sz="2400" dirty="0">
                <a:latin typeface="Comic Sans MS"/>
              </a:rPr>
              <a:t>System Development Approach</a:t>
            </a:r>
          </a:p>
          <a:p>
            <a:r>
              <a:rPr lang="en-US" sz="2400" dirty="0">
                <a:latin typeface="Comic Sans MS"/>
              </a:rPr>
              <a:t>Algorithm and Deployment</a:t>
            </a:r>
          </a:p>
          <a:p>
            <a:r>
              <a:rPr lang="en-US" sz="2400" dirty="0">
                <a:latin typeface="Comic Sans MS"/>
              </a:rPr>
              <a:t>Result</a:t>
            </a:r>
          </a:p>
          <a:p>
            <a:r>
              <a:rPr lang="en-US" sz="2400" dirty="0">
                <a:latin typeface="Comic Sans MS"/>
              </a:rPr>
              <a:t>Conclusion</a:t>
            </a:r>
          </a:p>
          <a:p>
            <a:r>
              <a:rPr lang="en-US" sz="2400" dirty="0">
                <a:latin typeface="Comic Sans MS"/>
              </a:rPr>
              <a:t>Reference</a:t>
            </a:r>
          </a:p>
          <a:p>
            <a:endParaRPr lang="en-US" sz="2400" dirty="0"/>
          </a:p>
          <a:p>
            <a:pPr marL="0" indent="0">
              <a:buNone/>
            </a:pPr>
            <a:endParaRPr lang="en-US" sz="2400" dirty="0"/>
          </a:p>
        </p:txBody>
      </p:sp>
    </p:spTree>
    <p:extLst>
      <p:ext uri="{BB962C8B-B14F-4D97-AF65-F5344CB8AC3E}">
        <p14:creationId xmlns:p14="http://schemas.microsoft.com/office/powerpoint/2010/main" val="121711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FB1E-9EB7-EAA7-B630-206F23DC4D45}"/>
              </a:ext>
            </a:extLst>
          </p:cNvPr>
          <p:cNvSpPr>
            <a:spLocks noGrp="1"/>
          </p:cNvSpPr>
          <p:nvPr>
            <p:ph type="title"/>
          </p:nvPr>
        </p:nvSpPr>
        <p:spPr>
          <a:xfrm>
            <a:off x="619825" y="722860"/>
            <a:ext cx="10163798" cy="1366688"/>
          </a:xfrm>
        </p:spPr>
        <p:txBody>
          <a:bodyPr>
            <a:normAutofit/>
          </a:bodyPr>
          <a:lstStyle/>
          <a:p>
            <a:r>
              <a:rPr lang="en-US" sz="3600" dirty="0">
                <a:latin typeface="Comic Sans MS"/>
              </a:rPr>
              <a:t>Problem Statement</a:t>
            </a:r>
            <a:r>
              <a:rPr lang="en-US" sz="3200" dirty="0">
                <a:latin typeface="Comic Sans MS"/>
              </a:rPr>
              <a:t>:</a:t>
            </a:r>
          </a:p>
        </p:txBody>
      </p:sp>
      <p:sp>
        <p:nvSpPr>
          <p:cNvPr id="3" name="Content Placeholder 2">
            <a:extLst>
              <a:ext uri="{FF2B5EF4-FFF2-40B4-BE49-F238E27FC236}">
                <a16:creationId xmlns:a16="http://schemas.microsoft.com/office/drawing/2014/main" id="{CBDA6C2A-BFBA-64B7-EA97-7D356E9C6EF7}"/>
              </a:ext>
            </a:extLst>
          </p:cNvPr>
          <p:cNvSpPr>
            <a:spLocks noGrp="1"/>
          </p:cNvSpPr>
          <p:nvPr>
            <p:ph type="body" idx="1"/>
          </p:nvPr>
        </p:nvSpPr>
        <p:spPr>
          <a:xfrm>
            <a:off x="619825" y="2464594"/>
            <a:ext cx="10580740" cy="3419567"/>
          </a:xfrm>
        </p:spPr>
        <p:txBody>
          <a:bodyPr vert="horz" lIns="91440" tIns="45720" rIns="91440" bIns="45720" rtlCol="0" anchor="t">
            <a:normAutofit/>
          </a:bodyPr>
          <a:lstStyle/>
          <a:p>
            <a:pPr algn="dist"/>
            <a:r>
              <a:rPr lang="en-US" sz="2800" dirty="0">
                <a:solidFill>
                  <a:schemeClr val="tx1"/>
                </a:solidFill>
                <a:latin typeface="Comic Sans MS"/>
              </a:rPr>
              <a:t>           The problem statement of autonomy drone navigation typically involves developing algorithms and systems that enable drones to navigate their environment without human Intervention This includes tasks such as obstacle avoidance, path planning, localization, and tracking , all while ensuring safety and efficiency in various scenarios and environments.</a:t>
            </a:r>
          </a:p>
        </p:txBody>
      </p:sp>
    </p:spTree>
    <p:extLst>
      <p:ext uri="{BB962C8B-B14F-4D97-AF65-F5344CB8AC3E}">
        <p14:creationId xmlns:p14="http://schemas.microsoft.com/office/powerpoint/2010/main" val="389642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3937-CCEC-DBF4-BE17-1231219B0F77}"/>
              </a:ext>
            </a:extLst>
          </p:cNvPr>
          <p:cNvSpPr>
            <a:spLocks noGrp="1"/>
          </p:cNvSpPr>
          <p:nvPr>
            <p:ph type="title"/>
          </p:nvPr>
        </p:nvSpPr>
        <p:spPr>
          <a:xfrm>
            <a:off x="909507" y="0"/>
            <a:ext cx="8596668" cy="949562"/>
          </a:xfrm>
        </p:spPr>
        <p:txBody>
          <a:bodyPr/>
          <a:lstStyle/>
          <a:p>
            <a:r>
              <a:rPr lang="en-US" dirty="0">
                <a:latin typeface="Comic Sans MS"/>
              </a:rPr>
              <a:t>  Proposed system/solution</a:t>
            </a:r>
            <a:r>
              <a:rPr lang="en-US" dirty="0"/>
              <a:t>:</a:t>
            </a:r>
          </a:p>
        </p:txBody>
      </p:sp>
      <p:sp>
        <p:nvSpPr>
          <p:cNvPr id="3" name="Content Placeholder 2">
            <a:extLst>
              <a:ext uri="{FF2B5EF4-FFF2-40B4-BE49-F238E27FC236}">
                <a16:creationId xmlns:a16="http://schemas.microsoft.com/office/drawing/2014/main" id="{EAC044A2-2C92-E776-46ED-7A8AB9783F5C}"/>
              </a:ext>
            </a:extLst>
          </p:cNvPr>
          <p:cNvSpPr>
            <a:spLocks noGrp="1"/>
          </p:cNvSpPr>
          <p:nvPr>
            <p:ph type="body" idx="1"/>
          </p:nvPr>
        </p:nvSpPr>
        <p:spPr>
          <a:xfrm rot="10800000" flipV="1">
            <a:off x="676086" y="-3089672"/>
            <a:ext cx="10839828" cy="16550229"/>
          </a:xfrm>
        </p:spPr>
        <p:txBody>
          <a:bodyPr vert="horz" lIns="91440" tIns="45720" rIns="91440" bIns="45720" rtlCol="0" anchor="ctr">
            <a:noAutofit/>
          </a:bodyPr>
          <a:lstStyle/>
          <a:p>
            <a:pPr algn="just"/>
            <a:r>
              <a:rPr lang="en-US" sz="2400" i="1" dirty="0">
                <a:solidFill>
                  <a:schemeClr val="tx1"/>
                </a:solidFill>
                <a:latin typeface="Copperplate Gothic Bold" panose="02000000000000000000" pitchFamily="2" charset="0"/>
                <a:ea typeface="Copperplate Gothic Bold" panose="02000000000000000000" pitchFamily="2" charset="0"/>
                <a:cs typeface="+mn-lt"/>
              </a:rPr>
              <a:t>     1.HARDWARE COMPONENTS:</a:t>
            </a:r>
          </a:p>
          <a:p>
            <a:pPr marL="742950" lvl="1" indent="-285750" algn="just">
              <a:buFont typeface="Arial" panose="020B0604020202020204" pitchFamily="34" charset="0"/>
              <a:buChar char="•"/>
            </a:pPr>
            <a:r>
              <a:rPr lang="en-US" b="1" dirty="0">
                <a:solidFill>
                  <a:schemeClr val="bg2">
                    <a:lumMod val="50000"/>
                  </a:schemeClr>
                </a:solidFill>
                <a:latin typeface="Comic Sans MS"/>
                <a:ea typeface="+mn-lt"/>
                <a:cs typeface="+mn-lt"/>
              </a:rPr>
              <a:t>GPS Module</a:t>
            </a:r>
            <a:r>
              <a:rPr lang="en-US" dirty="0">
                <a:solidFill>
                  <a:schemeClr val="bg2">
                    <a:lumMod val="50000"/>
                  </a:schemeClr>
                </a:solidFill>
                <a:latin typeface="Comic Sans MS"/>
                <a:ea typeface="+mn-lt"/>
                <a:cs typeface="+mn-lt"/>
              </a:rPr>
              <a:t>: </a:t>
            </a:r>
            <a:r>
              <a:rPr lang="en-US" dirty="0">
                <a:solidFill>
                  <a:schemeClr val="tx1"/>
                </a:solidFill>
                <a:latin typeface="Comic Sans MS"/>
                <a:ea typeface="+mn-lt"/>
                <a:cs typeface="+mn-lt"/>
              </a:rPr>
              <a:t>Provides the drone with its absolute position on the Earth's surface.</a:t>
            </a:r>
            <a:endParaRPr lang="en-US" dirty="0">
              <a:solidFill>
                <a:schemeClr val="tx1"/>
              </a:solidFill>
              <a:latin typeface="Comic Sans MS"/>
            </a:endParaRPr>
          </a:p>
          <a:p>
            <a:pPr marL="742950" lvl="1" indent="-285750" algn="just">
              <a:buFont typeface="Arial" panose="020B0604020202020204" pitchFamily="34" charset="0"/>
              <a:buChar char="•"/>
            </a:pPr>
            <a:r>
              <a:rPr lang="en-US" b="1" dirty="0">
                <a:solidFill>
                  <a:schemeClr val="bg2">
                    <a:lumMod val="50000"/>
                  </a:schemeClr>
                </a:solidFill>
                <a:latin typeface="Comic Sans MS"/>
                <a:ea typeface="+mn-lt"/>
                <a:cs typeface="+mn-lt"/>
              </a:rPr>
              <a:t>IMU (Inertial Measurement Unit)</a:t>
            </a:r>
            <a:r>
              <a:rPr lang="en-US" dirty="0">
                <a:solidFill>
                  <a:schemeClr val="bg2">
                    <a:lumMod val="50000"/>
                  </a:schemeClr>
                </a:solidFill>
                <a:latin typeface="Comic Sans MS"/>
                <a:ea typeface="+mn-lt"/>
                <a:cs typeface="+mn-lt"/>
              </a:rPr>
              <a:t>:</a:t>
            </a:r>
            <a:r>
              <a:rPr lang="en-US" dirty="0">
                <a:solidFill>
                  <a:srgbClr val="FFC000"/>
                </a:solidFill>
                <a:latin typeface="Comic Sans MS"/>
                <a:ea typeface="+mn-lt"/>
                <a:cs typeface="+mn-lt"/>
              </a:rPr>
              <a:t> </a:t>
            </a:r>
            <a:r>
              <a:rPr lang="en-US" dirty="0">
                <a:solidFill>
                  <a:schemeClr val="tx1"/>
                </a:solidFill>
                <a:latin typeface="Comic Sans MS"/>
                <a:ea typeface="+mn-lt"/>
                <a:cs typeface="+mn-lt"/>
              </a:rPr>
              <a:t>Measures the drone's acceleration, velocity, and orientation.</a:t>
            </a:r>
            <a:endParaRPr lang="en-US" dirty="0">
              <a:solidFill>
                <a:schemeClr val="tx1"/>
              </a:solidFill>
              <a:latin typeface="Comic Sans MS"/>
            </a:endParaRPr>
          </a:p>
          <a:p>
            <a:pPr marL="742950" lvl="1" indent="-285750" algn="just">
              <a:buFont typeface="Arial" panose="020B0604020202020204" pitchFamily="34" charset="0"/>
              <a:buChar char="•"/>
            </a:pPr>
            <a:r>
              <a:rPr lang="en-US" b="1" dirty="0">
                <a:solidFill>
                  <a:schemeClr val="bg2">
                    <a:lumMod val="50000"/>
                  </a:schemeClr>
                </a:solidFill>
                <a:latin typeface="Comic Sans MS"/>
                <a:ea typeface="+mn-lt"/>
                <a:cs typeface="+mn-lt"/>
              </a:rPr>
              <a:t>Barometer</a:t>
            </a:r>
            <a:r>
              <a:rPr lang="en-US" dirty="0">
                <a:solidFill>
                  <a:schemeClr val="bg2">
                    <a:lumMod val="50000"/>
                  </a:schemeClr>
                </a:solidFill>
                <a:latin typeface="Comic Sans MS"/>
                <a:ea typeface="+mn-lt"/>
                <a:cs typeface="+mn-lt"/>
              </a:rPr>
              <a:t>: </a:t>
            </a:r>
            <a:r>
              <a:rPr lang="en-US" dirty="0">
                <a:solidFill>
                  <a:schemeClr val="tx1"/>
                </a:solidFill>
                <a:latin typeface="Comic Sans MS"/>
                <a:ea typeface="+mn-lt"/>
                <a:cs typeface="+mn-lt"/>
              </a:rPr>
              <a:t>Measures altitude by detecting changes in air pressure.</a:t>
            </a:r>
            <a:endParaRPr lang="en-US" dirty="0">
              <a:solidFill>
                <a:schemeClr val="tx1"/>
              </a:solidFill>
              <a:latin typeface="Comic Sans MS"/>
            </a:endParaRPr>
          </a:p>
          <a:p>
            <a:pPr marL="742950" lvl="1" indent="-285750" algn="just">
              <a:buFont typeface="Arial" panose="020B0604020202020204" pitchFamily="34" charset="0"/>
              <a:buChar char="•"/>
            </a:pPr>
            <a:r>
              <a:rPr lang="en-US" b="1" dirty="0">
                <a:solidFill>
                  <a:schemeClr val="bg2">
                    <a:lumMod val="50000"/>
                  </a:schemeClr>
                </a:solidFill>
                <a:latin typeface="Comic Sans MS"/>
                <a:ea typeface="+mn-lt"/>
                <a:cs typeface="+mn-lt"/>
              </a:rPr>
              <a:t>Onboard Camera(s)</a:t>
            </a:r>
            <a:r>
              <a:rPr lang="en-US" dirty="0">
                <a:solidFill>
                  <a:schemeClr val="bg2">
                    <a:lumMod val="50000"/>
                  </a:schemeClr>
                </a:solidFill>
                <a:latin typeface="Comic Sans MS"/>
                <a:ea typeface="+mn-lt"/>
                <a:cs typeface="+mn-lt"/>
              </a:rPr>
              <a:t>: </a:t>
            </a:r>
            <a:r>
              <a:rPr lang="en-US" dirty="0">
                <a:solidFill>
                  <a:schemeClr val="tx1"/>
                </a:solidFill>
                <a:latin typeface="Comic Sans MS"/>
                <a:ea typeface="+mn-lt"/>
                <a:cs typeface="+mn-lt"/>
              </a:rPr>
              <a:t>Used for visual navigation, obstacle avoidance, and capturing images for mapping</a:t>
            </a:r>
          </a:p>
          <a:p>
            <a:pPr marL="914400" lvl="1" indent="-457200">
              <a:buFont typeface="Arial" panose="020B0604020202020204" pitchFamily="34" charset="0"/>
              <a:buChar char="•"/>
            </a:pPr>
            <a:r>
              <a:rPr lang="en-US" sz="2800" dirty="0">
                <a:solidFill>
                  <a:schemeClr val="tx1"/>
                </a:solidFill>
                <a:latin typeface="Copperplate Gothic Bold" panose="02000000000000000000" pitchFamily="2" charset="0"/>
                <a:ea typeface="Copperplate Gothic Bold" panose="02000000000000000000" pitchFamily="2" charset="0"/>
              </a:rPr>
              <a:t>2.Softcomponents:</a:t>
            </a:r>
          </a:p>
          <a:p>
            <a:pPr marL="742950" lvl="1" indent="-285750" algn="just">
              <a:buFont typeface="Arial" panose="020B0604020202020204" pitchFamily="34" charset="0"/>
              <a:buChar char="•"/>
            </a:pPr>
            <a:r>
              <a:rPr lang="en-US" b="1" dirty="0">
                <a:solidFill>
                  <a:schemeClr val="bg2">
                    <a:lumMod val="50000"/>
                  </a:schemeClr>
                </a:solidFill>
                <a:latin typeface="Comic Sans MS"/>
              </a:rPr>
              <a:t>Flight Controller Software</a:t>
            </a:r>
            <a:r>
              <a:rPr lang="en-US" dirty="0">
                <a:solidFill>
                  <a:schemeClr val="bg2">
                    <a:lumMod val="50000"/>
                  </a:schemeClr>
                </a:solidFill>
                <a:latin typeface="Comic Sans MS"/>
              </a:rPr>
              <a:t>: </a:t>
            </a:r>
            <a:r>
              <a:rPr lang="en-US" dirty="0">
                <a:solidFill>
                  <a:srgbClr val="0D0D0D"/>
                </a:solidFill>
                <a:latin typeface="Comic Sans MS"/>
              </a:rPr>
              <a:t>Controls the drone's motors based on input from various sensors to stabilize and navigate the drone.</a:t>
            </a:r>
            <a:endParaRPr lang="en-US" dirty="0">
              <a:solidFill>
                <a:schemeClr val="tx1"/>
              </a:solidFill>
              <a:latin typeface="Comic Sans MS"/>
            </a:endParaRPr>
          </a:p>
          <a:p>
            <a:pPr marL="742950" lvl="1" indent="-285750" algn="just">
              <a:buFont typeface="Arial" panose="020B0604020202020204" pitchFamily="34" charset="0"/>
              <a:buChar char="•"/>
            </a:pPr>
            <a:r>
              <a:rPr lang="en-US" b="1" dirty="0">
                <a:solidFill>
                  <a:schemeClr val="bg2">
                    <a:lumMod val="50000"/>
                  </a:schemeClr>
                </a:solidFill>
                <a:latin typeface="Comic Sans MS"/>
              </a:rPr>
              <a:t>Navigation Algorithm</a:t>
            </a:r>
            <a:r>
              <a:rPr lang="en-US" dirty="0">
                <a:solidFill>
                  <a:schemeClr val="bg2">
                    <a:lumMod val="50000"/>
                  </a:schemeClr>
                </a:solidFill>
                <a:latin typeface="Comic Sans MS"/>
              </a:rPr>
              <a:t>: </a:t>
            </a:r>
            <a:r>
              <a:rPr lang="en-US" dirty="0">
                <a:solidFill>
                  <a:srgbClr val="0D0D0D"/>
                </a:solidFill>
                <a:latin typeface="Comic Sans MS"/>
              </a:rPr>
              <a:t>Determines the optimal path from the drone's current position to its destination while avoiding obstacles.</a:t>
            </a:r>
            <a:endParaRPr lang="en-US" dirty="0">
              <a:solidFill>
                <a:schemeClr val="tx1"/>
              </a:solidFill>
              <a:latin typeface="Comic Sans MS"/>
            </a:endParaRPr>
          </a:p>
          <a:p>
            <a:pPr marL="742950" lvl="1" indent="-285750" algn="just">
              <a:buFont typeface="Arial" panose="020B0604020202020204" pitchFamily="34" charset="0"/>
              <a:buChar char="•"/>
            </a:pPr>
            <a:r>
              <a:rPr lang="en-US" b="1" dirty="0">
                <a:solidFill>
                  <a:schemeClr val="bg2">
                    <a:lumMod val="50000"/>
                  </a:schemeClr>
                </a:solidFill>
                <a:latin typeface="Comic Sans MS"/>
              </a:rPr>
              <a:t>Obstacle Detection and Avoidance Software</a:t>
            </a:r>
            <a:r>
              <a:rPr lang="en-US" dirty="0">
                <a:solidFill>
                  <a:schemeClr val="bg2">
                    <a:lumMod val="50000"/>
                  </a:schemeClr>
                </a:solidFill>
                <a:latin typeface="Comic Sans MS"/>
              </a:rPr>
              <a:t>:</a:t>
            </a:r>
            <a:r>
              <a:rPr lang="en-US" dirty="0">
                <a:solidFill>
                  <a:srgbClr val="0D0D0D"/>
                </a:solidFill>
                <a:latin typeface="Comic Sans MS"/>
              </a:rPr>
              <a:t> Analyzes data from onboard sensors to detect obstacles and adjust the flight path accordingly.</a:t>
            </a:r>
            <a:endParaRPr lang="en-US" dirty="0">
              <a:solidFill>
                <a:schemeClr val="tx1"/>
              </a:solidFill>
              <a:latin typeface="Comic Sans MS"/>
            </a:endParaRPr>
          </a:p>
          <a:p>
            <a:pPr marL="742950" lvl="1" indent="-285750" algn="just">
              <a:buFont typeface="Arial" panose="020B0604020202020204" pitchFamily="34" charset="0"/>
              <a:buChar char="•"/>
            </a:pPr>
            <a:r>
              <a:rPr lang="en-US" b="1" dirty="0">
                <a:solidFill>
                  <a:schemeClr val="bg2">
                    <a:lumMod val="50000"/>
                  </a:schemeClr>
                </a:solidFill>
                <a:latin typeface="Comic Sans MS"/>
              </a:rPr>
              <a:t>Mapping and Localization Software</a:t>
            </a:r>
            <a:r>
              <a:rPr lang="en-US" dirty="0">
                <a:solidFill>
                  <a:schemeClr val="bg2">
                    <a:lumMod val="50000"/>
                  </a:schemeClr>
                </a:solidFill>
                <a:latin typeface="Comic Sans MS"/>
              </a:rPr>
              <a:t>: </a:t>
            </a:r>
            <a:r>
              <a:rPr lang="en-US" dirty="0">
                <a:solidFill>
                  <a:srgbClr val="0D0D0D"/>
                </a:solidFill>
                <a:latin typeface="Comic Sans MS"/>
              </a:rPr>
              <a:t>Builds and updates a map of the environment using data from onboard sensors and external sources (e.g., GPS) and localizes the drone within this map.</a:t>
            </a:r>
            <a:endParaRPr lang="en-US" dirty="0">
              <a:solidFill>
                <a:schemeClr val="tx1"/>
              </a:solidFill>
              <a:latin typeface="Comic Sans MS"/>
            </a:endParaRPr>
          </a:p>
          <a:p>
            <a:pPr marL="1657350" lvl="3" indent="-285750" algn="just">
              <a:buFont typeface="Arial,Sans-Serif" charset="2"/>
              <a:buChar char="•"/>
            </a:pPr>
            <a:endParaRPr lang="en-US" dirty="0">
              <a:solidFill>
                <a:schemeClr val="tx1"/>
              </a:solidFill>
              <a:latin typeface="Comic Sans MS"/>
            </a:endParaRPr>
          </a:p>
          <a:p>
            <a:pPr marL="1657350" lvl="3" indent="-285750" algn="just">
              <a:buFont typeface="Arial" charset="2"/>
              <a:buChar char="•"/>
            </a:pPr>
            <a:endParaRPr lang="en-US" dirty="0">
              <a:solidFill>
                <a:schemeClr val="tx1"/>
              </a:solidFill>
              <a:latin typeface="Comic Sans MS"/>
            </a:endParaRPr>
          </a:p>
          <a:p>
            <a:pPr marL="1657350" lvl="3" indent="-285750" algn="just">
              <a:buFont typeface="Arial" panose="020B0604020202020204" pitchFamily="34" charset="0"/>
              <a:buChar char="•"/>
            </a:pPr>
            <a:endParaRPr lang="en-US" i="1" dirty="0">
              <a:solidFill>
                <a:schemeClr val="tx1"/>
              </a:solidFill>
              <a:latin typeface="Comic Sans MS"/>
            </a:endParaRPr>
          </a:p>
          <a:p>
            <a:pPr marL="1200150" lvl="2" indent="-285750" algn="just">
              <a:buFont typeface="Arial"/>
              <a:buChar char="•"/>
            </a:pPr>
            <a:endParaRPr lang="en-US" sz="1400" dirty="0">
              <a:solidFill>
                <a:schemeClr val="tx1"/>
              </a:solidFill>
              <a:latin typeface="Comic Sans MS"/>
            </a:endParaRPr>
          </a:p>
          <a:p>
            <a:pPr marL="1200150" lvl="2" indent="-285750">
              <a:buFont typeface="Arial"/>
              <a:buChar char="•"/>
            </a:pPr>
            <a:endParaRPr lang="en-US" sz="1400" dirty="0">
              <a:solidFill>
                <a:schemeClr val="tx1"/>
              </a:solidFill>
              <a:latin typeface="Trebuchet MS"/>
            </a:endParaRPr>
          </a:p>
          <a:p>
            <a:pPr marL="1200150" lvl="2" indent="-285750">
              <a:buFont typeface="Arial" panose="020B0604020202020204" pitchFamily="34" charset="0"/>
              <a:buChar char="•"/>
            </a:pPr>
            <a:endParaRPr lang="en-US" sz="1400" dirty="0">
              <a:solidFill>
                <a:schemeClr val="tx1"/>
              </a:solidFill>
              <a:latin typeface="Trebuchet MS"/>
            </a:endParaRPr>
          </a:p>
          <a:p>
            <a:pPr marL="1200150" lvl="2" indent="-285750">
              <a:buFont typeface="Arial"/>
              <a:buChar char="•"/>
            </a:pPr>
            <a:endParaRPr lang="en-US" sz="1400" dirty="0">
              <a:solidFill>
                <a:schemeClr val="tx1"/>
              </a:solidFill>
              <a:latin typeface="Comic Sans MS"/>
            </a:endParaRPr>
          </a:p>
          <a:p>
            <a:endParaRPr lang="en-US" dirty="0">
              <a:solidFill>
                <a:schemeClr val="tx1"/>
              </a:solidFill>
            </a:endParaRPr>
          </a:p>
        </p:txBody>
      </p:sp>
    </p:spTree>
    <p:extLst>
      <p:ext uri="{BB962C8B-B14F-4D97-AF65-F5344CB8AC3E}">
        <p14:creationId xmlns:p14="http://schemas.microsoft.com/office/powerpoint/2010/main" val="220719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DCAD9-75E6-EAA5-2EB7-6761BA13C3E8}"/>
              </a:ext>
            </a:extLst>
          </p:cNvPr>
          <p:cNvSpPr>
            <a:spLocks noGrp="1"/>
          </p:cNvSpPr>
          <p:nvPr>
            <p:ph type="body" idx="4294967295"/>
          </p:nvPr>
        </p:nvSpPr>
        <p:spPr>
          <a:xfrm>
            <a:off x="1142998" y="0"/>
            <a:ext cx="9304735" cy="678656"/>
          </a:xfrm>
        </p:spPr>
        <p:txBody>
          <a:bodyPr vert="horz" lIns="91440" tIns="45720" rIns="91440" bIns="45720" rtlCol="0" anchor="t">
            <a:noAutofit/>
          </a:bodyPr>
          <a:lstStyle/>
          <a:p>
            <a:pPr marL="0" indent="0" algn="just">
              <a:buNone/>
            </a:pPr>
            <a:r>
              <a:rPr lang="en-US" sz="2400" b="1" dirty="0">
                <a:solidFill>
                  <a:schemeClr val="tx1"/>
                </a:solidFill>
                <a:ea typeface="+mn-lt"/>
                <a:cs typeface="+mn-lt"/>
              </a:rPr>
              <a:t> </a:t>
            </a:r>
            <a:r>
              <a:rPr lang="en-US" sz="3200" b="1" dirty="0">
                <a:solidFill>
                  <a:schemeClr val="accent1"/>
                </a:solidFill>
                <a:latin typeface="Comic Sans MS" panose="030F0702030302020204" pitchFamily="66" charset="0"/>
                <a:ea typeface="+mn-lt"/>
                <a:cs typeface="+mn-lt"/>
              </a:rPr>
              <a:t>Proposed system and solution ( continue):</a:t>
            </a:r>
            <a:endParaRPr lang="en-US" sz="3200" b="1" dirty="0">
              <a:solidFill>
                <a:schemeClr val="tx1"/>
              </a:solidFill>
              <a:latin typeface="Comic Sans MS" panose="030F0702030302020204" pitchFamily="66" charset="0"/>
              <a:ea typeface="+mn-lt"/>
              <a:cs typeface="+mn-lt"/>
            </a:endParaRPr>
          </a:p>
          <a:p>
            <a:pPr marL="0" indent="0" algn="just">
              <a:buNone/>
            </a:pPr>
            <a:endParaRPr lang="en-US" sz="2400" b="1" dirty="0">
              <a:solidFill>
                <a:schemeClr val="tx1"/>
              </a:solidFill>
              <a:ea typeface="+mn-lt"/>
              <a:cs typeface="+mn-lt"/>
            </a:endParaRPr>
          </a:p>
          <a:p>
            <a:pPr marL="0" indent="0" algn="just">
              <a:buNone/>
            </a:pPr>
            <a:r>
              <a:rPr lang="en-US" sz="2400" b="1" dirty="0">
                <a:solidFill>
                  <a:schemeClr val="tx1"/>
                </a:solidFill>
                <a:ea typeface="+mn-lt"/>
                <a:cs typeface="+mn-lt"/>
              </a:rPr>
              <a:t>3.</a:t>
            </a:r>
            <a:r>
              <a:rPr lang="en-US" sz="2400" b="1" dirty="0">
                <a:solidFill>
                  <a:schemeClr val="tx1"/>
                </a:solidFill>
                <a:latin typeface="Copperplate Gothic Bold" panose="02000000000000000000" pitchFamily="2" charset="0"/>
                <a:ea typeface="Copperplate Gothic Bold" panose="02000000000000000000" pitchFamily="2" charset="0"/>
                <a:cs typeface="+mn-lt"/>
              </a:rPr>
              <a:t>Navigation Algorithms</a:t>
            </a:r>
            <a:r>
              <a:rPr lang="en-US" sz="2400" dirty="0">
                <a:solidFill>
                  <a:schemeClr val="tx1"/>
                </a:solidFill>
                <a:latin typeface="Copperplate Gothic Bold" panose="02000000000000000000" pitchFamily="2" charset="0"/>
                <a:ea typeface="Copperplate Gothic Bold" panose="02000000000000000000" pitchFamily="2" charset="0"/>
                <a:cs typeface="+mn-lt"/>
              </a:rPr>
              <a:t>:</a:t>
            </a:r>
            <a:endParaRPr lang="en-US" sz="2400" dirty="0">
              <a:solidFill>
                <a:schemeClr val="tx1"/>
              </a:solidFill>
              <a:latin typeface="Copperplate Gothic Bold" panose="02000000000000000000" pitchFamily="2" charset="0"/>
              <a:ea typeface="Copperplate Gothic Bold" panose="02000000000000000000" pitchFamily="2" charset="0"/>
            </a:endParaRPr>
          </a:p>
          <a:p>
            <a:pPr marL="285750" indent="-285750" algn="just">
              <a:buFont typeface="Arial"/>
              <a:buChar char="•"/>
            </a:pPr>
            <a:r>
              <a:rPr lang="en-US" sz="2000" b="1" dirty="0">
                <a:latin typeface="Comic Sans MS"/>
                <a:ea typeface="+mn-lt"/>
                <a:cs typeface="+mn-lt"/>
              </a:rPr>
              <a:t>Waypoint Navigation</a:t>
            </a:r>
            <a:r>
              <a:rPr lang="en-US" sz="2000" dirty="0">
                <a:solidFill>
                  <a:srgbClr val="0D0D0D"/>
                </a:solidFill>
                <a:latin typeface="Comic Sans MS"/>
                <a:ea typeface="+mn-lt"/>
                <a:cs typeface="+mn-lt"/>
              </a:rPr>
              <a:t>: Direct the drone to predefined GPS coordinates.</a:t>
            </a:r>
            <a:endParaRPr lang="en-US" sz="2000" dirty="0">
              <a:latin typeface="Comic Sans MS"/>
            </a:endParaRPr>
          </a:p>
          <a:p>
            <a:pPr marL="285750" indent="-285750" algn="just">
              <a:buFont typeface="Arial"/>
              <a:buChar char="•"/>
            </a:pPr>
            <a:r>
              <a:rPr lang="en-US" sz="2000" b="1" dirty="0">
                <a:latin typeface="Comic Sans MS"/>
                <a:ea typeface="+mn-lt"/>
                <a:cs typeface="+mn-lt"/>
              </a:rPr>
              <a:t>Path Planning</a:t>
            </a:r>
            <a:r>
              <a:rPr lang="en-US" sz="2000" dirty="0">
                <a:solidFill>
                  <a:srgbClr val="0D0D0D"/>
                </a:solidFill>
                <a:latin typeface="Comic Sans MS"/>
                <a:ea typeface="+mn-lt"/>
                <a:cs typeface="+mn-lt"/>
              </a:rPr>
              <a:t>: Generate a collision-free path from the drone's current position to its destination, considering obstacles and environmental constraints.</a:t>
            </a:r>
            <a:endParaRPr lang="en-US" sz="2000" dirty="0">
              <a:latin typeface="Comic Sans MS"/>
            </a:endParaRPr>
          </a:p>
          <a:p>
            <a:pPr marL="285750" indent="-285750" algn="just">
              <a:buFont typeface="Arial"/>
              <a:buChar char="•"/>
            </a:pPr>
            <a:r>
              <a:rPr lang="en-US" sz="2000" b="1" dirty="0">
                <a:latin typeface="Comic Sans MS"/>
                <a:ea typeface="+mn-lt"/>
                <a:cs typeface="+mn-lt"/>
              </a:rPr>
              <a:t>SLAM (Simultaneous Localization and Mapping)</a:t>
            </a:r>
            <a:r>
              <a:rPr lang="en-US" sz="2000" dirty="0">
                <a:solidFill>
                  <a:srgbClr val="0D0D0D"/>
                </a:solidFill>
                <a:latin typeface="Comic Sans MS"/>
                <a:ea typeface="+mn-lt"/>
                <a:cs typeface="+mn-lt"/>
              </a:rPr>
              <a:t>: Allows the drone to build a map of its environment in real-time while simultaneously localizing itself within that map.</a:t>
            </a:r>
            <a:endParaRPr lang="en-US" sz="2000" dirty="0">
              <a:latin typeface="Comic Sans MS"/>
            </a:endParaRPr>
          </a:p>
          <a:p>
            <a:pPr marL="285750" indent="-285750" algn="just">
              <a:buFont typeface="Arial"/>
              <a:buChar char="•"/>
            </a:pPr>
            <a:r>
              <a:rPr lang="en-US" sz="2000" b="1" dirty="0">
                <a:latin typeface="Comic Sans MS"/>
                <a:ea typeface="+mn-lt"/>
                <a:cs typeface="+mn-lt"/>
              </a:rPr>
              <a:t>Reactive Navigation</a:t>
            </a:r>
            <a:r>
              <a:rPr lang="en-US" sz="2000" dirty="0">
                <a:solidFill>
                  <a:srgbClr val="0D0D0D"/>
                </a:solidFill>
                <a:latin typeface="Comic Sans MS"/>
                <a:ea typeface="+mn-lt"/>
                <a:cs typeface="+mn-lt"/>
              </a:rPr>
              <a:t>: Immediate response to dynamic obstacles encountered during flight.</a:t>
            </a:r>
            <a:endParaRPr lang="en-US" sz="2000" dirty="0">
              <a:latin typeface="Comic Sans MS"/>
            </a:endParaRPr>
          </a:p>
          <a:p>
            <a:pPr marL="285750" indent="-285750" algn="just">
              <a:buFont typeface="Arial"/>
              <a:buChar char="•"/>
            </a:pPr>
            <a:endParaRPr lang="en-US" sz="2400" b="1" dirty="0">
              <a:solidFill>
                <a:schemeClr val="tx1"/>
              </a:solidFill>
              <a:latin typeface="Copperplate Gothic Bold" panose="02000000000000000000" pitchFamily="2" charset="0"/>
              <a:ea typeface="Copperplate Gothic Bold" panose="02000000000000000000" pitchFamily="2" charset="0"/>
            </a:endParaRPr>
          </a:p>
          <a:p>
            <a:pPr marL="0" indent="0" algn="just">
              <a:buNone/>
            </a:pPr>
            <a:r>
              <a:rPr lang="en-US" sz="2400" b="1" dirty="0">
                <a:solidFill>
                  <a:schemeClr val="tx1"/>
                </a:solidFill>
                <a:latin typeface="Copperplate Gothic Bold" panose="02000000000000000000" pitchFamily="2" charset="0"/>
                <a:ea typeface="Copperplate Gothic Bold" panose="02000000000000000000" pitchFamily="2" charset="0"/>
              </a:rPr>
              <a:t>4.</a:t>
            </a:r>
            <a:r>
              <a:rPr lang="en-US" sz="2400" b="1" dirty="0">
                <a:solidFill>
                  <a:schemeClr val="tx1"/>
                </a:solidFill>
                <a:latin typeface="Copperplate Gothic Bold" panose="02000000000000000000" pitchFamily="2" charset="0"/>
                <a:ea typeface="Copperplate Gothic Bold" panose="02000000000000000000" pitchFamily="2" charset="0"/>
                <a:cs typeface="+mn-lt"/>
              </a:rPr>
              <a:t>Testing and Validation:</a:t>
            </a:r>
            <a:endParaRPr lang="en-US" sz="2400" b="1" dirty="0">
              <a:solidFill>
                <a:schemeClr val="tx1"/>
              </a:solidFill>
              <a:latin typeface="Copperplate Gothic Bold" panose="02000000000000000000" pitchFamily="2" charset="0"/>
              <a:ea typeface="Copperplate Gothic Bold" panose="02000000000000000000" pitchFamily="2" charset="0"/>
            </a:endParaRPr>
          </a:p>
          <a:p>
            <a:pPr marL="0" indent="0" algn="just">
              <a:buNone/>
            </a:pPr>
            <a:r>
              <a:rPr lang="en-US" sz="2000" dirty="0">
                <a:solidFill>
                  <a:srgbClr val="0D0D0D"/>
                </a:solidFill>
                <a:latin typeface="Comic Sans MS"/>
                <a:ea typeface="+mn-lt"/>
                <a:cs typeface="+mn-lt"/>
              </a:rPr>
              <a:t>Conduct extensive testing in simulated and real-world environments to validate the system's performance and safety.</a:t>
            </a:r>
            <a:endParaRPr lang="en-US" sz="2000" dirty="0">
              <a:latin typeface="Comic Sans MS"/>
            </a:endParaRPr>
          </a:p>
          <a:p>
            <a:pPr marL="0" indent="0" algn="just">
              <a:buNone/>
            </a:pPr>
            <a:r>
              <a:rPr lang="en-US" sz="2000" dirty="0">
                <a:solidFill>
                  <a:srgbClr val="0D0D0D"/>
                </a:solidFill>
                <a:latin typeface="Comic Sans MS"/>
                <a:ea typeface="+mn-lt"/>
                <a:cs typeface="+mn-lt"/>
              </a:rPr>
              <a:t>Continuously iterate and improve the system based on feedback </a:t>
            </a:r>
            <a:r>
              <a:rPr lang="en-US" sz="2000" dirty="0">
                <a:solidFill>
                  <a:srgbClr val="0D0D0D"/>
                </a:solidFill>
                <a:latin typeface="Copperplate Gothic Bold" panose="020E0705020206020404" pitchFamily="34" charset="0"/>
                <a:ea typeface="+mn-lt"/>
                <a:cs typeface="+mn-lt"/>
              </a:rPr>
              <a:t>and</a:t>
            </a:r>
            <a:r>
              <a:rPr lang="en-US" sz="2000" dirty="0">
                <a:solidFill>
                  <a:srgbClr val="0D0D0D"/>
                </a:solidFill>
                <a:latin typeface="Comic Sans MS"/>
                <a:ea typeface="+mn-lt"/>
                <a:cs typeface="+mn-lt"/>
              </a:rPr>
              <a:t> real-world usage.</a:t>
            </a:r>
            <a:endParaRPr lang="en-US" sz="2000" dirty="0">
              <a:latin typeface="Comic Sans MS"/>
            </a:endParaRPr>
          </a:p>
          <a:p>
            <a:pPr marL="285750" indent="-285750" algn="just">
              <a:buFont typeface="Arial"/>
              <a:buChar char="•"/>
            </a:pPr>
            <a:endParaRPr lang="en-US" sz="2000" dirty="0">
              <a:solidFill>
                <a:srgbClr val="0D0D0D"/>
              </a:solidFill>
            </a:endParaRPr>
          </a:p>
          <a:p>
            <a:endParaRPr lang="en-US" dirty="0"/>
          </a:p>
        </p:txBody>
      </p:sp>
    </p:spTree>
    <p:extLst>
      <p:ext uri="{BB962C8B-B14F-4D97-AF65-F5344CB8AC3E}">
        <p14:creationId xmlns:p14="http://schemas.microsoft.com/office/powerpoint/2010/main" val="305336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6D168-DE85-50AB-F91E-A7E628975303}"/>
              </a:ext>
            </a:extLst>
          </p:cNvPr>
          <p:cNvSpPr txBox="1"/>
          <p:nvPr/>
        </p:nvSpPr>
        <p:spPr>
          <a:xfrm>
            <a:off x="339328" y="652587"/>
            <a:ext cx="1096704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n-US" sz="3200" b="1" dirty="0">
                <a:solidFill>
                  <a:schemeClr val="accent1"/>
                </a:solidFill>
                <a:latin typeface="Comic Sans MS" panose="030F0702030302020204" pitchFamily="66" charset="0"/>
                <a:ea typeface="Copperplate Gothic Bold" panose="02000000000000000000" pitchFamily="2" charset="0"/>
              </a:rPr>
              <a:t> Proposed system and solution(Continu</a:t>
            </a:r>
            <a:r>
              <a:rPr lang="en-US" sz="2400" b="1" dirty="0">
                <a:solidFill>
                  <a:schemeClr val="accent1"/>
                </a:solidFill>
                <a:latin typeface="Comic Sans MS" panose="030F0702030302020204" pitchFamily="66" charset="0"/>
                <a:ea typeface="Copperplate Gothic Bold" panose="02000000000000000000" pitchFamily="2" charset="0"/>
              </a:rPr>
              <a:t>e):</a:t>
            </a:r>
          </a:p>
          <a:p>
            <a:pPr algn="just"/>
            <a:endParaRPr lang="en-US" sz="2000" dirty="0">
              <a:solidFill>
                <a:srgbClr val="0D0D0D"/>
              </a:solidFill>
              <a:latin typeface="Comic Sans MS"/>
            </a:endParaRPr>
          </a:p>
          <a:p>
            <a:pPr algn="just">
              <a:buFont typeface=""/>
              <a:buChar char="•"/>
            </a:pPr>
            <a:endParaRPr lang="en-US" dirty="0">
              <a:solidFill>
                <a:srgbClr val="0D0D0D"/>
              </a:solidFill>
              <a:latin typeface="Comic Sans MS"/>
            </a:endParaRPr>
          </a:p>
          <a:p>
            <a:pPr lvl="1" algn="just"/>
            <a:r>
              <a:rPr lang="en-US" sz="2400" b="1" dirty="0">
                <a:latin typeface="Copperplate Gothic Bold" panose="02000000000000000000" pitchFamily="2" charset="0"/>
                <a:ea typeface="Copperplate Gothic Bold" panose="02000000000000000000" pitchFamily="2" charset="0"/>
                <a:cs typeface="+mn-lt"/>
              </a:rPr>
              <a:t> 5.Safety Features</a:t>
            </a:r>
            <a:r>
              <a:rPr lang="en-US" sz="2400" dirty="0">
                <a:latin typeface="Copperplate Gothic Bold" panose="02000000000000000000" pitchFamily="2" charset="0"/>
                <a:ea typeface="Copperplate Gothic Bold" panose="02000000000000000000" pitchFamily="2" charset="0"/>
                <a:cs typeface="+mn-lt"/>
              </a:rPr>
              <a:t>:</a:t>
            </a:r>
            <a:endParaRPr lang="en-US" sz="2400" dirty="0">
              <a:latin typeface="Copperplate Gothic Bold" panose="02000000000000000000" pitchFamily="2" charset="0"/>
              <a:ea typeface="Copperplate Gothic Bold" panose="02000000000000000000" pitchFamily="2" charset="0"/>
            </a:endParaRPr>
          </a:p>
          <a:p>
            <a:pPr lvl="1" algn="just">
              <a:buFont typeface="Arial"/>
              <a:buChar char="•"/>
            </a:pPr>
            <a:r>
              <a:rPr lang="en-US" sz="2000" b="1" dirty="0">
                <a:solidFill>
                  <a:schemeClr val="bg2">
                    <a:lumMod val="50000"/>
                  </a:schemeClr>
                </a:solidFill>
                <a:latin typeface="Comic Sans MS"/>
                <a:ea typeface="+mn-lt"/>
                <a:cs typeface="+mn-lt"/>
              </a:rPr>
              <a:t> Groening </a:t>
            </a:r>
            <a:r>
              <a:rPr lang="en-US" sz="2000" dirty="0">
                <a:solidFill>
                  <a:schemeClr val="bg2">
                    <a:lumMod val="50000"/>
                  </a:schemeClr>
                </a:solidFill>
                <a:latin typeface="Comic Sans MS"/>
                <a:ea typeface="+mn-lt"/>
                <a:cs typeface="+mn-lt"/>
              </a:rPr>
              <a:t>: </a:t>
            </a:r>
            <a:r>
              <a:rPr lang="en-US" sz="2000" dirty="0">
                <a:solidFill>
                  <a:srgbClr val="0D0D0D"/>
                </a:solidFill>
                <a:latin typeface="Comic Sans MS"/>
                <a:ea typeface="+mn-lt"/>
                <a:cs typeface="+mn-lt"/>
              </a:rPr>
              <a:t>Define virtual boundaries to restrict the drone's movement within a          predefined area.</a:t>
            </a:r>
            <a:endParaRPr lang="en-US" sz="2000" dirty="0">
              <a:latin typeface="Comic Sans MS"/>
            </a:endParaRPr>
          </a:p>
          <a:p>
            <a:pPr lvl="1" algn="just">
              <a:buFont typeface="Arial"/>
              <a:buChar char="•"/>
            </a:pPr>
            <a:r>
              <a:rPr lang="en-US" sz="2000" b="1" dirty="0">
                <a:solidFill>
                  <a:schemeClr val="bg2">
                    <a:lumMod val="50000"/>
                  </a:schemeClr>
                </a:solidFill>
                <a:latin typeface="Comic Sans MS"/>
                <a:ea typeface="+mn-lt"/>
                <a:cs typeface="+mn-lt"/>
              </a:rPr>
              <a:t> Emergency Landing Procedures</a:t>
            </a:r>
            <a:r>
              <a:rPr lang="en-US" sz="2000" dirty="0">
                <a:solidFill>
                  <a:schemeClr val="bg2">
                    <a:lumMod val="50000"/>
                  </a:schemeClr>
                </a:solidFill>
                <a:latin typeface="Comic Sans MS"/>
                <a:ea typeface="+mn-lt"/>
                <a:cs typeface="+mn-lt"/>
              </a:rPr>
              <a:t>: </a:t>
            </a:r>
            <a:r>
              <a:rPr lang="en-US" sz="2000" dirty="0">
                <a:solidFill>
                  <a:srgbClr val="0D0D0D"/>
                </a:solidFill>
                <a:latin typeface="Comic Sans MS"/>
                <a:ea typeface="+mn-lt"/>
                <a:cs typeface="+mn-lt"/>
              </a:rPr>
              <a:t>Activate in case of critical system failures or loss of communication.</a:t>
            </a:r>
            <a:endParaRPr lang="en-US" sz="2000" dirty="0">
              <a:latin typeface="Comic Sans MS"/>
            </a:endParaRPr>
          </a:p>
          <a:p>
            <a:pPr lvl="1" algn="just">
              <a:buFont typeface="Arial"/>
              <a:buChar char="•"/>
            </a:pPr>
            <a:r>
              <a:rPr lang="en-US" sz="2000" b="1" dirty="0">
                <a:solidFill>
                  <a:schemeClr val="bg2">
                    <a:lumMod val="50000"/>
                  </a:schemeClr>
                </a:solidFill>
                <a:latin typeface="Comic Sans MS"/>
                <a:ea typeface="+mn-lt"/>
                <a:cs typeface="+mn-lt"/>
              </a:rPr>
              <a:t>Redundant Systems</a:t>
            </a:r>
            <a:r>
              <a:rPr lang="en-US" sz="2000" dirty="0">
                <a:solidFill>
                  <a:schemeClr val="bg2">
                    <a:lumMod val="50000"/>
                  </a:schemeClr>
                </a:solidFill>
                <a:latin typeface="Comic Sans MS"/>
                <a:ea typeface="+mn-lt"/>
                <a:cs typeface="+mn-lt"/>
              </a:rPr>
              <a:t>:</a:t>
            </a:r>
            <a:r>
              <a:rPr lang="en-US" sz="2000" dirty="0">
                <a:solidFill>
                  <a:srgbClr val="FFC000"/>
                </a:solidFill>
                <a:latin typeface="Comic Sans MS"/>
                <a:ea typeface="+mn-lt"/>
                <a:cs typeface="+mn-lt"/>
              </a:rPr>
              <a:t> </a:t>
            </a:r>
            <a:r>
              <a:rPr lang="en-US" sz="2000" dirty="0">
                <a:solidFill>
                  <a:srgbClr val="0D0D0D"/>
                </a:solidFill>
                <a:latin typeface="Comic Sans MS"/>
                <a:ea typeface="+mn-lt"/>
                <a:cs typeface="+mn-lt"/>
              </a:rPr>
              <a:t>Backup systems for critical components to ensure continued operation in case of failure.</a:t>
            </a:r>
            <a:endParaRPr lang="en-US" sz="2000" dirty="0">
              <a:latin typeface="Comic Sans MS"/>
            </a:endParaRPr>
          </a:p>
          <a:p>
            <a:pPr>
              <a:buFont typeface=""/>
              <a:buChar char="•"/>
            </a:pPr>
            <a:endParaRPr lang="en-US" sz="2000" dirty="0">
              <a:solidFill>
                <a:srgbClr val="0D0D0D"/>
              </a:solidFill>
              <a:latin typeface="Comic Sans MS"/>
            </a:endParaRPr>
          </a:p>
        </p:txBody>
      </p:sp>
      <p:pic>
        <p:nvPicPr>
          <p:cNvPr id="3" name="Picture 2">
            <a:extLst>
              <a:ext uri="{FF2B5EF4-FFF2-40B4-BE49-F238E27FC236}">
                <a16:creationId xmlns:a16="http://schemas.microsoft.com/office/drawing/2014/main" id="{ED8EDEB1-E014-E725-F1FF-5D2F6A87E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1603771" y="4182711"/>
            <a:ext cx="5111353" cy="2675289"/>
          </a:xfrm>
          <a:prstGeom prst="rect">
            <a:avLst/>
          </a:prstGeom>
        </p:spPr>
      </p:pic>
      <p:pic>
        <p:nvPicPr>
          <p:cNvPr id="4" name="Picture 3">
            <a:extLst>
              <a:ext uri="{FF2B5EF4-FFF2-40B4-BE49-F238E27FC236}">
                <a16:creationId xmlns:a16="http://schemas.microsoft.com/office/drawing/2014/main" id="{834FB4F1-57F4-0C02-7F65-EA08101F5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572" y="4358753"/>
            <a:ext cx="3629026" cy="2323206"/>
          </a:xfrm>
          <a:prstGeom prst="rect">
            <a:avLst/>
          </a:prstGeom>
        </p:spPr>
      </p:pic>
    </p:spTree>
    <p:extLst>
      <p:ext uri="{BB962C8B-B14F-4D97-AF65-F5344CB8AC3E}">
        <p14:creationId xmlns:p14="http://schemas.microsoft.com/office/powerpoint/2010/main" val="91968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D7C5-412D-565A-2E36-22436DD6687D}"/>
              </a:ext>
            </a:extLst>
          </p:cNvPr>
          <p:cNvSpPr>
            <a:spLocks noGrp="1"/>
          </p:cNvSpPr>
          <p:nvPr>
            <p:ph type="title"/>
          </p:nvPr>
        </p:nvSpPr>
        <p:spPr>
          <a:xfrm>
            <a:off x="677335" y="127321"/>
            <a:ext cx="8596668" cy="1222732"/>
          </a:xfrm>
        </p:spPr>
        <p:txBody>
          <a:bodyPr/>
          <a:lstStyle/>
          <a:p>
            <a:r>
              <a:rPr lang="en-US">
                <a:latin typeface="Comic Sans MS"/>
              </a:rPr>
              <a:t>System development Approach:</a:t>
            </a:r>
          </a:p>
        </p:txBody>
      </p:sp>
      <p:sp>
        <p:nvSpPr>
          <p:cNvPr id="3" name="Text Placeholder 2">
            <a:extLst>
              <a:ext uri="{FF2B5EF4-FFF2-40B4-BE49-F238E27FC236}">
                <a16:creationId xmlns:a16="http://schemas.microsoft.com/office/drawing/2014/main" id="{CF426EAA-3CEC-77F7-4DC4-335BAF765561}"/>
              </a:ext>
            </a:extLst>
          </p:cNvPr>
          <p:cNvSpPr>
            <a:spLocks noGrp="1"/>
          </p:cNvSpPr>
          <p:nvPr>
            <p:ph type="body" idx="1"/>
          </p:nvPr>
        </p:nvSpPr>
        <p:spPr>
          <a:xfrm>
            <a:off x="677335" y="1695108"/>
            <a:ext cx="8596668" cy="4886060"/>
          </a:xfrm>
        </p:spPr>
        <p:txBody>
          <a:bodyPr/>
          <a:lstStyle/>
          <a:p>
            <a:pPr algn="just"/>
            <a:r>
              <a:rPr lang="en-US" sz="2800" b="1" dirty="0">
                <a:solidFill>
                  <a:schemeClr val="tx1"/>
                </a:solidFill>
                <a:latin typeface="Copperplate Gothic Bold" panose="02000000000000000000" pitchFamily="2" charset="0"/>
                <a:ea typeface="Copperplate Gothic Bold" panose="02000000000000000000" pitchFamily="2" charset="0"/>
                <a:cs typeface="+mn-lt"/>
              </a:rPr>
              <a:t>1.Requirements Gathering</a:t>
            </a:r>
            <a:r>
              <a:rPr lang="en-US" sz="2800" dirty="0">
                <a:solidFill>
                  <a:schemeClr val="tx1"/>
                </a:solidFill>
                <a:latin typeface="Copperplate Gothic Bold" panose="02000000000000000000" pitchFamily="2" charset="0"/>
                <a:ea typeface="Copperplate Gothic Bold" panose="02000000000000000000" pitchFamily="2" charset="0"/>
                <a:cs typeface="+mn-lt"/>
              </a:rPr>
              <a:t>: </a:t>
            </a:r>
            <a:r>
              <a:rPr lang="en-US" sz="2400" dirty="0">
                <a:solidFill>
                  <a:srgbClr val="0D0D0D"/>
                </a:solidFill>
                <a:latin typeface="Comic Sans MS"/>
                <a:ea typeface="+mn-lt"/>
                <a:cs typeface="+mn-lt"/>
              </a:rPr>
              <a:t>Understand the purpose of drone navigation. Are you navigating in outdoor or indoor environments? What are the required functionalities, such as waypoint navigation, obstacle avoidance, or GPS-based navigation</a:t>
            </a:r>
          </a:p>
          <a:p>
            <a:pPr algn="just"/>
            <a:endParaRPr lang="en-US" sz="2800" dirty="0">
              <a:solidFill>
                <a:schemeClr val="tx1"/>
              </a:solidFill>
              <a:latin typeface="Copperplate Gothic Bold" panose="02000000000000000000" pitchFamily="2" charset="0"/>
              <a:ea typeface="Copperplate Gothic Bold" panose="02000000000000000000" pitchFamily="2" charset="0"/>
            </a:endParaRPr>
          </a:p>
          <a:p>
            <a:pPr algn="just"/>
            <a:r>
              <a:rPr lang="en-US" sz="2800" dirty="0">
                <a:solidFill>
                  <a:schemeClr val="tx1"/>
                </a:solidFill>
                <a:latin typeface="Copperplate Gothic Bold" panose="02000000000000000000" pitchFamily="2" charset="0"/>
                <a:ea typeface="Copperplate Gothic Bold" panose="02000000000000000000" pitchFamily="2" charset="0"/>
              </a:rPr>
              <a:t>2.</a:t>
            </a:r>
            <a:r>
              <a:rPr lang="en-US" sz="2800" b="1" dirty="0">
                <a:solidFill>
                  <a:schemeClr val="tx1"/>
                </a:solidFill>
                <a:latin typeface="Copperplate Gothic Bold" panose="02000000000000000000" pitchFamily="2" charset="0"/>
                <a:ea typeface="Copperplate Gothic Bold" panose="02000000000000000000" pitchFamily="2" charset="0"/>
                <a:cs typeface="+mn-lt"/>
              </a:rPr>
              <a:t>Hardware Selection</a:t>
            </a:r>
            <a:r>
              <a:rPr lang="en-US" sz="2800" dirty="0">
                <a:solidFill>
                  <a:schemeClr val="tx1"/>
                </a:solidFill>
                <a:latin typeface="Copperplate Gothic Bold" panose="02000000000000000000" pitchFamily="2" charset="0"/>
                <a:ea typeface="Copperplate Gothic Bold" panose="02000000000000000000" pitchFamily="2" charset="0"/>
                <a:cs typeface="+mn-lt"/>
              </a:rPr>
              <a:t>:</a:t>
            </a:r>
            <a:r>
              <a:rPr lang="en-US" sz="2400" dirty="0">
                <a:solidFill>
                  <a:srgbClr val="0D0D0D"/>
                </a:solidFill>
                <a:latin typeface="Comic Sans MS"/>
                <a:ea typeface="+mn-lt"/>
                <a:cs typeface="+mn-lt"/>
              </a:rPr>
              <a:t> Choose appropriate hardware components such as flight controllers, GPS modules, sensors (e.g., accelerometers, gyroscopes, proximity sensors), and communication modules</a:t>
            </a:r>
            <a:r>
              <a:rPr lang="en-US" sz="1200" dirty="0">
                <a:solidFill>
                  <a:srgbClr val="0D0D0D"/>
                </a:solidFill>
                <a:latin typeface="Comic Sans MS"/>
                <a:ea typeface="+mn-lt"/>
                <a:cs typeface="+mn-lt"/>
              </a:rPr>
              <a:t>.</a:t>
            </a:r>
            <a:endParaRPr lang="en-US" sz="2400" dirty="0">
              <a:solidFill>
                <a:srgbClr val="0D0D0D"/>
              </a:solidFill>
              <a:latin typeface="Comic Sans MS"/>
            </a:endParaRPr>
          </a:p>
        </p:txBody>
      </p:sp>
    </p:spTree>
    <p:extLst>
      <p:ext uri="{BB962C8B-B14F-4D97-AF65-F5344CB8AC3E}">
        <p14:creationId xmlns:p14="http://schemas.microsoft.com/office/powerpoint/2010/main" val="390572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E170FA-BD32-9137-EE52-0631033363F0}"/>
              </a:ext>
            </a:extLst>
          </p:cNvPr>
          <p:cNvSpPr txBox="1"/>
          <p:nvPr/>
        </p:nvSpPr>
        <p:spPr>
          <a:xfrm>
            <a:off x="1285877" y="267890"/>
            <a:ext cx="832246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b="1" dirty="0">
              <a:latin typeface="Copperplate Gothic Bold" panose="020E0705020206020404" pitchFamily="34" charset="0"/>
            </a:endParaRPr>
          </a:p>
          <a:p>
            <a:pPr algn="just"/>
            <a:r>
              <a:rPr lang="en-US" sz="2400" b="1" dirty="0">
                <a:solidFill>
                  <a:schemeClr val="accent1"/>
                </a:solidFill>
                <a:latin typeface="Comic Sans MS" panose="030F0702030302020204" pitchFamily="66" charset="0"/>
              </a:rPr>
              <a:t>System development approach (continue):</a:t>
            </a:r>
          </a:p>
          <a:p>
            <a:pPr algn="just"/>
            <a:endParaRPr lang="en-US" sz="2400" b="1" dirty="0">
              <a:solidFill>
                <a:schemeClr val="accent1"/>
              </a:solidFill>
              <a:latin typeface="Comic Sans MS" panose="030F0702030302020204" pitchFamily="66" charset="0"/>
            </a:endParaRPr>
          </a:p>
          <a:p>
            <a:pPr algn="just"/>
            <a:endParaRPr lang="en-US" sz="2400" b="1" dirty="0">
              <a:solidFill>
                <a:schemeClr val="accent1"/>
              </a:solidFill>
              <a:latin typeface="Comic Sans MS" panose="030F0702030302020204" pitchFamily="66" charset="0"/>
            </a:endParaRPr>
          </a:p>
          <a:p>
            <a:pPr algn="just"/>
            <a:r>
              <a:rPr lang="en-US" sz="2400" b="1" dirty="0">
                <a:latin typeface="Copperplate Gothic Bold" panose="020E0705020206020404" pitchFamily="34" charset="0"/>
              </a:rPr>
              <a:t>3. </a:t>
            </a:r>
            <a:r>
              <a:rPr lang="en-US" sz="2000" b="1" dirty="0">
                <a:latin typeface="Copperplate Gothic Bold" panose="020E0705020206020404" pitchFamily="34" charset="0"/>
              </a:rPr>
              <a:t>Testing and Validation</a:t>
            </a:r>
            <a:r>
              <a:rPr lang="en-US" sz="2000" dirty="0">
                <a:latin typeface="Copperplate Gothic Bold" panose="020E0705020206020404" pitchFamily="34" charset="0"/>
              </a:rPr>
              <a:t>:</a:t>
            </a:r>
            <a:r>
              <a:rPr lang="en-US" sz="2000" dirty="0">
                <a:solidFill>
                  <a:srgbClr val="0D0D0D"/>
                </a:solidFill>
                <a:latin typeface="Comic Sans MS"/>
              </a:rPr>
              <a:t> Test the in various scenarios to ensure     its</a:t>
            </a:r>
            <a:r>
              <a:rPr lang="en-US" sz="2400" dirty="0">
                <a:solidFill>
                  <a:srgbClr val="0D0D0D"/>
                </a:solidFill>
                <a:latin typeface="Comic Sans MS"/>
              </a:rPr>
              <a:t> </a:t>
            </a:r>
            <a:r>
              <a:rPr lang="en-US" sz="2000" dirty="0">
                <a:solidFill>
                  <a:srgbClr val="0D0D0D"/>
                </a:solidFill>
                <a:latin typeface="Comic Sans MS"/>
              </a:rPr>
              <a:t>reliability and performance. Validate against predefined metrics such as accuracy, speed, and robustness.</a:t>
            </a:r>
            <a:endParaRPr lang="en-US" sz="2000" dirty="0"/>
          </a:p>
          <a:p>
            <a:pPr algn="just"/>
            <a:endParaRPr lang="en-US" sz="2000" dirty="0">
              <a:latin typeface="Copperplate Gothic Bold" panose="020E0705020206020404" pitchFamily="34" charset="0"/>
            </a:endParaRPr>
          </a:p>
          <a:p>
            <a:pPr algn="just"/>
            <a:r>
              <a:rPr lang="en-US" sz="2000" b="1" dirty="0">
                <a:latin typeface="Copperplate Gothic Bold" panose="020E0705020206020404" pitchFamily="34" charset="0"/>
              </a:rPr>
              <a:t>4.Iterative Improvement</a:t>
            </a:r>
            <a:r>
              <a:rPr lang="en-US" sz="2000" dirty="0">
                <a:latin typeface="Copperplate Gothic Bold" panose="020E0705020206020404" pitchFamily="34" charset="0"/>
              </a:rPr>
              <a:t>:</a:t>
            </a:r>
            <a:r>
              <a:rPr lang="en-US" sz="2000" dirty="0">
                <a:solidFill>
                  <a:srgbClr val="0D0D0D"/>
                </a:solidFill>
                <a:latin typeface="Comic Sans MS"/>
              </a:rPr>
              <a:t> Gather feedback from testing and real-world usage to identify areas for improvement. Iterate on the design and implementation to enhance navigation capabilities and address any issues.</a:t>
            </a:r>
          </a:p>
          <a:p>
            <a:pPr algn="just"/>
            <a:endParaRPr lang="en-US" sz="2000" dirty="0">
              <a:latin typeface="Copperplate Gothic Bold" panose="020E0705020206020404" pitchFamily="34" charset="0"/>
            </a:endParaRPr>
          </a:p>
          <a:p>
            <a:pPr algn="just"/>
            <a:r>
              <a:rPr lang="en-US" sz="2000" b="1" dirty="0">
                <a:latin typeface="Copperplate Gothic Bold" panose="020E0705020206020404" pitchFamily="34" charset="0"/>
              </a:rPr>
              <a:t>5.Regulatory Compliance</a:t>
            </a:r>
            <a:r>
              <a:rPr lang="en-US" sz="2000" dirty="0">
                <a:latin typeface="Copperplate Gothic Bold" panose="020E0705020206020404" pitchFamily="34" charset="0"/>
              </a:rPr>
              <a:t>:</a:t>
            </a:r>
            <a:r>
              <a:rPr lang="en-US" sz="2000" dirty="0">
                <a:solidFill>
                  <a:srgbClr val="FF0000"/>
                </a:solidFill>
                <a:latin typeface="Comic Sans MS"/>
              </a:rPr>
              <a:t> </a:t>
            </a:r>
            <a:r>
              <a:rPr lang="en-US" sz="2000" dirty="0">
                <a:solidFill>
                  <a:srgbClr val="0D0D0D"/>
                </a:solidFill>
                <a:latin typeface="Comic Sans MS"/>
              </a:rPr>
              <a:t>Ensure compliance with regulations governing drone operations, especially concerning safety and privacy.</a:t>
            </a:r>
          </a:p>
          <a:p>
            <a:pPr algn="just"/>
            <a:endParaRPr lang="en-US" sz="2000" dirty="0">
              <a:solidFill>
                <a:srgbClr val="0D0D0D"/>
              </a:solidFill>
              <a:latin typeface="Comic Sans MS"/>
            </a:endParaRPr>
          </a:p>
          <a:p>
            <a:pPr algn="just"/>
            <a:r>
              <a:rPr lang="en-US" sz="2000" b="1" dirty="0">
                <a:latin typeface="Copperplate Gothic Bold" panose="020E0705020206020404" pitchFamily="34" charset="0"/>
              </a:rPr>
              <a:t>6.Deployment and Maintenance</a:t>
            </a:r>
            <a:r>
              <a:rPr lang="en-US" sz="2000" dirty="0">
                <a:latin typeface="Copperplate Gothic Bold" panose="020E0705020206020404" pitchFamily="34" charset="0"/>
              </a:rPr>
              <a:t>:</a:t>
            </a:r>
            <a:r>
              <a:rPr lang="en-US" sz="2000" dirty="0">
                <a:solidFill>
                  <a:srgbClr val="0D0D0D"/>
                </a:solidFill>
                <a:latin typeface="Comic Sans MS"/>
              </a:rPr>
              <a:t> Deploy the system on drones and regularly maintain it to address any issues or updates.</a:t>
            </a:r>
          </a:p>
          <a:p>
            <a:endParaRPr lang="en-US" sz="2000" dirty="0">
              <a:solidFill>
                <a:srgbClr val="0D0D0D"/>
              </a:solidFill>
              <a:latin typeface="Comic Sans MS"/>
            </a:endParaRPr>
          </a:p>
        </p:txBody>
      </p:sp>
    </p:spTree>
    <p:extLst>
      <p:ext uri="{BB962C8B-B14F-4D97-AF65-F5344CB8AC3E}">
        <p14:creationId xmlns:p14="http://schemas.microsoft.com/office/powerpoint/2010/main" val="423601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713D-1AB2-85A5-EB1D-EDDEA7EC8D53}"/>
              </a:ext>
            </a:extLst>
          </p:cNvPr>
          <p:cNvSpPr>
            <a:spLocks noGrp="1"/>
          </p:cNvSpPr>
          <p:nvPr>
            <p:ph type="title"/>
          </p:nvPr>
        </p:nvSpPr>
        <p:spPr>
          <a:xfrm>
            <a:off x="677335" y="127321"/>
            <a:ext cx="8596668" cy="848920"/>
          </a:xfrm>
        </p:spPr>
        <p:txBody>
          <a:bodyPr>
            <a:normAutofit/>
          </a:bodyPr>
          <a:lstStyle/>
          <a:p>
            <a:r>
              <a:rPr lang="en-US">
                <a:latin typeface="Comic Sans MS"/>
              </a:rPr>
              <a:t>Algorithm and Deployment:</a:t>
            </a:r>
          </a:p>
        </p:txBody>
      </p:sp>
      <p:sp>
        <p:nvSpPr>
          <p:cNvPr id="3" name="Text Placeholder 2">
            <a:extLst>
              <a:ext uri="{FF2B5EF4-FFF2-40B4-BE49-F238E27FC236}">
                <a16:creationId xmlns:a16="http://schemas.microsoft.com/office/drawing/2014/main" id="{AB52FF1A-B937-BE2E-39BC-2A31DC954E1F}"/>
              </a:ext>
            </a:extLst>
          </p:cNvPr>
          <p:cNvSpPr>
            <a:spLocks noGrp="1"/>
          </p:cNvSpPr>
          <p:nvPr>
            <p:ph type="body" idx="1"/>
          </p:nvPr>
        </p:nvSpPr>
        <p:spPr>
          <a:xfrm>
            <a:off x="677335" y="976241"/>
            <a:ext cx="8596668" cy="5734322"/>
          </a:xfrm>
        </p:spPr>
        <p:txBody>
          <a:bodyPr>
            <a:normAutofit/>
          </a:bodyPr>
          <a:lstStyle/>
          <a:p>
            <a:pPr algn="just"/>
            <a:r>
              <a:rPr lang="en-US" dirty="0">
                <a:solidFill>
                  <a:srgbClr val="0D0D0D"/>
                </a:solidFill>
                <a:latin typeface="Comic Sans MS"/>
                <a:ea typeface="+mn-lt"/>
                <a:cs typeface="+mn-lt"/>
              </a:rPr>
              <a:t>Designing an algorithm for drone navigation involves several key steps, including path planning, obstacle avoidance, localization, and control. Once the algorithm is developed, it needs to be deployed onto the drone's onboard computer for real-time execution. Here's a general overview of the process:</a:t>
            </a:r>
          </a:p>
          <a:p>
            <a:pPr algn="just"/>
            <a:endParaRPr lang="en-US" dirty="0">
              <a:solidFill>
                <a:srgbClr val="0D0D0D"/>
              </a:solidFill>
              <a:latin typeface="Comic Sans MS"/>
            </a:endParaRPr>
          </a:p>
          <a:p>
            <a:pPr algn="just"/>
            <a:r>
              <a:rPr lang="en-US" b="1" dirty="0">
                <a:solidFill>
                  <a:schemeClr val="tx1"/>
                </a:solidFill>
                <a:latin typeface="Copperplate Gothic Bold" panose="020E0705020206020404" pitchFamily="34" charset="0"/>
                <a:ea typeface="+mn-lt"/>
                <a:cs typeface="+mn-lt"/>
              </a:rPr>
              <a:t>1.Path Planning</a:t>
            </a:r>
            <a:r>
              <a:rPr lang="en-US" dirty="0">
                <a:solidFill>
                  <a:schemeClr val="tx1"/>
                </a:solidFill>
                <a:latin typeface="Copperplate Gothic Bold" panose="020E0705020206020404" pitchFamily="34" charset="0"/>
                <a:ea typeface="+mn-lt"/>
                <a:cs typeface="+mn-lt"/>
              </a:rPr>
              <a:t>:</a:t>
            </a:r>
            <a:endParaRPr lang="en-US" dirty="0">
              <a:solidFill>
                <a:schemeClr val="tx1"/>
              </a:solidFill>
              <a:latin typeface="Copperplate Gothic Bold" panose="020E0705020206020404" pitchFamily="34" charset="0"/>
            </a:endParaRPr>
          </a:p>
          <a:p>
            <a:pPr algn="just"/>
            <a:r>
              <a:rPr lang="en-US" dirty="0">
                <a:solidFill>
                  <a:srgbClr val="0D0D0D"/>
                </a:solidFill>
                <a:latin typeface="Comic Sans MS"/>
                <a:ea typeface="+mn-lt"/>
                <a:cs typeface="+mn-lt"/>
              </a:rPr>
              <a:t>Define the mission objectives and constraints, such as target destinations, no-fly zones, and battery limitations.</a:t>
            </a:r>
            <a:endParaRPr lang="en-US" dirty="0">
              <a:latin typeface="Comic Sans MS"/>
            </a:endParaRPr>
          </a:p>
          <a:p>
            <a:pPr algn="just"/>
            <a:r>
              <a:rPr lang="en-US" dirty="0">
                <a:solidFill>
                  <a:srgbClr val="0D0D0D"/>
                </a:solidFill>
                <a:latin typeface="Comic Sans MS"/>
                <a:ea typeface="+mn-lt"/>
                <a:cs typeface="+mn-lt"/>
              </a:rPr>
              <a:t>Choose an appropriate path planning algorithm, such as A*, RRT (Rapidly-exploring Random Trees), or potential fields.</a:t>
            </a:r>
            <a:endParaRPr lang="en-US" dirty="0">
              <a:latin typeface="Comic Sans MS"/>
            </a:endParaRPr>
          </a:p>
          <a:p>
            <a:pPr algn="just"/>
            <a:r>
              <a:rPr lang="en-US" dirty="0">
                <a:solidFill>
                  <a:srgbClr val="0D0D0D"/>
                </a:solidFill>
                <a:latin typeface="Comic Sans MS"/>
                <a:ea typeface="+mn-lt"/>
                <a:cs typeface="+mn-lt"/>
              </a:rPr>
              <a:t>Generate a collision-free path from the drone's current position to the target destination.</a:t>
            </a:r>
            <a:endParaRPr lang="en-US" dirty="0">
              <a:latin typeface="Comic Sans MS"/>
            </a:endParaRPr>
          </a:p>
          <a:p>
            <a:endParaRPr lang="en-US" dirty="0">
              <a:solidFill>
                <a:srgbClr val="0D0D0D"/>
              </a:solidFill>
              <a:latin typeface="Comic Sans MS"/>
            </a:endParaRPr>
          </a:p>
        </p:txBody>
      </p:sp>
    </p:spTree>
    <p:extLst>
      <p:ext uri="{BB962C8B-B14F-4D97-AF65-F5344CB8AC3E}">
        <p14:creationId xmlns:p14="http://schemas.microsoft.com/office/powerpoint/2010/main" val="2199967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AUTONOMOUS DRONE NAVIGATION USING CNN</vt:lpstr>
      <vt:lpstr>   Project Agenda: </vt:lpstr>
      <vt:lpstr>Problem Statement:</vt:lpstr>
      <vt:lpstr>  Proposed system/solution:</vt:lpstr>
      <vt:lpstr>PowerPoint Presentation</vt:lpstr>
      <vt:lpstr>PowerPoint Presentation</vt:lpstr>
      <vt:lpstr>System development Approach:</vt:lpstr>
      <vt:lpstr>PowerPoint Presentation</vt:lpstr>
      <vt:lpstr>Algorithm and Deployment:</vt:lpstr>
      <vt:lpstr>Algorithm and deployment (continue):</vt:lpstr>
      <vt:lpstr>PowerPoint Presentation</vt:lpstr>
      <vt:lpstr>Result: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 Ajay</cp:lastModifiedBy>
  <cp:revision>21</cp:revision>
  <dcterms:created xsi:type="dcterms:W3CDTF">2024-04-01T04:27:22Z</dcterms:created>
  <dcterms:modified xsi:type="dcterms:W3CDTF">2024-04-05T07:35:49Z</dcterms:modified>
</cp:coreProperties>
</file>