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79" r:id="rId4"/>
    <p:sldId id="280" r:id="rId5"/>
    <p:sldId id="281" r:id="rId6"/>
    <p:sldId id="282" r:id="rId7"/>
    <p:sldId id="283" r:id="rId8"/>
    <p:sldId id="286" r:id="rId9"/>
    <p:sldId id="284" r:id="rId10"/>
    <p:sldId id="285" r:id="rId11"/>
    <p:sldId id="287" r:id="rId12"/>
    <p:sldId id="288" r:id="rId13"/>
    <p:sldId id="292" r:id="rId14"/>
    <p:sldId id="293" r:id="rId15"/>
    <p:sldId id="294" r:id="rId16"/>
    <p:sldId id="295" r:id="rId17"/>
    <p:sldId id="296" r:id="rId18"/>
    <p:sldId id="300" r:id="rId19"/>
    <p:sldId id="297" r:id="rId20"/>
    <p:sldId id="298" r:id="rId21"/>
    <p:sldId id="299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2" r:id="rId33"/>
    <p:sldId id="313" r:id="rId34"/>
    <p:sldId id="272" r:id="rId35"/>
  </p:sldIdLst>
  <p:sldSz cx="12192000" cy="6858000"/>
  <p:notesSz cx="6858000" cy="9144000"/>
  <p:embeddedFontLst>
    <p:embeddedFont>
      <p:font typeface="나눔바른고딕" panose="020B0603020101020101" pitchFamily="50" charset="-127"/>
      <p:regular r:id="rId37"/>
      <p:bold r:id="rId38"/>
    </p:embeddedFont>
    <p:embeddedFont>
      <p:font typeface="나눔스퀘어라운드 ExtraBold" panose="020B0600000101010101" pitchFamily="50" charset="-127"/>
      <p:bold r:id="rId39"/>
    </p:embeddedFont>
    <p:embeddedFont>
      <p:font typeface="다음_Regular" panose="02000603060000000000" pitchFamily="2" charset="-127"/>
      <p:regular r:id="rId40"/>
    </p:embeddedFont>
    <p:embeddedFont>
      <p:font typeface="다음_SemiBold" panose="02000700060000000000" pitchFamily="2" charset="-127"/>
      <p:regular r:id="rId41"/>
    </p:embeddedFont>
    <p:embeddedFont>
      <p:font typeface="맑은 고딕" panose="020B0503020000020004" pitchFamily="50" charset="-127"/>
      <p:regular r:id="rId42"/>
      <p:bold r:id="rId4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000000"/>
    <a:srgbClr val="1D62F0"/>
    <a:srgbClr val="7F7F7F"/>
    <a:srgbClr val="BDD7EA"/>
    <a:srgbClr val="F1F1F1"/>
    <a:srgbClr val="0684EC"/>
    <a:srgbClr val="0571CB"/>
    <a:srgbClr val="F48337"/>
    <a:srgbClr val="E4B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8" autoAdjust="0"/>
    <p:restoredTop sz="96469" autoAdjust="0"/>
  </p:normalViewPr>
  <p:slideViewPr>
    <p:cSldViewPr snapToGrid="0">
      <p:cViewPr varScale="1">
        <p:scale>
          <a:sx n="114" d="100"/>
          <a:sy n="114" d="100"/>
        </p:scale>
        <p:origin x="4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40F2C-7DBD-4AA9-BA23-DB4D3E61ADAB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54EC48-C18E-4CE9-85BC-8B04E58BE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16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4EC48-C18E-4CE9-85BC-8B04E58BE17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1797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4EC48-C18E-4CE9-85BC-8B04E58BE17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957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4EC48-C18E-4CE9-85BC-8B04E58BE17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856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4EC48-C18E-4CE9-85BC-8B04E58BE17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7860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4EC48-C18E-4CE9-85BC-8B04E58BE17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9271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4EC48-C18E-4CE9-85BC-8B04E58BE17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0680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4EC48-C18E-4CE9-85BC-8B04E58BE17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740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4EC48-C18E-4CE9-85BC-8B04E58BE17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0173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4EC48-C18E-4CE9-85BC-8B04E58BE17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984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4EC48-C18E-4CE9-85BC-8B04E58BE17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4005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4EC48-C18E-4CE9-85BC-8B04E58BE17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951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4EC48-C18E-4CE9-85BC-8B04E58BE17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626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4EC48-C18E-4CE9-85BC-8B04E58BE17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7500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4EC48-C18E-4CE9-85BC-8B04E58BE17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9720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4EC48-C18E-4CE9-85BC-8B04E58BE17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7995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4EC48-C18E-4CE9-85BC-8B04E58BE17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9402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4EC48-C18E-4CE9-85BC-8B04E58BE17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9273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4EC48-C18E-4CE9-85BC-8B04E58BE17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9672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4EC48-C18E-4CE9-85BC-8B04E58BE17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7115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4EC48-C18E-4CE9-85BC-8B04E58BE17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1765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4EC48-C18E-4CE9-85BC-8B04E58BE173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0062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4EC48-C18E-4CE9-85BC-8B04E58BE17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089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4EC48-C18E-4CE9-85BC-8B04E58BE17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1031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4EC48-C18E-4CE9-85BC-8B04E58BE173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9691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4EC48-C18E-4CE9-85BC-8B04E58BE173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4429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4EC48-C18E-4CE9-85BC-8B04E58BE173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504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4EC48-C18E-4CE9-85BC-8B04E58BE17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329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4EC48-C18E-4CE9-85BC-8B04E58BE17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999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4EC48-C18E-4CE9-85BC-8B04E58BE17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229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4EC48-C18E-4CE9-85BC-8B04E58BE17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867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4EC48-C18E-4CE9-85BC-8B04E58BE17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595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4EC48-C18E-4CE9-85BC-8B04E58BE17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503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9B791-2DFA-4EE9-8F71-10A07A5198AF}" type="datetime1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8F62-99D8-44E7-847D-3674D148F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17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53B0-D046-4C33-A397-A48F5EDFB4E4}" type="datetime1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8F62-99D8-44E7-847D-3674D148F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639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DD73-50BE-464C-A856-049986C337E6}" type="datetime1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8F62-99D8-44E7-847D-3674D148F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608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310C5-E0D1-4066-B798-A334771EBE6D}" type="datetime1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8F62-99D8-44E7-847D-3674D148F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015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B8B1-CC45-4B9A-A32C-684328BA6D00}" type="datetime1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8F62-99D8-44E7-847D-3674D148F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369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5823-E333-4C7C-A99F-3EA40E0E4084}" type="datetime1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8F62-99D8-44E7-847D-3674D148F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62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730E-5D91-45C1-A5FC-89672E1AFAA9}" type="datetime1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8F62-99D8-44E7-847D-3674D148F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794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3FAB2-43FB-4DD0-8E3B-345FE9B0C811}" type="datetime1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8F62-99D8-44E7-847D-3674D148F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551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4B736-AE71-49C0-9F40-DC10285C5335}" type="datetime1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8F62-99D8-44E7-847D-3674D148F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23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E13E-4D18-4AC4-9447-517E4D7D56ED}" type="datetime1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8F62-99D8-44E7-847D-3674D148F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03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DE9B2-81F4-4ADA-B2D2-E308A4C5A056}" type="datetime1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8F62-99D8-44E7-847D-3674D148F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124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4DC32-DE89-4890-89D5-495071DBAE0E}" type="datetime1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011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defRPr>
            </a:lvl1pPr>
          </a:lstStyle>
          <a:p>
            <a:fld id="{53728F62-99D8-44E7-847D-3674D148F8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2739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8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2833305" y="195917"/>
            <a:ext cx="2427327" cy="3011685"/>
            <a:chOff x="2833305" y="195917"/>
            <a:chExt cx="2427327" cy="3011685"/>
          </a:xfrm>
        </p:grpSpPr>
        <p:sp>
          <p:nvSpPr>
            <p:cNvPr id="14" name="이등변 삼각형 13"/>
            <p:cNvSpPr/>
            <p:nvPr/>
          </p:nvSpPr>
          <p:spPr>
            <a:xfrm>
              <a:off x="2986525" y="195917"/>
              <a:ext cx="1991362" cy="1716691"/>
            </a:xfrm>
            <a:prstGeom prst="triangle">
              <a:avLst/>
            </a:prstGeom>
            <a:solidFill>
              <a:srgbClr val="0571CB">
                <a:alpha val="3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이등변 삼각형 14"/>
            <p:cNvSpPr/>
            <p:nvPr/>
          </p:nvSpPr>
          <p:spPr>
            <a:xfrm>
              <a:off x="2833305" y="1115079"/>
              <a:ext cx="2427327" cy="2092523"/>
            </a:xfrm>
            <a:prstGeom prst="triangle">
              <a:avLst/>
            </a:prstGeom>
            <a:solidFill>
              <a:srgbClr val="00B0F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사다리꼴 12"/>
          <p:cNvSpPr/>
          <p:nvPr/>
        </p:nvSpPr>
        <p:spPr>
          <a:xfrm>
            <a:off x="1991362" y="0"/>
            <a:ext cx="8139091" cy="6858000"/>
          </a:xfrm>
          <a:prstGeom prst="trapezoid">
            <a:avLst>
              <a:gd name="adj" fmla="val 54895"/>
            </a:avLst>
          </a:prstGeom>
          <a:solidFill>
            <a:srgbClr val="0571CB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-1" y="2497741"/>
            <a:ext cx="121920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err="1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한플</a:t>
            </a:r>
            <a:r>
              <a:rPr lang="ko-KR" altLang="en-US" sz="48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 </a:t>
            </a:r>
            <a:r>
              <a:rPr lang="ko-KR" altLang="en-US" sz="4800" dirty="0" err="1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아쿠아</a:t>
            </a:r>
            <a:r>
              <a:rPr lang="ko-KR" altLang="en-US" sz="48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 </a:t>
            </a:r>
            <a:r>
              <a:rPr lang="ko-KR" altLang="en-US" sz="4800" dirty="0" err="1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돈까스는</a:t>
            </a:r>
            <a:r>
              <a:rPr lang="ko-KR" altLang="en-US" sz="48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 </a:t>
            </a:r>
            <a:endParaRPr lang="en-US" altLang="ko-KR" sz="4800" dirty="0">
              <a:solidFill>
                <a:schemeClr val="bg1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  <a:p>
            <a:pPr algn="ctr"/>
            <a:r>
              <a:rPr lang="ko-KR" altLang="en-US" sz="48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언제 먹을 수 있을까</a:t>
            </a:r>
            <a:r>
              <a:rPr lang="en-US" altLang="ko-KR" sz="48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?</a:t>
            </a:r>
            <a:endParaRPr lang="ko-KR" altLang="en-US" sz="4800" dirty="0">
              <a:solidFill>
                <a:schemeClr val="bg1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" y="4336066"/>
            <a:ext cx="12192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산업융합학부 정보융합학과</a:t>
            </a:r>
            <a:endParaRPr lang="en-US" altLang="ko-KR" sz="14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2017053381 </a:t>
            </a:r>
            <a:r>
              <a:rPr lang="ko-KR" altLang="en-US" sz="1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최선희</a:t>
            </a:r>
          </a:p>
        </p:txBody>
      </p:sp>
      <p:sp>
        <p:nvSpPr>
          <p:cNvPr id="2" name="이등변 삼각형 1"/>
          <p:cNvSpPr/>
          <p:nvPr/>
        </p:nvSpPr>
        <p:spPr>
          <a:xfrm rot="10800000">
            <a:off x="2986524" y="1935433"/>
            <a:ext cx="430444" cy="371073"/>
          </a:xfrm>
          <a:prstGeom prst="triangle">
            <a:avLst/>
          </a:prstGeom>
          <a:solidFill>
            <a:srgbClr val="E4B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8013682" y="3846315"/>
            <a:ext cx="2427327" cy="3011685"/>
            <a:chOff x="8013682" y="3846315"/>
            <a:chExt cx="2427327" cy="3011685"/>
          </a:xfrm>
        </p:grpSpPr>
        <p:sp>
          <p:nvSpPr>
            <p:cNvPr id="9" name="이등변 삼각형 8"/>
            <p:cNvSpPr/>
            <p:nvPr/>
          </p:nvSpPr>
          <p:spPr>
            <a:xfrm>
              <a:off x="8166902" y="3846315"/>
              <a:ext cx="1991362" cy="1716691"/>
            </a:xfrm>
            <a:prstGeom prst="triangle">
              <a:avLst/>
            </a:prstGeom>
            <a:solidFill>
              <a:srgbClr val="0571CB">
                <a:alpha val="3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>
              <a:off x="8013682" y="4765477"/>
              <a:ext cx="2427327" cy="2092523"/>
            </a:xfrm>
            <a:prstGeom prst="triangle">
              <a:avLst/>
            </a:prstGeom>
            <a:solidFill>
              <a:srgbClr val="00B0F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이등변 삼각형 17"/>
          <p:cNvSpPr/>
          <p:nvPr/>
        </p:nvSpPr>
        <p:spPr>
          <a:xfrm>
            <a:off x="6064720" y="195916"/>
            <a:ext cx="1991362" cy="1716691"/>
          </a:xfrm>
          <a:prstGeom prst="triangle">
            <a:avLst/>
          </a:prstGeom>
          <a:solidFill>
            <a:srgbClr val="0571CB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>
            <a:off x="7260079" y="1522082"/>
            <a:ext cx="453009" cy="390525"/>
          </a:xfrm>
          <a:prstGeom prst="triangle">
            <a:avLst/>
          </a:prstGeom>
          <a:solidFill>
            <a:srgbClr val="37B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-538592" y="4765477"/>
            <a:ext cx="2965919" cy="2092523"/>
            <a:chOff x="2294713" y="1115079"/>
            <a:chExt cx="2965919" cy="2092523"/>
          </a:xfrm>
        </p:grpSpPr>
        <p:sp>
          <p:nvSpPr>
            <p:cNvPr id="24" name="이등변 삼각형 23"/>
            <p:cNvSpPr/>
            <p:nvPr/>
          </p:nvSpPr>
          <p:spPr>
            <a:xfrm>
              <a:off x="2294713" y="1490911"/>
              <a:ext cx="1991362" cy="1716691"/>
            </a:xfrm>
            <a:prstGeom prst="triangle">
              <a:avLst/>
            </a:prstGeom>
            <a:solidFill>
              <a:srgbClr val="0571CB">
                <a:alpha val="3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이등변 삼각형 24"/>
            <p:cNvSpPr/>
            <p:nvPr/>
          </p:nvSpPr>
          <p:spPr>
            <a:xfrm>
              <a:off x="2833305" y="1115079"/>
              <a:ext cx="2427327" cy="2092523"/>
            </a:xfrm>
            <a:prstGeom prst="triangle">
              <a:avLst/>
            </a:prstGeom>
            <a:solidFill>
              <a:srgbClr val="00B0F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737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201150" y="6356350"/>
            <a:ext cx="2743200" cy="365125"/>
          </a:xfrm>
        </p:spPr>
        <p:txBody>
          <a:bodyPr/>
          <a:lstStyle/>
          <a:p>
            <a:fld id="{53728F62-99D8-44E7-847D-3674D148F854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104775"/>
          </a:xfrm>
          <a:prstGeom prst="rect">
            <a:avLst/>
          </a:prstGeom>
          <a:solidFill>
            <a:srgbClr val="068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25">
            <a:extLst>
              <a:ext uri="{FF2B5EF4-FFF2-40B4-BE49-F238E27FC236}">
                <a16:creationId xmlns:a16="http://schemas.microsoft.com/office/drawing/2014/main" id="{3FA1BB7B-80F5-4325-8832-3751AFCB4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786" y="768494"/>
            <a:ext cx="869268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03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코드 설명 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– Restaurant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클래스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(2)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09F2C8D-FA59-4CC9-9308-5213D59465D5}"/>
              </a:ext>
            </a:extLst>
          </p:cNvPr>
          <p:cNvCxnSpPr/>
          <p:nvPr/>
        </p:nvCxnSpPr>
        <p:spPr>
          <a:xfrm>
            <a:off x="383615" y="641028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FB8C0F-C5B5-445F-B745-4297B8AB956D}"/>
              </a:ext>
            </a:extLst>
          </p:cNvPr>
          <p:cNvSpPr/>
          <p:nvPr/>
        </p:nvSpPr>
        <p:spPr>
          <a:xfrm>
            <a:off x="5159676" y="2122566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• </a:t>
            </a:r>
            <a:r>
              <a:rPr lang="en-US" altLang="ko-KR" sz="1400" dirty="0">
                <a:solidFill>
                  <a:srgbClr val="1D62F0"/>
                </a:solidFill>
                <a:latin typeface="나눔바른고딕" pitchFamily="50" charset="-127"/>
                <a:ea typeface="나눔바른고딕" pitchFamily="50" charset="-127"/>
              </a:rPr>
              <a:t>Line 11 – 14   :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Csv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파일 이름을 파라미터로 받아서 변수 초기화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• </a:t>
            </a:r>
            <a:r>
              <a:rPr lang="en-US" altLang="ko-KR" sz="1400" dirty="0">
                <a:solidFill>
                  <a:srgbClr val="1D62F0"/>
                </a:solidFill>
                <a:latin typeface="나눔바른고딕" pitchFamily="50" charset="-127"/>
                <a:ea typeface="나눔바른고딕" pitchFamily="50" charset="-127"/>
              </a:rPr>
              <a:t>Line 13 : 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csv 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파일 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open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시 변수로 사용</a:t>
            </a:r>
            <a:endParaRPr lang="en-US" altLang="ko-KR" sz="1400" dirty="0">
              <a:solidFill>
                <a:srgbClr val="595959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• </a:t>
            </a:r>
            <a:r>
              <a:rPr lang="en-US" altLang="ko-KR" sz="1400" dirty="0">
                <a:solidFill>
                  <a:srgbClr val="1D62F0"/>
                </a:solidFill>
                <a:latin typeface="나눔바른고딕" pitchFamily="50" charset="-127"/>
                <a:ea typeface="나눔바른고딕" pitchFamily="50" charset="-127"/>
              </a:rPr>
              <a:t>Line 14 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: .csv 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확장자명 제외하고 순수 이름 저장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프린트시 사용</a:t>
            </a:r>
            <a:endParaRPr lang="en-US" altLang="ko-KR" sz="1400" dirty="0">
              <a:solidFill>
                <a:srgbClr val="5959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A19D54C-363C-41BE-ACF2-C997FDB1100A}"/>
              </a:ext>
            </a:extLst>
          </p:cNvPr>
          <p:cNvSpPr/>
          <p:nvPr/>
        </p:nvSpPr>
        <p:spPr>
          <a:xfrm>
            <a:off x="1292936" y="1654086"/>
            <a:ext cx="1887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1. __</a:t>
            </a:r>
            <a:r>
              <a:rPr lang="en-US" altLang="ko-KR" b="1" dirty="0" err="1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init</a:t>
            </a:r>
            <a:r>
              <a:rPr lang="en-US" altLang="ko-KR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__ </a:t>
            </a:r>
            <a:r>
              <a:rPr lang="ko-KR" altLang="en-US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함수</a:t>
            </a:r>
            <a:endParaRPr lang="en-US" altLang="ko-KR" b="1" dirty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25B9889-F8E6-44EE-95F9-2E19626AA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753" y="2195745"/>
            <a:ext cx="3527139" cy="93703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C90332E-F3B5-4BFE-83EE-97ED20BE8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2936" y="4283710"/>
            <a:ext cx="3433326" cy="2054858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13E5160B-44C6-4E60-A81A-C5C1039DF43B}"/>
              </a:ext>
            </a:extLst>
          </p:cNvPr>
          <p:cNvSpPr/>
          <p:nvPr/>
        </p:nvSpPr>
        <p:spPr>
          <a:xfrm>
            <a:off x="1046345" y="1498033"/>
            <a:ext cx="681438" cy="681438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3FD8AE6-7753-4CA4-B388-F76FE48203D1}"/>
              </a:ext>
            </a:extLst>
          </p:cNvPr>
          <p:cNvSpPr/>
          <p:nvPr/>
        </p:nvSpPr>
        <p:spPr>
          <a:xfrm>
            <a:off x="1046345" y="3602272"/>
            <a:ext cx="681438" cy="681438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998BEB-D180-4252-8B48-2D6BE939A4E3}"/>
              </a:ext>
            </a:extLst>
          </p:cNvPr>
          <p:cNvSpPr/>
          <p:nvPr/>
        </p:nvSpPr>
        <p:spPr>
          <a:xfrm>
            <a:off x="1292936" y="3758325"/>
            <a:ext cx="2082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2. </a:t>
            </a:r>
            <a:r>
              <a:rPr lang="en-US" altLang="ko-KR" b="1" dirty="0" err="1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make_dic</a:t>
            </a:r>
            <a:r>
              <a:rPr lang="ko-KR" altLang="en-US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함수</a:t>
            </a:r>
            <a:endParaRPr lang="en-US" altLang="ko-KR" b="1" dirty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95C208F-AC7F-4F38-B9AD-D7951C52B5A3}"/>
              </a:ext>
            </a:extLst>
          </p:cNvPr>
          <p:cNvSpPr/>
          <p:nvPr/>
        </p:nvSpPr>
        <p:spPr>
          <a:xfrm>
            <a:off x="5159676" y="3274735"/>
            <a:ext cx="6555116" cy="3585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• </a:t>
            </a:r>
            <a:r>
              <a:rPr lang="en-US" altLang="ko-KR" sz="1400" dirty="0">
                <a:solidFill>
                  <a:srgbClr val="1D62F0"/>
                </a:solidFill>
                <a:latin typeface="나눔바른고딕" pitchFamily="50" charset="-127"/>
                <a:ea typeface="나눔바른고딕" pitchFamily="50" charset="-127"/>
              </a:rPr>
              <a:t>Line 18 – 27 :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 semester,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month, week 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함수에서 한 </a:t>
            </a:r>
            <a:r>
              <a:rPr lang="ko-KR" altLang="en-US" sz="1400" dirty="0" err="1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줄씩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 읽어 리스트로 만들어진 메뉴 목록을 파라미터로 받는다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lvl="0"/>
            <a:r>
              <a:rPr lang="en-US" altLang="ko-KR" sz="9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[[</a:t>
            </a:r>
            <a:r>
              <a:rPr lang="en-US" altLang="ko-KR" sz="900" dirty="0"/>
              <a:t>[</a:t>
            </a:r>
            <a:r>
              <a:rPr lang="ko-KR" altLang="en-US" sz="900" dirty="0"/>
              <a:t>백반</a:t>
            </a:r>
            <a:r>
              <a:rPr lang="en-US" altLang="ko-KR" sz="900" dirty="0"/>
              <a:t>] </a:t>
            </a:r>
            <a:r>
              <a:rPr lang="ko-KR" altLang="en-US" sz="900" dirty="0" err="1"/>
              <a:t>돈채피망볶음</a:t>
            </a:r>
            <a:r>
              <a:rPr lang="en-US" altLang="ko-KR" sz="900" dirty="0"/>
              <a:t>, </a:t>
            </a:r>
            <a:r>
              <a:rPr lang="ko-KR" altLang="en-US" sz="900" dirty="0" err="1"/>
              <a:t>양념깻잎지</a:t>
            </a:r>
            <a:r>
              <a:rPr lang="ko-KR" altLang="en-US" sz="900" dirty="0"/>
              <a:t> </a:t>
            </a:r>
            <a:r>
              <a:rPr lang="en-US" altLang="ko-KR" sz="900" dirty="0"/>
              <a:t>[</a:t>
            </a:r>
            <a:r>
              <a:rPr lang="ko-KR" altLang="en-US" sz="900" dirty="0"/>
              <a:t>백반</a:t>
            </a:r>
            <a:r>
              <a:rPr lang="en-US" altLang="ko-KR" sz="900" dirty="0"/>
              <a:t>] </a:t>
            </a:r>
            <a:r>
              <a:rPr lang="ko-KR" altLang="en-US" sz="900" dirty="0" err="1"/>
              <a:t>스모크햄조림</a:t>
            </a:r>
            <a:r>
              <a:rPr lang="en-US" altLang="ko-KR" sz="900" dirty="0"/>
              <a:t>, </a:t>
            </a:r>
            <a:r>
              <a:rPr lang="ko-KR" altLang="en-US" sz="900" dirty="0" err="1"/>
              <a:t>스크램블에그</a:t>
            </a:r>
            <a:r>
              <a:rPr lang="ko-KR" altLang="en-US" sz="900" dirty="0"/>
              <a:t> </a:t>
            </a:r>
            <a:r>
              <a:rPr lang="en-US" altLang="ko-KR" sz="900" dirty="0"/>
              <a:t>[</a:t>
            </a:r>
            <a:r>
              <a:rPr lang="ko-KR" altLang="en-US" sz="900" dirty="0"/>
              <a:t>백반</a:t>
            </a:r>
            <a:r>
              <a:rPr lang="en-US" altLang="ko-KR" sz="900" dirty="0"/>
              <a:t>] </a:t>
            </a:r>
            <a:r>
              <a:rPr lang="ko-KR" altLang="en-US" sz="900" dirty="0"/>
              <a:t>탕수육</a:t>
            </a:r>
            <a:r>
              <a:rPr lang="en-US" altLang="ko-KR" sz="900" dirty="0"/>
              <a:t>, </a:t>
            </a:r>
            <a:r>
              <a:rPr lang="ko-KR" altLang="en-US" sz="900" dirty="0" err="1"/>
              <a:t>파래김자반</a:t>
            </a:r>
            <a:r>
              <a:rPr lang="ko-KR" altLang="en-US" sz="900" dirty="0"/>
              <a:t> </a:t>
            </a:r>
            <a:r>
              <a:rPr lang="en-US" altLang="ko-KR" sz="900" dirty="0"/>
              <a:t>[</a:t>
            </a:r>
            <a:r>
              <a:rPr lang="ko-KR" altLang="en-US" sz="900" dirty="0"/>
              <a:t>백반</a:t>
            </a:r>
            <a:r>
              <a:rPr lang="en-US" altLang="ko-KR" sz="900" dirty="0"/>
              <a:t>] </a:t>
            </a:r>
            <a:r>
              <a:rPr lang="ko-KR" altLang="en-US" sz="900" dirty="0"/>
              <a:t>계란말이</a:t>
            </a:r>
            <a:r>
              <a:rPr lang="en-US" altLang="ko-KR" sz="900" dirty="0"/>
              <a:t>, </a:t>
            </a:r>
            <a:r>
              <a:rPr lang="ko-KR" altLang="en-US" sz="900" dirty="0" err="1"/>
              <a:t>물만두찜</a:t>
            </a:r>
            <a:r>
              <a:rPr lang="ko-KR" altLang="en-US" sz="900" dirty="0"/>
              <a:t>*초간장 </a:t>
            </a:r>
            <a:r>
              <a:rPr lang="en-US" altLang="ko-KR" sz="900" dirty="0"/>
              <a:t>[</a:t>
            </a:r>
            <a:r>
              <a:rPr lang="ko-KR" altLang="en-US" sz="900" dirty="0"/>
              <a:t>백반</a:t>
            </a:r>
            <a:r>
              <a:rPr lang="en-US" altLang="ko-KR" sz="900" dirty="0"/>
              <a:t>] </a:t>
            </a:r>
            <a:r>
              <a:rPr lang="ko-KR" altLang="en-US" sz="900" dirty="0" err="1"/>
              <a:t>해물동그랑땡전</a:t>
            </a:r>
            <a:r>
              <a:rPr lang="en-US" altLang="ko-KR" sz="900" dirty="0"/>
              <a:t>, </a:t>
            </a:r>
            <a:r>
              <a:rPr lang="ko-KR" altLang="en-US" sz="900" dirty="0" err="1"/>
              <a:t>골뱅이소면무침</a:t>
            </a:r>
            <a:r>
              <a:rPr lang="en-US" altLang="ko-KR" sz="900" dirty="0"/>
              <a:t>], …. </a:t>
            </a:r>
            <a:r>
              <a:rPr lang="ko-KR" altLang="en-US" sz="900" dirty="0" err="1"/>
              <a:t>이하생략</a:t>
            </a:r>
            <a:r>
              <a:rPr lang="ko-KR" altLang="en-US" sz="900" dirty="0"/>
              <a:t> </a:t>
            </a:r>
            <a:r>
              <a:rPr lang="en-US" altLang="ko-KR" sz="900" dirty="0"/>
              <a:t>]]</a:t>
            </a:r>
          </a:p>
          <a:p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• </a:t>
            </a:r>
            <a:r>
              <a:rPr lang="en-US" altLang="ko-KR" sz="1400" dirty="0">
                <a:solidFill>
                  <a:srgbClr val="1D62F0"/>
                </a:solidFill>
                <a:latin typeface="나눔바른고딕" pitchFamily="50" charset="-127"/>
                <a:ea typeface="나눔바른고딕" pitchFamily="50" charset="-127"/>
              </a:rPr>
              <a:t>Line  20 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리스트를 한 </a:t>
            </a:r>
            <a:r>
              <a:rPr lang="ko-KR" altLang="en-US" sz="1400" dirty="0" err="1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줄씩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 다시 읽는다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</a:p>
          <a:p>
            <a:r>
              <a:rPr lang="en-US" altLang="ko-KR" sz="900" dirty="0"/>
              <a:t>[</a:t>
            </a:r>
            <a:r>
              <a:rPr lang="ko-KR" altLang="en-US" sz="900" dirty="0"/>
              <a:t>백반</a:t>
            </a:r>
            <a:r>
              <a:rPr lang="en-US" altLang="ko-KR" sz="900" dirty="0"/>
              <a:t>] </a:t>
            </a:r>
            <a:r>
              <a:rPr lang="ko-KR" altLang="en-US" sz="900" dirty="0" err="1"/>
              <a:t>돈채피망볶음</a:t>
            </a:r>
            <a:r>
              <a:rPr lang="en-US" altLang="ko-KR" sz="900" dirty="0"/>
              <a:t>, </a:t>
            </a:r>
            <a:r>
              <a:rPr lang="ko-KR" altLang="en-US" sz="900" dirty="0" err="1"/>
              <a:t>양념깻잎지</a:t>
            </a:r>
            <a:r>
              <a:rPr lang="ko-KR" altLang="en-US" sz="900" dirty="0"/>
              <a:t> </a:t>
            </a:r>
            <a:r>
              <a:rPr lang="en-US" altLang="ko-KR" sz="900" dirty="0"/>
              <a:t>[</a:t>
            </a:r>
            <a:r>
              <a:rPr lang="ko-KR" altLang="en-US" sz="900" dirty="0"/>
              <a:t>백반</a:t>
            </a:r>
            <a:r>
              <a:rPr lang="en-US" altLang="ko-KR" sz="900" dirty="0"/>
              <a:t>] </a:t>
            </a:r>
            <a:r>
              <a:rPr lang="ko-KR" altLang="en-US" sz="900" dirty="0" err="1"/>
              <a:t>스모크햄조림</a:t>
            </a:r>
            <a:r>
              <a:rPr lang="en-US" altLang="ko-KR" sz="900" dirty="0"/>
              <a:t>, </a:t>
            </a:r>
            <a:r>
              <a:rPr lang="ko-KR" altLang="en-US" sz="900" dirty="0" err="1"/>
              <a:t>스크램블에그</a:t>
            </a:r>
            <a:r>
              <a:rPr lang="ko-KR" altLang="en-US" sz="900" dirty="0"/>
              <a:t> </a:t>
            </a:r>
            <a:r>
              <a:rPr lang="en-US" altLang="ko-KR" sz="900" dirty="0"/>
              <a:t>[</a:t>
            </a:r>
            <a:r>
              <a:rPr lang="ko-KR" altLang="en-US" sz="900" dirty="0"/>
              <a:t>백반</a:t>
            </a:r>
            <a:r>
              <a:rPr lang="en-US" altLang="ko-KR" sz="900" dirty="0"/>
              <a:t>] </a:t>
            </a:r>
            <a:r>
              <a:rPr lang="ko-KR" altLang="en-US" sz="900" dirty="0"/>
              <a:t>탕수육</a:t>
            </a:r>
            <a:r>
              <a:rPr lang="en-US" altLang="ko-KR" sz="900" dirty="0"/>
              <a:t>, </a:t>
            </a:r>
            <a:r>
              <a:rPr lang="ko-KR" altLang="en-US" sz="900" dirty="0" err="1"/>
              <a:t>파래김자반</a:t>
            </a:r>
            <a:r>
              <a:rPr lang="ko-KR" altLang="en-US" sz="900" dirty="0"/>
              <a:t> </a:t>
            </a:r>
            <a:r>
              <a:rPr lang="en-US" altLang="ko-KR" sz="900" dirty="0"/>
              <a:t>[</a:t>
            </a:r>
            <a:r>
              <a:rPr lang="ko-KR" altLang="en-US" sz="900" dirty="0"/>
              <a:t>백반</a:t>
            </a:r>
            <a:r>
              <a:rPr lang="en-US" altLang="ko-KR" sz="900" dirty="0"/>
              <a:t>] </a:t>
            </a:r>
            <a:r>
              <a:rPr lang="ko-KR" altLang="en-US" sz="900" dirty="0"/>
              <a:t>계란말이</a:t>
            </a:r>
            <a:r>
              <a:rPr lang="en-US" altLang="ko-KR" sz="900" dirty="0"/>
              <a:t>, </a:t>
            </a:r>
            <a:r>
              <a:rPr lang="ko-KR" altLang="en-US" sz="900" dirty="0" err="1"/>
              <a:t>물만두찜</a:t>
            </a:r>
            <a:r>
              <a:rPr lang="ko-KR" altLang="en-US" sz="900" dirty="0"/>
              <a:t>*초간장 </a:t>
            </a:r>
            <a:r>
              <a:rPr lang="en-US" altLang="ko-KR" sz="900" dirty="0"/>
              <a:t>[</a:t>
            </a:r>
            <a:r>
              <a:rPr lang="ko-KR" altLang="en-US" sz="900" dirty="0"/>
              <a:t>백반</a:t>
            </a:r>
            <a:r>
              <a:rPr lang="en-US" altLang="ko-KR" sz="900" dirty="0"/>
              <a:t>] </a:t>
            </a:r>
            <a:r>
              <a:rPr lang="ko-KR" altLang="en-US" sz="900" dirty="0" err="1"/>
              <a:t>해물동그랑땡전</a:t>
            </a:r>
            <a:r>
              <a:rPr lang="en-US" altLang="ko-KR" sz="900" dirty="0"/>
              <a:t>, </a:t>
            </a:r>
            <a:r>
              <a:rPr lang="ko-KR" altLang="en-US" sz="900" dirty="0" err="1"/>
              <a:t>골뱅이소면무침</a:t>
            </a:r>
            <a:r>
              <a:rPr lang="en-US" altLang="ko-KR" sz="900" dirty="0"/>
              <a:t>]</a:t>
            </a:r>
          </a:p>
          <a:p>
            <a:endParaRPr lang="en-US" altLang="ko-KR" sz="1400" dirty="0">
              <a:solidFill>
                <a:srgbClr val="595959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• </a:t>
            </a:r>
            <a:r>
              <a:rPr lang="en-US" altLang="ko-KR" sz="1400" dirty="0">
                <a:solidFill>
                  <a:srgbClr val="1D62F0"/>
                </a:solidFill>
                <a:latin typeface="나눔바른고딕" pitchFamily="50" charset="-127"/>
                <a:ea typeface="나눔바른고딕" pitchFamily="50" charset="-127"/>
              </a:rPr>
              <a:t>Line  21 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리스트에서 한 </a:t>
            </a:r>
            <a:r>
              <a:rPr lang="ko-KR" altLang="en-US" sz="1400" dirty="0" err="1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요소씩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 다시 읽는다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r>
              <a:rPr lang="en-US" altLang="ko-KR" sz="900" dirty="0"/>
              <a:t>[</a:t>
            </a:r>
            <a:r>
              <a:rPr lang="ko-KR" altLang="en-US" sz="900" dirty="0"/>
              <a:t>백반</a:t>
            </a:r>
            <a:r>
              <a:rPr lang="en-US" altLang="ko-KR" sz="900" dirty="0"/>
              <a:t>] </a:t>
            </a:r>
            <a:r>
              <a:rPr lang="ko-KR" altLang="en-US" sz="900" dirty="0" err="1"/>
              <a:t>돈채피망볶음</a:t>
            </a:r>
            <a:r>
              <a:rPr lang="en-US" altLang="ko-KR" sz="900" dirty="0"/>
              <a:t>, </a:t>
            </a:r>
            <a:r>
              <a:rPr lang="ko-KR" altLang="en-US" sz="900" dirty="0" err="1"/>
              <a:t>양념깻잎지</a:t>
            </a:r>
            <a:r>
              <a:rPr lang="ko-KR" altLang="en-US" sz="900" dirty="0"/>
              <a:t> </a:t>
            </a:r>
            <a:endParaRPr lang="en-US" altLang="ko-KR" sz="900" dirty="0"/>
          </a:p>
          <a:p>
            <a:r>
              <a:rPr lang="en-US" altLang="ko-KR" sz="900" dirty="0"/>
              <a:t>[</a:t>
            </a:r>
            <a:r>
              <a:rPr lang="ko-KR" altLang="en-US" sz="900" dirty="0"/>
              <a:t>백반</a:t>
            </a:r>
            <a:r>
              <a:rPr lang="en-US" altLang="ko-KR" sz="900" dirty="0"/>
              <a:t>] </a:t>
            </a:r>
            <a:r>
              <a:rPr lang="ko-KR" altLang="en-US" sz="900" dirty="0" err="1"/>
              <a:t>스모크햄조림</a:t>
            </a:r>
            <a:r>
              <a:rPr lang="en-US" altLang="ko-KR" sz="900" dirty="0"/>
              <a:t>, </a:t>
            </a:r>
            <a:r>
              <a:rPr lang="ko-KR" altLang="en-US" sz="900" dirty="0" err="1"/>
              <a:t>스크램블에그</a:t>
            </a:r>
            <a:r>
              <a:rPr lang="ko-KR" altLang="en-US" sz="900" dirty="0"/>
              <a:t> </a:t>
            </a:r>
            <a:endParaRPr lang="en-US" altLang="ko-KR" sz="900" dirty="0"/>
          </a:p>
          <a:p>
            <a:r>
              <a:rPr lang="en-US" altLang="ko-KR" sz="900" dirty="0"/>
              <a:t>[</a:t>
            </a:r>
            <a:r>
              <a:rPr lang="ko-KR" altLang="en-US" sz="900" dirty="0"/>
              <a:t>백반</a:t>
            </a:r>
            <a:r>
              <a:rPr lang="en-US" altLang="ko-KR" sz="900" dirty="0"/>
              <a:t>] </a:t>
            </a:r>
            <a:r>
              <a:rPr lang="ko-KR" altLang="en-US" sz="900" dirty="0"/>
              <a:t>탕수육</a:t>
            </a:r>
            <a:r>
              <a:rPr lang="en-US" altLang="ko-KR" sz="900" dirty="0"/>
              <a:t>, </a:t>
            </a:r>
            <a:r>
              <a:rPr lang="ko-KR" altLang="en-US" sz="900" dirty="0" err="1"/>
              <a:t>파래김자반</a:t>
            </a:r>
            <a:endParaRPr lang="en-US" altLang="ko-KR" sz="900" dirty="0"/>
          </a:p>
          <a:p>
            <a:r>
              <a:rPr lang="en-US" altLang="ko-KR" sz="900" dirty="0"/>
              <a:t>[</a:t>
            </a:r>
            <a:r>
              <a:rPr lang="ko-KR" altLang="en-US" sz="900" dirty="0"/>
              <a:t>백반</a:t>
            </a:r>
            <a:r>
              <a:rPr lang="en-US" altLang="ko-KR" sz="900" dirty="0"/>
              <a:t>] </a:t>
            </a:r>
            <a:r>
              <a:rPr lang="ko-KR" altLang="en-US" sz="900" dirty="0"/>
              <a:t>계란말이</a:t>
            </a:r>
            <a:r>
              <a:rPr lang="en-US" altLang="ko-KR" sz="900" dirty="0"/>
              <a:t>, </a:t>
            </a:r>
            <a:r>
              <a:rPr lang="ko-KR" altLang="en-US" sz="900" dirty="0" err="1"/>
              <a:t>물만두찜</a:t>
            </a:r>
            <a:r>
              <a:rPr lang="ko-KR" altLang="en-US" sz="900" dirty="0"/>
              <a:t>*초간장 </a:t>
            </a:r>
            <a:endParaRPr lang="en-US" altLang="ko-KR" sz="900" dirty="0"/>
          </a:p>
          <a:p>
            <a:r>
              <a:rPr lang="en-US" altLang="ko-KR" sz="900" dirty="0"/>
              <a:t>[</a:t>
            </a:r>
            <a:r>
              <a:rPr lang="ko-KR" altLang="en-US" sz="900" dirty="0"/>
              <a:t>백반</a:t>
            </a:r>
            <a:r>
              <a:rPr lang="en-US" altLang="ko-KR" sz="900" dirty="0"/>
              <a:t>] </a:t>
            </a:r>
            <a:r>
              <a:rPr lang="ko-KR" altLang="en-US" sz="900" dirty="0" err="1"/>
              <a:t>해물동그랑땡전</a:t>
            </a:r>
            <a:r>
              <a:rPr lang="en-US" altLang="ko-KR" sz="900" dirty="0"/>
              <a:t>, </a:t>
            </a:r>
            <a:r>
              <a:rPr lang="ko-KR" altLang="en-US" sz="900" dirty="0" err="1"/>
              <a:t>골뱅이소면무침</a:t>
            </a:r>
            <a:r>
              <a:rPr lang="en-US" altLang="ko-KR" sz="900" dirty="0"/>
              <a:t>]</a:t>
            </a:r>
          </a:p>
          <a:p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• </a:t>
            </a:r>
            <a:r>
              <a:rPr lang="en-US" altLang="ko-KR" sz="1400" dirty="0">
                <a:solidFill>
                  <a:srgbClr val="1D62F0"/>
                </a:solidFill>
                <a:latin typeface="나눔바른고딕" pitchFamily="50" charset="-127"/>
                <a:ea typeface="나눔바른고딕" pitchFamily="50" charset="-127"/>
              </a:rPr>
              <a:t>Line  22 - 27 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메뉴별로 빈도수 사전을 만들어서 </a:t>
            </a:r>
            <a:r>
              <a:rPr lang="ko-KR" altLang="en-US" sz="1400" dirty="0" err="1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리턴해준다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</a:p>
          <a:p>
            <a:r>
              <a:rPr lang="en-US" altLang="ko-KR" sz="800" dirty="0"/>
              <a:t>{[</a:t>
            </a:r>
            <a:r>
              <a:rPr lang="ko-KR" altLang="en-US" sz="800" dirty="0"/>
              <a:t>백반</a:t>
            </a:r>
            <a:r>
              <a:rPr lang="en-US" altLang="ko-KR" sz="800" dirty="0"/>
              <a:t>] </a:t>
            </a:r>
            <a:r>
              <a:rPr lang="ko-KR" altLang="en-US" sz="800" dirty="0" err="1"/>
              <a:t>돈채피망볶음</a:t>
            </a:r>
            <a:r>
              <a:rPr lang="en-US" altLang="ko-KR" sz="800" dirty="0"/>
              <a:t>, </a:t>
            </a:r>
            <a:r>
              <a:rPr lang="ko-KR" altLang="en-US" sz="800" dirty="0" err="1"/>
              <a:t>양념깻잎지</a:t>
            </a:r>
            <a:r>
              <a:rPr lang="ko-KR" altLang="en-US" sz="800" dirty="0"/>
              <a:t> </a:t>
            </a:r>
            <a:r>
              <a:rPr lang="en-US" altLang="ko-KR" sz="800" dirty="0"/>
              <a:t>: 1}, {[</a:t>
            </a:r>
            <a:r>
              <a:rPr lang="ko-KR" altLang="en-US" sz="800" dirty="0"/>
              <a:t>백반</a:t>
            </a:r>
            <a:r>
              <a:rPr lang="en-US" altLang="ko-KR" sz="800" dirty="0"/>
              <a:t>] </a:t>
            </a:r>
            <a:r>
              <a:rPr lang="ko-KR" altLang="en-US" sz="800" dirty="0" err="1"/>
              <a:t>스모크햄조림</a:t>
            </a:r>
            <a:r>
              <a:rPr lang="en-US" altLang="ko-KR" sz="800" dirty="0"/>
              <a:t>, </a:t>
            </a:r>
            <a:r>
              <a:rPr lang="ko-KR" altLang="en-US" sz="800" dirty="0" err="1"/>
              <a:t>스크램블에그</a:t>
            </a:r>
            <a:r>
              <a:rPr lang="ko-KR" altLang="en-US" sz="800" dirty="0"/>
              <a:t> </a:t>
            </a:r>
            <a:r>
              <a:rPr lang="en-US" altLang="ko-KR" sz="800" dirty="0"/>
              <a:t>: 1 } ……….. </a:t>
            </a:r>
          </a:p>
          <a:p>
            <a:endParaRPr lang="en-US" altLang="ko-KR" sz="800" dirty="0"/>
          </a:p>
          <a:p>
            <a:endParaRPr lang="en-US" altLang="ko-KR" sz="1400" dirty="0">
              <a:solidFill>
                <a:srgbClr val="5959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9695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201150" y="6356350"/>
            <a:ext cx="2743200" cy="365125"/>
          </a:xfrm>
        </p:spPr>
        <p:txBody>
          <a:bodyPr/>
          <a:lstStyle/>
          <a:p>
            <a:fld id="{53728F62-99D8-44E7-847D-3674D148F854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104775"/>
          </a:xfrm>
          <a:prstGeom prst="rect">
            <a:avLst/>
          </a:prstGeom>
          <a:solidFill>
            <a:srgbClr val="068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25">
            <a:extLst>
              <a:ext uri="{FF2B5EF4-FFF2-40B4-BE49-F238E27FC236}">
                <a16:creationId xmlns:a16="http://schemas.microsoft.com/office/drawing/2014/main" id="{3FA1BB7B-80F5-4325-8832-3751AFCB4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786" y="768494"/>
            <a:ext cx="869268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03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코드 설명 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– Restaurant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클래스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(3)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09F2C8D-FA59-4CC9-9308-5213D59465D5}"/>
              </a:ext>
            </a:extLst>
          </p:cNvPr>
          <p:cNvCxnSpPr/>
          <p:nvPr/>
        </p:nvCxnSpPr>
        <p:spPr>
          <a:xfrm>
            <a:off x="383615" y="641028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FB8C0F-C5B5-445F-B745-4297B8AB956D}"/>
              </a:ext>
            </a:extLst>
          </p:cNvPr>
          <p:cNvSpPr/>
          <p:nvPr/>
        </p:nvSpPr>
        <p:spPr>
          <a:xfrm>
            <a:off x="5389233" y="3200936"/>
            <a:ext cx="6204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• </a:t>
            </a:r>
            <a:r>
              <a:rPr lang="en-US" altLang="ko-KR" sz="1400" dirty="0">
                <a:solidFill>
                  <a:srgbClr val="1D62F0"/>
                </a:solidFill>
                <a:latin typeface="나눔바른고딕" pitchFamily="50" charset="-127"/>
                <a:ea typeface="나눔바른고딕" pitchFamily="50" charset="-127"/>
              </a:rPr>
              <a:t>Line 31 – 33   :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메뉴별로 만들어진 사전을 파라미터로 받아 빈도순 오름차순으로 </a:t>
            </a: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소팅해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리스트로 만들어 </a:t>
            </a: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리턴한다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A19D54C-363C-41BE-ACF2-C997FDB1100A}"/>
              </a:ext>
            </a:extLst>
          </p:cNvPr>
          <p:cNvSpPr/>
          <p:nvPr/>
        </p:nvSpPr>
        <p:spPr>
          <a:xfrm>
            <a:off x="1292936" y="1654086"/>
            <a:ext cx="2211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3. </a:t>
            </a:r>
            <a:r>
              <a:rPr lang="en-US" altLang="ko-KR" b="1" dirty="0" err="1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make_sort</a:t>
            </a:r>
            <a:r>
              <a:rPr lang="ko-KR" altLang="en-US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함수</a:t>
            </a:r>
            <a:endParaRPr lang="en-US" altLang="ko-KR" b="1" dirty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3E5160B-44C6-4E60-A81A-C5C1039DF43B}"/>
              </a:ext>
            </a:extLst>
          </p:cNvPr>
          <p:cNvSpPr/>
          <p:nvPr/>
        </p:nvSpPr>
        <p:spPr>
          <a:xfrm>
            <a:off x="1046345" y="1498033"/>
            <a:ext cx="681438" cy="681438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3FD8AE6-7753-4CA4-B388-F76FE48203D1}"/>
              </a:ext>
            </a:extLst>
          </p:cNvPr>
          <p:cNvSpPr/>
          <p:nvPr/>
        </p:nvSpPr>
        <p:spPr>
          <a:xfrm>
            <a:off x="1046345" y="3884808"/>
            <a:ext cx="681438" cy="681438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998BEB-D180-4252-8B48-2D6BE939A4E3}"/>
              </a:ext>
            </a:extLst>
          </p:cNvPr>
          <p:cNvSpPr/>
          <p:nvPr/>
        </p:nvSpPr>
        <p:spPr>
          <a:xfrm>
            <a:off x="1292936" y="4040861"/>
            <a:ext cx="2200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4. </a:t>
            </a:r>
            <a:r>
              <a:rPr lang="en-US" altLang="ko-KR" b="1" dirty="0" err="1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food_print</a:t>
            </a:r>
            <a:r>
              <a:rPr lang="ko-KR" altLang="en-US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함수</a:t>
            </a:r>
            <a:endParaRPr lang="en-US" altLang="ko-KR" b="1" dirty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95C208F-AC7F-4F38-B9AD-D7951C52B5A3}"/>
              </a:ext>
            </a:extLst>
          </p:cNvPr>
          <p:cNvSpPr/>
          <p:nvPr/>
        </p:nvSpPr>
        <p:spPr>
          <a:xfrm>
            <a:off x="5389234" y="4777761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• </a:t>
            </a:r>
            <a:r>
              <a:rPr lang="en-US" altLang="ko-KR" sz="1400" dirty="0">
                <a:solidFill>
                  <a:srgbClr val="1D62F0"/>
                </a:solidFill>
                <a:latin typeface="나눔바른고딕" pitchFamily="50" charset="-127"/>
                <a:ea typeface="나눔바른고딕" pitchFamily="50" charset="-127"/>
              </a:rPr>
              <a:t>Line 37 – 39   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400" dirty="0" err="1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소팅된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 메뉴 리스트 파라미터로 받아 프린트</a:t>
            </a:r>
            <a:endParaRPr lang="en-US" altLang="ko-KR" sz="1400" dirty="0">
              <a:solidFill>
                <a:srgbClr val="5959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CAB4B7A-73FF-4B7E-ABF9-F4BAD6FED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345" y="2232900"/>
            <a:ext cx="6924675" cy="8667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6CB64DF-606A-4825-82C9-3B37F95A4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832" y="4678530"/>
            <a:ext cx="33718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384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201150" y="6356350"/>
            <a:ext cx="2743200" cy="365125"/>
          </a:xfrm>
        </p:spPr>
        <p:txBody>
          <a:bodyPr/>
          <a:lstStyle/>
          <a:p>
            <a:fld id="{53728F62-99D8-44E7-847D-3674D148F854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104775"/>
          </a:xfrm>
          <a:prstGeom prst="rect">
            <a:avLst/>
          </a:prstGeom>
          <a:solidFill>
            <a:srgbClr val="068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25">
            <a:extLst>
              <a:ext uri="{FF2B5EF4-FFF2-40B4-BE49-F238E27FC236}">
                <a16:creationId xmlns:a16="http://schemas.microsoft.com/office/drawing/2014/main" id="{3FA1BB7B-80F5-4325-8832-3751AFCB4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786" y="768494"/>
            <a:ext cx="869268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03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코드 설명 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– Restaurant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클래스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(4)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09F2C8D-FA59-4CC9-9308-5213D59465D5}"/>
              </a:ext>
            </a:extLst>
          </p:cNvPr>
          <p:cNvCxnSpPr/>
          <p:nvPr/>
        </p:nvCxnSpPr>
        <p:spPr>
          <a:xfrm>
            <a:off x="383615" y="641028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FB8C0F-C5B5-445F-B745-4297B8AB956D}"/>
              </a:ext>
            </a:extLst>
          </p:cNvPr>
          <p:cNvSpPr/>
          <p:nvPr/>
        </p:nvSpPr>
        <p:spPr>
          <a:xfrm>
            <a:off x="1759409" y="4919955"/>
            <a:ext cx="792512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• </a:t>
            </a:r>
            <a:r>
              <a:rPr lang="en-US" altLang="ko-KR" sz="1400" dirty="0">
                <a:solidFill>
                  <a:srgbClr val="1D62F0"/>
                </a:solidFill>
                <a:latin typeface="나눔바른고딕" pitchFamily="50" charset="-127"/>
                <a:ea typeface="나눔바른고딕" pitchFamily="50" charset="-127"/>
              </a:rPr>
              <a:t>Line 44-45 :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csv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파일 오픈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, csv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파일이 있는 절대 경로 끝에 오브젝트 생성시 사용한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csv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파일 이름 사용  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lvl="0"/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• </a:t>
            </a:r>
            <a:r>
              <a:rPr lang="en-US" altLang="ko-KR" sz="1400" dirty="0">
                <a:solidFill>
                  <a:srgbClr val="1D62F0"/>
                </a:solidFill>
                <a:latin typeface="나눔바른고딕" pitchFamily="50" charset="-127"/>
                <a:ea typeface="나눔바른고딕" pitchFamily="50" charset="-127"/>
              </a:rPr>
              <a:t>Line 47 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  <a:r>
              <a:rPr lang="en-US" altLang="ko-KR" sz="1400" dirty="0">
                <a:solidFill>
                  <a:srgbClr val="1D62F0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csv 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파일을 한 </a:t>
            </a:r>
            <a:r>
              <a:rPr lang="ko-KR" altLang="en-US" sz="1400" dirty="0" err="1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줄씩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 읽어 리스트로 만든다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• </a:t>
            </a:r>
            <a:r>
              <a:rPr lang="en-US" altLang="ko-KR" sz="1400" dirty="0">
                <a:solidFill>
                  <a:srgbClr val="1D62F0"/>
                </a:solidFill>
                <a:latin typeface="나눔바른고딕" pitchFamily="50" charset="-127"/>
                <a:ea typeface="나눔바른고딕" pitchFamily="50" charset="-127"/>
              </a:rPr>
              <a:t>Line 48 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  <a:r>
              <a:rPr lang="en-US" altLang="ko-KR" sz="1400" dirty="0">
                <a:solidFill>
                  <a:srgbClr val="1D62F0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만든 리스트를 </a:t>
            </a:r>
            <a:r>
              <a:rPr lang="en-US" altLang="ko-KR" sz="1400" dirty="0" err="1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make_dic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함수를 이용하여 </a:t>
            </a:r>
            <a:r>
              <a:rPr lang="ko-KR" altLang="en-US" sz="1400" dirty="0" err="1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딕셔너리로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 만든다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• </a:t>
            </a:r>
            <a:r>
              <a:rPr lang="en-US" altLang="ko-KR" sz="1400" dirty="0">
                <a:solidFill>
                  <a:srgbClr val="1D62F0"/>
                </a:solidFill>
                <a:latin typeface="나눔바른고딕" pitchFamily="50" charset="-127"/>
                <a:ea typeface="나눔바른고딕" pitchFamily="50" charset="-127"/>
              </a:rPr>
              <a:t>Line 49 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만든 </a:t>
            </a:r>
            <a:r>
              <a:rPr lang="ko-KR" altLang="en-US" sz="1400" dirty="0" err="1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딕셔너리를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400" dirty="0" err="1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make_sort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함수를 이용하여 </a:t>
            </a:r>
            <a:r>
              <a:rPr lang="ko-KR" altLang="en-US" sz="1400" dirty="0" err="1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소팅하여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 리스트로 만든다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• </a:t>
            </a:r>
            <a:r>
              <a:rPr lang="en-US" altLang="ko-KR" sz="1400" dirty="0">
                <a:solidFill>
                  <a:srgbClr val="1D62F0"/>
                </a:solidFill>
                <a:latin typeface="나눔바른고딕" pitchFamily="50" charset="-127"/>
                <a:ea typeface="나눔바른고딕" pitchFamily="50" charset="-127"/>
              </a:rPr>
              <a:t>Line 51-52 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400" dirty="0" err="1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소팅된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 리스트를 </a:t>
            </a:r>
            <a:r>
              <a:rPr lang="en-US" altLang="ko-KR" sz="1400" dirty="0" err="1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food_print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를 이용하여 프린트 한다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3E5160B-44C6-4E60-A81A-C5C1039DF43B}"/>
              </a:ext>
            </a:extLst>
          </p:cNvPr>
          <p:cNvSpPr/>
          <p:nvPr/>
        </p:nvSpPr>
        <p:spPr>
          <a:xfrm>
            <a:off x="1759410" y="1515807"/>
            <a:ext cx="681438" cy="681438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705A169-FDE4-4E01-9EE4-3BBA92516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410" y="2531980"/>
            <a:ext cx="7215435" cy="205324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1BB6407-A775-435A-81E2-84AE3356EE00}"/>
              </a:ext>
            </a:extLst>
          </p:cNvPr>
          <p:cNvSpPr/>
          <p:nvPr/>
        </p:nvSpPr>
        <p:spPr>
          <a:xfrm>
            <a:off x="1997612" y="1686667"/>
            <a:ext cx="2073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5. Semester </a:t>
            </a:r>
            <a:r>
              <a:rPr lang="ko-KR" altLang="en-US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함수</a:t>
            </a:r>
            <a:endParaRPr lang="en-US" altLang="ko-KR" b="1" dirty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4537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201150" y="6356350"/>
            <a:ext cx="2743200" cy="365125"/>
          </a:xfrm>
        </p:spPr>
        <p:txBody>
          <a:bodyPr/>
          <a:lstStyle/>
          <a:p>
            <a:fld id="{53728F62-99D8-44E7-847D-3674D148F85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104775"/>
          </a:xfrm>
          <a:prstGeom prst="rect">
            <a:avLst/>
          </a:prstGeom>
          <a:solidFill>
            <a:srgbClr val="068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25">
            <a:extLst>
              <a:ext uri="{FF2B5EF4-FFF2-40B4-BE49-F238E27FC236}">
                <a16:creationId xmlns:a16="http://schemas.microsoft.com/office/drawing/2014/main" id="{3FA1BB7B-80F5-4325-8832-3751AFCB4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786" y="768494"/>
            <a:ext cx="869268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03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코드 설명 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– Restaurant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클래스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(5)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09F2C8D-FA59-4CC9-9308-5213D59465D5}"/>
              </a:ext>
            </a:extLst>
          </p:cNvPr>
          <p:cNvCxnSpPr/>
          <p:nvPr/>
        </p:nvCxnSpPr>
        <p:spPr>
          <a:xfrm>
            <a:off x="383615" y="641028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13E5160B-44C6-4E60-A81A-C5C1039DF43B}"/>
              </a:ext>
            </a:extLst>
          </p:cNvPr>
          <p:cNvSpPr/>
          <p:nvPr/>
        </p:nvSpPr>
        <p:spPr>
          <a:xfrm>
            <a:off x="383615" y="1419179"/>
            <a:ext cx="681438" cy="681438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1BB6407-A775-435A-81E2-84AE3356EE00}"/>
              </a:ext>
            </a:extLst>
          </p:cNvPr>
          <p:cNvSpPr/>
          <p:nvPr/>
        </p:nvSpPr>
        <p:spPr>
          <a:xfrm>
            <a:off x="621817" y="1590039"/>
            <a:ext cx="1752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6. Month</a:t>
            </a:r>
            <a:r>
              <a:rPr lang="ko-KR" altLang="en-US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함수</a:t>
            </a:r>
            <a:endParaRPr lang="en-US" altLang="ko-KR" b="1" dirty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8B1BCA7-7481-4C1C-B1A8-4B49A2F76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15" y="2330218"/>
            <a:ext cx="7212478" cy="384665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6FB8C0F-C5B5-445F-B745-4297B8AB956D}"/>
              </a:ext>
            </a:extLst>
          </p:cNvPr>
          <p:cNvSpPr/>
          <p:nvPr/>
        </p:nvSpPr>
        <p:spPr>
          <a:xfrm>
            <a:off x="5238587" y="3156664"/>
            <a:ext cx="688350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• </a:t>
            </a:r>
            <a:r>
              <a:rPr lang="en-US" altLang="ko-KR" sz="1400" dirty="0">
                <a:solidFill>
                  <a:srgbClr val="1D62F0"/>
                </a:solidFill>
                <a:latin typeface="나눔바른고딕" pitchFamily="50" charset="-127"/>
                <a:ea typeface="나눔바른고딕" pitchFamily="50" charset="-127"/>
              </a:rPr>
              <a:t>Line 57-58 :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csv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파일 오픈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</a:p>
          <a:p>
            <a:pPr lvl="0"/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	        csv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파일이 있는 절대 경로 끝에 오브젝트 생성시 사용한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csv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파일 이름 사용  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lvl="0"/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• </a:t>
            </a:r>
            <a:r>
              <a:rPr lang="en-US" altLang="ko-KR" sz="1400" dirty="0">
                <a:solidFill>
                  <a:srgbClr val="1D62F0"/>
                </a:solidFill>
                <a:latin typeface="나눔바른고딕" pitchFamily="50" charset="-127"/>
                <a:ea typeface="나눔바른고딕" pitchFamily="50" charset="-127"/>
              </a:rPr>
              <a:t>Line 60 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  <a:r>
              <a:rPr lang="en-US" altLang="ko-KR" sz="1400" dirty="0">
                <a:solidFill>
                  <a:srgbClr val="1D62F0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9, 10, 11, 12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월 </a:t>
            </a:r>
            <a:r>
              <a:rPr lang="ko-KR" altLang="en-US" sz="1400" dirty="0" err="1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달별로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 계산할 리스트 생성</a:t>
            </a:r>
            <a:endParaRPr lang="en-US" altLang="ko-KR" sz="1400" dirty="0">
              <a:solidFill>
                <a:srgbClr val="595959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• </a:t>
            </a:r>
            <a:r>
              <a:rPr lang="en-US" altLang="ko-KR" sz="1400" dirty="0">
                <a:solidFill>
                  <a:srgbClr val="1D62F0"/>
                </a:solidFill>
                <a:latin typeface="나눔바른고딕" pitchFamily="50" charset="-127"/>
                <a:ea typeface="나눔바른고딕" pitchFamily="50" charset="-127"/>
              </a:rPr>
              <a:t>Line 61 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  <a:r>
              <a:rPr lang="en-US" altLang="ko-KR" sz="1400" dirty="0">
                <a:solidFill>
                  <a:srgbClr val="1D62F0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문을 돌리기 위한 </a:t>
            </a:r>
            <a:r>
              <a:rPr lang="en-US" altLang="ko-KR" sz="1400" dirty="0" err="1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i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=0</a:t>
            </a:r>
          </a:p>
          <a:p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• </a:t>
            </a:r>
            <a:r>
              <a:rPr lang="en-US" altLang="ko-KR" sz="1400" dirty="0">
                <a:solidFill>
                  <a:srgbClr val="1D62F0"/>
                </a:solidFill>
                <a:latin typeface="나눔바른고딕" pitchFamily="50" charset="-127"/>
                <a:ea typeface="나눔바른고딕" pitchFamily="50" charset="-127"/>
              </a:rPr>
              <a:t>Line 63-68 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400" dirty="0" err="1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한플은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 하루에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 5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가지의 메뉴가 나온다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</a:p>
          <a:p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	       9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월 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4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주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 (5*4) /10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월 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5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주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 (5*5) / 11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월 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4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주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 (5*4), 12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월 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3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주 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(5*3) 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계산</a:t>
            </a:r>
            <a:endParaRPr lang="en-US" altLang="ko-KR" sz="1400" dirty="0">
              <a:solidFill>
                <a:srgbClr val="595959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	       month[0] = 9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월 메뉴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</a:p>
          <a:p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	       month[1] = 10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월 메뉴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</a:p>
          <a:p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	       month[2] = 11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월 메뉴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	       month[3] = 12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월 메뉴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</a:p>
          <a:p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• </a:t>
            </a:r>
            <a:r>
              <a:rPr lang="en-US" altLang="ko-KR" sz="1400" dirty="0">
                <a:solidFill>
                  <a:srgbClr val="1D62F0"/>
                </a:solidFill>
                <a:latin typeface="나눔바른고딕" pitchFamily="50" charset="-127"/>
                <a:ea typeface="나눔바른고딕" pitchFamily="50" charset="-127"/>
              </a:rPr>
              <a:t>Line 70-77 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400" dirty="0" err="1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달별로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 만들어진 리스트를 사전으로 만들고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400" dirty="0" err="1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소팅하여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프린트</a:t>
            </a:r>
            <a:endParaRPr lang="en-US" altLang="ko-KR" sz="1400" dirty="0">
              <a:solidFill>
                <a:srgbClr val="5959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5873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201150" y="6356350"/>
            <a:ext cx="2743200" cy="365125"/>
          </a:xfrm>
        </p:spPr>
        <p:txBody>
          <a:bodyPr/>
          <a:lstStyle/>
          <a:p>
            <a:fld id="{53728F62-99D8-44E7-847D-3674D148F85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104775"/>
          </a:xfrm>
          <a:prstGeom prst="rect">
            <a:avLst/>
          </a:prstGeom>
          <a:solidFill>
            <a:srgbClr val="068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25">
            <a:extLst>
              <a:ext uri="{FF2B5EF4-FFF2-40B4-BE49-F238E27FC236}">
                <a16:creationId xmlns:a16="http://schemas.microsoft.com/office/drawing/2014/main" id="{3FA1BB7B-80F5-4325-8832-3751AFCB4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786" y="768494"/>
            <a:ext cx="869268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03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코드 설명 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– Restaurant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클래스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(6)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09F2C8D-FA59-4CC9-9308-5213D59465D5}"/>
              </a:ext>
            </a:extLst>
          </p:cNvPr>
          <p:cNvCxnSpPr/>
          <p:nvPr/>
        </p:nvCxnSpPr>
        <p:spPr>
          <a:xfrm>
            <a:off x="383615" y="641028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13E5160B-44C6-4E60-A81A-C5C1039DF43B}"/>
              </a:ext>
            </a:extLst>
          </p:cNvPr>
          <p:cNvSpPr/>
          <p:nvPr/>
        </p:nvSpPr>
        <p:spPr>
          <a:xfrm>
            <a:off x="383615" y="1419179"/>
            <a:ext cx="681438" cy="681438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1BB6407-A775-435A-81E2-84AE3356EE00}"/>
              </a:ext>
            </a:extLst>
          </p:cNvPr>
          <p:cNvSpPr/>
          <p:nvPr/>
        </p:nvSpPr>
        <p:spPr>
          <a:xfrm>
            <a:off x="621817" y="1590039"/>
            <a:ext cx="1628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7. week</a:t>
            </a:r>
            <a:r>
              <a:rPr lang="ko-KR" altLang="en-US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함수</a:t>
            </a:r>
            <a:endParaRPr lang="en-US" altLang="ko-KR" b="1" dirty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300E46F-F78D-43B4-9D5B-1CA7BE3D5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15" y="2336239"/>
            <a:ext cx="7335732" cy="388073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6FB8C0F-C5B5-445F-B745-4297B8AB956D}"/>
              </a:ext>
            </a:extLst>
          </p:cNvPr>
          <p:cNvSpPr/>
          <p:nvPr/>
        </p:nvSpPr>
        <p:spPr>
          <a:xfrm>
            <a:off x="5238587" y="3156664"/>
            <a:ext cx="688350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• </a:t>
            </a:r>
            <a:r>
              <a:rPr lang="en-US" altLang="ko-KR" sz="1400" dirty="0">
                <a:solidFill>
                  <a:srgbClr val="1D62F0"/>
                </a:solidFill>
                <a:latin typeface="나눔바른고딕" pitchFamily="50" charset="-127"/>
                <a:ea typeface="나눔바른고딕" pitchFamily="50" charset="-127"/>
              </a:rPr>
              <a:t>Line 82-83 :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csv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파일 오픈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</a:p>
          <a:p>
            <a:pPr lvl="0"/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	        csv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파일이 있는 절대 경로 끝에 오브젝트 생성시 사용한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csv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파일 이름 사용  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lvl="0"/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• </a:t>
            </a:r>
            <a:r>
              <a:rPr lang="en-US" altLang="ko-KR" sz="1400" dirty="0">
                <a:solidFill>
                  <a:srgbClr val="1D62F0"/>
                </a:solidFill>
                <a:latin typeface="나눔바른고딕" pitchFamily="50" charset="-127"/>
                <a:ea typeface="나눔바른고딕" pitchFamily="50" charset="-127"/>
              </a:rPr>
              <a:t>Line 85 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  <a:r>
              <a:rPr lang="en-US" altLang="ko-KR" sz="1400" dirty="0">
                <a:solidFill>
                  <a:srgbClr val="1D62F0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요일별로 계산할 리스트 생성</a:t>
            </a:r>
            <a:endParaRPr lang="en-US" altLang="ko-KR" sz="1400" dirty="0">
              <a:solidFill>
                <a:srgbClr val="595959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• </a:t>
            </a:r>
            <a:r>
              <a:rPr lang="en-US" altLang="ko-KR" sz="1400" dirty="0">
                <a:solidFill>
                  <a:srgbClr val="1D62F0"/>
                </a:solidFill>
                <a:latin typeface="나눔바른고딕" pitchFamily="50" charset="-127"/>
                <a:ea typeface="나눔바른고딕" pitchFamily="50" charset="-127"/>
              </a:rPr>
              <a:t>Line 87-93 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: csv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 파일을 한 </a:t>
            </a:r>
            <a:r>
              <a:rPr lang="ko-KR" altLang="en-US" sz="1400" dirty="0" err="1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줄씩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 읽되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한 줄에는 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5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개 메뉴가 요일별로 들어있다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	       for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문을 돌려 메뉴를 </a:t>
            </a:r>
            <a:r>
              <a:rPr lang="ko-KR" altLang="en-US" sz="1400" dirty="0" err="1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요일별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 리스트에 넣어준다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	       week[0] = 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월요일 메뉴</a:t>
            </a:r>
            <a:endParaRPr lang="en-US" altLang="ko-KR" sz="1400" dirty="0">
              <a:solidFill>
                <a:srgbClr val="595959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	       week[1] = 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화요일 메뉴</a:t>
            </a:r>
            <a:endParaRPr lang="en-US" altLang="ko-KR" sz="1400" dirty="0">
              <a:solidFill>
                <a:srgbClr val="595959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	       week[2] = 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수요일 메뉴</a:t>
            </a:r>
            <a:endParaRPr lang="en-US" altLang="ko-KR" sz="1400" dirty="0">
              <a:solidFill>
                <a:srgbClr val="595959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	       week[3] = 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목요일 메뉴</a:t>
            </a:r>
            <a:endParaRPr lang="en-US" altLang="ko-KR" sz="1400" dirty="0">
              <a:solidFill>
                <a:srgbClr val="595959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	       week[4] = 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금요일 메뉴</a:t>
            </a:r>
            <a:endParaRPr lang="en-US" altLang="ko-KR" sz="1400" dirty="0">
              <a:solidFill>
                <a:srgbClr val="595959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• </a:t>
            </a:r>
            <a:r>
              <a:rPr lang="en-US" altLang="ko-KR" sz="1400" dirty="0">
                <a:solidFill>
                  <a:srgbClr val="1D62F0"/>
                </a:solidFill>
                <a:latin typeface="나눔바른고딕" pitchFamily="50" charset="-127"/>
                <a:ea typeface="나눔바른고딕" pitchFamily="50" charset="-127"/>
              </a:rPr>
              <a:t>Line 95-102 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요일별로 만들어진 리스트를 사전으로 만들고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400" dirty="0" err="1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소팅하여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프린트</a:t>
            </a:r>
            <a:endParaRPr lang="en-US" altLang="ko-KR" sz="1400" dirty="0">
              <a:solidFill>
                <a:srgbClr val="5959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3698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201150" y="6356350"/>
            <a:ext cx="2743200" cy="365125"/>
          </a:xfrm>
        </p:spPr>
        <p:txBody>
          <a:bodyPr/>
          <a:lstStyle/>
          <a:p>
            <a:fld id="{53728F62-99D8-44E7-847D-3674D148F85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104775"/>
          </a:xfrm>
          <a:prstGeom prst="rect">
            <a:avLst/>
          </a:prstGeom>
          <a:solidFill>
            <a:srgbClr val="068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25">
            <a:extLst>
              <a:ext uri="{FF2B5EF4-FFF2-40B4-BE49-F238E27FC236}">
                <a16:creationId xmlns:a16="http://schemas.microsoft.com/office/drawing/2014/main" id="{3FA1BB7B-80F5-4325-8832-3751AFCB4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786" y="768494"/>
            <a:ext cx="89859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03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코드 설명 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– </a:t>
            </a:r>
            <a:r>
              <a:rPr lang="en-US" altLang="ko-KR" sz="28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Hanple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클래스</a:t>
            </a:r>
            <a:endParaRPr lang="en-US" altLang="ko-KR" sz="2800" dirty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09F2C8D-FA59-4CC9-9308-5213D59465D5}"/>
              </a:ext>
            </a:extLst>
          </p:cNvPr>
          <p:cNvCxnSpPr/>
          <p:nvPr/>
        </p:nvCxnSpPr>
        <p:spPr>
          <a:xfrm>
            <a:off x="383615" y="641028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4DA08098-F100-4E54-B696-2963D505F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202" y="2815642"/>
            <a:ext cx="3267075" cy="438150"/>
          </a:xfrm>
          <a:prstGeom prst="rect">
            <a:avLst/>
          </a:prstGeom>
        </p:spPr>
      </p:pic>
      <p:sp>
        <p:nvSpPr>
          <p:cNvPr id="9" name="TextBox 25">
            <a:extLst>
              <a:ext uri="{FF2B5EF4-FFF2-40B4-BE49-F238E27FC236}">
                <a16:creationId xmlns:a16="http://schemas.microsoft.com/office/drawing/2014/main" id="{BE75A937-DB61-49F3-ABCA-BE409BCE0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626" y="2815642"/>
            <a:ext cx="52663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Restaurant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클래스를 상속 받는다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lvl="0"/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Restaurant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클래스와 구성이 동일하므로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pass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를 기재 해주었다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99D3D938-DEA5-4662-B5CF-6D71897D8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237" y="1352067"/>
            <a:ext cx="92343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한플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학식을 분석하는 클래스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479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201150" y="6356350"/>
            <a:ext cx="2743200" cy="365125"/>
          </a:xfrm>
        </p:spPr>
        <p:txBody>
          <a:bodyPr/>
          <a:lstStyle/>
          <a:p>
            <a:fld id="{53728F62-99D8-44E7-847D-3674D148F85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104775"/>
          </a:xfrm>
          <a:prstGeom prst="rect">
            <a:avLst/>
          </a:prstGeom>
          <a:solidFill>
            <a:srgbClr val="068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25">
            <a:extLst>
              <a:ext uri="{FF2B5EF4-FFF2-40B4-BE49-F238E27FC236}">
                <a16:creationId xmlns:a16="http://schemas.microsoft.com/office/drawing/2014/main" id="{3FA1BB7B-80F5-4325-8832-3751AFCB4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786" y="768494"/>
            <a:ext cx="89859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03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코드 설명 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– </a:t>
            </a:r>
            <a:r>
              <a:rPr lang="en-US" altLang="ko-KR" sz="28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Life_science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클래스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(1)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09F2C8D-FA59-4CC9-9308-5213D59465D5}"/>
              </a:ext>
            </a:extLst>
          </p:cNvPr>
          <p:cNvCxnSpPr/>
          <p:nvPr/>
        </p:nvCxnSpPr>
        <p:spPr>
          <a:xfrm>
            <a:off x="383615" y="641028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409C87A5-D893-4DCB-8A23-6FC499241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36" y="1869931"/>
            <a:ext cx="3914775" cy="4219575"/>
          </a:xfrm>
          <a:prstGeom prst="rect">
            <a:avLst/>
          </a:prstGeom>
        </p:spPr>
      </p:pic>
      <p:sp>
        <p:nvSpPr>
          <p:cNvPr id="10" name="TextBox 25">
            <a:extLst>
              <a:ext uri="{FF2B5EF4-FFF2-40B4-BE49-F238E27FC236}">
                <a16:creationId xmlns:a16="http://schemas.microsoft.com/office/drawing/2014/main" id="{B31D6EC4-58DB-4EA0-BC89-3ECFB5A0C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1517" y="1955433"/>
            <a:ext cx="6037178" cy="4347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4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1. </a:t>
            </a:r>
            <a:r>
              <a:rPr lang="en-US" altLang="ko-KR" sz="1400" b="1" dirty="0" err="1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make_main</a:t>
            </a:r>
            <a:r>
              <a:rPr lang="en-US" altLang="ko-KR" sz="14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ko-KR" altLang="en-US" sz="14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함수</a:t>
            </a:r>
            <a:endParaRPr lang="en-US" altLang="ko-KR" sz="1400" b="1" dirty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    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-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생과대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학식은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메인메뉴뿐만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아니라 부수메뉴도 모두 기재되어 있어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메인메뉴만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추출 필요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      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메뉴 메뉴를 추출한 리스트를 반환해주는 함수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1050" b="1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lvl="0"/>
            <a:r>
              <a:rPr lang="en-US" altLang="ko-KR" sz="14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2. </a:t>
            </a:r>
            <a:r>
              <a:rPr lang="en-US" altLang="ko-KR" sz="1400" b="1" dirty="0" err="1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make_dic</a:t>
            </a:r>
            <a:r>
              <a:rPr lang="ko-KR" altLang="en-US" sz="14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함수</a:t>
            </a:r>
            <a:endParaRPr lang="en-US" altLang="ko-KR" sz="1400" b="1" dirty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lvl="0"/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    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상속받은 클래스의 함수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오버라이딩</a:t>
            </a:r>
            <a:endParaRPr lang="en-US" altLang="ko-KR" sz="1200" b="1" dirty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lvl="0"/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    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- list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로 만들어진 메뉴들을 받아서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{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해당메뉴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빈도수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}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사전 만드는 함수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lvl="0"/>
            <a:endParaRPr lang="en-US" altLang="ko-KR" sz="1400" b="1" dirty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lvl="0"/>
            <a:r>
              <a:rPr lang="en-US" altLang="ko-KR" sz="14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3. Semester </a:t>
            </a:r>
            <a:r>
              <a:rPr lang="ko-KR" altLang="en-US" sz="14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함수</a:t>
            </a:r>
            <a:endParaRPr lang="en-US" altLang="ko-KR" sz="1400" b="1" dirty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lvl="0"/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   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상속받은 클래스의 함수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오버라이딩</a:t>
            </a:r>
            <a:endParaRPr lang="en-US" altLang="ko-KR" sz="1200" b="1" dirty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lvl="0"/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    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해당 메뉴가 학기에 몇 번 나오는 계산하는 함수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lvl="0"/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lvl="0"/>
            <a:r>
              <a:rPr lang="en-US" altLang="ko-KR" sz="14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4. Month</a:t>
            </a:r>
            <a:r>
              <a:rPr lang="ko-KR" altLang="en-US" sz="14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함수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 </a:t>
            </a:r>
          </a:p>
          <a:p>
            <a:pPr lvl="0"/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    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상속받은 클래스의 함수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오버라이딩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lvl="0"/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   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-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 해당 메뉴가 특정 달에 몇 번 나오는지 계산하는 함수</a:t>
            </a:r>
            <a:endParaRPr lang="en-US" altLang="ko-KR" sz="1200" b="1" dirty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lvl="0"/>
            <a:endParaRPr lang="en-US" altLang="ko-KR" sz="1400" b="1" dirty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lvl="0"/>
            <a:r>
              <a:rPr lang="en-US" altLang="ko-KR" sz="14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5. Week </a:t>
            </a:r>
            <a:r>
              <a:rPr lang="ko-KR" altLang="en-US" sz="14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함수</a:t>
            </a:r>
            <a:endParaRPr lang="en-US" altLang="ko-KR" sz="1400" b="1" dirty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lvl="0"/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   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상속받은 클래스의 함수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오버라이딩</a:t>
            </a:r>
            <a:endParaRPr lang="en-US" altLang="ko-KR" sz="1200" b="1" dirty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    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해당 메뉴가 특정 요일에 몇 번 나오는 계산하는 함수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lvl="0"/>
            <a:endParaRPr lang="en-US" altLang="ko-KR" sz="1400" b="1" dirty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EA447900-8253-48E9-9C0B-6C1693D3A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237" y="1352067"/>
            <a:ext cx="92343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교직원식당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생과대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)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학식을 분석하는 클래스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4438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201150" y="6356350"/>
            <a:ext cx="2743200" cy="365125"/>
          </a:xfrm>
        </p:spPr>
        <p:txBody>
          <a:bodyPr/>
          <a:lstStyle/>
          <a:p>
            <a:fld id="{53728F62-99D8-44E7-847D-3674D148F854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104775"/>
          </a:xfrm>
          <a:prstGeom prst="rect">
            <a:avLst/>
          </a:prstGeom>
          <a:solidFill>
            <a:srgbClr val="068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25">
            <a:extLst>
              <a:ext uri="{FF2B5EF4-FFF2-40B4-BE49-F238E27FC236}">
                <a16:creationId xmlns:a16="http://schemas.microsoft.com/office/drawing/2014/main" id="{3FA1BB7B-80F5-4325-8832-3751AFCB4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786" y="768494"/>
            <a:ext cx="89859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03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코드 설명 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– </a:t>
            </a:r>
            <a:r>
              <a:rPr lang="en-US" altLang="ko-KR" sz="28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Life_science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클래스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(2)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09F2C8D-FA59-4CC9-9308-5213D59465D5}"/>
              </a:ext>
            </a:extLst>
          </p:cNvPr>
          <p:cNvCxnSpPr/>
          <p:nvPr/>
        </p:nvCxnSpPr>
        <p:spPr>
          <a:xfrm>
            <a:off x="383615" y="641028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A10B6EB3-9350-437B-9AFF-D6572C1E1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36" y="2459693"/>
            <a:ext cx="4200525" cy="178117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7D760D6-F88B-4692-BE13-CE45F724BFA1}"/>
              </a:ext>
            </a:extLst>
          </p:cNvPr>
          <p:cNvSpPr/>
          <p:nvPr/>
        </p:nvSpPr>
        <p:spPr>
          <a:xfrm>
            <a:off x="957427" y="1697218"/>
            <a:ext cx="2319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1. </a:t>
            </a:r>
            <a:r>
              <a:rPr lang="en-US" altLang="ko-KR" b="1" dirty="0" err="1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make_main</a:t>
            </a:r>
            <a:r>
              <a:rPr lang="ko-KR" altLang="en-US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함수</a:t>
            </a:r>
            <a:endParaRPr lang="en-US" altLang="ko-KR" b="1" dirty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20D2546-3BE6-4234-932C-402035642F49}"/>
              </a:ext>
            </a:extLst>
          </p:cNvPr>
          <p:cNvSpPr/>
          <p:nvPr/>
        </p:nvSpPr>
        <p:spPr>
          <a:xfrm>
            <a:off x="710836" y="1541165"/>
            <a:ext cx="681438" cy="681438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4F6F619-1C5B-4C7B-80F5-D3D2CC5C1094}"/>
              </a:ext>
            </a:extLst>
          </p:cNvPr>
          <p:cNvSpPr/>
          <p:nvPr/>
        </p:nvSpPr>
        <p:spPr>
          <a:xfrm>
            <a:off x="4948328" y="1596995"/>
            <a:ext cx="6996022" cy="5124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생과대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학식은 </a:t>
            </a: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메인메뉴뿐만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아니라 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부수메뉴도 모두 기재되어 있어 </a:t>
            </a: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메인메뉴만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추출 필요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lvl="0"/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lvl="0"/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• </a:t>
            </a:r>
            <a:r>
              <a:rPr lang="en-US" altLang="ko-KR" sz="1400" dirty="0">
                <a:solidFill>
                  <a:srgbClr val="1D62F0"/>
                </a:solidFill>
                <a:latin typeface="나눔바른고딕" pitchFamily="50" charset="-127"/>
                <a:ea typeface="나눔바른고딕" pitchFamily="50" charset="-127"/>
              </a:rPr>
              <a:t>Line 119 :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 semester,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month, week 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함수에서 한 </a:t>
            </a:r>
            <a:r>
              <a:rPr lang="ko-KR" altLang="en-US" sz="1400" dirty="0" err="1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줄씩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 읽어 리스트로 만들어진 메뉴 목록을 파라미터로 받는다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lvl="0"/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[[[Dam-A] </a:t>
            </a:r>
            <a:r>
              <a:rPr lang="ko-KR" altLang="en-US" sz="900" dirty="0" err="1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뚝배기순두부찌개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900" dirty="0" err="1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파채돈육데리야끼볶음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도토리묵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&amp;</a:t>
            </a:r>
            <a:r>
              <a:rPr lang="ko-KR" altLang="en-US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양념장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900" dirty="0" err="1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돌나물적채무침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포기김치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900" dirty="0" err="1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흑미밥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, [Dam-A] </a:t>
            </a:r>
            <a:r>
              <a:rPr lang="ko-KR" altLang="en-US" sz="900" dirty="0" err="1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뚝배기설렁탕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&amp;</a:t>
            </a:r>
            <a:r>
              <a:rPr lang="ko-KR" altLang="en-US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소면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900" dirty="0" err="1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고갈비구이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900" dirty="0" err="1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후랑크볶음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900" dirty="0" err="1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숙주삼색나물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깍두기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완두콩밥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, [Dam-A] </a:t>
            </a:r>
            <a:r>
              <a:rPr lang="ko-KR" altLang="en-US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뚝배기전주비빔밥*계란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F, </a:t>
            </a:r>
            <a:r>
              <a:rPr lang="ko-KR" altLang="en-US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쇠고기미역국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900" dirty="0" err="1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순대떡강정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900" dirty="0" err="1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새싹연두부샐러드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포기김치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바나나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1/2, [Dam-A] (</a:t>
            </a:r>
            <a:r>
              <a:rPr lang="ko-KR" altLang="en-US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뚝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r>
              <a:rPr lang="ko-KR" altLang="en-US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제육버섯불고기*당면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900" dirty="0" err="1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열무된장국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900" dirty="0" err="1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옛날소세지전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&amp;</a:t>
            </a:r>
            <a:r>
              <a:rPr lang="ko-KR" altLang="en-US" sz="900" dirty="0" err="1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케찹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콩나물무침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포기김치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기장밥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, [Dam-A] </a:t>
            </a:r>
            <a:r>
              <a:rPr lang="ko-KR" altLang="en-US" sz="900" dirty="0" err="1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황태해장국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900" dirty="0" err="1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광동식탕수육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900" dirty="0" err="1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버섯잡채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900" dirty="0" err="1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미역줄기볶음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깍두기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수수밥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], [.......], [........]]</a:t>
            </a:r>
          </a:p>
          <a:p>
            <a:pPr lvl="0"/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• </a:t>
            </a:r>
            <a:r>
              <a:rPr lang="en-US" altLang="ko-KR" sz="1400" dirty="0">
                <a:solidFill>
                  <a:srgbClr val="1D62F0"/>
                </a:solidFill>
                <a:latin typeface="나눔바른고딕" pitchFamily="50" charset="-127"/>
                <a:ea typeface="나눔바른고딕" pitchFamily="50" charset="-127"/>
              </a:rPr>
              <a:t>Line  121 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리스트를 한 </a:t>
            </a:r>
            <a:r>
              <a:rPr lang="ko-KR" altLang="en-US" sz="1400" dirty="0" err="1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줄씩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 다시 읽는다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</a:p>
          <a:p>
            <a:pPr lvl="0"/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[[Dam-A] </a:t>
            </a:r>
            <a:r>
              <a:rPr lang="ko-KR" altLang="en-US" sz="900" dirty="0" err="1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뚝배기순두부찌개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900" dirty="0" err="1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파채돈육데리야끼볶음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도토리묵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&amp;</a:t>
            </a:r>
            <a:r>
              <a:rPr lang="ko-KR" altLang="en-US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양념장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900" dirty="0" err="1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돌나물적채무침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포기김치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900" dirty="0" err="1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흑미밥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, [Dam-A] </a:t>
            </a:r>
            <a:r>
              <a:rPr lang="ko-KR" altLang="en-US" sz="900" dirty="0" err="1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뚝배기설렁탕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&amp;</a:t>
            </a:r>
            <a:r>
              <a:rPr lang="ko-KR" altLang="en-US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소면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900" dirty="0" err="1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고갈비구이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900" dirty="0" err="1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후랑크볶음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900" dirty="0" err="1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숙주삼색나물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깍두기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완두콩밥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, [Dam-A] </a:t>
            </a:r>
            <a:r>
              <a:rPr lang="ko-KR" altLang="en-US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뚝배기전주비빔밥*계란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F, </a:t>
            </a:r>
            <a:r>
              <a:rPr lang="ko-KR" altLang="en-US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쇠고기미역국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900" dirty="0" err="1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순대떡강정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900" dirty="0" err="1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새싹연두부샐러드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포기김치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바나나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1/2, [Dam-A] (</a:t>
            </a:r>
            <a:r>
              <a:rPr lang="ko-KR" altLang="en-US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뚝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r>
              <a:rPr lang="ko-KR" altLang="en-US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제육버섯불고기*당면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900" dirty="0" err="1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열무된장국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900" dirty="0" err="1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옛날소세지전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&amp;</a:t>
            </a:r>
            <a:r>
              <a:rPr lang="ko-KR" altLang="en-US" sz="900" dirty="0" err="1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케찹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콩나물무침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포기김치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기장밥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, [Dam-A] </a:t>
            </a:r>
            <a:r>
              <a:rPr lang="ko-KR" altLang="en-US" sz="900" dirty="0" err="1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황태해장국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900" dirty="0" err="1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광동식탕수육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900" dirty="0" err="1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버섯잡채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900" dirty="0" err="1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미역줄기볶음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깍두기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수수밥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]</a:t>
            </a:r>
          </a:p>
          <a:p>
            <a:pPr lvl="0"/>
            <a:endParaRPr lang="en-US" altLang="ko-KR" sz="1400" dirty="0">
              <a:solidFill>
                <a:srgbClr val="595959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• </a:t>
            </a:r>
            <a:r>
              <a:rPr lang="en-US" altLang="ko-KR" sz="1400" dirty="0">
                <a:solidFill>
                  <a:srgbClr val="1D62F0"/>
                </a:solidFill>
                <a:latin typeface="나눔바른고딕" pitchFamily="50" charset="-127"/>
                <a:ea typeface="나눔바른고딕" pitchFamily="50" charset="-127"/>
              </a:rPr>
              <a:t>Line  122 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리스트에서 한 </a:t>
            </a:r>
            <a:r>
              <a:rPr lang="ko-KR" altLang="en-US" sz="1400" dirty="0" err="1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요소씩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 다시 읽는다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lvl="0"/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[Dam-A] </a:t>
            </a:r>
            <a:r>
              <a:rPr lang="ko-KR" altLang="en-US" sz="900" dirty="0" err="1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뚝배기순두부찌개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900" dirty="0" err="1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파채돈육데리야끼볶음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도토리묵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&amp;</a:t>
            </a:r>
            <a:r>
              <a:rPr lang="ko-KR" altLang="en-US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양념장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900" dirty="0" err="1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돌나물적채무침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포기김치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900" dirty="0" err="1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흑미밥</a:t>
            </a:r>
            <a:endParaRPr lang="en-US" altLang="ko-KR" sz="900" dirty="0">
              <a:solidFill>
                <a:srgbClr val="00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lvl="0"/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[Dam-A] </a:t>
            </a:r>
            <a:r>
              <a:rPr lang="ko-KR" altLang="en-US" sz="900" dirty="0" err="1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뚝배기설렁탕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&amp;</a:t>
            </a:r>
            <a:r>
              <a:rPr lang="ko-KR" altLang="en-US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소면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900" dirty="0" err="1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고갈비구이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900" dirty="0" err="1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후랑크볶음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900" dirty="0" err="1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숙주삼색나물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깍두기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완두콩밥</a:t>
            </a:r>
            <a:endParaRPr lang="en-US" altLang="ko-KR" sz="900" dirty="0">
              <a:solidFill>
                <a:srgbClr val="00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lvl="0"/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[Dam-A] </a:t>
            </a:r>
            <a:r>
              <a:rPr lang="ko-KR" altLang="en-US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뚝배기전주비빔밥*계란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F, </a:t>
            </a:r>
            <a:r>
              <a:rPr lang="ko-KR" altLang="en-US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쇠고기미역국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900" dirty="0" err="1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순대떡강정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900" dirty="0" err="1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새싹연두부샐러드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포기김치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바나나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1/2</a:t>
            </a:r>
          </a:p>
          <a:p>
            <a:pPr lvl="0"/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[Dam-A] (</a:t>
            </a:r>
            <a:r>
              <a:rPr lang="ko-KR" altLang="en-US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뚝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r>
              <a:rPr lang="ko-KR" altLang="en-US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제육버섯불고기*당면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900" dirty="0" err="1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열무된장국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900" dirty="0" err="1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옛날소세지전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&amp;</a:t>
            </a:r>
            <a:r>
              <a:rPr lang="ko-KR" altLang="en-US" sz="900" dirty="0" err="1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케찹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콩나물무침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포기김치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기장밥</a:t>
            </a:r>
            <a:endParaRPr lang="en-US" altLang="ko-KR" sz="900" dirty="0">
              <a:solidFill>
                <a:srgbClr val="00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lvl="0"/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[Dam-A] </a:t>
            </a:r>
            <a:r>
              <a:rPr lang="ko-KR" altLang="en-US" sz="900" dirty="0" err="1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황태해장국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900" dirty="0" err="1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광동식탕수육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900" dirty="0" err="1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버섯잡채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900" dirty="0" err="1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미역줄기볶음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깍두기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수수밥</a:t>
            </a:r>
            <a:endParaRPr lang="en-US" altLang="ko-KR" sz="900" dirty="0">
              <a:solidFill>
                <a:srgbClr val="00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• </a:t>
            </a:r>
            <a:r>
              <a:rPr lang="en-US" altLang="ko-KR" sz="1400" dirty="0">
                <a:solidFill>
                  <a:srgbClr val="1D62F0"/>
                </a:solidFill>
                <a:latin typeface="나눔바른고딕" pitchFamily="50" charset="-127"/>
                <a:ea typeface="나눔바른고딕" pitchFamily="50" charset="-127"/>
              </a:rPr>
              <a:t>Line  123-124 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한 </a:t>
            </a:r>
            <a:r>
              <a:rPr lang="ko-KR" altLang="en-US" sz="1400" dirty="0" err="1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요소씩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 읽은 메뉴를 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‘,’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를 기준으로 분리하고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첫 </a:t>
            </a:r>
            <a:r>
              <a:rPr lang="ko-KR" altLang="en-US" sz="1400" dirty="0" err="1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메인메뉴만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 뽑아 리스트에 저장한다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lvl="0"/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[[Dam-A] </a:t>
            </a:r>
            <a:r>
              <a:rPr lang="ko-KR" altLang="en-US" sz="900" dirty="0" err="1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뚝배기순두부찌개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,[Dam-A] </a:t>
            </a:r>
            <a:r>
              <a:rPr lang="ko-KR" altLang="en-US" sz="900" dirty="0" err="1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뚝배기설렁탕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&amp;</a:t>
            </a:r>
            <a:r>
              <a:rPr lang="ko-KR" altLang="en-US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소면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, [Dam-A] </a:t>
            </a:r>
            <a:r>
              <a:rPr lang="ko-KR" altLang="en-US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뚝배기전주비빔밥*계란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F, [Dam-A] (</a:t>
            </a:r>
            <a:r>
              <a:rPr lang="ko-KR" altLang="en-US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뚝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r>
              <a:rPr lang="ko-KR" altLang="en-US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제육버섯불고기*당면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, [Dam-A] </a:t>
            </a:r>
            <a:r>
              <a:rPr lang="ko-KR" altLang="en-US" sz="900" dirty="0" err="1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황태해장국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]</a:t>
            </a:r>
          </a:p>
          <a:p>
            <a:endParaRPr lang="en-US" altLang="ko-KR" sz="800" dirty="0"/>
          </a:p>
          <a:p>
            <a:endParaRPr lang="en-US" altLang="ko-KR" sz="1400" dirty="0">
              <a:solidFill>
                <a:srgbClr val="5959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8729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201150" y="6356350"/>
            <a:ext cx="2743200" cy="365125"/>
          </a:xfrm>
        </p:spPr>
        <p:txBody>
          <a:bodyPr/>
          <a:lstStyle/>
          <a:p>
            <a:fld id="{53728F62-99D8-44E7-847D-3674D148F854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104775"/>
          </a:xfrm>
          <a:prstGeom prst="rect">
            <a:avLst/>
          </a:prstGeom>
          <a:solidFill>
            <a:srgbClr val="068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25">
            <a:extLst>
              <a:ext uri="{FF2B5EF4-FFF2-40B4-BE49-F238E27FC236}">
                <a16:creationId xmlns:a16="http://schemas.microsoft.com/office/drawing/2014/main" id="{3FA1BB7B-80F5-4325-8832-3751AFCB4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786" y="768494"/>
            <a:ext cx="89859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03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코드 설명 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– </a:t>
            </a:r>
            <a:r>
              <a:rPr lang="en-US" altLang="ko-KR" sz="28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Life_science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클래스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(2)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09F2C8D-FA59-4CC9-9308-5213D59465D5}"/>
              </a:ext>
            </a:extLst>
          </p:cNvPr>
          <p:cNvCxnSpPr/>
          <p:nvPr/>
        </p:nvCxnSpPr>
        <p:spPr>
          <a:xfrm>
            <a:off x="383615" y="641028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ACAF9606-7DEF-4C12-A58B-02EAFFBE5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736" y="2611444"/>
            <a:ext cx="3677541" cy="1804876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BA6D829E-6E94-4B1E-9002-7D29513D682F}"/>
              </a:ext>
            </a:extLst>
          </p:cNvPr>
          <p:cNvSpPr/>
          <p:nvPr/>
        </p:nvSpPr>
        <p:spPr>
          <a:xfrm>
            <a:off x="589145" y="1773952"/>
            <a:ext cx="681438" cy="681438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042E0D6-0606-48DF-A621-A576ED9C75F1}"/>
              </a:ext>
            </a:extLst>
          </p:cNvPr>
          <p:cNvSpPr/>
          <p:nvPr/>
        </p:nvSpPr>
        <p:spPr>
          <a:xfrm>
            <a:off x="835736" y="1930005"/>
            <a:ext cx="2082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2. </a:t>
            </a:r>
            <a:r>
              <a:rPr lang="en-US" altLang="ko-KR" b="1" dirty="0" err="1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make_dic</a:t>
            </a:r>
            <a:r>
              <a:rPr lang="ko-KR" altLang="en-US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함수</a:t>
            </a:r>
            <a:endParaRPr lang="en-US" altLang="ko-KR" b="1" dirty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48B2A63-297D-4982-86F7-7AC2EE960C1C}"/>
              </a:ext>
            </a:extLst>
          </p:cNvPr>
          <p:cNvSpPr/>
          <p:nvPr/>
        </p:nvSpPr>
        <p:spPr>
          <a:xfrm>
            <a:off x="4952149" y="2210180"/>
            <a:ext cx="6555116" cy="340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생과대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학식은 </a:t>
            </a: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메인메뉴를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추출해 새로 리스트를 만들었기 때문에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lvl="0"/>
            <a:r>
              <a:rPr lang="en-US" altLang="ko-KR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Restraunt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클래스의 함수와 조금달라 </a:t>
            </a: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사전만드는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make_dic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함수 </a:t>
            </a: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오버라이딩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lvl="0"/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lvl="0"/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lvl="0"/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• </a:t>
            </a:r>
            <a:r>
              <a:rPr lang="en-US" altLang="ko-KR" sz="1400" dirty="0">
                <a:solidFill>
                  <a:srgbClr val="1D62F0"/>
                </a:solidFill>
                <a:latin typeface="나눔바른고딕" pitchFamily="50" charset="-127"/>
                <a:ea typeface="나눔바른고딕" pitchFamily="50" charset="-127"/>
              </a:rPr>
              <a:t>Line 129 :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400" dirty="0" err="1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make_main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으로 만들어진 메뉴 목록 리스트를 파라미터로 받는다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lvl="0"/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[[Dam-A] </a:t>
            </a:r>
            <a:r>
              <a:rPr lang="ko-KR" altLang="en-US" sz="900" dirty="0" err="1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뚝배기순두부찌개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,[Dam-A] </a:t>
            </a:r>
            <a:r>
              <a:rPr lang="ko-KR" altLang="en-US" sz="900" dirty="0" err="1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뚝배기설렁탕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&amp;</a:t>
            </a:r>
            <a:r>
              <a:rPr lang="ko-KR" altLang="en-US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소면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, [Dam-A] </a:t>
            </a:r>
            <a:r>
              <a:rPr lang="ko-KR" altLang="en-US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뚝배기전주비빔밥*계란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F, [Dam-A] (</a:t>
            </a:r>
            <a:r>
              <a:rPr lang="ko-KR" altLang="en-US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뚝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r>
              <a:rPr lang="ko-KR" altLang="en-US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제육버섯불고기*당면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, [Dam-A] </a:t>
            </a:r>
            <a:r>
              <a:rPr lang="ko-KR" altLang="en-US" sz="900" dirty="0" err="1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황태해장국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]</a:t>
            </a:r>
          </a:p>
          <a:p>
            <a:endParaRPr lang="en-US" altLang="ko-KR" sz="1400" dirty="0">
              <a:solidFill>
                <a:srgbClr val="595959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• </a:t>
            </a:r>
            <a:r>
              <a:rPr lang="en-US" altLang="ko-KR" sz="1400" dirty="0">
                <a:solidFill>
                  <a:srgbClr val="1D62F0"/>
                </a:solidFill>
                <a:latin typeface="나눔바른고딕" pitchFamily="50" charset="-127"/>
                <a:ea typeface="나눔바른고딕" pitchFamily="50" charset="-127"/>
              </a:rPr>
              <a:t>Line  131 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리스트에서 한 </a:t>
            </a:r>
            <a:r>
              <a:rPr lang="ko-KR" altLang="en-US" sz="1400" dirty="0" err="1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요소씩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 읽는다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lvl="0"/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[Dam-A] </a:t>
            </a:r>
            <a:r>
              <a:rPr lang="ko-KR" altLang="en-US" sz="900" dirty="0" err="1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뚝배기순두부찌개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,</a:t>
            </a:r>
          </a:p>
          <a:p>
            <a:pPr lvl="0"/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[Dam-A] </a:t>
            </a:r>
            <a:r>
              <a:rPr lang="ko-KR" altLang="en-US" sz="900" dirty="0" err="1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뚝배기설렁탕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&amp;</a:t>
            </a:r>
            <a:r>
              <a:rPr lang="ko-KR" altLang="en-US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소면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</a:p>
          <a:p>
            <a:pPr lvl="0"/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[Dam-A] </a:t>
            </a:r>
            <a:r>
              <a:rPr lang="ko-KR" altLang="en-US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뚝배기전주비빔밥*계란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F, </a:t>
            </a:r>
          </a:p>
          <a:p>
            <a:pPr lvl="0"/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[Dam-A] (</a:t>
            </a:r>
            <a:r>
              <a:rPr lang="ko-KR" altLang="en-US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뚝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r>
              <a:rPr lang="ko-KR" altLang="en-US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제육버섯불고기*당면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</a:p>
          <a:p>
            <a:pPr lvl="0"/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[Dam-A] </a:t>
            </a:r>
            <a:r>
              <a:rPr lang="ko-KR" altLang="en-US" sz="900" dirty="0" err="1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황태해장국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• </a:t>
            </a:r>
            <a:r>
              <a:rPr lang="en-US" altLang="ko-KR" sz="1400" dirty="0">
                <a:solidFill>
                  <a:srgbClr val="1D62F0"/>
                </a:solidFill>
                <a:latin typeface="나눔바른고딕" pitchFamily="50" charset="-127"/>
                <a:ea typeface="나눔바른고딕" pitchFamily="50" charset="-127"/>
              </a:rPr>
              <a:t>Line  132 - 137 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메뉴별로 빈도수 사전을 만들어서 </a:t>
            </a:r>
            <a:r>
              <a:rPr lang="ko-KR" altLang="en-US" sz="1400" dirty="0" err="1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리턴해준다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</a:p>
          <a:p>
            <a:pPr lvl="0"/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{[Dam-A] </a:t>
            </a:r>
            <a:r>
              <a:rPr lang="ko-KR" altLang="en-US" sz="900" dirty="0" err="1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뚝배기순두부찌개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: 1 }, {[Dam-A] </a:t>
            </a:r>
            <a:r>
              <a:rPr lang="ko-KR" altLang="en-US" sz="900" dirty="0" err="1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뚝배기설렁탕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&amp;</a:t>
            </a:r>
            <a:r>
              <a:rPr lang="ko-KR" altLang="en-US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소면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: 1 }, {[Dam-A] </a:t>
            </a:r>
            <a:r>
              <a:rPr lang="ko-KR" altLang="en-US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뚝배기전주비빔밥*계란</a:t>
            </a:r>
            <a:r>
              <a:rPr lang="en-US" altLang="ko-KR" sz="9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F : 1} …………</a:t>
            </a:r>
            <a:endParaRPr lang="en-US" altLang="ko-KR" sz="800" dirty="0"/>
          </a:p>
          <a:p>
            <a:endParaRPr lang="en-US" altLang="ko-KR" sz="1400" dirty="0">
              <a:solidFill>
                <a:srgbClr val="5959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1116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201150" y="6356350"/>
            <a:ext cx="2743200" cy="365125"/>
          </a:xfrm>
        </p:spPr>
        <p:txBody>
          <a:bodyPr/>
          <a:lstStyle/>
          <a:p>
            <a:fld id="{53728F62-99D8-44E7-847D-3674D148F85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104775"/>
          </a:xfrm>
          <a:prstGeom prst="rect">
            <a:avLst/>
          </a:prstGeom>
          <a:solidFill>
            <a:srgbClr val="068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25">
            <a:extLst>
              <a:ext uri="{FF2B5EF4-FFF2-40B4-BE49-F238E27FC236}">
                <a16:creationId xmlns:a16="http://schemas.microsoft.com/office/drawing/2014/main" id="{3FA1BB7B-80F5-4325-8832-3751AFCB4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786" y="768494"/>
            <a:ext cx="89859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03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코드 설명 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– </a:t>
            </a:r>
            <a:r>
              <a:rPr lang="en-US" altLang="ko-KR" sz="28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Life_science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클래스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(3)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09F2C8D-FA59-4CC9-9308-5213D59465D5}"/>
              </a:ext>
            </a:extLst>
          </p:cNvPr>
          <p:cNvCxnSpPr/>
          <p:nvPr/>
        </p:nvCxnSpPr>
        <p:spPr>
          <a:xfrm>
            <a:off x="383615" y="641028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2C870C36-0BB1-4073-883B-1ACC1D011CBD}"/>
              </a:ext>
            </a:extLst>
          </p:cNvPr>
          <p:cNvSpPr/>
          <p:nvPr/>
        </p:nvSpPr>
        <p:spPr>
          <a:xfrm>
            <a:off x="1759409" y="4919955"/>
            <a:ext cx="792512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• </a:t>
            </a:r>
            <a:r>
              <a:rPr lang="en-US" altLang="ko-KR" sz="1400" dirty="0">
                <a:solidFill>
                  <a:srgbClr val="1D62F0"/>
                </a:solidFill>
                <a:latin typeface="나눔바른고딕" pitchFamily="50" charset="-127"/>
                <a:ea typeface="나눔바른고딕" pitchFamily="50" charset="-127"/>
              </a:rPr>
              <a:t>Line 145 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  <a:r>
              <a:rPr lang="en-US" altLang="ko-KR" sz="1400" dirty="0">
                <a:solidFill>
                  <a:srgbClr val="1D62F0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csv 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파일을 한 </a:t>
            </a:r>
            <a:r>
              <a:rPr lang="ko-KR" altLang="en-US" sz="1400" dirty="0" err="1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줄씩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 읽어 리스트로 만든다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• </a:t>
            </a:r>
            <a:r>
              <a:rPr lang="en-US" altLang="ko-KR" sz="1400" dirty="0">
                <a:solidFill>
                  <a:srgbClr val="1D62F0"/>
                </a:solidFill>
                <a:latin typeface="나눔바른고딕" pitchFamily="50" charset="-127"/>
                <a:ea typeface="나눔바른고딕" pitchFamily="50" charset="-127"/>
              </a:rPr>
              <a:t>Line 146 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  <a:r>
              <a:rPr lang="en-US" altLang="ko-KR" sz="1400" dirty="0">
                <a:solidFill>
                  <a:srgbClr val="1D62F0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만든 리스트를 </a:t>
            </a:r>
            <a:r>
              <a:rPr lang="en-US" altLang="ko-KR" sz="1400" dirty="0" err="1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make_main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함수를 이용하여 </a:t>
            </a:r>
            <a:r>
              <a:rPr lang="ko-KR" altLang="en-US" sz="1400" dirty="0" err="1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메인메뉴만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 추출하여 리스트를 만든다</a:t>
            </a:r>
            <a:endParaRPr lang="en-US" altLang="ko-KR" sz="1400" dirty="0">
              <a:solidFill>
                <a:srgbClr val="595959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• </a:t>
            </a:r>
            <a:r>
              <a:rPr lang="en-US" altLang="ko-KR" sz="1400" dirty="0">
                <a:solidFill>
                  <a:srgbClr val="1D62F0"/>
                </a:solidFill>
                <a:latin typeface="나눔바른고딕" pitchFamily="50" charset="-127"/>
                <a:ea typeface="나눔바른고딕" pitchFamily="50" charset="-127"/>
              </a:rPr>
              <a:t>Line 147 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  <a:r>
              <a:rPr lang="en-US" altLang="ko-KR" sz="1400" dirty="0">
                <a:solidFill>
                  <a:srgbClr val="1D62F0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만든 리스트를 </a:t>
            </a:r>
            <a:r>
              <a:rPr lang="en-US" altLang="ko-KR" sz="1400" dirty="0" err="1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make_dic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함수를 이용하여 </a:t>
            </a:r>
            <a:r>
              <a:rPr lang="ko-KR" altLang="en-US" sz="1400" dirty="0" err="1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딕셔너리로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 만든다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• </a:t>
            </a:r>
            <a:r>
              <a:rPr lang="en-US" altLang="ko-KR" sz="1400" dirty="0">
                <a:solidFill>
                  <a:srgbClr val="1D62F0"/>
                </a:solidFill>
                <a:latin typeface="나눔바른고딕" pitchFamily="50" charset="-127"/>
                <a:ea typeface="나눔바른고딕" pitchFamily="50" charset="-127"/>
              </a:rPr>
              <a:t>Line 148 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만든 </a:t>
            </a:r>
            <a:r>
              <a:rPr lang="ko-KR" altLang="en-US" sz="1400" dirty="0" err="1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딕셔너리를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400" dirty="0" err="1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make_sort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함수를 이용하여 </a:t>
            </a:r>
            <a:r>
              <a:rPr lang="ko-KR" altLang="en-US" sz="1400" dirty="0" err="1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소팅하여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 리스트로 만든다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• </a:t>
            </a:r>
            <a:r>
              <a:rPr lang="en-US" altLang="ko-KR" sz="1400" dirty="0">
                <a:solidFill>
                  <a:srgbClr val="1D62F0"/>
                </a:solidFill>
                <a:latin typeface="나눔바른고딕" pitchFamily="50" charset="-127"/>
                <a:ea typeface="나눔바른고딕" pitchFamily="50" charset="-127"/>
              </a:rPr>
              <a:t>Line 150-151 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400" dirty="0" err="1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소팅된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 리스트를 </a:t>
            </a:r>
            <a:r>
              <a:rPr lang="en-US" altLang="ko-KR" sz="1400" dirty="0" err="1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food_print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를 이용하여 프린트 한다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0E73C92-1889-4E6B-A854-96E4040793D0}"/>
              </a:ext>
            </a:extLst>
          </p:cNvPr>
          <p:cNvSpPr/>
          <p:nvPr/>
        </p:nvSpPr>
        <p:spPr>
          <a:xfrm>
            <a:off x="1759410" y="1515807"/>
            <a:ext cx="681438" cy="681438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5A74DF-C787-4A85-B98D-57EE0ED1FFAE}"/>
              </a:ext>
            </a:extLst>
          </p:cNvPr>
          <p:cNvSpPr/>
          <p:nvPr/>
        </p:nvSpPr>
        <p:spPr>
          <a:xfrm>
            <a:off x="1997612" y="1686667"/>
            <a:ext cx="2073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3. Semester </a:t>
            </a:r>
            <a:r>
              <a:rPr lang="ko-KR" altLang="en-US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함수</a:t>
            </a:r>
            <a:endParaRPr lang="en-US" altLang="ko-KR" b="1" dirty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64BFDBB-7305-41D2-B959-9974DC2D2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187" y="2450952"/>
            <a:ext cx="7719153" cy="215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68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F59AF10E-5896-4A2F-ABD4-13ADC22950FC}"/>
              </a:ext>
            </a:extLst>
          </p:cNvPr>
          <p:cNvSpPr/>
          <p:nvPr/>
        </p:nvSpPr>
        <p:spPr>
          <a:xfrm>
            <a:off x="867399" y="2320202"/>
            <a:ext cx="1015663" cy="1015663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16C09158-272B-4CF4-B321-B38259C31457}"/>
              </a:ext>
            </a:extLst>
          </p:cNvPr>
          <p:cNvSpPr/>
          <p:nvPr/>
        </p:nvSpPr>
        <p:spPr>
          <a:xfrm>
            <a:off x="4277526" y="2301533"/>
            <a:ext cx="1015663" cy="1015663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34CA8C76-7086-41CD-AB37-65C0088C1D40}"/>
              </a:ext>
            </a:extLst>
          </p:cNvPr>
          <p:cNvSpPr/>
          <p:nvPr/>
        </p:nvSpPr>
        <p:spPr>
          <a:xfrm>
            <a:off x="8185487" y="2320202"/>
            <a:ext cx="1015663" cy="1015663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717FBC71-C337-41D9-9A50-61461BF63F89}"/>
              </a:ext>
            </a:extLst>
          </p:cNvPr>
          <p:cNvSpPr/>
          <p:nvPr/>
        </p:nvSpPr>
        <p:spPr>
          <a:xfrm>
            <a:off x="867398" y="3934840"/>
            <a:ext cx="1015663" cy="1015663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F2C1840-5D3A-49A6-A10E-CB972418C5E4}"/>
              </a:ext>
            </a:extLst>
          </p:cNvPr>
          <p:cNvSpPr/>
          <p:nvPr/>
        </p:nvSpPr>
        <p:spPr>
          <a:xfrm>
            <a:off x="4314827" y="3979853"/>
            <a:ext cx="1015663" cy="1015663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6E11203-1452-4335-A4A0-DBB07155FBD7}"/>
              </a:ext>
            </a:extLst>
          </p:cNvPr>
          <p:cNvSpPr/>
          <p:nvPr/>
        </p:nvSpPr>
        <p:spPr>
          <a:xfrm>
            <a:off x="8185486" y="4016658"/>
            <a:ext cx="1015663" cy="1015663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8F62-99D8-44E7-847D-3674D148F854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104775"/>
          </a:xfrm>
          <a:prstGeom prst="rect">
            <a:avLst/>
          </a:prstGeom>
          <a:solidFill>
            <a:srgbClr val="068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039055" y="2658868"/>
            <a:ext cx="2524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Prolog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6306" y="2398521"/>
            <a:ext cx="1333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39956" y="2597202"/>
            <a:ext cx="2524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프로젝트 방식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14827" y="2398521"/>
            <a:ext cx="1333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02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239950" y="2658867"/>
            <a:ext cx="2524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코드 설명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186259" y="2393867"/>
            <a:ext cx="1333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03</a:t>
            </a:r>
          </a:p>
        </p:txBody>
      </p:sp>
      <p:sp>
        <p:nvSpPr>
          <p:cNvPr id="18" name="TextBox 25">
            <a:extLst>
              <a:ext uri="{FF2B5EF4-FFF2-40B4-BE49-F238E27FC236}">
                <a16:creationId xmlns:a16="http://schemas.microsoft.com/office/drawing/2014/main" id="{3FA1BB7B-80F5-4325-8832-3751AFCB4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787" y="768494"/>
            <a:ext cx="35283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Index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09F2C8D-FA59-4CC9-9308-5213D59465D5}"/>
              </a:ext>
            </a:extLst>
          </p:cNvPr>
          <p:cNvCxnSpPr/>
          <p:nvPr/>
        </p:nvCxnSpPr>
        <p:spPr>
          <a:xfrm>
            <a:off x="383615" y="641028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3AA540A-1BA7-4894-AB48-22B50F2B497F}"/>
              </a:ext>
            </a:extLst>
          </p:cNvPr>
          <p:cNvSpPr txBox="1"/>
          <p:nvPr/>
        </p:nvSpPr>
        <p:spPr>
          <a:xfrm>
            <a:off x="2039055" y="4256854"/>
            <a:ext cx="2524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결과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93D76C-98D4-4955-B978-6BB29E1746EE}"/>
              </a:ext>
            </a:extLst>
          </p:cNvPr>
          <p:cNvSpPr txBox="1"/>
          <p:nvPr/>
        </p:nvSpPr>
        <p:spPr>
          <a:xfrm>
            <a:off x="876306" y="4029965"/>
            <a:ext cx="1333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04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05754B-71D4-4FB4-9CDF-5A160049C1DC}"/>
              </a:ext>
            </a:extLst>
          </p:cNvPr>
          <p:cNvSpPr txBox="1"/>
          <p:nvPr/>
        </p:nvSpPr>
        <p:spPr>
          <a:xfrm>
            <a:off x="5439956" y="4256853"/>
            <a:ext cx="2524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결과 분석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30D4C2-7493-48B4-B575-3A16554CB3DE}"/>
              </a:ext>
            </a:extLst>
          </p:cNvPr>
          <p:cNvSpPr txBox="1"/>
          <p:nvPr/>
        </p:nvSpPr>
        <p:spPr>
          <a:xfrm>
            <a:off x="4314827" y="4029965"/>
            <a:ext cx="1333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05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D0E6C33-80F1-49A8-A52D-302903B98070}"/>
              </a:ext>
            </a:extLst>
          </p:cNvPr>
          <p:cNvSpPr txBox="1"/>
          <p:nvPr/>
        </p:nvSpPr>
        <p:spPr>
          <a:xfrm>
            <a:off x="9239951" y="4349184"/>
            <a:ext cx="2524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소감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&amp; 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Eploue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FB7171-3836-4D61-B326-10F13A68251D}"/>
              </a:ext>
            </a:extLst>
          </p:cNvPr>
          <p:cNvSpPr txBox="1"/>
          <p:nvPr/>
        </p:nvSpPr>
        <p:spPr>
          <a:xfrm>
            <a:off x="8186260" y="4164519"/>
            <a:ext cx="1333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449114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201150" y="6356350"/>
            <a:ext cx="2743200" cy="365125"/>
          </a:xfrm>
        </p:spPr>
        <p:txBody>
          <a:bodyPr/>
          <a:lstStyle/>
          <a:p>
            <a:fld id="{53728F62-99D8-44E7-847D-3674D148F854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104775"/>
          </a:xfrm>
          <a:prstGeom prst="rect">
            <a:avLst/>
          </a:prstGeom>
          <a:solidFill>
            <a:srgbClr val="068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25">
            <a:extLst>
              <a:ext uri="{FF2B5EF4-FFF2-40B4-BE49-F238E27FC236}">
                <a16:creationId xmlns:a16="http://schemas.microsoft.com/office/drawing/2014/main" id="{3FA1BB7B-80F5-4325-8832-3751AFCB4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786" y="768494"/>
            <a:ext cx="89859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03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코드 설명 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– </a:t>
            </a:r>
            <a:r>
              <a:rPr lang="en-US" altLang="ko-KR" sz="28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Life_science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클래스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(4)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09F2C8D-FA59-4CC9-9308-5213D59465D5}"/>
              </a:ext>
            </a:extLst>
          </p:cNvPr>
          <p:cNvCxnSpPr/>
          <p:nvPr/>
        </p:nvCxnSpPr>
        <p:spPr>
          <a:xfrm>
            <a:off x="383615" y="641028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2D1166C5-097A-440F-AD83-1CF063888874}"/>
              </a:ext>
            </a:extLst>
          </p:cNvPr>
          <p:cNvSpPr/>
          <p:nvPr/>
        </p:nvSpPr>
        <p:spPr>
          <a:xfrm>
            <a:off x="383615" y="1419179"/>
            <a:ext cx="681438" cy="681438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144D66-1005-47E9-9897-7B4A3298BCA3}"/>
              </a:ext>
            </a:extLst>
          </p:cNvPr>
          <p:cNvSpPr/>
          <p:nvPr/>
        </p:nvSpPr>
        <p:spPr>
          <a:xfrm>
            <a:off x="621817" y="1590039"/>
            <a:ext cx="1747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4. Month</a:t>
            </a:r>
            <a:r>
              <a:rPr lang="ko-KR" altLang="en-US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함수</a:t>
            </a:r>
            <a:endParaRPr lang="en-US" altLang="ko-KR" b="1" dirty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B5FE5CC-73E6-4CF4-9774-B3C27D7D2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89" y="2228082"/>
            <a:ext cx="6354084" cy="420593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82D3503-4FA9-495F-8342-D37FD12990D2}"/>
              </a:ext>
            </a:extLst>
          </p:cNvPr>
          <p:cNvSpPr/>
          <p:nvPr/>
        </p:nvSpPr>
        <p:spPr>
          <a:xfrm>
            <a:off x="4764947" y="3156664"/>
            <a:ext cx="735714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• </a:t>
            </a:r>
            <a:r>
              <a:rPr lang="en-US" altLang="ko-KR" sz="1400" dirty="0">
                <a:solidFill>
                  <a:srgbClr val="1D62F0"/>
                </a:solidFill>
                <a:latin typeface="나눔바른고딕" pitchFamily="50" charset="-127"/>
                <a:ea typeface="나눔바른고딕" pitchFamily="50" charset="-127"/>
              </a:rPr>
              <a:t>Line 159-160 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400" dirty="0" err="1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메인메뉴만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 추출</a:t>
            </a:r>
            <a:endParaRPr lang="en-US" altLang="ko-KR" sz="1400" dirty="0">
              <a:solidFill>
                <a:srgbClr val="595959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lvl="0"/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• </a:t>
            </a:r>
            <a:r>
              <a:rPr lang="en-US" altLang="ko-KR" sz="1400" dirty="0">
                <a:solidFill>
                  <a:srgbClr val="1D62F0"/>
                </a:solidFill>
                <a:latin typeface="나눔바른고딕" pitchFamily="50" charset="-127"/>
                <a:ea typeface="나눔바른고딕" pitchFamily="50" charset="-127"/>
              </a:rPr>
              <a:t>Line 162 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  <a:r>
              <a:rPr lang="en-US" altLang="ko-KR" sz="1400" dirty="0">
                <a:solidFill>
                  <a:srgbClr val="1D62F0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9, 10, 11, 12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월 </a:t>
            </a:r>
            <a:r>
              <a:rPr lang="ko-KR" altLang="en-US" sz="1400" dirty="0" err="1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달별로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 계산할 리스트 생성</a:t>
            </a:r>
            <a:endParaRPr lang="en-US" altLang="ko-KR" sz="1400" dirty="0">
              <a:solidFill>
                <a:srgbClr val="595959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• </a:t>
            </a:r>
            <a:r>
              <a:rPr lang="en-US" altLang="ko-KR" sz="1400" dirty="0">
                <a:solidFill>
                  <a:srgbClr val="1D62F0"/>
                </a:solidFill>
                <a:latin typeface="나눔바른고딕" pitchFamily="50" charset="-127"/>
                <a:ea typeface="나눔바른고딕" pitchFamily="50" charset="-127"/>
              </a:rPr>
              <a:t>Line 163 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  <a:r>
              <a:rPr lang="en-US" altLang="ko-KR" sz="1400" dirty="0">
                <a:solidFill>
                  <a:srgbClr val="1D62F0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문을 돌리기 위한 </a:t>
            </a:r>
            <a:r>
              <a:rPr lang="en-US" altLang="ko-KR" sz="1400" dirty="0" err="1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i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=0</a:t>
            </a:r>
          </a:p>
          <a:p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• </a:t>
            </a:r>
            <a:r>
              <a:rPr lang="en-US" altLang="ko-KR" sz="1400" dirty="0">
                <a:solidFill>
                  <a:srgbClr val="1D62F0"/>
                </a:solidFill>
                <a:latin typeface="나눔바른고딕" pitchFamily="50" charset="-127"/>
                <a:ea typeface="나눔바른고딕" pitchFamily="50" charset="-127"/>
              </a:rPr>
              <a:t>Line 165-175 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400" dirty="0" err="1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생과대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 하루에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 4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가지의 메뉴가 나온다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. (</a:t>
            </a:r>
            <a:r>
              <a:rPr lang="ko-KR" altLang="en-US" sz="1400" dirty="0" err="1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메뉴수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* </a:t>
            </a:r>
            <a:r>
              <a:rPr lang="ko-KR" altLang="en-US" sz="1400" dirty="0" err="1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요일수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* 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주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</a:p>
          <a:p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	       9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월 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4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주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 (4*5*4) /10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월 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5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주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 (4*5*5) / 11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월 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4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주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 (4*5*4), 12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월 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3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주 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(4*5*3) 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계산</a:t>
            </a:r>
            <a:endParaRPr lang="en-US" altLang="ko-KR" sz="1400" dirty="0">
              <a:solidFill>
                <a:srgbClr val="595959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	       month[0] = 9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월 메뉴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</a:p>
          <a:p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	       month[1] = 10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월 메뉴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</a:p>
          <a:p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	       month[2] = 11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월 메뉴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	       month[3] = 12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월 메뉴</a:t>
            </a:r>
            <a:endParaRPr lang="en-US" altLang="ko-KR" sz="1400" dirty="0">
              <a:solidFill>
                <a:srgbClr val="595959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	      </a:t>
            </a:r>
            <a:r>
              <a:rPr lang="ko-KR" altLang="en-US" sz="1400" dirty="0" err="1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메인메뉴</a:t>
            </a:r>
            <a:r>
              <a:rPr lang="ko-KR" altLang="en-US" sz="1400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 추출로 모든 메뉴가 한 리스트에 만들어져 </a:t>
            </a:r>
            <a:r>
              <a:rPr lang="en-US" altLang="ko-KR" sz="1400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Restaurant </a:t>
            </a:r>
            <a:r>
              <a:rPr lang="ko-KR" altLang="en-US" sz="1400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함수와 조금 다르다</a:t>
            </a:r>
            <a:r>
              <a:rPr lang="en-US" altLang="ko-KR" sz="1400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! </a:t>
            </a:r>
          </a:p>
          <a:p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• </a:t>
            </a:r>
            <a:r>
              <a:rPr lang="en-US" altLang="ko-KR" sz="1400" dirty="0">
                <a:solidFill>
                  <a:srgbClr val="1D62F0"/>
                </a:solidFill>
                <a:latin typeface="나눔바른고딕" pitchFamily="50" charset="-127"/>
                <a:ea typeface="나눔바른고딕" pitchFamily="50" charset="-127"/>
              </a:rPr>
              <a:t>Line 176-183 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400" dirty="0" err="1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달별로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 만들어진 리스트를 사전으로 만들고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400" dirty="0" err="1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소팅하여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프린트</a:t>
            </a:r>
            <a:endParaRPr lang="en-US" altLang="ko-KR" sz="1400" dirty="0">
              <a:solidFill>
                <a:srgbClr val="5959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2629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201150" y="6356350"/>
            <a:ext cx="2743200" cy="365125"/>
          </a:xfrm>
        </p:spPr>
        <p:txBody>
          <a:bodyPr/>
          <a:lstStyle/>
          <a:p>
            <a:fld id="{53728F62-99D8-44E7-847D-3674D148F85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104775"/>
          </a:xfrm>
          <a:prstGeom prst="rect">
            <a:avLst/>
          </a:prstGeom>
          <a:solidFill>
            <a:srgbClr val="068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25">
            <a:extLst>
              <a:ext uri="{FF2B5EF4-FFF2-40B4-BE49-F238E27FC236}">
                <a16:creationId xmlns:a16="http://schemas.microsoft.com/office/drawing/2014/main" id="{3FA1BB7B-80F5-4325-8832-3751AFCB4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786" y="768494"/>
            <a:ext cx="89859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03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코드 설명 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– </a:t>
            </a:r>
            <a:r>
              <a:rPr lang="en-US" altLang="ko-KR" sz="28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Life_science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클래스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(5)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09F2C8D-FA59-4CC9-9308-5213D59465D5}"/>
              </a:ext>
            </a:extLst>
          </p:cNvPr>
          <p:cNvCxnSpPr/>
          <p:nvPr/>
        </p:nvCxnSpPr>
        <p:spPr>
          <a:xfrm>
            <a:off x="383615" y="641028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19CEF8-77E0-4201-B7E2-0B5C390F5914}"/>
              </a:ext>
            </a:extLst>
          </p:cNvPr>
          <p:cNvSpPr/>
          <p:nvPr/>
        </p:nvSpPr>
        <p:spPr>
          <a:xfrm>
            <a:off x="621817" y="1590039"/>
            <a:ext cx="1628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5. week</a:t>
            </a:r>
            <a:r>
              <a:rPr lang="ko-KR" altLang="en-US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함수</a:t>
            </a:r>
            <a:endParaRPr lang="en-US" altLang="ko-KR" b="1" dirty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CF241E5-56E4-4EF6-8BE2-63CFF4F76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" y="2257696"/>
            <a:ext cx="6954984" cy="4253718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CED0D451-920C-4E61-A90B-7AA82A02B164}"/>
              </a:ext>
            </a:extLst>
          </p:cNvPr>
          <p:cNvSpPr/>
          <p:nvPr/>
        </p:nvSpPr>
        <p:spPr>
          <a:xfrm>
            <a:off x="383615" y="1419179"/>
            <a:ext cx="681438" cy="681438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83A1762-2C95-4000-9541-F23E69863269}"/>
              </a:ext>
            </a:extLst>
          </p:cNvPr>
          <p:cNvSpPr/>
          <p:nvPr/>
        </p:nvSpPr>
        <p:spPr>
          <a:xfrm>
            <a:off x="5565758" y="3131497"/>
            <a:ext cx="647244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• </a:t>
            </a:r>
            <a:r>
              <a:rPr lang="en-US" altLang="ko-KR" sz="1400" dirty="0">
                <a:solidFill>
                  <a:srgbClr val="1D62F0"/>
                </a:solidFill>
                <a:latin typeface="나눔바른고딕" pitchFamily="50" charset="-127"/>
                <a:ea typeface="나눔바른고딕" pitchFamily="50" charset="-127"/>
              </a:rPr>
              <a:t>Line 191-192 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400" dirty="0" err="1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메인메뉴만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 추출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lvl="0"/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• </a:t>
            </a:r>
            <a:r>
              <a:rPr lang="en-US" altLang="ko-KR" sz="1400" dirty="0">
                <a:solidFill>
                  <a:srgbClr val="1D62F0"/>
                </a:solidFill>
                <a:latin typeface="나눔바른고딕" pitchFamily="50" charset="-127"/>
                <a:ea typeface="나눔바른고딕" pitchFamily="50" charset="-127"/>
              </a:rPr>
              <a:t>Line 194 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  <a:r>
              <a:rPr lang="en-US" altLang="ko-KR" sz="1400" dirty="0">
                <a:solidFill>
                  <a:srgbClr val="1D62F0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요일별로 계산할 리스트 생성</a:t>
            </a:r>
            <a:endParaRPr lang="en-US" altLang="ko-KR" sz="1400" dirty="0">
              <a:solidFill>
                <a:srgbClr val="595959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• </a:t>
            </a:r>
            <a:r>
              <a:rPr lang="en-US" altLang="ko-KR" sz="1400" dirty="0">
                <a:solidFill>
                  <a:srgbClr val="1D62F0"/>
                </a:solidFill>
                <a:latin typeface="나눔바른고딕" pitchFamily="50" charset="-127"/>
                <a:ea typeface="나눔바른고딕" pitchFamily="50" charset="-127"/>
              </a:rPr>
              <a:t>Line 197-203 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400" dirty="0" err="1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메인메뉴</a:t>
            </a:r>
            <a:r>
              <a:rPr lang="ko-KR" altLang="en-US" sz="1400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 리스트를 읽되</a:t>
            </a:r>
            <a:r>
              <a:rPr lang="en-US" altLang="ko-KR" sz="1400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한 리스트에 모든 메뉴가 들어있다</a:t>
            </a:r>
            <a:r>
              <a:rPr lang="en-US" altLang="ko-KR" sz="1400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!</a:t>
            </a:r>
          </a:p>
          <a:p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	       5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번씩 나눠서 </a:t>
            </a:r>
            <a:r>
              <a:rPr lang="ko-KR" altLang="en-US" sz="1400" dirty="0" err="1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요일별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 리스트에 </a:t>
            </a:r>
            <a:r>
              <a:rPr lang="ko-KR" altLang="en-US" sz="1400" dirty="0" err="1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넣어줘야한다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	       week[0] = 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월요일 메뉴</a:t>
            </a:r>
            <a:endParaRPr lang="en-US" altLang="ko-KR" sz="1400" dirty="0">
              <a:solidFill>
                <a:srgbClr val="595959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	       week[1] = 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화요일 메뉴</a:t>
            </a:r>
            <a:endParaRPr lang="en-US" altLang="ko-KR" sz="1400" dirty="0">
              <a:solidFill>
                <a:srgbClr val="595959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	       week[2] = 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수요일 메뉴</a:t>
            </a:r>
            <a:endParaRPr lang="en-US" altLang="ko-KR" sz="1400" dirty="0">
              <a:solidFill>
                <a:srgbClr val="595959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	       week[3] = 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목요일 메뉴</a:t>
            </a:r>
            <a:endParaRPr lang="en-US" altLang="ko-KR" sz="1400" dirty="0">
              <a:solidFill>
                <a:srgbClr val="595959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	       week[4] = 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금요일 메뉴</a:t>
            </a:r>
            <a:endParaRPr lang="en-US" altLang="ko-KR" sz="1400" dirty="0">
              <a:solidFill>
                <a:srgbClr val="595959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• </a:t>
            </a:r>
            <a:r>
              <a:rPr lang="en-US" altLang="ko-KR" sz="1400" dirty="0">
                <a:solidFill>
                  <a:srgbClr val="1D62F0"/>
                </a:solidFill>
                <a:latin typeface="나눔바른고딕" pitchFamily="50" charset="-127"/>
                <a:ea typeface="나눔바른고딕" pitchFamily="50" charset="-127"/>
              </a:rPr>
              <a:t>Line 205-212 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요일별로 만들어진 리스트를 사전으로 만들고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400" dirty="0" err="1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소팅하여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프린트</a:t>
            </a:r>
            <a:endParaRPr lang="en-US" altLang="ko-KR" sz="1400" dirty="0">
              <a:solidFill>
                <a:srgbClr val="5959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5589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201150" y="6356350"/>
            <a:ext cx="2743200" cy="365125"/>
          </a:xfrm>
        </p:spPr>
        <p:txBody>
          <a:bodyPr/>
          <a:lstStyle/>
          <a:p>
            <a:fld id="{53728F62-99D8-44E7-847D-3674D148F854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104775"/>
          </a:xfrm>
          <a:prstGeom prst="rect">
            <a:avLst/>
          </a:prstGeom>
          <a:solidFill>
            <a:srgbClr val="068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25">
            <a:extLst>
              <a:ext uri="{FF2B5EF4-FFF2-40B4-BE49-F238E27FC236}">
                <a16:creationId xmlns:a16="http://schemas.microsoft.com/office/drawing/2014/main" id="{3FA1BB7B-80F5-4325-8832-3751AFCB4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786" y="768494"/>
            <a:ext cx="89859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03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코드 설명 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– </a:t>
            </a:r>
            <a:r>
              <a:rPr lang="en-US" altLang="ko-KR" sz="28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New_material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클래스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(1)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09F2C8D-FA59-4CC9-9308-5213D59465D5}"/>
              </a:ext>
            </a:extLst>
          </p:cNvPr>
          <p:cNvCxnSpPr/>
          <p:nvPr/>
        </p:nvCxnSpPr>
        <p:spPr>
          <a:xfrm>
            <a:off x="383615" y="641028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5">
            <a:extLst>
              <a:ext uri="{FF2B5EF4-FFF2-40B4-BE49-F238E27FC236}">
                <a16:creationId xmlns:a16="http://schemas.microsoft.com/office/drawing/2014/main" id="{16D18038-4BB7-468E-99FB-47F50CD1D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237" y="1352067"/>
            <a:ext cx="92343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신교직원식당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신소재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)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학식을 분석하는 클래스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B3E870-E09B-4DF3-AA43-6677ED13A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806" y="2743756"/>
            <a:ext cx="3531750" cy="923688"/>
          </a:xfrm>
          <a:prstGeom prst="rect">
            <a:avLst/>
          </a:prstGeom>
        </p:spPr>
      </p:pic>
      <p:sp>
        <p:nvSpPr>
          <p:cNvPr id="13" name="TextBox 25">
            <a:extLst>
              <a:ext uri="{FF2B5EF4-FFF2-40B4-BE49-F238E27FC236}">
                <a16:creationId xmlns:a16="http://schemas.microsoft.com/office/drawing/2014/main" id="{D402C0AC-413E-4F93-8014-E91E494E6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792" y="2539006"/>
            <a:ext cx="6340128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Life_science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클래스를 상속 받는다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lvl="0"/>
            <a:r>
              <a:rPr lang="en-US" altLang="ko-KR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Life_science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클래스와는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month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함수만 차이가 있어 해당 함수만 </a:t>
            </a: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오버라이딩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해준다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lvl="0"/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lvl="0"/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lvl="0"/>
            <a:r>
              <a:rPr lang="en-US" altLang="ko-KR" sz="14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1. Month</a:t>
            </a:r>
            <a:r>
              <a:rPr lang="ko-KR" altLang="en-US" sz="14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함수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 </a:t>
            </a:r>
          </a:p>
          <a:p>
            <a:pPr lvl="0"/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    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상속받은 클래스의 함수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오버라이딩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lvl="0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    -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 해당 메뉴가 특정 달에 몇 번 나오는지 계산하는 함수</a:t>
            </a:r>
            <a:endParaRPr lang="en-US" altLang="ko-KR" sz="1200" b="1" dirty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lvl="0"/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812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201150" y="6356350"/>
            <a:ext cx="2743200" cy="365125"/>
          </a:xfrm>
        </p:spPr>
        <p:txBody>
          <a:bodyPr/>
          <a:lstStyle/>
          <a:p>
            <a:fld id="{53728F62-99D8-44E7-847D-3674D148F854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104775"/>
          </a:xfrm>
          <a:prstGeom prst="rect">
            <a:avLst/>
          </a:prstGeom>
          <a:solidFill>
            <a:srgbClr val="068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25">
            <a:extLst>
              <a:ext uri="{FF2B5EF4-FFF2-40B4-BE49-F238E27FC236}">
                <a16:creationId xmlns:a16="http://schemas.microsoft.com/office/drawing/2014/main" id="{3FA1BB7B-80F5-4325-8832-3751AFCB4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786" y="768494"/>
            <a:ext cx="89859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03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코드 설명 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– </a:t>
            </a:r>
            <a:r>
              <a:rPr lang="en-US" altLang="ko-KR" sz="28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New_material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클래스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(2)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09F2C8D-FA59-4CC9-9308-5213D59465D5}"/>
              </a:ext>
            </a:extLst>
          </p:cNvPr>
          <p:cNvCxnSpPr/>
          <p:nvPr/>
        </p:nvCxnSpPr>
        <p:spPr>
          <a:xfrm>
            <a:off x="383615" y="641028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2C93FB5A-54B0-42F1-B39E-368B2C7F331D}"/>
              </a:ext>
            </a:extLst>
          </p:cNvPr>
          <p:cNvSpPr/>
          <p:nvPr/>
        </p:nvSpPr>
        <p:spPr>
          <a:xfrm>
            <a:off x="383615" y="1419179"/>
            <a:ext cx="681438" cy="681438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FA917AF-3962-4DB9-B5F7-5B64968DB1BF}"/>
              </a:ext>
            </a:extLst>
          </p:cNvPr>
          <p:cNvSpPr/>
          <p:nvPr/>
        </p:nvSpPr>
        <p:spPr>
          <a:xfrm>
            <a:off x="621817" y="1590039"/>
            <a:ext cx="1747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1. Month</a:t>
            </a:r>
            <a:r>
              <a:rPr lang="ko-KR" altLang="en-US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함수</a:t>
            </a:r>
            <a:endParaRPr lang="en-US" altLang="ko-KR" b="1" dirty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30E3234-8362-4C27-BD2A-1FDCDB2C9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17" y="2130231"/>
            <a:ext cx="6131520" cy="442183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D8A2274-B060-41C4-A0D8-B55EE1261865}"/>
              </a:ext>
            </a:extLst>
          </p:cNvPr>
          <p:cNvSpPr/>
          <p:nvPr/>
        </p:nvSpPr>
        <p:spPr>
          <a:xfrm>
            <a:off x="4587204" y="3363698"/>
            <a:ext cx="735714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• </a:t>
            </a:r>
            <a:r>
              <a:rPr lang="en-US" altLang="ko-KR" sz="1400" dirty="0">
                <a:solidFill>
                  <a:srgbClr val="1D62F0"/>
                </a:solidFill>
                <a:latin typeface="나눔바른고딕" pitchFamily="50" charset="-127"/>
                <a:ea typeface="나눔바른고딕" pitchFamily="50" charset="-127"/>
              </a:rPr>
              <a:t>Line 238-247 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신소재 하루에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 3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가지의 메뉴가 나온다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. (</a:t>
            </a:r>
            <a:r>
              <a:rPr lang="ko-KR" altLang="en-US" sz="1400" dirty="0" err="1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메뉴수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* </a:t>
            </a:r>
            <a:r>
              <a:rPr lang="ko-KR" altLang="en-US" sz="1400" dirty="0" err="1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요일수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* 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주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</a:p>
          <a:p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	       9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월 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4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주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 (3*5*4) /10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월 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5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주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 (3*5*5) / 11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월 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4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주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 (3*5*4), 12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월 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3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주 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(3*5*3) 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계산</a:t>
            </a:r>
            <a:endParaRPr lang="en-US" altLang="ko-KR" sz="1400" dirty="0">
              <a:solidFill>
                <a:srgbClr val="595959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	       month[0] = 9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월 메뉴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</a:p>
          <a:p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	       month[1] = 10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월 메뉴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</a:p>
          <a:p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	       month[2] = 11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월 메뉴</a:t>
            </a:r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	       month[3] = 12</a:t>
            </a:r>
            <a:r>
              <a:rPr lang="ko-KR" altLang="en-US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월 메뉴</a:t>
            </a:r>
            <a:endParaRPr lang="en-US" altLang="ko-KR" sz="1400" dirty="0">
              <a:solidFill>
                <a:srgbClr val="595959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400" dirty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rPr>
              <a:t>	      </a:t>
            </a:r>
            <a:r>
              <a:rPr lang="ko-KR" altLang="en-US" sz="1400" dirty="0" err="1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메인메뉴</a:t>
            </a:r>
            <a:r>
              <a:rPr lang="ko-KR" altLang="en-US" sz="1400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 추출로 모든 메뉴가 한 리스트에 만들어져 </a:t>
            </a:r>
            <a:r>
              <a:rPr lang="en-US" altLang="ko-KR" sz="1400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Restaurant </a:t>
            </a:r>
            <a:r>
              <a:rPr lang="ko-KR" altLang="en-US" sz="1400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함수와 조금 다르다</a:t>
            </a:r>
            <a:r>
              <a:rPr lang="en-US" altLang="ko-KR" sz="1400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707957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201150" y="6356350"/>
            <a:ext cx="2743200" cy="365125"/>
          </a:xfrm>
        </p:spPr>
        <p:txBody>
          <a:bodyPr/>
          <a:lstStyle/>
          <a:p>
            <a:fld id="{53728F62-99D8-44E7-847D-3674D148F854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104775"/>
          </a:xfrm>
          <a:prstGeom prst="rect">
            <a:avLst/>
          </a:prstGeom>
          <a:solidFill>
            <a:srgbClr val="068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25">
            <a:extLst>
              <a:ext uri="{FF2B5EF4-FFF2-40B4-BE49-F238E27FC236}">
                <a16:creationId xmlns:a16="http://schemas.microsoft.com/office/drawing/2014/main" id="{3FA1BB7B-80F5-4325-8832-3751AFCB4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786" y="768494"/>
            <a:ext cx="675957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04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결과 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– </a:t>
            </a:r>
            <a:r>
              <a:rPr lang="ko-KR" altLang="en-US" sz="28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한플학식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 (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학기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, </a:t>
            </a:r>
            <a:r>
              <a:rPr lang="ko-KR" altLang="en-US" sz="28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달별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)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09F2C8D-FA59-4CC9-9308-5213D59465D5}"/>
              </a:ext>
            </a:extLst>
          </p:cNvPr>
          <p:cNvCxnSpPr/>
          <p:nvPr/>
        </p:nvCxnSpPr>
        <p:spPr>
          <a:xfrm>
            <a:off x="383615" y="641028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F5F66344-05C0-4B27-92A9-EA6FAA626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43" y="2321184"/>
            <a:ext cx="1922118" cy="37887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D0643A8-0AC3-40B1-9481-8355794BE7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1549" y="2437346"/>
            <a:ext cx="2109473" cy="378872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ED35543-B6CF-44F7-8564-FBAB9A5F24E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3433"/>
          <a:stretch/>
        </p:blipFill>
        <p:spPr>
          <a:xfrm>
            <a:off x="5116059" y="2426540"/>
            <a:ext cx="2150841" cy="371782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069DDE0-B9EF-410D-9F1B-32655ABE00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6900" y="2437346"/>
            <a:ext cx="2249875" cy="371782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5F53DFF-6C0F-443E-B80E-052BBFA87A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16775" y="2437346"/>
            <a:ext cx="2197141" cy="3571205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97F84A22-CE23-4A22-AAF5-E5D577D3ABB0}"/>
              </a:ext>
            </a:extLst>
          </p:cNvPr>
          <p:cNvSpPr/>
          <p:nvPr/>
        </p:nvSpPr>
        <p:spPr>
          <a:xfrm>
            <a:off x="373943" y="1530941"/>
            <a:ext cx="681438" cy="681438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1" name="TextBox 25">
            <a:extLst>
              <a:ext uri="{FF2B5EF4-FFF2-40B4-BE49-F238E27FC236}">
                <a16:creationId xmlns:a16="http://schemas.microsoft.com/office/drawing/2014/main" id="{3DFBE227-3D01-492E-9343-8FC9D3F7F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241" y="1693362"/>
            <a:ext cx="18536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4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1. </a:t>
            </a:r>
            <a:r>
              <a:rPr lang="ko-KR" altLang="en-US" sz="1400" b="1" dirty="0" err="1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한플</a:t>
            </a:r>
            <a:r>
              <a:rPr lang="ko-KR" altLang="en-US" sz="14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ko-KR" altLang="en-US" sz="1400" b="1" dirty="0" err="1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학기별</a:t>
            </a:r>
            <a:r>
              <a:rPr lang="ko-KR" altLang="en-US" sz="14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분석</a:t>
            </a:r>
            <a:endParaRPr lang="en-US" altLang="ko-KR" sz="1400" b="1" dirty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CAACECD-5236-4422-BBEE-CAFFCFEDB613}"/>
              </a:ext>
            </a:extLst>
          </p:cNvPr>
          <p:cNvCxnSpPr>
            <a:cxnSpLocks/>
          </p:cNvCxnSpPr>
          <p:nvPr/>
        </p:nvCxnSpPr>
        <p:spPr>
          <a:xfrm flipV="1">
            <a:off x="645249" y="2091798"/>
            <a:ext cx="1853607" cy="1"/>
          </a:xfrm>
          <a:prstGeom prst="line">
            <a:avLst/>
          </a:prstGeom>
          <a:ln>
            <a:solidFill>
              <a:srgbClr val="4C93C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1B68C3EE-33D7-4D07-AC3D-9B6C89773B12}"/>
              </a:ext>
            </a:extLst>
          </p:cNvPr>
          <p:cNvSpPr/>
          <p:nvPr/>
        </p:nvSpPr>
        <p:spPr>
          <a:xfrm>
            <a:off x="2987759" y="1519560"/>
            <a:ext cx="681438" cy="681438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9" name="TextBox 25">
            <a:extLst>
              <a:ext uri="{FF2B5EF4-FFF2-40B4-BE49-F238E27FC236}">
                <a16:creationId xmlns:a16="http://schemas.microsoft.com/office/drawing/2014/main" id="{A2E73858-BB2E-48D1-A090-B076F46E2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7057" y="1681981"/>
            <a:ext cx="18536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4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2. </a:t>
            </a:r>
            <a:r>
              <a:rPr lang="ko-KR" altLang="en-US" sz="1400" b="1" dirty="0" err="1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한플</a:t>
            </a:r>
            <a:r>
              <a:rPr lang="ko-KR" altLang="en-US" sz="14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ko-KR" altLang="en-US" sz="1400" b="1" dirty="0" err="1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달별</a:t>
            </a:r>
            <a:r>
              <a:rPr lang="ko-KR" altLang="en-US" sz="14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분석</a:t>
            </a:r>
            <a:endParaRPr lang="en-US" altLang="ko-KR" sz="1400" b="1" dirty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A641C5A-4F19-49DF-A713-984B59E9F449}"/>
              </a:ext>
            </a:extLst>
          </p:cNvPr>
          <p:cNvCxnSpPr>
            <a:cxnSpLocks/>
          </p:cNvCxnSpPr>
          <p:nvPr/>
        </p:nvCxnSpPr>
        <p:spPr>
          <a:xfrm flipV="1">
            <a:off x="3259065" y="2080417"/>
            <a:ext cx="1853607" cy="1"/>
          </a:xfrm>
          <a:prstGeom prst="line">
            <a:avLst/>
          </a:prstGeom>
          <a:ln>
            <a:solidFill>
              <a:srgbClr val="4C93C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415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201150" y="6356350"/>
            <a:ext cx="2743200" cy="365125"/>
          </a:xfrm>
        </p:spPr>
        <p:txBody>
          <a:bodyPr/>
          <a:lstStyle/>
          <a:p>
            <a:fld id="{53728F62-99D8-44E7-847D-3674D148F854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104775"/>
          </a:xfrm>
          <a:prstGeom prst="rect">
            <a:avLst/>
          </a:prstGeom>
          <a:solidFill>
            <a:srgbClr val="068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25">
            <a:extLst>
              <a:ext uri="{FF2B5EF4-FFF2-40B4-BE49-F238E27FC236}">
                <a16:creationId xmlns:a16="http://schemas.microsoft.com/office/drawing/2014/main" id="{3FA1BB7B-80F5-4325-8832-3751AFCB4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786" y="768494"/>
            <a:ext cx="675957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04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결과 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– </a:t>
            </a:r>
            <a:r>
              <a:rPr lang="ko-KR" altLang="en-US" sz="28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한플학식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 (</a:t>
            </a:r>
            <a:r>
              <a:rPr lang="ko-KR" altLang="en-US" sz="28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요일별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)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09F2C8D-FA59-4CC9-9308-5213D59465D5}"/>
              </a:ext>
            </a:extLst>
          </p:cNvPr>
          <p:cNvCxnSpPr/>
          <p:nvPr/>
        </p:nvCxnSpPr>
        <p:spPr>
          <a:xfrm>
            <a:off x="383615" y="641028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97F84A22-CE23-4A22-AAF5-E5D577D3ABB0}"/>
              </a:ext>
            </a:extLst>
          </p:cNvPr>
          <p:cNvSpPr/>
          <p:nvPr/>
        </p:nvSpPr>
        <p:spPr>
          <a:xfrm>
            <a:off x="373943" y="1530941"/>
            <a:ext cx="681438" cy="681438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1" name="TextBox 25">
            <a:extLst>
              <a:ext uri="{FF2B5EF4-FFF2-40B4-BE49-F238E27FC236}">
                <a16:creationId xmlns:a16="http://schemas.microsoft.com/office/drawing/2014/main" id="{3DFBE227-3D01-492E-9343-8FC9D3F7F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241" y="1693362"/>
            <a:ext cx="18536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4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3. </a:t>
            </a:r>
            <a:r>
              <a:rPr lang="ko-KR" altLang="en-US" sz="1400" b="1" dirty="0" err="1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한플</a:t>
            </a:r>
            <a:r>
              <a:rPr lang="ko-KR" altLang="en-US" sz="14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ko-KR" altLang="en-US" sz="1400" b="1" dirty="0" err="1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요일별</a:t>
            </a:r>
            <a:r>
              <a:rPr lang="ko-KR" altLang="en-US" sz="14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분석</a:t>
            </a:r>
            <a:endParaRPr lang="en-US" altLang="ko-KR" sz="1400" b="1" dirty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CAACECD-5236-4422-BBEE-CAFFCFEDB613}"/>
              </a:ext>
            </a:extLst>
          </p:cNvPr>
          <p:cNvCxnSpPr>
            <a:cxnSpLocks/>
          </p:cNvCxnSpPr>
          <p:nvPr/>
        </p:nvCxnSpPr>
        <p:spPr>
          <a:xfrm flipV="1">
            <a:off x="645249" y="2091798"/>
            <a:ext cx="1853607" cy="1"/>
          </a:xfrm>
          <a:prstGeom prst="line">
            <a:avLst/>
          </a:prstGeom>
          <a:ln>
            <a:solidFill>
              <a:srgbClr val="4C93C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C2CE7C4F-C263-401D-B3D5-0E0E255C0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10" y="2303038"/>
            <a:ext cx="2123796" cy="384028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7E396B5-8A84-420B-9992-301EAF246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4506" y="2303038"/>
            <a:ext cx="2287142" cy="39897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74DB649-C845-464A-AE3A-AFAD7BA86D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1648" y="2303038"/>
            <a:ext cx="2084253" cy="37027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94AC48B-8395-4EA6-A624-6CBB40BBEA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3210" y="2303038"/>
            <a:ext cx="2319421" cy="362456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3DC8CEE-04E1-490D-A410-7889DBDC9D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63043" y="2303038"/>
            <a:ext cx="2394001" cy="362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3311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201150" y="6356350"/>
            <a:ext cx="2743200" cy="365125"/>
          </a:xfrm>
        </p:spPr>
        <p:txBody>
          <a:bodyPr/>
          <a:lstStyle/>
          <a:p>
            <a:fld id="{53728F62-99D8-44E7-847D-3674D148F854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104775"/>
          </a:xfrm>
          <a:prstGeom prst="rect">
            <a:avLst/>
          </a:prstGeom>
          <a:solidFill>
            <a:srgbClr val="068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25">
            <a:extLst>
              <a:ext uri="{FF2B5EF4-FFF2-40B4-BE49-F238E27FC236}">
                <a16:creationId xmlns:a16="http://schemas.microsoft.com/office/drawing/2014/main" id="{3FA1BB7B-80F5-4325-8832-3751AFCB4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786" y="768494"/>
            <a:ext cx="675957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04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결과 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– </a:t>
            </a:r>
            <a:r>
              <a:rPr lang="ko-KR" altLang="en-US" sz="28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생과대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 학식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 (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학기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, </a:t>
            </a:r>
            <a:r>
              <a:rPr lang="ko-KR" altLang="en-US" sz="28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달별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)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09F2C8D-FA59-4CC9-9308-5213D59465D5}"/>
              </a:ext>
            </a:extLst>
          </p:cNvPr>
          <p:cNvCxnSpPr/>
          <p:nvPr/>
        </p:nvCxnSpPr>
        <p:spPr>
          <a:xfrm>
            <a:off x="383615" y="641028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97F84A22-CE23-4A22-AAF5-E5D577D3ABB0}"/>
              </a:ext>
            </a:extLst>
          </p:cNvPr>
          <p:cNvSpPr/>
          <p:nvPr/>
        </p:nvSpPr>
        <p:spPr>
          <a:xfrm>
            <a:off x="373943" y="1530941"/>
            <a:ext cx="681438" cy="681438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1" name="TextBox 25">
            <a:extLst>
              <a:ext uri="{FF2B5EF4-FFF2-40B4-BE49-F238E27FC236}">
                <a16:creationId xmlns:a16="http://schemas.microsoft.com/office/drawing/2014/main" id="{3DFBE227-3D01-492E-9343-8FC9D3F7F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240" y="1693362"/>
            <a:ext cx="192211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4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1</a:t>
            </a:r>
            <a:r>
              <a:rPr lang="en-US" altLang="ko-KR" sz="1400" b="1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. </a:t>
            </a:r>
            <a:r>
              <a:rPr lang="ko-KR" altLang="en-US" sz="1400" b="1" dirty="0" err="1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생과대</a:t>
            </a:r>
            <a:r>
              <a:rPr lang="ko-KR" altLang="en-US" sz="14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ko-KR" altLang="en-US" sz="1400" b="1" dirty="0" err="1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학기별</a:t>
            </a:r>
            <a:r>
              <a:rPr lang="ko-KR" altLang="en-US" sz="14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분석</a:t>
            </a:r>
            <a:endParaRPr lang="en-US" altLang="ko-KR" sz="1400" b="1" dirty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CAACECD-5236-4422-BBEE-CAFFCFEDB613}"/>
              </a:ext>
            </a:extLst>
          </p:cNvPr>
          <p:cNvCxnSpPr>
            <a:cxnSpLocks/>
          </p:cNvCxnSpPr>
          <p:nvPr/>
        </p:nvCxnSpPr>
        <p:spPr>
          <a:xfrm flipV="1">
            <a:off x="645249" y="2091798"/>
            <a:ext cx="1853607" cy="1"/>
          </a:xfrm>
          <a:prstGeom prst="line">
            <a:avLst/>
          </a:prstGeom>
          <a:ln>
            <a:solidFill>
              <a:srgbClr val="4C93C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1B68C3EE-33D7-4D07-AC3D-9B6C89773B12}"/>
              </a:ext>
            </a:extLst>
          </p:cNvPr>
          <p:cNvSpPr/>
          <p:nvPr/>
        </p:nvSpPr>
        <p:spPr>
          <a:xfrm>
            <a:off x="2987759" y="1519560"/>
            <a:ext cx="681438" cy="681438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9" name="TextBox 25">
            <a:extLst>
              <a:ext uri="{FF2B5EF4-FFF2-40B4-BE49-F238E27FC236}">
                <a16:creationId xmlns:a16="http://schemas.microsoft.com/office/drawing/2014/main" id="{A2E73858-BB2E-48D1-A090-B076F46E2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7057" y="1681981"/>
            <a:ext cx="18536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4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2. </a:t>
            </a:r>
            <a:r>
              <a:rPr lang="ko-KR" altLang="en-US" sz="1400" b="1" dirty="0" err="1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생과대</a:t>
            </a:r>
            <a:r>
              <a:rPr lang="ko-KR" altLang="en-US" sz="14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ko-KR" altLang="en-US" sz="1400" b="1" dirty="0" err="1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달별</a:t>
            </a:r>
            <a:r>
              <a:rPr lang="ko-KR" altLang="en-US" sz="14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분석</a:t>
            </a:r>
            <a:endParaRPr lang="en-US" altLang="ko-KR" sz="1400" b="1" dirty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A641C5A-4F19-49DF-A713-984B59E9F449}"/>
              </a:ext>
            </a:extLst>
          </p:cNvPr>
          <p:cNvCxnSpPr>
            <a:cxnSpLocks/>
          </p:cNvCxnSpPr>
          <p:nvPr/>
        </p:nvCxnSpPr>
        <p:spPr>
          <a:xfrm flipV="1">
            <a:off x="3259065" y="2080417"/>
            <a:ext cx="1853607" cy="1"/>
          </a:xfrm>
          <a:prstGeom prst="line">
            <a:avLst/>
          </a:prstGeom>
          <a:ln>
            <a:solidFill>
              <a:srgbClr val="4C93C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CF43274D-F99A-4E2F-A04E-CB943FE03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74" y="2395628"/>
            <a:ext cx="2251062" cy="390852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518803B-5817-4B04-9E80-1D829FB6B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6293" y="2383619"/>
            <a:ext cx="2328152" cy="37003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E6444E-4425-4D56-9A2A-61A76F277F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4445" y="2510819"/>
            <a:ext cx="2227934" cy="34459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4821A39-41A0-4C92-8246-7D8316E39C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4193" y="2510819"/>
            <a:ext cx="2197100" cy="32917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58C658C-C76C-4856-9223-4C05FB2C7F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41293" y="2510819"/>
            <a:ext cx="2366698" cy="314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0448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201150" y="6356350"/>
            <a:ext cx="2743200" cy="365125"/>
          </a:xfrm>
        </p:spPr>
        <p:txBody>
          <a:bodyPr/>
          <a:lstStyle/>
          <a:p>
            <a:fld id="{53728F62-99D8-44E7-847D-3674D148F854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104775"/>
          </a:xfrm>
          <a:prstGeom prst="rect">
            <a:avLst/>
          </a:prstGeom>
          <a:solidFill>
            <a:srgbClr val="068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25">
            <a:extLst>
              <a:ext uri="{FF2B5EF4-FFF2-40B4-BE49-F238E27FC236}">
                <a16:creationId xmlns:a16="http://schemas.microsoft.com/office/drawing/2014/main" id="{3FA1BB7B-80F5-4325-8832-3751AFCB4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786" y="768494"/>
            <a:ext cx="675957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04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결과 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– </a:t>
            </a:r>
            <a:r>
              <a:rPr lang="ko-KR" altLang="en-US" sz="28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생과대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 학식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 (</a:t>
            </a:r>
            <a:r>
              <a:rPr lang="ko-KR" altLang="en-US" sz="28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요일별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)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09F2C8D-FA59-4CC9-9308-5213D59465D5}"/>
              </a:ext>
            </a:extLst>
          </p:cNvPr>
          <p:cNvCxnSpPr/>
          <p:nvPr/>
        </p:nvCxnSpPr>
        <p:spPr>
          <a:xfrm>
            <a:off x="383615" y="641028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97F84A22-CE23-4A22-AAF5-E5D577D3ABB0}"/>
              </a:ext>
            </a:extLst>
          </p:cNvPr>
          <p:cNvSpPr/>
          <p:nvPr/>
        </p:nvSpPr>
        <p:spPr>
          <a:xfrm>
            <a:off x="373943" y="1530941"/>
            <a:ext cx="681438" cy="681438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1" name="TextBox 25">
            <a:extLst>
              <a:ext uri="{FF2B5EF4-FFF2-40B4-BE49-F238E27FC236}">
                <a16:creationId xmlns:a16="http://schemas.microsoft.com/office/drawing/2014/main" id="{3DFBE227-3D01-492E-9343-8FC9D3F7F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240" y="1693362"/>
            <a:ext cx="192561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4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3</a:t>
            </a:r>
            <a:r>
              <a:rPr lang="en-US" altLang="ko-KR" sz="1400" b="1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. </a:t>
            </a:r>
            <a:r>
              <a:rPr lang="ko-KR" altLang="en-US" sz="1400" b="1" dirty="0" err="1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생과대</a:t>
            </a:r>
            <a:r>
              <a:rPr lang="ko-KR" altLang="en-US" sz="14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ko-KR" altLang="en-US" sz="1400" b="1" dirty="0" err="1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요일별</a:t>
            </a:r>
            <a:r>
              <a:rPr lang="ko-KR" altLang="en-US" sz="14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분석</a:t>
            </a:r>
            <a:endParaRPr lang="en-US" altLang="ko-KR" sz="1400" b="1" dirty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CAACECD-5236-4422-BBEE-CAFFCFEDB613}"/>
              </a:ext>
            </a:extLst>
          </p:cNvPr>
          <p:cNvCxnSpPr>
            <a:cxnSpLocks/>
          </p:cNvCxnSpPr>
          <p:nvPr/>
        </p:nvCxnSpPr>
        <p:spPr>
          <a:xfrm flipV="1">
            <a:off x="645249" y="2091798"/>
            <a:ext cx="1853607" cy="1"/>
          </a:xfrm>
          <a:prstGeom prst="line">
            <a:avLst/>
          </a:prstGeom>
          <a:ln>
            <a:solidFill>
              <a:srgbClr val="4C93C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9359BEE2-2B78-404F-87B7-4D3865819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15" y="2441986"/>
            <a:ext cx="2234940" cy="344519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4A50344-9DDD-4D64-B022-1F31E5F56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8555" y="2425963"/>
            <a:ext cx="2178462" cy="36227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C8D2707-8A63-4634-87E0-B3E7C94341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0881" y="2425963"/>
            <a:ext cx="2251076" cy="341292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9862375-382D-404B-9350-F358719962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8363" y="2394233"/>
            <a:ext cx="2541538" cy="363077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185EC9C-3B45-41D9-96AB-FC7039DB9C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79901" y="2441986"/>
            <a:ext cx="2234940" cy="326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0647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201150" y="6356350"/>
            <a:ext cx="2743200" cy="365125"/>
          </a:xfrm>
        </p:spPr>
        <p:txBody>
          <a:bodyPr/>
          <a:lstStyle/>
          <a:p>
            <a:fld id="{53728F62-99D8-44E7-847D-3674D148F854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104775"/>
          </a:xfrm>
          <a:prstGeom prst="rect">
            <a:avLst/>
          </a:prstGeom>
          <a:solidFill>
            <a:srgbClr val="068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25">
            <a:extLst>
              <a:ext uri="{FF2B5EF4-FFF2-40B4-BE49-F238E27FC236}">
                <a16:creationId xmlns:a16="http://schemas.microsoft.com/office/drawing/2014/main" id="{3FA1BB7B-80F5-4325-8832-3751AFCB4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786" y="768494"/>
            <a:ext cx="675957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04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결과 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–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신소재 학식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 (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학기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, </a:t>
            </a:r>
            <a:r>
              <a:rPr lang="ko-KR" altLang="en-US" sz="28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달별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)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09F2C8D-FA59-4CC9-9308-5213D59465D5}"/>
              </a:ext>
            </a:extLst>
          </p:cNvPr>
          <p:cNvCxnSpPr/>
          <p:nvPr/>
        </p:nvCxnSpPr>
        <p:spPr>
          <a:xfrm>
            <a:off x="383615" y="641028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97F84A22-CE23-4A22-AAF5-E5D577D3ABB0}"/>
              </a:ext>
            </a:extLst>
          </p:cNvPr>
          <p:cNvSpPr/>
          <p:nvPr/>
        </p:nvSpPr>
        <p:spPr>
          <a:xfrm>
            <a:off x="373943" y="1530941"/>
            <a:ext cx="681438" cy="681438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1" name="TextBox 25">
            <a:extLst>
              <a:ext uri="{FF2B5EF4-FFF2-40B4-BE49-F238E27FC236}">
                <a16:creationId xmlns:a16="http://schemas.microsoft.com/office/drawing/2014/main" id="{3DFBE227-3D01-492E-9343-8FC9D3F7F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240" y="1693362"/>
            <a:ext cx="192211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4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1. </a:t>
            </a:r>
            <a:r>
              <a:rPr lang="ko-KR" altLang="en-US" sz="14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신소재 </a:t>
            </a:r>
            <a:r>
              <a:rPr lang="ko-KR" altLang="en-US" sz="1400" b="1" dirty="0" err="1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학기별</a:t>
            </a:r>
            <a:r>
              <a:rPr lang="ko-KR" altLang="en-US" sz="14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분석</a:t>
            </a:r>
            <a:endParaRPr lang="en-US" altLang="ko-KR" sz="1400" b="1" dirty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CAACECD-5236-4422-BBEE-CAFFCFEDB613}"/>
              </a:ext>
            </a:extLst>
          </p:cNvPr>
          <p:cNvCxnSpPr>
            <a:cxnSpLocks/>
          </p:cNvCxnSpPr>
          <p:nvPr/>
        </p:nvCxnSpPr>
        <p:spPr>
          <a:xfrm flipV="1">
            <a:off x="645249" y="2091798"/>
            <a:ext cx="1853607" cy="1"/>
          </a:xfrm>
          <a:prstGeom prst="line">
            <a:avLst/>
          </a:prstGeom>
          <a:ln>
            <a:solidFill>
              <a:srgbClr val="4C93C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1B68C3EE-33D7-4D07-AC3D-9B6C89773B12}"/>
              </a:ext>
            </a:extLst>
          </p:cNvPr>
          <p:cNvSpPr/>
          <p:nvPr/>
        </p:nvSpPr>
        <p:spPr>
          <a:xfrm>
            <a:off x="2987759" y="1519560"/>
            <a:ext cx="681438" cy="681438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9" name="TextBox 25">
            <a:extLst>
              <a:ext uri="{FF2B5EF4-FFF2-40B4-BE49-F238E27FC236}">
                <a16:creationId xmlns:a16="http://schemas.microsoft.com/office/drawing/2014/main" id="{A2E73858-BB2E-48D1-A090-B076F46E2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7057" y="1681981"/>
            <a:ext cx="18536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4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2. </a:t>
            </a:r>
            <a:r>
              <a:rPr lang="ko-KR" altLang="en-US" sz="14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신소재 </a:t>
            </a:r>
            <a:r>
              <a:rPr lang="ko-KR" altLang="en-US" sz="1400" b="1" dirty="0" err="1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달별</a:t>
            </a:r>
            <a:r>
              <a:rPr lang="ko-KR" altLang="en-US" sz="14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분석</a:t>
            </a:r>
            <a:endParaRPr lang="en-US" altLang="ko-KR" sz="1400" b="1" dirty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A641C5A-4F19-49DF-A713-984B59E9F449}"/>
              </a:ext>
            </a:extLst>
          </p:cNvPr>
          <p:cNvCxnSpPr>
            <a:cxnSpLocks/>
          </p:cNvCxnSpPr>
          <p:nvPr/>
        </p:nvCxnSpPr>
        <p:spPr>
          <a:xfrm flipV="1">
            <a:off x="3259065" y="2080417"/>
            <a:ext cx="1853607" cy="1"/>
          </a:xfrm>
          <a:prstGeom prst="line">
            <a:avLst/>
          </a:prstGeom>
          <a:ln>
            <a:solidFill>
              <a:srgbClr val="4C93C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478A2DDC-1A86-41FA-B2C3-4CA1A5E1E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87" y="2514181"/>
            <a:ext cx="2076092" cy="354329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8A73CE4-3F9D-47D8-850B-ECD029740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2865" y="2486385"/>
            <a:ext cx="2230148" cy="369735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C34DDAA-E145-4AC1-97DB-C7B5FFE6E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3013" y="2487278"/>
            <a:ext cx="2112772" cy="311047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EE694EF-E432-4871-9915-6D9D5F98FF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1219" y="2486385"/>
            <a:ext cx="2098102" cy="313981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876E576-1854-4857-8900-A504B93F85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9321" y="2486385"/>
            <a:ext cx="2259492" cy="341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8472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201150" y="6356350"/>
            <a:ext cx="2743200" cy="365125"/>
          </a:xfrm>
        </p:spPr>
        <p:txBody>
          <a:bodyPr/>
          <a:lstStyle/>
          <a:p>
            <a:fld id="{53728F62-99D8-44E7-847D-3674D148F854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104775"/>
          </a:xfrm>
          <a:prstGeom prst="rect">
            <a:avLst/>
          </a:prstGeom>
          <a:solidFill>
            <a:srgbClr val="068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25">
            <a:extLst>
              <a:ext uri="{FF2B5EF4-FFF2-40B4-BE49-F238E27FC236}">
                <a16:creationId xmlns:a16="http://schemas.microsoft.com/office/drawing/2014/main" id="{3FA1BB7B-80F5-4325-8832-3751AFCB4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786" y="768494"/>
            <a:ext cx="675957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04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결과 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–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신소재 학식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 (</a:t>
            </a:r>
            <a:r>
              <a:rPr lang="ko-KR" altLang="en-US" sz="28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요일별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)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09F2C8D-FA59-4CC9-9308-5213D59465D5}"/>
              </a:ext>
            </a:extLst>
          </p:cNvPr>
          <p:cNvCxnSpPr/>
          <p:nvPr/>
        </p:nvCxnSpPr>
        <p:spPr>
          <a:xfrm>
            <a:off x="383615" y="641028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97F84A22-CE23-4A22-AAF5-E5D577D3ABB0}"/>
              </a:ext>
            </a:extLst>
          </p:cNvPr>
          <p:cNvSpPr/>
          <p:nvPr/>
        </p:nvSpPr>
        <p:spPr>
          <a:xfrm>
            <a:off x="373943" y="1530941"/>
            <a:ext cx="681438" cy="681438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1" name="TextBox 25">
            <a:extLst>
              <a:ext uri="{FF2B5EF4-FFF2-40B4-BE49-F238E27FC236}">
                <a16:creationId xmlns:a16="http://schemas.microsoft.com/office/drawing/2014/main" id="{3DFBE227-3D01-492E-9343-8FC9D3F7F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240" y="1693362"/>
            <a:ext cx="192561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4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3. </a:t>
            </a:r>
            <a:r>
              <a:rPr lang="ko-KR" altLang="en-US" sz="14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신소재 </a:t>
            </a:r>
            <a:r>
              <a:rPr lang="ko-KR" altLang="en-US" sz="1400" b="1" dirty="0" err="1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요일별</a:t>
            </a:r>
            <a:r>
              <a:rPr lang="ko-KR" altLang="en-US" sz="14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분석</a:t>
            </a:r>
            <a:endParaRPr lang="en-US" altLang="ko-KR" sz="1400" b="1" dirty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CAACECD-5236-4422-BBEE-CAFFCFEDB613}"/>
              </a:ext>
            </a:extLst>
          </p:cNvPr>
          <p:cNvCxnSpPr>
            <a:cxnSpLocks/>
          </p:cNvCxnSpPr>
          <p:nvPr/>
        </p:nvCxnSpPr>
        <p:spPr>
          <a:xfrm flipV="1">
            <a:off x="645249" y="2091798"/>
            <a:ext cx="1853607" cy="1"/>
          </a:xfrm>
          <a:prstGeom prst="line">
            <a:avLst/>
          </a:prstGeom>
          <a:ln>
            <a:solidFill>
              <a:srgbClr val="4C93C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87F6DB8B-1609-4EF4-B9A7-FB3E981E2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15" y="2505322"/>
            <a:ext cx="1963320" cy="298572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DD30AA2-4290-4B4F-9F9F-57CA444556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6935" y="2505322"/>
            <a:ext cx="2311532" cy="35487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9DC4B77-2689-49AB-AB49-CF92515372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8467" y="2498887"/>
            <a:ext cx="1807736" cy="348952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98E8476-6CE1-4AFB-9A3F-E69AECB1BB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6203" y="2505322"/>
            <a:ext cx="2348574" cy="327467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93E4127-8C43-4273-80E0-AC528DE79A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14777" y="2498887"/>
            <a:ext cx="2630108" cy="313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636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8F62-99D8-44E7-847D-3674D148F85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104775"/>
          </a:xfrm>
          <a:prstGeom prst="rect">
            <a:avLst/>
          </a:prstGeom>
          <a:solidFill>
            <a:srgbClr val="068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25">
            <a:extLst>
              <a:ext uri="{FF2B5EF4-FFF2-40B4-BE49-F238E27FC236}">
                <a16:creationId xmlns:a16="http://schemas.microsoft.com/office/drawing/2014/main" id="{3FA1BB7B-80F5-4325-8832-3751AFCB4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787" y="768494"/>
            <a:ext cx="35283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01 Prolog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09F2C8D-FA59-4CC9-9308-5213D59465D5}"/>
              </a:ext>
            </a:extLst>
          </p:cNvPr>
          <p:cNvCxnSpPr/>
          <p:nvPr/>
        </p:nvCxnSpPr>
        <p:spPr>
          <a:xfrm>
            <a:off x="383615" y="641028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BAE83AFC-0C41-491A-8653-E90103B8C66E}"/>
              </a:ext>
            </a:extLst>
          </p:cNvPr>
          <p:cNvSpPr/>
          <p:nvPr/>
        </p:nvSpPr>
        <p:spPr>
          <a:xfrm>
            <a:off x="1081955" y="1464117"/>
            <a:ext cx="681438" cy="681438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25">
            <a:extLst>
              <a:ext uri="{FF2B5EF4-FFF2-40B4-BE49-F238E27FC236}">
                <a16:creationId xmlns:a16="http://schemas.microsoft.com/office/drawing/2014/main" id="{EBE3F340-5DA3-4F5E-A106-017AA3FD9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8994" y="1755378"/>
            <a:ext cx="38486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0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[</a:t>
            </a:r>
            <a:r>
              <a:rPr lang="ko-KR" altLang="en-US" sz="2000" b="1" dirty="0" err="1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아쿠아</a:t>
            </a:r>
            <a:r>
              <a:rPr lang="ko-KR" altLang="en-US" sz="20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ko-KR" altLang="en-US" sz="2000" b="1" dirty="0" err="1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돈까스</a:t>
            </a:r>
            <a:r>
              <a:rPr lang="en-US" altLang="ko-KR" sz="20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]</a:t>
            </a:r>
            <a:r>
              <a:rPr lang="ko-KR" altLang="en-US" sz="20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그는 대체</a:t>
            </a:r>
            <a:r>
              <a:rPr lang="en-US" altLang="ko-KR" sz="20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….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D46310C-7DBE-4233-9F8A-AAF1AB189E99}"/>
              </a:ext>
            </a:extLst>
          </p:cNvPr>
          <p:cNvCxnSpPr>
            <a:cxnSpLocks/>
          </p:cNvCxnSpPr>
          <p:nvPr/>
        </p:nvCxnSpPr>
        <p:spPr>
          <a:xfrm>
            <a:off x="1391002" y="2153813"/>
            <a:ext cx="3390723" cy="0"/>
          </a:xfrm>
          <a:prstGeom prst="line">
            <a:avLst/>
          </a:prstGeom>
          <a:ln>
            <a:solidFill>
              <a:srgbClr val="4C93C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25">
            <a:extLst>
              <a:ext uri="{FF2B5EF4-FFF2-40B4-BE49-F238E27FC236}">
                <a16:creationId xmlns:a16="http://schemas.microsoft.com/office/drawing/2014/main" id="{BE8772BD-2BE9-4CEE-BBCA-70228220E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2959" y="2274395"/>
            <a:ext cx="9443338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한양대에 다니는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특히 학교 주변에서 자취를 하는 </a:t>
            </a:r>
            <a:r>
              <a:rPr lang="ko-KR" altLang="en-US" sz="1200" dirty="0" err="1">
                <a:solidFill>
                  <a:srgbClr val="0684EC"/>
                </a:solidFill>
                <a:latin typeface="나눔바른고딕" pitchFamily="50" charset="-127"/>
                <a:ea typeface="나눔바른고딕" pitchFamily="50" charset="-127"/>
              </a:rPr>
              <a:t>써니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는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365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일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아침부터 저녁까지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종강을 해도 방학에도 학교에 나온다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lvl="0"/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한양대 언덕을 오르락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내리락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하면서까지 왕십리로 나가 밥을 먹을 체력이 없는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써니는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삼시세끼를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학교 한식으로 먹는데 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lvl="0"/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서당개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삼년이면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풍월을 읊는다고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한양대에서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년을 밥을 먹으니 오늘의 메뉴가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뭐일까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예측도 가능하게 되었다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lvl="0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lvl="0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‘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어디보자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오늘 점심은 생과대에서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먹을까나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..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아닛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근데 왠지 오늘은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슈니첼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*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베이비채소에 사이드로는 면 음식 하나가 나올 것만 같은 조합이야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…!’</a:t>
            </a:r>
          </a:p>
          <a:p>
            <a:pPr lvl="0"/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그녀의 예측은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기가막히게도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맞았고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그날의 메뉴는 </a:t>
            </a:r>
            <a:r>
              <a:rPr lang="en-US" altLang="ko-KR" sz="1200" dirty="0">
                <a:solidFill>
                  <a:srgbClr val="0684EC"/>
                </a:solidFill>
                <a:latin typeface="나눔바른고딕" pitchFamily="50" charset="-127"/>
                <a:ea typeface="나눔바른고딕" pitchFamily="50" charset="-127"/>
              </a:rPr>
              <a:t>[</a:t>
            </a:r>
            <a:r>
              <a:rPr lang="ko-KR" altLang="en-US" sz="1200" dirty="0" err="1">
                <a:solidFill>
                  <a:srgbClr val="0684EC"/>
                </a:solidFill>
                <a:latin typeface="나눔바른고딕" pitchFamily="50" charset="-127"/>
                <a:ea typeface="나눔바른고딕" pitchFamily="50" charset="-127"/>
              </a:rPr>
              <a:t>슈니첼</a:t>
            </a:r>
            <a:r>
              <a:rPr lang="en-US" altLang="ko-KR" sz="1200" dirty="0">
                <a:solidFill>
                  <a:srgbClr val="0684EC"/>
                </a:solidFill>
                <a:latin typeface="나눔바른고딕" pitchFamily="50" charset="-127"/>
                <a:ea typeface="나눔바른고딕" pitchFamily="50" charset="-127"/>
              </a:rPr>
              <a:t>&amp;</a:t>
            </a:r>
            <a:r>
              <a:rPr lang="ko-KR" altLang="en-US" sz="1200" dirty="0">
                <a:solidFill>
                  <a:srgbClr val="0684EC"/>
                </a:solidFill>
                <a:latin typeface="나눔바른고딕" pitchFamily="50" charset="-127"/>
                <a:ea typeface="나눔바른고딕" pitchFamily="50" charset="-127"/>
              </a:rPr>
              <a:t>레몬</a:t>
            </a:r>
            <a:r>
              <a:rPr lang="en-US" altLang="ko-KR" sz="1200" dirty="0">
                <a:solidFill>
                  <a:srgbClr val="0684EC"/>
                </a:solidFill>
                <a:latin typeface="나눔바른고딕" pitchFamily="50" charset="-127"/>
                <a:ea typeface="나눔바른고딕" pitchFamily="50" charset="-127"/>
              </a:rPr>
              <a:t>&amp;</a:t>
            </a:r>
            <a:r>
              <a:rPr lang="ko-KR" altLang="en-US" sz="1200" dirty="0">
                <a:solidFill>
                  <a:srgbClr val="0684EC"/>
                </a:solidFill>
                <a:latin typeface="나눔바른고딕" pitchFamily="50" charset="-127"/>
                <a:ea typeface="나눔바른고딕" pitchFamily="50" charset="-127"/>
              </a:rPr>
              <a:t>베이비채소</a:t>
            </a:r>
            <a:r>
              <a:rPr lang="en-US" altLang="ko-KR" sz="1200" dirty="0">
                <a:solidFill>
                  <a:srgbClr val="0684EC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200" dirty="0" err="1">
                <a:solidFill>
                  <a:srgbClr val="0684EC"/>
                </a:solidFill>
                <a:latin typeface="나눔바른고딕" pitchFamily="50" charset="-127"/>
                <a:ea typeface="나눔바른고딕" pitchFamily="50" charset="-127"/>
              </a:rPr>
              <a:t>매콤알리오올리오</a:t>
            </a:r>
            <a:r>
              <a:rPr lang="en-US" altLang="ko-KR" sz="1200" dirty="0">
                <a:solidFill>
                  <a:srgbClr val="0684EC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200" dirty="0">
                <a:solidFill>
                  <a:srgbClr val="0684EC"/>
                </a:solidFill>
                <a:latin typeface="나눔바른고딕" pitchFamily="50" charset="-127"/>
                <a:ea typeface="나눔바른고딕" pitchFamily="50" charset="-127"/>
              </a:rPr>
              <a:t>미소장국</a:t>
            </a:r>
            <a:r>
              <a:rPr lang="en-US" altLang="ko-KR" sz="1200" dirty="0">
                <a:solidFill>
                  <a:srgbClr val="0684EC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200" dirty="0" err="1">
                <a:solidFill>
                  <a:srgbClr val="0684EC"/>
                </a:solidFill>
                <a:latin typeface="나눔바른고딕" pitchFamily="50" charset="-127"/>
                <a:ea typeface="나눔바른고딕" pitchFamily="50" charset="-127"/>
              </a:rPr>
              <a:t>후리가케밥</a:t>
            </a:r>
            <a:r>
              <a:rPr lang="en-US" altLang="ko-KR" sz="1200" dirty="0">
                <a:solidFill>
                  <a:srgbClr val="0684EC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200" dirty="0">
                <a:solidFill>
                  <a:srgbClr val="0684EC"/>
                </a:solidFill>
                <a:latin typeface="나눔바른고딕" pitchFamily="50" charset="-127"/>
                <a:ea typeface="나눔바른고딕" pitchFamily="50" charset="-127"/>
              </a:rPr>
              <a:t>피클</a:t>
            </a:r>
            <a:r>
              <a:rPr lang="en-US" altLang="ko-KR" sz="1200" dirty="0">
                <a:solidFill>
                  <a:srgbClr val="0684EC"/>
                </a:solidFill>
                <a:latin typeface="나눔바른고딕" pitchFamily="50" charset="-127"/>
                <a:ea typeface="나눔바른고딕" pitchFamily="50" charset="-127"/>
              </a:rPr>
              <a:t>&amp;</a:t>
            </a:r>
            <a:r>
              <a:rPr lang="ko-KR" altLang="en-US" sz="1200" dirty="0" err="1">
                <a:solidFill>
                  <a:srgbClr val="0684EC"/>
                </a:solidFill>
                <a:latin typeface="나눔바른고딕" pitchFamily="50" charset="-127"/>
                <a:ea typeface="나눔바른고딕" pitchFamily="50" charset="-127"/>
              </a:rPr>
              <a:t>할라피뇨</a:t>
            </a:r>
            <a:r>
              <a:rPr lang="en-US" altLang="ko-KR" sz="1200" dirty="0">
                <a:solidFill>
                  <a:srgbClr val="0684EC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200" dirty="0">
                <a:solidFill>
                  <a:srgbClr val="0684EC"/>
                </a:solidFill>
                <a:latin typeface="나눔바른고딕" pitchFamily="50" charset="-127"/>
                <a:ea typeface="나눔바른고딕" pitchFamily="50" charset="-127"/>
              </a:rPr>
              <a:t>유과</a:t>
            </a:r>
            <a:r>
              <a:rPr lang="en-US" altLang="ko-KR" sz="1200" dirty="0">
                <a:solidFill>
                  <a:srgbClr val="0684EC"/>
                </a:solidFill>
                <a:latin typeface="나눔바른고딕" pitchFamily="50" charset="-127"/>
                <a:ea typeface="나눔바른고딕" pitchFamily="50" charset="-127"/>
              </a:rPr>
              <a:t>]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였다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lvl="0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lvl="0"/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그러던 와중 학교를 일주일에 단 두 번만 나오는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후니와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이야기를 나누게 되는데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….</a:t>
            </a:r>
          </a:p>
          <a:p>
            <a:pPr lvl="0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lvl="0"/>
            <a:r>
              <a:rPr lang="ko-KR" altLang="en-US" sz="1200" dirty="0" err="1">
                <a:solidFill>
                  <a:srgbClr val="0684EC"/>
                </a:solidFill>
                <a:latin typeface="나눔바른고딕" pitchFamily="50" charset="-127"/>
                <a:ea typeface="나눔바른고딕" pitchFamily="50" charset="-127"/>
              </a:rPr>
              <a:t>후니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“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써니야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내가 학교를 일주일에 두 번만 나오는데 </a:t>
            </a:r>
            <a:r>
              <a:rPr lang="ko-KR" altLang="en-US" sz="1200" dirty="0" err="1">
                <a:solidFill>
                  <a:srgbClr val="0684EC"/>
                </a:solidFill>
                <a:latin typeface="나눔바른고딕" pitchFamily="50" charset="-127"/>
                <a:ea typeface="나눔바른고딕" pitchFamily="50" charset="-127"/>
              </a:rPr>
              <a:t>아쿠아</a:t>
            </a:r>
            <a:r>
              <a:rPr lang="ko-KR" altLang="en-US" sz="1200" dirty="0">
                <a:solidFill>
                  <a:srgbClr val="0684EC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200" dirty="0" err="1">
                <a:solidFill>
                  <a:srgbClr val="0684EC"/>
                </a:solidFill>
                <a:latin typeface="나눔바른고딕" pitchFamily="50" charset="-127"/>
                <a:ea typeface="나눔바른고딕" pitchFamily="50" charset="-127"/>
              </a:rPr>
              <a:t>돈까스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는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대체 언제 먹을 수 있을까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?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한플에서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그게 제일 맛있는데 갈 때마다 없네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.”</a:t>
            </a:r>
          </a:p>
          <a:p>
            <a:pPr lvl="0"/>
            <a:r>
              <a:rPr lang="ko-KR" altLang="en-US" sz="1200" dirty="0">
                <a:solidFill>
                  <a:srgbClr val="0684EC"/>
                </a:solidFill>
                <a:latin typeface="나눔바른고딕" pitchFamily="50" charset="-127"/>
                <a:ea typeface="나눔바른고딕" pitchFamily="50" charset="-127"/>
              </a:rPr>
              <a:t>써니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“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아쿠아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돈까스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?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그거 어제도 나왔던 거 같은데 아닌가요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?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하긴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한플에서는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아쿠아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돈까스가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제일 맛있긴 하죠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.”</a:t>
            </a:r>
          </a:p>
          <a:p>
            <a:pPr lvl="0"/>
            <a:r>
              <a:rPr lang="ko-KR" altLang="en-US" sz="1200" dirty="0" err="1">
                <a:solidFill>
                  <a:srgbClr val="0684EC"/>
                </a:solidFill>
                <a:latin typeface="나눔바른고딕" pitchFamily="50" charset="-127"/>
                <a:ea typeface="나눔바른고딕" pitchFamily="50" charset="-127"/>
              </a:rPr>
              <a:t>후니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“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후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…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졸업하기 전에 몇 번을 더 먹을 수 있을까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아쿠아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돈까스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….”</a:t>
            </a:r>
          </a:p>
          <a:p>
            <a:pPr lvl="0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lvl="0"/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아쿠아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돈까스가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나오는 날이면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‘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아돈팟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’(@@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아쿠아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돈까스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먹으러 갈 파티 구합니다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을 구해서 먹기도 하는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아쿠아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돈까스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!</a:t>
            </a:r>
          </a:p>
          <a:p>
            <a:pPr lvl="0"/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써니는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문득 이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귀하디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귀한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아쿠아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돈까스가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200" dirty="0">
                <a:solidFill>
                  <a:srgbClr val="0684EC"/>
                </a:solidFill>
                <a:latin typeface="나눔바른고딕" pitchFamily="50" charset="-127"/>
                <a:ea typeface="나눔바른고딕" pitchFamily="50" charset="-127"/>
              </a:rPr>
              <a:t>학기에 몇 번</a:t>
            </a:r>
            <a:r>
              <a:rPr lang="en-US" altLang="ko-KR" sz="1200" dirty="0">
                <a:solidFill>
                  <a:srgbClr val="0684EC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200" dirty="0">
                <a:solidFill>
                  <a:srgbClr val="0684EC"/>
                </a:solidFill>
                <a:latin typeface="나눔바른고딕" pitchFamily="50" charset="-127"/>
                <a:ea typeface="나눔바른고딕" pitchFamily="50" charset="-127"/>
              </a:rPr>
              <a:t>달에 몇 번</a:t>
            </a:r>
            <a:r>
              <a:rPr lang="en-US" altLang="ko-KR" sz="1200" dirty="0">
                <a:solidFill>
                  <a:srgbClr val="0684EC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200" dirty="0">
                <a:solidFill>
                  <a:srgbClr val="0684EC"/>
                </a:solidFill>
                <a:latin typeface="나눔바른고딕" pitchFamily="50" charset="-127"/>
                <a:ea typeface="나눔바른고딕" pitchFamily="50" charset="-127"/>
              </a:rPr>
              <a:t>그리고 어느 요일에 가장 많이 나오는 지 궁금해졌다</a:t>
            </a:r>
            <a:r>
              <a:rPr lang="en-US" altLang="ko-KR" sz="1200" dirty="0">
                <a:solidFill>
                  <a:srgbClr val="0684EC"/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24099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201150" y="6356350"/>
            <a:ext cx="2743200" cy="365125"/>
          </a:xfrm>
        </p:spPr>
        <p:txBody>
          <a:bodyPr/>
          <a:lstStyle/>
          <a:p>
            <a:fld id="{53728F62-99D8-44E7-847D-3674D148F854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104775"/>
          </a:xfrm>
          <a:prstGeom prst="rect">
            <a:avLst/>
          </a:prstGeom>
          <a:solidFill>
            <a:srgbClr val="068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25">
            <a:extLst>
              <a:ext uri="{FF2B5EF4-FFF2-40B4-BE49-F238E27FC236}">
                <a16:creationId xmlns:a16="http://schemas.microsoft.com/office/drawing/2014/main" id="{3FA1BB7B-80F5-4325-8832-3751AFCB4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786" y="768494"/>
            <a:ext cx="95531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05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결과 분석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 –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그래서 </a:t>
            </a:r>
            <a:r>
              <a:rPr lang="ko-KR" altLang="en-US" sz="28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아쿠아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ko-KR" altLang="en-US" sz="28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돈까스는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몇 번이 나왔는가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?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09F2C8D-FA59-4CC9-9308-5213D59465D5}"/>
              </a:ext>
            </a:extLst>
          </p:cNvPr>
          <p:cNvCxnSpPr/>
          <p:nvPr/>
        </p:nvCxnSpPr>
        <p:spPr>
          <a:xfrm>
            <a:off x="383615" y="641028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D215114-FE6C-4227-AB62-41D05F0F6B54}"/>
              </a:ext>
            </a:extLst>
          </p:cNvPr>
          <p:cNvGrpSpPr/>
          <p:nvPr/>
        </p:nvGrpSpPr>
        <p:grpSpPr>
          <a:xfrm>
            <a:off x="786373" y="2312011"/>
            <a:ext cx="1989511" cy="1116989"/>
            <a:chOff x="383615" y="2391661"/>
            <a:chExt cx="1989511" cy="1116989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654FD809-A81A-41DC-8783-CFFCFA0A68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70518"/>
            <a:stretch/>
          </p:blipFill>
          <p:spPr>
            <a:xfrm>
              <a:off x="383615" y="2391661"/>
              <a:ext cx="1922118" cy="1116989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E0DC7BE-7236-4B76-8D32-B4AC71AC195B}"/>
                </a:ext>
              </a:extLst>
            </p:cNvPr>
            <p:cNvSpPr/>
            <p:nvPr/>
          </p:nvSpPr>
          <p:spPr>
            <a:xfrm>
              <a:off x="410102" y="3082035"/>
              <a:ext cx="1963024" cy="167780"/>
            </a:xfrm>
            <a:prstGeom prst="rect">
              <a:avLst/>
            </a:prstGeom>
            <a:solidFill>
              <a:schemeClr val="accent4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0322B1D-2124-4021-AAD1-F9011BC9EA55}"/>
              </a:ext>
            </a:extLst>
          </p:cNvPr>
          <p:cNvGrpSpPr/>
          <p:nvPr/>
        </p:nvGrpSpPr>
        <p:grpSpPr>
          <a:xfrm>
            <a:off x="3918931" y="2950155"/>
            <a:ext cx="2109473" cy="1260885"/>
            <a:chOff x="2895361" y="2391661"/>
            <a:chExt cx="2109473" cy="1260885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43044076-FF71-49DB-8774-41708961FD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66720"/>
            <a:stretch/>
          </p:blipFill>
          <p:spPr>
            <a:xfrm>
              <a:off x="2895361" y="2391661"/>
              <a:ext cx="2109473" cy="1260885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4D839EB-A5F4-4604-9329-95F09AE562CC}"/>
                </a:ext>
              </a:extLst>
            </p:cNvPr>
            <p:cNvSpPr/>
            <p:nvPr/>
          </p:nvSpPr>
          <p:spPr>
            <a:xfrm>
              <a:off x="2895361" y="3206338"/>
              <a:ext cx="1963024" cy="167780"/>
            </a:xfrm>
            <a:prstGeom prst="rect">
              <a:avLst/>
            </a:prstGeom>
            <a:solidFill>
              <a:schemeClr val="accent4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4DF3668-51D8-4969-984C-D00A608C911F}"/>
              </a:ext>
            </a:extLst>
          </p:cNvPr>
          <p:cNvGrpSpPr/>
          <p:nvPr/>
        </p:nvGrpSpPr>
        <p:grpSpPr>
          <a:xfrm>
            <a:off x="3924921" y="4539374"/>
            <a:ext cx="2150841" cy="1816976"/>
            <a:chOff x="2874676" y="3854827"/>
            <a:chExt cx="2150841" cy="1816976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1B12D27B-C9C8-49EA-B12D-93B4B86905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57693"/>
            <a:stretch/>
          </p:blipFill>
          <p:spPr>
            <a:xfrm>
              <a:off x="2874676" y="3854827"/>
              <a:ext cx="2150841" cy="1816976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17ACB4A-6A4D-4584-8EE3-90B63F11119D}"/>
                </a:ext>
              </a:extLst>
            </p:cNvPr>
            <p:cNvSpPr/>
            <p:nvPr/>
          </p:nvSpPr>
          <p:spPr>
            <a:xfrm>
              <a:off x="2874676" y="5374562"/>
              <a:ext cx="1963024" cy="167780"/>
            </a:xfrm>
            <a:prstGeom prst="rect">
              <a:avLst/>
            </a:prstGeom>
            <a:solidFill>
              <a:schemeClr val="accent4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90BE6B3-0523-4613-B7F3-00B5D67DA671}"/>
              </a:ext>
            </a:extLst>
          </p:cNvPr>
          <p:cNvGrpSpPr/>
          <p:nvPr/>
        </p:nvGrpSpPr>
        <p:grpSpPr>
          <a:xfrm>
            <a:off x="6234606" y="3797517"/>
            <a:ext cx="2249875" cy="2558833"/>
            <a:chOff x="5403964" y="2373129"/>
            <a:chExt cx="2249875" cy="2558833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B5778B02-A2C9-4821-B87B-1191CFE46C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31174"/>
            <a:stretch/>
          </p:blipFill>
          <p:spPr>
            <a:xfrm>
              <a:off x="5403964" y="2373129"/>
              <a:ext cx="2249875" cy="2558833"/>
            </a:xfrm>
            <a:prstGeom prst="rect">
              <a:avLst/>
            </a:prstGeom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6FFA3C3-E403-421F-AD2A-493D9451AC65}"/>
                </a:ext>
              </a:extLst>
            </p:cNvPr>
            <p:cNvSpPr/>
            <p:nvPr/>
          </p:nvSpPr>
          <p:spPr>
            <a:xfrm>
              <a:off x="5424647" y="4595535"/>
              <a:ext cx="1963024" cy="167780"/>
            </a:xfrm>
            <a:prstGeom prst="rect">
              <a:avLst/>
            </a:prstGeom>
            <a:solidFill>
              <a:schemeClr val="accent4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6F9773D-0469-49CF-9E9D-F5E432B916BD}"/>
              </a:ext>
            </a:extLst>
          </p:cNvPr>
          <p:cNvGrpSpPr/>
          <p:nvPr/>
        </p:nvGrpSpPr>
        <p:grpSpPr>
          <a:xfrm>
            <a:off x="8638177" y="1752485"/>
            <a:ext cx="2097810" cy="4584103"/>
            <a:chOff x="8247734" y="2038659"/>
            <a:chExt cx="2097810" cy="458410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0DEDF26-5101-4E28-B05A-44346E8174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47734" y="2038659"/>
              <a:ext cx="2097810" cy="4584103"/>
            </a:xfrm>
            <a:prstGeom prst="rect">
              <a:avLst/>
            </a:prstGeom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E3A916D-B15B-476C-86D2-8B75427471A8}"/>
                </a:ext>
              </a:extLst>
            </p:cNvPr>
            <p:cNvSpPr/>
            <p:nvPr/>
          </p:nvSpPr>
          <p:spPr>
            <a:xfrm>
              <a:off x="8247734" y="6407866"/>
              <a:ext cx="1963024" cy="167780"/>
            </a:xfrm>
            <a:prstGeom prst="rect">
              <a:avLst/>
            </a:prstGeom>
            <a:solidFill>
              <a:schemeClr val="accent4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타원 28">
            <a:extLst>
              <a:ext uri="{FF2B5EF4-FFF2-40B4-BE49-F238E27FC236}">
                <a16:creationId xmlns:a16="http://schemas.microsoft.com/office/drawing/2014/main" id="{5F252F87-1A90-44A9-AEC8-D91B10860819}"/>
              </a:ext>
            </a:extLst>
          </p:cNvPr>
          <p:cNvSpPr/>
          <p:nvPr/>
        </p:nvSpPr>
        <p:spPr>
          <a:xfrm>
            <a:off x="373943" y="1530941"/>
            <a:ext cx="681438" cy="681438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0" name="TextBox 25">
            <a:extLst>
              <a:ext uri="{FF2B5EF4-FFF2-40B4-BE49-F238E27FC236}">
                <a16:creationId xmlns:a16="http://schemas.microsoft.com/office/drawing/2014/main" id="{1310A48C-0A25-4EA1-861E-CBD76B673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241" y="1693362"/>
            <a:ext cx="2497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4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1</a:t>
            </a:r>
            <a:r>
              <a:rPr lang="en-US" altLang="ko-KR" sz="1400" b="1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. </a:t>
            </a:r>
            <a:r>
              <a:rPr lang="ko-KR" altLang="en-US" sz="1400" b="1" dirty="0" err="1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아쿠아</a:t>
            </a:r>
            <a:r>
              <a:rPr lang="ko-KR" altLang="en-US" sz="14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ko-KR" altLang="en-US" sz="1400" b="1" dirty="0" err="1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돈까스</a:t>
            </a:r>
            <a:r>
              <a:rPr lang="ko-KR" altLang="en-US" sz="14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ko-KR" altLang="en-US" sz="1400" b="1" dirty="0" err="1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학기별</a:t>
            </a:r>
            <a:r>
              <a:rPr lang="ko-KR" altLang="en-US" sz="14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분석</a:t>
            </a:r>
            <a:endParaRPr lang="en-US" altLang="ko-KR" sz="1400" b="1" dirty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70E36D-C1FB-42BD-8731-B998778FEAE8}"/>
              </a:ext>
            </a:extLst>
          </p:cNvPr>
          <p:cNvSpPr/>
          <p:nvPr/>
        </p:nvSpPr>
        <p:spPr>
          <a:xfrm>
            <a:off x="723428" y="3664056"/>
            <a:ext cx="1098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학기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7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번</a:t>
            </a:r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CAC686CA-0623-447E-B822-AC909D39E29F}"/>
              </a:ext>
            </a:extLst>
          </p:cNvPr>
          <p:cNvSpPr/>
          <p:nvPr/>
        </p:nvSpPr>
        <p:spPr>
          <a:xfrm>
            <a:off x="3719633" y="1485235"/>
            <a:ext cx="681438" cy="681438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9" name="TextBox 25">
            <a:extLst>
              <a:ext uri="{FF2B5EF4-FFF2-40B4-BE49-F238E27FC236}">
                <a16:creationId xmlns:a16="http://schemas.microsoft.com/office/drawing/2014/main" id="{5501F59F-E294-4B12-A367-7257C9BF1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8931" y="1647656"/>
            <a:ext cx="2497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4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2. </a:t>
            </a:r>
            <a:r>
              <a:rPr lang="ko-KR" altLang="en-US" sz="1400" b="1" dirty="0" err="1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아쿠아</a:t>
            </a:r>
            <a:r>
              <a:rPr lang="ko-KR" altLang="en-US" sz="14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ko-KR" altLang="en-US" sz="1400" b="1" dirty="0" err="1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돈까스</a:t>
            </a:r>
            <a:r>
              <a:rPr lang="ko-KR" altLang="en-US" sz="14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ko-KR" altLang="en-US" sz="1400" b="1" dirty="0" err="1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달별</a:t>
            </a:r>
            <a:r>
              <a:rPr lang="ko-KR" altLang="en-US" sz="14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분석</a:t>
            </a:r>
            <a:endParaRPr lang="en-US" altLang="ko-KR" sz="1400" b="1" dirty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CCE5FE6-58F4-46BE-B0E0-A09D47B1B21C}"/>
              </a:ext>
            </a:extLst>
          </p:cNvPr>
          <p:cNvSpPr/>
          <p:nvPr/>
        </p:nvSpPr>
        <p:spPr>
          <a:xfrm>
            <a:off x="6416061" y="1727016"/>
            <a:ext cx="117211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9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월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2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번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10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월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2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번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11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월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2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번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12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월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1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56124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201150" y="6356350"/>
            <a:ext cx="2743200" cy="365125"/>
          </a:xfrm>
        </p:spPr>
        <p:txBody>
          <a:bodyPr/>
          <a:lstStyle/>
          <a:p>
            <a:fld id="{53728F62-99D8-44E7-847D-3674D148F854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104775"/>
          </a:xfrm>
          <a:prstGeom prst="rect">
            <a:avLst/>
          </a:prstGeom>
          <a:solidFill>
            <a:srgbClr val="068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25">
            <a:extLst>
              <a:ext uri="{FF2B5EF4-FFF2-40B4-BE49-F238E27FC236}">
                <a16:creationId xmlns:a16="http://schemas.microsoft.com/office/drawing/2014/main" id="{3FA1BB7B-80F5-4325-8832-3751AFCB4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786" y="768494"/>
            <a:ext cx="95531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05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결과 분석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 –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그래서 </a:t>
            </a:r>
            <a:r>
              <a:rPr lang="ko-KR" altLang="en-US" sz="28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아쿠아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ko-KR" altLang="en-US" sz="28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돈까스는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몇 번이 나왔는가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?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09F2C8D-FA59-4CC9-9308-5213D59465D5}"/>
              </a:ext>
            </a:extLst>
          </p:cNvPr>
          <p:cNvCxnSpPr/>
          <p:nvPr/>
        </p:nvCxnSpPr>
        <p:spPr>
          <a:xfrm>
            <a:off x="383615" y="641028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5F252F87-1A90-44A9-AEC8-D91B10860819}"/>
              </a:ext>
            </a:extLst>
          </p:cNvPr>
          <p:cNvSpPr/>
          <p:nvPr/>
        </p:nvSpPr>
        <p:spPr>
          <a:xfrm>
            <a:off x="373943" y="1530941"/>
            <a:ext cx="681438" cy="681438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0" name="TextBox 25">
            <a:extLst>
              <a:ext uri="{FF2B5EF4-FFF2-40B4-BE49-F238E27FC236}">
                <a16:creationId xmlns:a16="http://schemas.microsoft.com/office/drawing/2014/main" id="{1310A48C-0A25-4EA1-861E-CBD76B673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241" y="1693362"/>
            <a:ext cx="2497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4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3. </a:t>
            </a:r>
            <a:r>
              <a:rPr lang="ko-KR" altLang="en-US" sz="1400" b="1" dirty="0" err="1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아쿠아</a:t>
            </a:r>
            <a:r>
              <a:rPr lang="ko-KR" altLang="en-US" sz="14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ko-KR" altLang="en-US" sz="1400" b="1" dirty="0" err="1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돈까스</a:t>
            </a:r>
            <a:r>
              <a:rPr lang="ko-KR" altLang="en-US" sz="14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ko-KR" altLang="en-US" sz="1400" b="1" dirty="0" err="1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요일별</a:t>
            </a:r>
            <a:r>
              <a:rPr lang="ko-KR" altLang="en-US" sz="14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분석</a:t>
            </a:r>
            <a:endParaRPr lang="en-US" altLang="ko-KR" sz="1400" b="1" dirty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9DF37752-B706-4378-92EA-CAE2DC04B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575" y="2212379"/>
            <a:ext cx="2123796" cy="3840289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6C0757AD-0447-467F-9E21-C815BC9F7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0371" y="2212379"/>
            <a:ext cx="2287142" cy="3989710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0317CF44-BE4F-4BAE-9F06-35AB4AF7A473}"/>
              </a:ext>
            </a:extLst>
          </p:cNvPr>
          <p:cNvSpPr/>
          <p:nvPr/>
        </p:nvSpPr>
        <p:spPr>
          <a:xfrm>
            <a:off x="946575" y="3230697"/>
            <a:ext cx="1963024" cy="167780"/>
          </a:xfrm>
          <a:prstGeom prst="rect">
            <a:avLst/>
          </a:prstGeom>
          <a:solidFill>
            <a:schemeClr val="accent4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E27F6FF-8DAB-4B24-8FD5-CA8532C7E04D}"/>
              </a:ext>
            </a:extLst>
          </p:cNvPr>
          <p:cNvSpPr/>
          <p:nvPr/>
        </p:nvSpPr>
        <p:spPr>
          <a:xfrm>
            <a:off x="3070371" y="2527420"/>
            <a:ext cx="1963024" cy="167780"/>
          </a:xfrm>
          <a:prstGeom prst="rect">
            <a:avLst/>
          </a:prstGeom>
          <a:solidFill>
            <a:schemeClr val="accent4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E3105A9C-1729-4532-B957-8428E47DCA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4167" y="2212379"/>
            <a:ext cx="2084253" cy="3702794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728EB7EB-3444-4F8A-9165-1DC39BD104A9}"/>
              </a:ext>
            </a:extLst>
          </p:cNvPr>
          <p:cNvSpPr/>
          <p:nvPr/>
        </p:nvSpPr>
        <p:spPr>
          <a:xfrm>
            <a:off x="5194167" y="5565633"/>
            <a:ext cx="1963024" cy="167780"/>
          </a:xfrm>
          <a:prstGeom prst="rect">
            <a:avLst/>
          </a:prstGeom>
          <a:solidFill>
            <a:schemeClr val="accent4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E28BF6B-D2CF-45D2-B96D-053AE17A86CD}"/>
              </a:ext>
            </a:extLst>
          </p:cNvPr>
          <p:cNvSpPr/>
          <p:nvPr/>
        </p:nvSpPr>
        <p:spPr>
          <a:xfrm>
            <a:off x="8004076" y="2212379"/>
            <a:ext cx="139814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월요일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3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번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 </a:t>
            </a:r>
          </a:p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화요일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3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번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수요일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1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번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목요일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0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번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금요일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0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58580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DC49C354-1782-4031-AF14-455BC4339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0919" y="888329"/>
            <a:ext cx="2523431" cy="534010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201150" y="6356350"/>
            <a:ext cx="2743200" cy="365125"/>
          </a:xfrm>
        </p:spPr>
        <p:txBody>
          <a:bodyPr/>
          <a:lstStyle/>
          <a:p>
            <a:fld id="{53728F62-99D8-44E7-847D-3674D148F854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104775"/>
          </a:xfrm>
          <a:prstGeom prst="rect">
            <a:avLst/>
          </a:prstGeom>
          <a:solidFill>
            <a:srgbClr val="068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25">
            <a:extLst>
              <a:ext uri="{FF2B5EF4-FFF2-40B4-BE49-F238E27FC236}">
                <a16:creationId xmlns:a16="http://schemas.microsoft.com/office/drawing/2014/main" id="{3FA1BB7B-80F5-4325-8832-3751AFCB4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786" y="768494"/>
            <a:ext cx="95531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06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소감 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&amp; </a:t>
            </a:r>
            <a:r>
              <a:rPr lang="en-US" altLang="ko-KR" sz="28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Eplogue</a:t>
            </a:r>
            <a:endParaRPr lang="en-US" altLang="ko-KR" sz="2800" dirty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09F2C8D-FA59-4CC9-9308-5213D59465D5}"/>
              </a:ext>
            </a:extLst>
          </p:cNvPr>
          <p:cNvCxnSpPr/>
          <p:nvPr/>
        </p:nvCxnSpPr>
        <p:spPr>
          <a:xfrm>
            <a:off x="383615" y="641028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69700C19-B583-4963-BB43-A59C4466BF30}"/>
              </a:ext>
            </a:extLst>
          </p:cNvPr>
          <p:cNvSpPr/>
          <p:nvPr/>
        </p:nvSpPr>
        <p:spPr>
          <a:xfrm>
            <a:off x="383615" y="1562174"/>
            <a:ext cx="681438" cy="681438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25">
            <a:extLst>
              <a:ext uri="{FF2B5EF4-FFF2-40B4-BE49-F238E27FC236}">
                <a16:creationId xmlns:a16="http://schemas.microsoft.com/office/drawing/2014/main" id="{AED62F84-ED41-497D-859D-AADBA9514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653" y="1853435"/>
            <a:ext cx="49224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000" b="1" dirty="0" err="1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아쿠아</a:t>
            </a:r>
            <a:r>
              <a:rPr lang="ko-KR" altLang="en-US" sz="20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ko-KR" altLang="en-US" sz="2000" b="1" dirty="0" err="1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돈까스는</a:t>
            </a:r>
            <a:r>
              <a:rPr lang="ko-KR" altLang="en-US" sz="20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생각보다 많이 나온다</a:t>
            </a:r>
            <a:r>
              <a:rPr lang="en-US" altLang="ko-KR" sz="20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.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D56AE54-9AC9-4FF2-A1DA-BD672E378530}"/>
              </a:ext>
            </a:extLst>
          </p:cNvPr>
          <p:cNvCxnSpPr>
            <a:cxnSpLocks/>
          </p:cNvCxnSpPr>
          <p:nvPr/>
        </p:nvCxnSpPr>
        <p:spPr>
          <a:xfrm>
            <a:off x="692662" y="2251870"/>
            <a:ext cx="4447736" cy="1675"/>
          </a:xfrm>
          <a:prstGeom prst="line">
            <a:avLst/>
          </a:prstGeom>
          <a:ln>
            <a:solidFill>
              <a:srgbClr val="4C93C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25">
            <a:extLst>
              <a:ext uri="{FF2B5EF4-FFF2-40B4-BE49-F238E27FC236}">
                <a16:creationId xmlns:a16="http://schemas.microsoft.com/office/drawing/2014/main" id="{9C9978A7-A23D-43CB-8B76-C49469707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225" y="2448572"/>
            <a:ext cx="9150448" cy="357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학교 홈페이지를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스크래핑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하려는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써니의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계획은 학교에서 서버 접속을 못하게 막은 것인지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handshake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오류로 무산이 되었다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</a:p>
          <a:p>
            <a:pPr lvl="0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네트워크 때 배운 막간의 지식으로 설명하자면 호스트가 서버에 접속을 요청하기 위해서는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handshake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를 </a:t>
            </a:r>
            <a:r>
              <a:rPr lang="ko-KR" altLang="en-US" sz="1100" dirty="0" err="1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해야한다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호스트가 서버에게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</a:p>
          <a:p>
            <a:pPr lvl="0"/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서버가 호스트에게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다시 한 번 호스트가 서버에게 메시지를 보내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3 handshake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라고 한다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근데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handshake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오류가 난 것을 보니 서버가 받아주지 </a:t>
            </a:r>
            <a:r>
              <a:rPr lang="ko-KR" altLang="en-US" sz="1100" dirty="0" err="1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않는가보다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.)</a:t>
            </a:r>
          </a:p>
          <a:p>
            <a:pPr lvl="0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lvl="0"/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정보융합컴퓨팅 시간에 배운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스크래핑을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멋지게 하려고 했건만 하늘이 도와주지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않는군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하지만 이가 없으면 잇몸으로 씹으면 되는 법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lvl="0"/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손쉽게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csv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파일로 메뉴 목록을 만들어 역시나 정보융합컴퓨팅 시간에 배운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csv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파일 처리로 분석을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해내었다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!</a:t>
            </a:r>
          </a:p>
          <a:p>
            <a:pPr lvl="0"/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비록 클래스를 짜느라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오버라이딩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하느라 막히는 부분이 많았지만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반복되는 부분은 함수로 만들려고 처리하려고 머리를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도록도록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많이 굴렸다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lvl="0"/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생과대랑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신소재 메뉴 분석에서는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메인메뉴만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추출해내야돼서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함수를 다시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짜야되는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바람에 시간이 오래 걸리기도 했다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lvl="0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lvl="0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lvl="0"/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이번 학기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생과대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갈 때마다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슈니첼이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나오더만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…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8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번이나 나와서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그렇구만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써니는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자신의 촉이 단지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좋아서만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그런건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아니였음을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깨달았다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lvl="0"/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아쿠아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돈까스는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몇 번 나오나 봤더니 생각보다 한 달에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번씩은 꼭 나왔었다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특히나 월요일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화요일에 간다면 먹을 확률이 높다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lvl="0"/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일주일에 두 번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화요일 수요일에만 나오는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후니는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그래서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아쿠아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돈까스를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많이 먹지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못했나보다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</a:p>
          <a:p>
            <a:pPr lvl="0"/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이 분석 결과를 얼른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후니에게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알려주었다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!</a:t>
            </a:r>
          </a:p>
          <a:p>
            <a:pPr lvl="0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lvl="0"/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다행이도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후니는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7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번 중에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3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번은 먹었다고 한다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</a:p>
          <a:p>
            <a:pPr lvl="0"/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자 다들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아쿠아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돈까스를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먹고 싶으면 매 월요일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화요일마다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한플에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가도록 하자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!</a:t>
            </a:r>
          </a:p>
          <a:p>
            <a:pPr lvl="0"/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그렇다면 적어도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주에 한 번 꼴로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아쿠아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돈까스를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먹을 수 있을 것이다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!</a:t>
            </a:r>
          </a:p>
          <a:p>
            <a:pPr lvl="0"/>
            <a:endParaRPr lang="en-US" altLang="ko-KR" sz="1200" dirty="0">
              <a:solidFill>
                <a:srgbClr val="0684EC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07513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201150" y="6356350"/>
            <a:ext cx="2743200" cy="365125"/>
          </a:xfrm>
        </p:spPr>
        <p:txBody>
          <a:bodyPr/>
          <a:lstStyle/>
          <a:p>
            <a:fld id="{53728F62-99D8-44E7-847D-3674D148F854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104775"/>
          </a:xfrm>
          <a:prstGeom prst="rect">
            <a:avLst/>
          </a:prstGeom>
          <a:solidFill>
            <a:srgbClr val="068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25">
            <a:extLst>
              <a:ext uri="{FF2B5EF4-FFF2-40B4-BE49-F238E27FC236}">
                <a16:creationId xmlns:a16="http://schemas.microsoft.com/office/drawing/2014/main" id="{3FA1BB7B-80F5-4325-8832-3751AFCB4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786" y="768494"/>
            <a:ext cx="95531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별첨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 – git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주소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 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09F2C8D-FA59-4CC9-9308-5213D59465D5}"/>
              </a:ext>
            </a:extLst>
          </p:cNvPr>
          <p:cNvCxnSpPr/>
          <p:nvPr/>
        </p:nvCxnSpPr>
        <p:spPr>
          <a:xfrm>
            <a:off x="383615" y="641028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69700C19-B583-4963-BB43-A59C4466BF30}"/>
              </a:ext>
            </a:extLst>
          </p:cNvPr>
          <p:cNvSpPr/>
          <p:nvPr/>
        </p:nvSpPr>
        <p:spPr>
          <a:xfrm>
            <a:off x="383615" y="1562174"/>
            <a:ext cx="681438" cy="681438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25">
            <a:extLst>
              <a:ext uri="{FF2B5EF4-FFF2-40B4-BE49-F238E27FC236}">
                <a16:creationId xmlns:a16="http://schemas.microsoft.com/office/drawing/2014/main" id="{AED62F84-ED41-497D-859D-AADBA9514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653" y="1853435"/>
            <a:ext cx="49224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0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Git hub </a:t>
            </a:r>
            <a:r>
              <a:rPr lang="ko-KR" altLang="en-US" sz="20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주소</a:t>
            </a:r>
            <a:endParaRPr lang="en-US" altLang="ko-KR" sz="2000" b="1" dirty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D56AE54-9AC9-4FF2-A1DA-BD672E378530}"/>
              </a:ext>
            </a:extLst>
          </p:cNvPr>
          <p:cNvCxnSpPr>
            <a:cxnSpLocks/>
          </p:cNvCxnSpPr>
          <p:nvPr/>
        </p:nvCxnSpPr>
        <p:spPr>
          <a:xfrm>
            <a:off x="692662" y="2251870"/>
            <a:ext cx="4447736" cy="1675"/>
          </a:xfrm>
          <a:prstGeom prst="line">
            <a:avLst/>
          </a:prstGeom>
          <a:ln>
            <a:solidFill>
              <a:srgbClr val="4C93C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0CD2CD6-8AFF-40AF-8A35-0E9014590221}"/>
              </a:ext>
            </a:extLst>
          </p:cNvPr>
          <p:cNvSpPr/>
          <p:nvPr/>
        </p:nvSpPr>
        <p:spPr>
          <a:xfrm>
            <a:off x="620653" y="2596382"/>
            <a:ext cx="6008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https://github.com/CHOE-SEON-HUI/where_is_my_aqua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987E72-142E-421B-B0F7-6D4018BE0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25" y="3308551"/>
            <a:ext cx="8508488" cy="226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0957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8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2833305" y="195917"/>
            <a:ext cx="2427327" cy="3011685"/>
            <a:chOff x="2833305" y="195917"/>
            <a:chExt cx="2427327" cy="3011685"/>
          </a:xfrm>
        </p:grpSpPr>
        <p:sp>
          <p:nvSpPr>
            <p:cNvPr id="14" name="이등변 삼각형 13"/>
            <p:cNvSpPr/>
            <p:nvPr/>
          </p:nvSpPr>
          <p:spPr>
            <a:xfrm>
              <a:off x="2986525" y="195917"/>
              <a:ext cx="1991362" cy="1716691"/>
            </a:xfrm>
            <a:prstGeom prst="triangle">
              <a:avLst/>
            </a:prstGeom>
            <a:solidFill>
              <a:srgbClr val="0571CB">
                <a:alpha val="3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이등변 삼각형 14"/>
            <p:cNvSpPr/>
            <p:nvPr/>
          </p:nvSpPr>
          <p:spPr>
            <a:xfrm>
              <a:off x="2833305" y="1115079"/>
              <a:ext cx="2427327" cy="2092523"/>
            </a:xfrm>
            <a:prstGeom prst="triangle">
              <a:avLst/>
            </a:prstGeom>
            <a:solidFill>
              <a:srgbClr val="00B0F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사다리꼴 12"/>
          <p:cNvSpPr/>
          <p:nvPr/>
        </p:nvSpPr>
        <p:spPr>
          <a:xfrm>
            <a:off x="2026454" y="0"/>
            <a:ext cx="8139091" cy="6858000"/>
          </a:xfrm>
          <a:prstGeom prst="trapezoid">
            <a:avLst>
              <a:gd name="adj" fmla="val 54895"/>
            </a:avLst>
          </a:prstGeom>
          <a:solidFill>
            <a:srgbClr val="0571CB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3063569"/>
            <a:ext cx="12192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Thank You!</a:t>
            </a:r>
            <a:endParaRPr lang="ko-KR" altLang="en-US" sz="36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" name="이등변 삼각형 1"/>
          <p:cNvSpPr/>
          <p:nvPr/>
        </p:nvSpPr>
        <p:spPr>
          <a:xfrm rot="10800000">
            <a:off x="2986524" y="1935433"/>
            <a:ext cx="430444" cy="371073"/>
          </a:xfrm>
          <a:prstGeom prst="triangle">
            <a:avLst/>
          </a:prstGeom>
          <a:solidFill>
            <a:srgbClr val="E4B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>
            <a:off x="8709574" y="3466517"/>
            <a:ext cx="453009" cy="390525"/>
          </a:xfrm>
          <a:prstGeom prst="triangle">
            <a:avLst/>
          </a:prstGeom>
          <a:solidFill>
            <a:srgbClr val="F483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8013682" y="3846315"/>
            <a:ext cx="2427327" cy="3011685"/>
            <a:chOff x="8013682" y="3846315"/>
            <a:chExt cx="2427327" cy="3011685"/>
          </a:xfrm>
        </p:grpSpPr>
        <p:sp>
          <p:nvSpPr>
            <p:cNvPr id="9" name="이등변 삼각형 8"/>
            <p:cNvSpPr/>
            <p:nvPr/>
          </p:nvSpPr>
          <p:spPr>
            <a:xfrm>
              <a:off x="8166902" y="3846315"/>
              <a:ext cx="1991362" cy="1716691"/>
            </a:xfrm>
            <a:prstGeom prst="triangle">
              <a:avLst/>
            </a:prstGeom>
            <a:solidFill>
              <a:srgbClr val="0571CB">
                <a:alpha val="3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>
              <a:off x="8013682" y="4765477"/>
              <a:ext cx="2427327" cy="2092523"/>
            </a:xfrm>
            <a:prstGeom prst="triangle">
              <a:avLst/>
            </a:prstGeom>
            <a:solidFill>
              <a:srgbClr val="00B0F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이등변 삼각형 17"/>
          <p:cNvSpPr/>
          <p:nvPr/>
        </p:nvSpPr>
        <p:spPr>
          <a:xfrm>
            <a:off x="6064720" y="195916"/>
            <a:ext cx="1991362" cy="1716691"/>
          </a:xfrm>
          <a:prstGeom prst="triangle">
            <a:avLst/>
          </a:prstGeom>
          <a:solidFill>
            <a:srgbClr val="0571CB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>
            <a:off x="7260079" y="1522082"/>
            <a:ext cx="453009" cy="390525"/>
          </a:xfrm>
          <a:prstGeom prst="triangle">
            <a:avLst/>
          </a:prstGeom>
          <a:solidFill>
            <a:srgbClr val="37B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-538592" y="4765477"/>
            <a:ext cx="2965919" cy="2092523"/>
            <a:chOff x="2294713" y="1115079"/>
            <a:chExt cx="2965919" cy="2092523"/>
          </a:xfrm>
        </p:grpSpPr>
        <p:sp>
          <p:nvSpPr>
            <p:cNvPr id="24" name="이등변 삼각형 23"/>
            <p:cNvSpPr/>
            <p:nvPr/>
          </p:nvSpPr>
          <p:spPr>
            <a:xfrm>
              <a:off x="2294713" y="1490911"/>
              <a:ext cx="1991362" cy="1716691"/>
            </a:xfrm>
            <a:prstGeom prst="triangle">
              <a:avLst/>
            </a:prstGeom>
            <a:solidFill>
              <a:srgbClr val="0571CB">
                <a:alpha val="3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이등변 삼각형 24"/>
            <p:cNvSpPr/>
            <p:nvPr/>
          </p:nvSpPr>
          <p:spPr>
            <a:xfrm>
              <a:off x="2833305" y="1115079"/>
              <a:ext cx="2427327" cy="2092523"/>
            </a:xfrm>
            <a:prstGeom prst="triangle">
              <a:avLst/>
            </a:prstGeom>
            <a:solidFill>
              <a:srgbClr val="00B0F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2108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8F62-99D8-44E7-847D-3674D148F85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104775"/>
          </a:xfrm>
          <a:prstGeom prst="rect">
            <a:avLst/>
          </a:prstGeom>
          <a:solidFill>
            <a:srgbClr val="068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25">
            <a:extLst>
              <a:ext uri="{FF2B5EF4-FFF2-40B4-BE49-F238E27FC236}">
                <a16:creationId xmlns:a16="http://schemas.microsoft.com/office/drawing/2014/main" id="{3FA1BB7B-80F5-4325-8832-3751AFCB4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787" y="768494"/>
            <a:ext cx="35283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02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프로젝트 방식</a:t>
            </a:r>
            <a:endParaRPr lang="en-US" altLang="ko-KR" sz="2800" dirty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09F2C8D-FA59-4CC9-9308-5213D59465D5}"/>
              </a:ext>
            </a:extLst>
          </p:cNvPr>
          <p:cNvCxnSpPr/>
          <p:nvPr/>
        </p:nvCxnSpPr>
        <p:spPr>
          <a:xfrm>
            <a:off x="383615" y="641028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C64CAAD0-9A08-46FE-AE46-F36B62E085E6}"/>
              </a:ext>
            </a:extLst>
          </p:cNvPr>
          <p:cNvSpPr/>
          <p:nvPr/>
        </p:nvSpPr>
        <p:spPr>
          <a:xfrm>
            <a:off x="9453120" y="2523712"/>
            <a:ext cx="1679072" cy="1679072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F0F6B19-3C3C-4A76-ACF3-0F54CA8DC1BA}"/>
              </a:ext>
            </a:extLst>
          </p:cNvPr>
          <p:cNvGrpSpPr/>
          <p:nvPr/>
        </p:nvGrpSpPr>
        <p:grpSpPr>
          <a:xfrm>
            <a:off x="945672" y="2523712"/>
            <a:ext cx="1890084" cy="1679072"/>
            <a:chOff x="1231235" y="2924944"/>
            <a:chExt cx="1459033" cy="1296144"/>
          </a:xfrm>
          <a:solidFill>
            <a:srgbClr val="7F7F7F"/>
          </a:solidFill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2891A92-66A0-4572-B0D1-135AC24156BD}"/>
                </a:ext>
              </a:extLst>
            </p:cNvPr>
            <p:cNvSpPr/>
            <p:nvPr/>
          </p:nvSpPr>
          <p:spPr>
            <a:xfrm>
              <a:off x="1231235" y="2924944"/>
              <a:ext cx="1296144" cy="1296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다음_SemiBold" panose="02000700060000000000" pitchFamily="2" charset="-127"/>
                <a:ea typeface="다음_SemiBold" panose="02000700060000000000" pitchFamily="2" charset="-127"/>
              </a:endParaRPr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5018A9E4-F9FC-4E5B-809D-53BB84117296}"/>
                </a:ext>
              </a:extLst>
            </p:cNvPr>
            <p:cNvSpPr/>
            <p:nvPr/>
          </p:nvSpPr>
          <p:spPr>
            <a:xfrm rot="5400000">
              <a:off x="2415209" y="3459486"/>
              <a:ext cx="334117" cy="2160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다음_SemiBold" panose="02000700060000000000" pitchFamily="2" charset="-127"/>
                <a:ea typeface="다음_SemiBold" panose="02000700060000000000" pitchFamily="2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2527334-6FA7-4F5E-B158-350E43FB968D}"/>
              </a:ext>
            </a:extLst>
          </p:cNvPr>
          <p:cNvGrpSpPr/>
          <p:nvPr/>
        </p:nvGrpSpPr>
        <p:grpSpPr>
          <a:xfrm>
            <a:off x="3097864" y="2523712"/>
            <a:ext cx="1880887" cy="1679072"/>
            <a:chOff x="2966526" y="2924944"/>
            <a:chExt cx="1451933" cy="1296144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3DB162EC-EB18-4212-BF05-F1825DF16ACC}"/>
                </a:ext>
              </a:extLst>
            </p:cNvPr>
            <p:cNvSpPr/>
            <p:nvPr/>
          </p:nvSpPr>
          <p:spPr>
            <a:xfrm>
              <a:off x="2966526" y="2924944"/>
              <a:ext cx="1296144" cy="1296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다음_SemiBold" panose="02000700060000000000" pitchFamily="2" charset="-127"/>
                <a:ea typeface="다음_SemiBold" panose="02000700060000000000" pitchFamily="2" charset="-127"/>
              </a:endParaRPr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ACC8883E-F633-4F78-B25F-6A1383BD1365}"/>
                </a:ext>
              </a:extLst>
            </p:cNvPr>
            <p:cNvSpPr/>
            <p:nvPr/>
          </p:nvSpPr>
          <p:spPr>
            <a:xfrm rot="5400000">
              <a:off x="4143400" y="3459487"/>
              <a:ext cx="334117" cy="2160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다음_SemiBold" panose="02000700060000000000" pitchFamily="2" charset="-127"/>
                <a:ea typeface="다음_SemiBold" panose="02000700060000000000" pitchFamily="2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D37D650-1DEA-4E18-89C6-ADD12D34F086}"/>
              </a:ext>
            </a:extLst>
          </p:cNvPr>
          <p:cNvGrpSpPr/>
          <p:nvPr/>
        </p:nvGrpSpPr>
        <p:grpSpPr>
          <a:xfrm>
            <a:off x="5217788" y="2523712"/>
            <a:ext cx="1871690" cy="1679072"/>
            <a:chOff x="4701817" y="2924944"/>
            <a:chExt cx="1444834" cy="1296144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1BDF460-ABD6-4CA1-9A30-C75979F3B5D7}"/>
                </a:ext>
              </a:extLst>
            </p:cNvPr>
            <p:cNvSpPr/>
            <p:nvPr/>
          </p:nvSpPr>
          <p:spPr>
            <a:xfrm>
              <a:off x="4701817" y="2924944"/>
              <a:ext cx="1296144" cy="1296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다음_SemiBold" panose="02000700060000000000" pitchFamily="2" charset="-127"/>
                <a:ea typeface="다음_SemiBold" panose="02000700060000000000" pitchFamily="2" charset="-127"/>
              </a:endParaRPr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0DCDEFF0-B5F0-48F5-A618-C154F84FC39C}"/>
                </a:ext>
              </a:extLst>
            </p:cNvPr>
            <p:cNvSpPr/>
            <p:nvPr/>
          </p:nvSpPr>
          <p:spPr>
            <a:xfrm rot="5400000">
              <a:off x="5871592" y="3459488"/>
              <a:ext cx="334117" cy="2160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다음_SemiBold" panose="02000700060000000000" pitchFamily="2" charset="-127"/>
                <a:ea typeface="다음_SemiBold" panose="02000700060000000000" pitchFamily="2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6821CEC-C996-4034-BCD2-0F3D100756D4}"/>
              </a:ext>
            </a:extLst>
          </p:cNvPr>
          <p:cNvGrpSpPr/>
          <p:nvPr/>
        </p:nvGrpSpPr>
        <p:grpSpPr>
          <a:xfrm>
            <a:off x="7297059" y="2523712"/>
            <a:ext cx="1862494" cy="1679072"/>
            <a:chOff x="6437108" y="2924944"/>
            <a:chExt cx="1437735" cy="1296144"/>
          </a:xfrm>
          <a:solidFill>
            <a:schemeClr val="accent1">
              <a:lumMod val="75000"/>
            </a:schemeClr>
          </a:solidFill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8057E782-9091-4B57-A42E-563DC4457A2C}"/>
                </a:ext>
              </a:extLst>
            </p:cNvPr>
            <p:cNvSpPr/>
            <p:nvPr/>
          </p:nvSpPr>
          <p:spPr>
            <a:xfrm>
              <a:off x="6437108" y="2924944"/>
              <a:ext cx="1296144" cy="1296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다음_SemiBold" panose="02000700060000000000" pitchFamily="2" charset="-127"/>
                <a:ea typeface="다음_SemiBold" panose="02000700060000000000" pitchFamily="2" charset="-127"/>
              </a:endParaRPr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8D2D85FE-11CE-4E73-A199-5CD69A876BC5}"/>
                </a:ext>
              </a:extLst>
            </p:cNvPr>
            <p:cNvSpPr/>
            <p:nvPr/>
          </p:nvSpPr>
          <p:spPr>
            <a:xfrm rot="5400000">
              <a:off x="7599784" y="3459489"/>
              <a:ext cx="334117" cy="2160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다음_SemiBold" panose="02000700060000000000" pitchFamily="2" charset="-127"/>
                <a:ea typeface="다음_SemiBold" panose="02000700060000000000" pitchFamily="2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E260D5F-44F7-444C-8A9B-9F51805ED914}"/>
              </a:ext>
            </a:extLst>
          </p:cNvPr>
          <p:cNvSpPr txBox="1"/>
          <p:nvPr/>
        </p:nvSpPr>
        <p:spPr>
          <a:xfrm>
            <a:off x="1070187" y="3009351"/>
            <a:ext cx="1865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01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CSV </a:t>
            </a:r>
            <a:r>
              <a:rPr lang="ko-KR" altLang="en-US" sz="1400" dirty="0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파일 취합</a:t>
            </a:r>
            <a:endParaRPr lang="en-US" altLang="ko-KR" sz="1400" dirty="0">
              <a:solidFill>
                <a:schemeClr val="bg1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D6C0042-B065-4671-B938-BA99C904ED05}"/>
              </a:ext>
            </a:extLst>
          </p:cNvPr>
          <p:cNvSpPr txBox="1"/>
          <p:nvPr/>
        </p:nvSpPr>
        <p:spPr>
          <a:xfrm>
            <a:off x="3251385" y="2927515"/>
            <a:ext cx="15857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02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Restaurant 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클래스 생성</a:t>
            </a:r>
            <a:endParaRPr lang="en-US" altLang="ko-KR" sz="1400" dirty="0">
              <a:solidFill>
                <a:schemeClr val="bg1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884C36-3DEA-44DC-A30F-DECDCF03D35F}"/>
              </a:ext>
            </a:extLst>
          </p:cNvPr>
          <p:cNvSpPr txBox="1"/>
          <p:nvPr/>
        </p:nvSpPr>
        <p:spPr>
          <a:xfrm>
            <a:off x="5359364" y="2927515"/>
            <a:ext cx="17723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03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학기</a:t>
            </a:r>
            <a:r>
              <a:rPr lang="en-US" altLang="ko-KR" sz="1400" dirty="0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달</a:t>
            </a:r>
            <a:r>
              <a:rPr lang="en-US" altLang="ko-KR" sz="1400" dirty="0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, </a:t>
            </a:r>
            <a:r>
              <a:rPr lang="ko-KR" altLang="en-US" sz="1400" dirty="0" err="1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요일별</a:t>
            </a:r>
            <a:endParaRPr lang="en-US" altLang="ko-KR" sz="1400" dirty="0">
              <a:solidFill>
                <a:schemeClr val="bg1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ko-KR" altLang="en-US" sz="1400" dirty="0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빈도 체크 함수</a:t>
            </a:r>
            <a:endParaRPr lang="en-US" altLang="ko-KR" sz="1400" dirty="0">
              <a:solidFill>
                <a:schemeClr val="bg1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3F1B42-DB2E-4878-9B51-970DB2E39746}"/>
              </a:ext>
            </a:extLst>
          </p:cNvPr>
          <p:cNvSpPr txBox="1"/>
          <p:nvPr/>
        </p:nvSpPr>
        <p:spPr>
          <a:xfrm>
            <a:off x="7477463" y="2925197"/>
            <a:ext cx="15857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04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학식 </a:t>
            </a:r>
            <a:r>
              <a:rPr lang="ko-KR" altLang="en-US" sz="1400" dirty="0" err="1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식당별</a:t>
            </a:r>
            <a:endParaRPr lang="en-US" altLang="ko-KR" sz="1400" dirty="0">
              <a:solidFill>
                <a:schemeClr val="bg1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ko-KR" altLang="en-US" sz="1400" dirty="0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오브젝트 생성</a:t>
            </a:r>
            <a:endParaRPr lang="en-US" altLang="ko-KR" sz="1400" dirty="0">
              <a:solidFill>
                <a:schemeClr val="bg1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62AD596-220F-4B29-8926-3BA7188ACCBA}"/>
              </a:ext>
            </a:extLst>
          </p:cNvPr>
          <p:cNvSpPr txBox="1"/>
          <p:nvPr/>
        </p:nvSpPr>
        <p:spPr>
          <a:xfrm>
            <a:off x="9636059" y="3007433"/>
            <a:ext cx="1585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05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결과 확인</a:t>
            </a:r>
            <a:endParaRPr lang="en-US" altLang="ko-KR" sz="1400" dirty="0">
              <a:solidFill>
                <a:schemeClr val="bg1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7F33ADC-FFAF-4754-8601-819F55F0E1BD}"/>
              </a:ext>
            </a:extLst>
          </p:cNvPr>
          <p:cNvSpPr txBox="1"/>
          <p:nvPr/>
        </p:nvSpPr>
        <p:spPr>
          <a:xfrm>
            <a:off x="1040568" y="4561852"/>
            <a:ext cx="1584176" cy="491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ko-KR" altLang="en-US" sz="1050" dirty="0" err="1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rPr>
              <a:t>크롤링</a:t>
            </a:r>
            <a:r>
              <a:rPr lang="ko-KR" altLang="en-US" sz="1050" dirty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rPr>
              <a:t> 오류로 인한</a:t>
            </a:r>
            <a:endParaRPr lang="en-US" altLang="ko-KR" sz="1050" dirty="0">
              <a:solidFill>
                <a:srgbClr val="7F7F7F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>
              <a:lnSpc>
                <a:spcPts val="1600"/>
              </a:lnSpc>
            </a:pPr>
            <a:r>
              <a:rPr lang="en-US" altLang="ko-KR" sz="1050" dirty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rPr>
              <a:t>CSV </a:t>
            </a:r>
            <a:r>
              <a:rPr lang="ko-KR" altLang="en-US" sz="1050" dirty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rPr>
              <a:t>파일 구성</a:t>
            </a:r>
            <a:endParaRPr lang="en-US" altLang="ko-KR" sz="1050" dirty="0">
              <a:solidFill>
                <a:srgbClr val="7F7F7F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497A7F9-DF33-4629-8B2F-1DC9FFEEF4E7}"/>
              </a:ext>
            </a:extLst>
          </p:cNvPr>
          <p:cNvCxnSpPr>
            <a:cxnSpLocks/>
          </p:cNvCxnSpPr>
          <p:nvPr/>
        </p:nvCxnSpPr>
        <p:spPr>
          <a:xfrm>
            <a:off x="1069143" y="4499328"/>
            <a:ext cx="1512168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0E08365-9DFC-420F-9693-D04B8BD4FCF3}"/>
              </a:ext>
            </a:extLst>
          </p:cNvPr>
          <p:cNvCxnSpPr>
            <a:cxnSpLocks/>
          </p:cNvCxnSpPr>
          <p:nvPr/>
        </p:nvCxnSpPr>
        <p:spPr>
          <a:xfrm>
            <a:off x="1069143" y="5156885"/>
            <a:ext cx="1512168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020749D-DEB1-423F-9653-B23D4AA40208}"/>
              </a:ext>
            </a:extLst>
          </p:cNvPr>
          <p:cNvSpPr txBox="1"/>
          <p:nvPr/>
        </p:nvSpPr>
        <p:spPr>
          <a:xfrm>
            <a:off x="7435388" y="4561852"/>
            <a:ext cx="1584176" cy="491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ko-KR" altLang="en-US" sz="1050" dirty="0" err="1">
                <a:solidFill>
                  <a:schemeClr val="accent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한플</a:t>
            </a:r>
            <a:r>
              <a:rPr lang="en-US" altLang="ko-KR" sz="1050" dirty="0">
                <a:solidFill>
                  <a:schemeClr val="accent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050" dirty="0" err="1">
                <a:solidFill>
                  <a:schemeClr val="accent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생과대</a:t>
            </a:r>
            <a:r>
              <a:rPr lang="en-US" altLang="ko-KR" sz="1050" dirty="0">
                <a:solidFill>
                  <a:schemeClr val="accent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050" dirty="0">
                <a:solidFill>
                  <a:schemeClr val="accent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신소재</a:t>
            </a:r>
            <a:endParaRPr lang="en-US" altLang="ko-KR" sz="1050" dirty="0">
              <a:solidFill>
                <a:schemeClr val="accent1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>
              <a:lnSpc>
                <a:spcPts val="1600"/>
              </a:lnSpc>
            </a:pPr>
            <a:r>
              <a:rPr lang="ko-KR" altLang="en-US" sz="1050" dirty="0">
                <a:solidFill>
                  <a:schemeClr val="accent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학생식당 메뉴 분석</a:t>
            </a:r>
            <a:endParaRPr lang="en-US" altLang="ko-KR" sz="1050" dirty="0">
              <a:solidFill>
                <a:schemeClr val="accent1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D03418C5-430A-4B72-B8BB-84AFF6BFE827}"/>
              </a:ext>
            </a:extLst>
          </p:cNvPr>
          <p:cNvCxnSpPr>
            <a:cxnSpLocks/>
          </p:cNvCxnSpPr>
          <p:nvPr/>
        </p:nvCxnSpPr>
        <p:spPr>
          <a:xfrm>
            <a:off x="7463963" y="4499328"/>
            <a:ext cx="1512168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EDCF1CB4-B85A-4E23-96AE-D330CA4BAB7C}"/>
              </a:ext>
            </a:extLst>
          </p:cNvPr>
          <p:cNvCxnSpPr>
            <a:cxnSpLocks/>
          </p:cNvCxnSpPr>
          <p:nvPr/>
        </p:nvCxnSpPr>
        <p:spPr>
          <a:xfrm>
            <a:off x="7463963" y="5156885"/>
            <a:ext cx="1512168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280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8F62-99D8-44E7-847D-3674D148F85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104775"/>
          </a:xfrm>
          <a:prstGeom prst="rect">
            <a:avLst/>
          </a:prstGeom>
          <a:solidFill>
            <a:srgbClr val="068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25">
            <a:extLst>
              <a:ext uri="{FF2B5EF4-FFF2-40B4-BE49-F238E27FC236}">
                <a16:creationId xmlns:a16="http://schemas.microsoft.com/office/drawing/2014/main" id="{3FA1BB7B-80F5-4325-8832-3751AFCB4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786" y="768494"/>
            <a:ext cx="508057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03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코드 설명 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- csv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파일 취합</a:t>
            </a:r>
            <a:endParaRPr lang="en-US" altLang="ko-KR" sz="2800" dirty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09F2C8D-FA59-4CC9-9308-5213D59465D5}"/>
              </a:ext>
            </a:extLst>
          </p:cNvPr>
          <p:cNvCxnSpPr/>
          <p:nvPr/>
        </p:nvCxnSpPr>
        <p:spPr>
          <a:xfrm>
            <a:off x="383615" y="641028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25">
            <a:extLst>
              <a:ext uri="{FF2B5EF4-FFF2-40B4-BE49-F238E27FC236}">
                <a16:creationId xmlns:a16="http://schemas.microsoft.com/office/drawing/2014/main" id="{B4397AC8-953F-4945-97BC-E8893A283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237" y="1352067"/>
            <a:ext cx="92343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원래는 </a:t>
            </a: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스크래핑으로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메뉴를 학교 홈페이지에서 메뉴를 가져오려고 하였으나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Handshake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오류로 인한 </a:t>
            </a: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스크래핑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불가능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D9BA37D-28AF-4725-8697-A7FCC85C4D0C}"/>
              </a:ext>
            </a:extLst>
          </p:cNvPr>
          <p:cNvGrpSpPr/>
          <p:nvPr/>
        </p:nvGrpSpPr>
        <p:grpSpPr>
          <a:xfrm>
            <a:off x="911429" y="2083160"/>
            <a:ext cx="6939344" cy="3113614"/>
            <a:chOff x="911429" y="2083160"/>
            <a:chExt cx="6939344" cy="3113614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3225561C-0EA7-44ED-8B85-C2920A94A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1429" y="2083160"/>
              <a:ext cx="6939344" cy="3113614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2792CD5-4F88-4FA2-A71D-0AE1C8BA8D9E}"/>
                </a:ext>
              </a:extLst>
            </p:cNvPr>
            <p:cNvSpPr/>
            <p:nvPr/>
          </p:nvSpPr>
          <p:spPr>
            <a:xfrm>
              <a:off x="1635853" y="4953493"/>
              <a:ext cx="1963024" cy="167780"/>
            </a:xfrm>
            <a:prstGeom prst="rect">
              <a:avLst/>
            </a:prstGeom>
            <a:solidFill>
              <a:schemeClr val="accent4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2280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8F62-99D8-44E7-847D-3674D148F85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104775"/>
          </a:xfrm>
          <a:prstGeom prst="rect">
            <a:avLst/>
          </a:prstGeom>
          <a:solidFill>
            <a:srgbClr val="068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25">
            <a:extLst>
              <a:ext uri="{FF2B5EF4-FFF2-40B4-BE49-F238E27FC236}">
                <a16:creationId xmlns:a16="http://schemas.microsoft.com/office/drawing/2014/main" id="{3FA1BB7B-80F5-4325-8832-3751AFCB4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786" y="768494"/>
            <a:ext cx="508057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03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코드 설명 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- csv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파일 취합</a:t>
            </a:r>
            <a:endParaRPr lang="en-US" altLang="ko-KR" sz="2800" dirty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09F2C8D-FA59-4CC9-9308-5213D59465D5}"/>
              </a:ext>
            </a:extLst>
          </p:cNvPr>
          <p:cNvCxnSpPr/>
          <p:nvPr/>
        </p:nvCxnSpPr>
        <p:spPr>
          <a:xfrm>
            <a:off x="383615" y="641028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25">
            <a:extLst>
              <a:ext uri="{FF2B5EF4-FFF2-40B4-BE49-F238E27FC236}">
                <a16:creationId xmlns:a16="http://schemas.microsoft.com/office/drawing/2014/main" id="{B4397AC8-953F-4945-97BC-E8893A283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237" y="1352067"/>
            <a:ext cx="92343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금주의 메뉴를 확인하여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2018-2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학기 학생식당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한플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)/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교직원식당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생과대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)/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신교직원 식당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신소재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CSV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파일 구성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lvl="0"/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일관성을 위해 라면 메뉴와 토요일 메뉴 제외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9481FC2-C3C0-4B3F-BF0C-32AB15F91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15" y="2399113"/>
            <a:ext cx="5359106" cy="35451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55237FF-29E4-43AC-BB9A-3C465BB9F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3790" y="2471046"/>
            <a:ext cx="5234580" cy="347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363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201150" y="6356350"/>
            <a:ext cx="2743200" cy="365125"/>
          </a:xfrm>
        </p:spPr>
        <p:txBody>
          <a:bodyPr/>
          <a:lstStyle/>
          <a:p>
            <a:fld id="{53728F62-99D8-44E7-847D-3674D148F85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104775"/>
          </a:xfrm>
          <a:prstGeom prst="rect">
            <a:avLst/>
          </a:prstGeom>
          <a:solidFill>
            <a:srgbClr val="068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25">
            <a:extLst>
              <a:ext uri="{FF2B5EF4-FFF2-40B4-BE49-F238E27FC236}">
                <a16:creationId xmlns:a16="http://schemas.microsoft.com/office/drawing/2014/main" id="{3FA1BB7B-80F5-4325-8832-3751AFCB4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786" y="768494"/>
            <a:ext cx="508057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03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코드 설명 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–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거시적 코드</a:t>
            </a:r>
            <a:endParaRPr lang="en-US" altLang="ko-KR" sz="2800" dirty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09F2C8D-FA59-4CC9-9308-5213D59465D5}"/>
              </a:ext>
            </a:extLst>
          </p:cNvPr>
          <p:cNvCxnSpPr/>
          <p:nvPr/>
        </p:nvCxnSpPr>
        <p:spPr>
          <a:xfrm>
            <a:off x="383615" y="641028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9B2C6347-9A8E-427B-9010-BBD0B0AA4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13" y="1575136"/>
            <a:ext cx="5338652" cy="4684478"/>
          </a:xfrm>
          <a:prstGeom prst="rect">
            <a:avLst/>
          </a:prstGeom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2AC69C71-60DF-48B3-A8AD-0A1AC8372F3F}"/>
              </a:ext>
            </a:extLst>
          </p:cNvPr>
          <p:cNvSpPr/>
          <p:nvPr/>
        </p:nvSpPr>
        <p:spPr>
          <a:xfrm>
            <a:off x="6113311" y="1685677"/>
            <a:ext cx="681438" cy="681438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B5CABED5-6F4B-4F1F-AB07-44A927784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2608" y="1848098"/>
            <a:ext cx="22850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4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1. Restaurant </a:t>
            </a:r>
            <a:r>
              <a:rPr lang="ko-KR" altLang="en-US" sz="14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클래스</a:t>
            </a:r>
            <a:endParaRPr lang="en-US" altLang="ko-KR" sz="1400" b="1" dirty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C0EF425-34D9-419C-9C37-E5CF02212254}"/>
              </a:ext>
            </a:extLst>
          </p:cNvPr>
          <p:cNvCxnSpPr>
            <a:cxnSpLocks/>
          </p:cNvCxnSpPr>
          <p:nvPr/>
        </p:nvCxnSpPr>
        <p:spPr>
          <a:xfrm flipV="1">
            <a:off x="6384617" y="2246534"/>
            <a:ext cx="1853607" cy="1"/>
          </a:xfrm>
          <a:prstGeom prst="line">
            <a:avLst/>
          </a:prstGeom>
          <a:ln>
            <a:solidFill>
              <a:srgbClr val="4C93C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5">
            <a:extLst>
              <a:ext uri="{FF2B5EF4-FFF2-40B4-BE49-F238E27FC236}">
                <a16:creationId xmlns:a16="http://schemas.microsoft.com/office/drawing/2014/main" id="{64360210-B8BE-4DA5-9921-6FF556117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6576" y="2367115"/>
            <a:ext cx="276115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1450" lvl="0" indent="-171450">
              <a:buFontTx/>
              <a:buChar char="-"/>
            </a:pPr>
            <a:r>
              <a:rPr lang="ko-KR" altLang="en-US" sz="105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학기별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05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달별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05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요일별별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함수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171450" lvl="0" indent="-171450">
              <a:buFontTx/>
              <a:buChar char="-"/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빈도수를 체크하기 위해 사전 만드는 함수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171450" lvl="0" indent="-171450">
              <a:buFontTx/>
              <a:buChar char="-"/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빈도수로 </a:t>
            </a:r>
            <a:r>
              <a:rPr lang="ko-KR" altLang="en-US" sz="105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소팅하는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함수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171450" lvl="0" indent="-171450">
              <a:buFontTx/>
              <a:buChar char="-"/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프린트 하는 함수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E2610F6-DDF5-4177-94E0-52C7BF7D4E59}"/>
              </a:ext>
            </a:extLst>
          </p:cNvPr>
          <p:cNvSpPr/>
          <p:nvPr/>
        </p:nvSpPr>
        <p:spPr>
          <a:xfrm>
            <a:off x="9090740" y="1696856"/>
            <a:ext cx="681438" cy="681438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3" name="TextBox 25">
            <a:extLst>
              <a:ext uri="{FF2B5EF4-FFF2-40B4-BE49-F238E27FC236}">
                <a16:creationId xmlns:a16="http://schemas.microsoft.com/office/drawing/2014/main" id="{C52C41F9-D24A-4EAC-A099-333F546E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7779" y="1826057"/>
            <a:ext cx="201100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4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2. </a:t>
            </a:r>
            <a:r>
              <a:rPr lang="en-US" altLang="ko-KR" sz="1400" b="1" dirty="0" err="1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Hanple</a:t>
            </a:r>
            <a:r>
              <a:rPr lang="en-US" altLang="ko-KR" sz="14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ko-KR" altLang="en-US" sz="14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클래스</a:t>
            </a:r>
            <a:endParaRPr lang="en-US" altLang="ko-KR" sz="1400" b="1" dirty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DA3024F-F345-41CE-954E-A2ABFA5343BA}"/>
              </a:ext>
            </a:extLst>
          </p:cNvPr>
          <p:cNvCxnSpPr>
            <a:cxnSpLocks/>
          </p:cNvCxnSpPr>
          <p:nvPr/>
        </p:nvCxnSpPr>
        <p:spPr>
          <a:xfrm>
            <a:off x="9399787" y="2224492"/>
            <a:ext cx="1750629" cy="0"/>
          </a:xfrm>
          <a:prstGeom prst="line">
            <a:avLst/>
          </a:prstGeom>
          <a:ln>
            <a:solidFill>
              <a:srgbClr val="4C93C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25">
            <a:extLst>
              <a:ext uri="{FF2B5EF4-FFF2-40B4-BE49-F238E27FC236}">
                <a16:creationId xmlns:a16="http://schemas.microsoft.com/office/drawing/2014/main" id="{3147471E-075E-4713-8AD4-DECB94380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1745" y="2345074"/>
            <a:ext cx="211204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1450" lvl="0" indent="-171450">
              <a:buFontTx/>
              <a:buChar char="-"/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학생식당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105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한플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) 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분석 클래스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171450" lvl="0" indent="-171450">
              <a:buFontTx/>
              <a:buChar char="-"/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Restaurant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를 상속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654DD1B-5434-4F1F-A101-D635DC71E640}"/>
              </a:ext>
            </a:extLst>
          </p:cNvPr>
          <p:cNvSpPr/>
          <p:nvPr/>
        </p:nvSpPr>
        <p:spPr>
          <a:xfrm>
            <a:off x="6075570" y="3490594"/>
            <a:ext cx="681438" cy="681438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8" name="TextBox 25">
            <a:extLst>
              <a:ext uri="{FF2B5EF4-FFF2-40B4-BE49-F238E27FC236}">
                <a16:creationId xmlns:a16="http://schemas.microsoft.com/office/drawing/2014/main" id="{51D1B496-A5BE-4491-A38F-B4B7A0C38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2608" y="3619795"/>
            <a:ext cx="22850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4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3. </a:t>
            </a:r>
            <a:r>
              <a:rPr lang="en-US" altLang="ko-KR" sz="1400" b="1" dirty="0" err="1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Life_science</a:t>
            </a:r>
            <a:r>
              <a:rPr lang="en-US" altLang="ko-KR" sz="14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ko-KR" altLang="en-US" sz="14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클래스</a:t>
            </a:r>
            <a:endParaRPr lang="en-US" altLang="ko-KR" sz="1400" b="1" dirty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9EFE53B-C1C5-44C2-9C37-3FF4ED4DA607}"/>
              </a:ext>
            </a:extLst>
          </p:cNvPr>
          <p:cNvCxnSpPr>
            <a:cxnSpLocks/>
          </p:cNvCxnSpPr>
          <p:nvPr/>
        </p:nvCxnSpPr>
        <p:spPr>
          <a:xfrm>
            <a:off x="6384617" y="4018230"/>
            <a:ext cx="2040684" cy="0"/>
          </a:xfrm>
          <a:prstGeom prst="line">
            <a:avLst/>
          </a:prstGeom>
          <a:ln>
            <a:solidFill>
              <a:srgbClr val="4C93C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25">
            <a:extLst>
              <a:ext uri="{FF2B5EF4-FFF2-40B4-BE49-F238E27FC236}">
                <a16:creationId xmlns:a16="http://schemas.microsoft.com/office/drawing/2014/main" id="{188DB599-AB21-4A67-9FE7-D68F63C25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6576" y="4138812"/>
            <a:ext cx="230111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1450" lvl="0" indent="-171450">
              <a:buFontTx/>
              <a:buChar char="-"/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교직원식당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105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생과대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) 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분석 클래스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171450" lvl="0" indent="-171450">
              <a:buFontTx/>
              <a:buChar char="-"/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Restaurant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를 상속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FE528A0E-D1DC-43D9-BEC8-4BBE0BF53211}"/>
              </a:ext>
            </a:extLst>
          </p:cNvPr>
          <p:cNvSpPr/>
          <p:nvPr/>
        </p:nvSpPr>
        <p:spPr>
          <a:xfrm>
            <a:off x="9045904" y="3468515"/>
            <a:ext cx="681438" cy="681438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6" name="TextBox 25">
            <a:extLst>
              <a:ext uri="{FF2B5EF4-FFF2-40B4-BE49-F238E27FC236}">
                <a16:creationId xmlns:a16="http://schemas.microsoft.com/office/drawing/2014/main" id="{25EDCDCA-9C5C-4953-B9D8-C8E0F1C49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2943" y="3597716"/>
            <a:ext cx="26608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4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4. </a:t>
            </a:r>
            <a:r>
              <a:rPr lang="en-US" altLang="ko-KR" sz="1400" b="1" dirty="0" err="1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New_material</a:t>
            </a:r>
            <a:r>
              <a:rPr lang="en-US" altLang="ko-KR" sz="14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ko-KR" altLang="en-US" sz="14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클래스</a:t>
            </a:r>
            <a:endParaRPr lang="en-US" altLang="ko-KR" sz="1400" b="1" dirty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E205BA6-D1C5-4678-A80B-7387552CF5AA}"/>
              </a:ext>
            </a:extLst>
          </p:cNvPr>
          <p:cNvCxnSpPr>
            <a:cxnSpLocks/>
          </p:cNvCxnSpPr>
          <p:nvPr/>
        </p:nvCxnSpPr>
        <p:spPr>
          <a:xfrm>
            <a:off x="9354951" y="3996151"/>
            <a:ext cx="2213072" cy="3085"/>
          </a:xfrm>
          <a:prstGeom prst="line">
            <a:avLst/>
          </a:prstGeom>
          <a:ln>
            <a:solidFill>
              <a:srgbClr val="4C93C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25">
            <a:extLst>
              <a:ext uri="{FF2B5EF4-FFF2-40B4-BE49-F238E27FC236}">
                <a16:creationId xmlns:a16="http://schemas.microsoft.com/office/drawing/2014/main" id="{7C386A29-3CDD-4BCC-BDC0-E3528338C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6909" y="4116733"/>
            <a:ext cx="292509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1450" lvl="0" indent="-171450">
              <a:buFontTx/>
              <a:buChar char="-"/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신교직원식당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신소재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) 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분석 클래스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171450" lvl="0" indent="-171450">
              <a:buFontTx/>
              <a:buChar char="-"/>
            </a:pPr>
            <a:r>
              <a:rPr lang="en-US" altLang="ko-KR" sz="105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Life_science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를 상속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BBEFFD20-BDBE-47A0-9806-18028D579F92}"/>
              </a:ext>
            </a:extLst>
          </p:cNvPr>
          <p:cNvSpPr/>
          <p:nvPr/>
        </p:nvSpPr>
        <p:spPr>
          <a:xfrm>
            <a:off x="6075570" y="4889272"/>
            <a:ext cx="681438" cy="681438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0" name="TextBox 25">
            <a:extLst>
              <a:ext uri="{FF2B5EF4-FFF2-40B4-BE49-F238E27FC236}">
                <a16:creationId xmlns:a16="http://schemas.microsoft.com/office/drawing/2014/main" id="{24599848-96E4-464A-BA4C-31A4B8FA8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2609" y="5018473"/>
            <a:ext cx="26608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4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5. Main </a:t>
            </a:r>
            <a:r>
              <a:rPr lang="ko-KR" altLang="en-US" sz="14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함수</a:t>
            </a:r>
            <a:endParaRPr lang="en-US" altLang="ko-KR" sz="1400" b="1" dirty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5A9F541-3A08-47FE-BE60-F6D82BF8CBF7}"/>
              </a:ext>
            </a:extLst>
          </p:cNvPr>
          <p:cNvCxnSpPr>
            <a:cxnSpLocks/>
          </p:cNvCxnSpPr>
          <p:nvPr/>
        </p:nvCxnSpPr>
        <p:spPr>
          <a:xfrm>
            <a:off x="6384617" y="5416908"/>
            <a:ext cx="2213072" cy="3085"/>
          </a:xfrm>
          <a:prstGeom prst="line">
            <a:avLst/>
          </a:prstGeom>
          <a:ln>
            <a:solidFill>
              <a:srgbClr val="4C93C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25">
            <a:extLst>
              <a:ext uri="{FF2B5EF4-FFF2-40B4-BE49-F238E27FC236}">
                <a16:creationId xmlns:a16="http://schemas.microsoft.com/office/drawing/2014/main" id="{AFABC3B8-56C1-4911-8B9E-361E1BEB8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6576" y="5537490"/>
            <a:ext cx="2301114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1450" lvl="0" indent="-171450">
              <a:buFontTx/>
              <a:buChar char="-"/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Csv 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파일별로 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object 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생성 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9599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201150" y="6356350"/>
            <a:ext cx="2743200" cy="365125"/>
          </a:xfrm>
        </p:spPr>
        <p:txBody>
          <a:bodyPr/>
          <a:lstStyle/>
          <a:p>
            <a:fld id="{53728F62-99D8-44E7-847D-3674D148F85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104775"/>
          </a:xfrm>
          <a:prstGeom prst="rect">
            <a:avLst/>
          </a:prstGeom>
          <a:solidFill>
            <a:srgbClr val="068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25">
            <a:extLst>
              <a:ext uri="{FF2B5EF4-FFF2-40B4-BE49-F238E27FC236}">
                <a16:creationId xmlns:a16="http://schemas.microsoft.com/office/drawing/2014/main" id="{3FA1BB7B-80F5-4325-8832-3751AFCB4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786" y="768494"/>
            <a:ext cx="508057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03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코드 설명 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– Main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09F2C8D-FA59-4CC9-9308-5213D59465D5}"/>
              </a:ext>
            </a:extLst>
          </p:cNvPr>
          <p:cNvCxnSpPr/>
          <p:nvPr/>
        </p:nvCxnSpPr>
        <p:spPr>
          <a:xfrm>
            <a:off x="383615" y="641028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>
            <a:extLst>
              <a:ext uri="{FF2B5EF4-FFF2-40B4-BE49-F238E27FC236}">
                <a16:creationId xmlns:a16="http://schemas.microsoft.com/office/drawing/2014/main" id="{BBEFFD20-BDBE-47A0-9806-18028D579F92}"/>
              </a:ext>
            </a:extLst>
          </p:cNvPr>
          <p:cNvSpPr/>
          <p:nvPr/>
        </p:nvSpPr>
        <p:spPr>
          <a:xfrm>
            <a:off x="1642014" y="1695374"/>
            <a:ext cx="681438" cy="681438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2" name="TextBox 25">
            <a:extLst>
              <a:ext uri="{FF2B5EF4-FFF2-40B4-BE49-F238E27FC236}">
                <a16:creationId xmlns:a16="http://schemas.microsoft.com/office/drawing/2014/main" id="{AFABC3B8-56C1-4911-8B9E-361E1BEB8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9421" y="4955598"/>
            <a:ext cx="50977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• </a:t>
            </a:r>
            <a:r>
              <a:rPr lang="en-US" altLang="ko-KR" sz="1400" dirty="0">
                <a:solidFill>
                  <a:srgbClr val="1D62F0"/>
                </a:solidFill>
                <a:latin typeface="나눔바른고딕" pitchFamily="50" charset="-127"/>
                <a:ea typeface="나눔바른고딕" pitchFamily="50" charset="-127"/>
              </a:rPr>
              <a:t>Line 239 -241 </a:t>
            </a:r>
          </a:p>
          <a:p>
            <a:pPr lvl="0"/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각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class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별로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object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생성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매개변수로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csv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파일 이름을 준다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D64E77-D448-48F1-A231-6CFD374BF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262" y="2423502"/>
            <a:ext cx="5791652" cy="214004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3EDF366-13D7-4928-9A17-A59C844B96F4}"/>
              </a:ext>
            </a:extLst>
          </p:cNvPr>
          <p:cNvSpPr/>
          <p:nvPr/>
        </p:nvSpPr>
        <p:spPr>
          <a:xfrm>
            <a:off x="1936034" y="1875769"/>
            <a:ext cx="1263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Main </a:t>
            </a:r>
            <a:r>
              <a:rPr lang="ko-KR" altLang="en-US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2223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201150" y="6356350"/>
            <a:ext cx="2743200" cy="365125"/>
          </a:xfrm>
        </p:spPr>
        <p:txBody>
          <a:bodyPr/>
          <a:lstStyle/>
          <a:p>
            <a:fld id="{53728F62-99D8-44E7-847D-3674D148F854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104775"/>
          </a:xfrm>
          <a:prstGeom prst="rect">
            <a:avLst/>
          </a:prstGeom>
          <a:solidFill>
            <a:srgbClr val="068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25">
            <a:extLst>
              <a:ext uri="{FF2B5EF4-FFF2-40B4-BE49-F238E27FC236}">
                <a16:creationId xmlns:a16="http://schemas.microsoft.com/office/drawing/2014/main" id="{3FA1BB7B-80F5-4325-8832-3751AFCB4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786" y="768494"/>
            <a:ext cx="89859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03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코드 설명 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– Restaurant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클래스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(1)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09F2C8D-FA59-4CC9-9308-5213D59465D5}"/>
              </a:ext>
            </a:extLst>
          </p:cNvPr>
          <p:cNvCxnSpPr/>
          <p:nvPr/>
        </p:nvCxnSpPr>
        <p:spPr>
          <a:xfrm>
            <a:off x="383615" y="641028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5">
            <a:extLst>
              <a:ext uri="{FF2B5EF4-FFF2-40B4-BE49-F238E27FC236}">
                <a16:creationId xmlns:a16="http://schemas.microsoft.com/office/drawing/2014/main" id="{B5CABED5-6F4B-4F1F-AB07-44A927784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8412" y="1968721"/>
            <a:ext cx="5701617" cy="4532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4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1. __</a:t>
            </a:r>
            <a:r>
              <a:rPr lang="en-US" altLang="ko-KR" sz="1400" b="1" dirty="0" err="1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init</a:t>
            </a:r>
            <a:r>
              <a:rPr lang="en-US" altLang="ko-KR" sz="14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__ </a:t>
            </a:r>
            <a:r>
              <a:rPr lang="ko-KR" altLang="en-US" sz="14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함수</a:t>
            </a:r>
            <a:endParaRPr lang="en-US" altLang="ko-KR" sz="1400" b="1" dirty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    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-Csv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파일 이름을 파라미터로 받아서 변수 초기화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1050" b="1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lvl="0"/>
            <a:r>
              <a:rPr lang="en-US" altLang="ko-KR" sz="14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2. </a:t>
            </a:r>
            <a:r>
              <a:rPr lang="en-US" altLang="ko-KR" sz="1400" b="1" dirty="0" err="1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make_dic</a:t>
            </a:r>
            <a:r>
              <a:rPr lang="ko-KR" altLang="en-US" sz="14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함수</a:t>
            </a:r>
            <a:endParaRPr lang="en-US" altLang="ko-KR" sz="1400" b="1" dirty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lvl="0"/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    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- list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로 만들어진 메뉴들을 받아서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{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해당메뉴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빈도수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}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사전 만드는 함수</a:t>
            </a:r>
            <a:endParaRPr lang="en-US" altLang="ko-KR" sz="1200" b="1" dirty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sz="1400" b="1" dirty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lvl="0"/>
            <a:r>
              <a:rPr lang="en-US" altLang="ko-KR" sz="14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3. </a:t>
            </a:r>
            <a:r>
              <a:rPr lang="en-US" altLang="ko-KR" sz="1400" b="1" dirty="0" err="1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make_sort</a:t>
            </a:r>
            <a:r>
              <a:rPr lang="ko-KR" altLang="en-US" sz="14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함수</a:t>
            </a:r>
            <a:endParaRPr lang="en-US" altLang="ko-KR" sz="1400" b="1" dirty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lvl="0"/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    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사전으로 만들어진 메뉴를 받아서 높은 빈도수로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소팅하여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list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로 만들어주는 함수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lvl="0"/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lvl="0"/>
            <a:r>
              <a:rPr lang="en-US" altLang="ko-KR" sz="14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4. </a:t>
            </a:r>
            <a:r>
              <a:rPr lang="en-US" altLang="ko-KR" sz="1400" b="1" dirty="0" err="1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food_print</a:t>
            </a:r>
            <a:r>
              <a:rPr lang="en-US" altLang="ko-KR" sz="14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ko-KR" altLang="en-US" sz="14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함수</a:t>
            </a:r>
            <a:endParaRPr lang="en-US" altLang="ko-KR" sz="1400" b="1" dirty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lvl="0"/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    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빈도수로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소팅된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메뉴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list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를 프린트 하는 함수</a:t>
            </a:r>
            <a:endParaRPr lang="en-US" altLang="ko-KR" sz="1200" b="1" dirty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lvl="0"/>
            <a:endParaRPr lang="en-US" altLang="ko-KR" sz="1400" b="1" dirty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lvl="0"/>
            <a:r>
              <a:rPr lang="en-US" altLang="ko-KR" sz="14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5. Semester </a:t>
            </a:r>
            <a:r>
              <a:rPr lang="ko-KR" altLang="en-US" sz="14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함수</a:t>
            </a:r>
            <a:endParaRPr lang="en-US" altLang="ko-KR" sz="1400" b="1" dirty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lvl="0"/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    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해당 메뉴가 학기에 몇 번 나오는 계산하는 함수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lvl="0"/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lvl="0"/>
            <a:r>
              <a:rPr lang="en-US" altLang="ko-KR" sz="14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6. Month</a:t>
            </a:r>
            <a:r>
              <a:rPr lang="ko-KR" altLang="en-US" sz="14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함수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 </a:t>
            </a:r>
          </a:p>
          <a:p>
            <a:pPr lvl="0"/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   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-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 해당 메뉴가 특정 달에 몇 번 나오는지 계산하는 함수</a:t>
            </a:r>
            <a:endParaRPr lang="en-US" altLang="ko-KR" sz="1200" b="1" dirty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lvl="0"/>
            <a:endParaRPr lang="en-US" altLang="ko-KR" sz="1400" b="1" dirty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lvl="0"/>
            <a:r>
              <a:rPr lang="en-US" altLang="ko-KR" sz="14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7. Week </a:t>
            </a:r>
            <a:r>
              <a:rPr lang="ko-KR" altLang="en-US" sz="14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함수</a:t>
            </a:r>
            <a:endParaRPr lang="en-US" altLang="ko-KR" sz="1400" b="1" dirty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    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해당 메뉴가 특정 요일에 몇 번 나오는 계산하는 함수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lvl="0"/>
            <a:endParaRPr lang="en-US" altLang="ko-KR" sz="1400" b="1" dirty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662C45-EEAF-4FD3-AB01-40D90B1B9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237" y="1968721"/>
            <a:ext cx="4181475" cy="4286250"/>
          </a:xfrm>
          <a:prstGeom prst="rect">
            <a:avLst/>
          </a:prstGeom>
        </p:spPr>
      </p:pic>
      <p:sp>
        <p:nvSpPr>
          <p:cNvPr id="28" name="TextBox 25">
            <a:extLst>
              <a:ext uri="{FF2B5EF4-FFF2-40B4-BE49-F238E27FC236}">
                <a16:creationId xmlns:a16="http://schemas.microsoft.com/office/drawing/2014/main" id="{7A643DAE-5332-4853-B5F0-E21D97EDD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237" y="1352067"/>
            <a:ext cx="92343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모든 클래스의 공통이 되는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Restaurant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클래스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5860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2515</Words>
  <Application>Microsoft Office PowerPoint</Application>
  <PresentationFormat>와이드스크린</PresentationFormat>
  <Paragraphs>392</Paragraphs>
  <Slides>34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2" baseType="lpstr">
      <vt:lpstr>Noto Sans CJK KR Thin</vt:lpstr>
      <vt:lpstr>나눔스퀘어라운드 ExtraBold</vt:lpstr>
      <vt:lpstr>맑은 고딕</vt:lpstr>
      <vt:lpstr>Arial</vt:lpstr>
      <vt:lpstr>나눔바른고딕</vt:lpstr>
      <vt:lpstr>다음_Regular</vt:lpstr>
      <vt:lpstr>다음_SemiBold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홍양홍삼</dc:creator>
  <cp:lastModifiedBy>선희 최</cp:lastModifiedBy>
  <cp:revision>141</cp:revision>
  <dcterms:created xsi:type="dcterms:W3CDTF">2017-05-08T12:17:27Z</dcterms:created>
  <dcterms:modified xsi:type="dcterms:W3CDTF">2018-12-21T13:10:34Z</dcterms:modified>
</cp:coreProperties>
</file>