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8"/>
  </p:normalViewPr>
  <p:slideViewPr>
    <p:cSldViewPr snapToGrid="0">
      <p:cViewPr varScale="1">
        <p:scale>
          <a:sx n="96" d="100"/>
          <a:sy n="96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5D22D-71B9-B9DC-58F1-EA78BA442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069AF3-9D8B-A8A3-9053-DB7EA98A4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56429-3AFF-DA3E-E81E-23017ECE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FCB-C8F0-8B41-88D4-19468D00D6F6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B2C98F-4308-AA73-A42A-B2B1EBD0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9502F-DC75-87B9-9D73-4C82203E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7079-F7BA-0E45-AFE5-719F0CD2E5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08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00600-B47A-805C-81BE-7F9BC13B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B59944-4BAB-AF4C-0A71-3813E2F4D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F73F26-F8F0-FC5C-4778-7D4349FB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FCB-C8F0-8B41-88D4-19468D00D6F6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A707A9-12E3-EF7D-9F87-C34BCA69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522D84-754D-420B-526C-195AC3D0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7079-F7BA-0E45-AFE5-719F0CD2E5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567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2AE60D-531F-D4C8-8ADF-981A049E8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9DB96C-78AB-1BF0-75AD-584BFC2CA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4AE39-F3B8-9038-1F24-80F54072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FCB-C8F0-8B41-88D4-19468D00D6F6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915280-2622-CBBE-857E-BBA1BF2F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B5AC9C-E543-6E2D-188E-F169B3D6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7079-F7BA-0E45-AFE5-719F0CD2E5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777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671BF-B48B-B9A5-5DDB-4A9B947D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B9FD5-9F4E-6996-DDD6-BB98E7E66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1FCACA-E9B8-697A-DD52-F3A7B70D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FCB-C8F0-8B41-88D4-19468D00D6F6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7417A-BCDA-31D3-17B8-2F1663308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4C941A-D860-4513-EDD9-7F6A8ACE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7079-F7BA-0E45-AFE5-719F0CD2E5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115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BF3FA-2C6A-130F-AFE8-BF3D533C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412A0B-DB1B-57E3-3B26-F18F8D565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0DA31-10BF-5CF6-16E7-7B4A997A5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FCB-C8F0-8B41-88D4-19468D00D6F6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53B59A-F1F2-28CF-ED69-0724024F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8702E-03B8-A6D0-CDBF-6C0AC1CF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7079-F7BA-0E45-AFE5-719F0CD2E5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997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4C2F7-FCA1-A592-A6A9-A42A65EF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C246B-D2DF-E867-342E-32FAD7AA2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BEAF0D-E021-43F4-5D4C-3B315E898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FB925B-3380-DDA3-3710-BF19CAABF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FCB-C8F0-8B41-88D4-19468D00D6F6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711D7B-C1B4-A030-6851-C1157D3D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A28D-E35F-B4D1-6A27-9CC5D7178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7079-F7BA-0E45-AFE5-719F0CD2E5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118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81A94-9BFB-BF74-5859-2DC954543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820671-2134-2CC7-70E3-0AD338C85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60C94F-7FB2-BA6D-A84B-731B1BD73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2086F7-71E6-237D-222F-48CE3C983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7ED490-AAAA-8EEE-183A-43FE6A795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11E4ED-C13B-924C-4F93-4522AE18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FCB-C8F0-8B41-88D4-19468D00D6F6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F31C6F-D9FA-4D6B-7FAC-F07AE038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DD9EEE-6864-585B-5560-2A992C14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7079-F7BA-0E45-AFE5-719F0CD2E5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589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75FB9-EDD3-55E9-F84F-5F9F02E5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953D00-B1D8-B416-FFFA-B226A4C61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FCB-C8F0-8B41-88D4-19468D00D6F6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9C8F37-30C6-343D-3406-3918B0BC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9ABC9A-5325-D4E1-B85B-AFB97E30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7079-F7BA-0E45-AFE5-719F0CD2E5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428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71DDAA-422D-364D-593D-6A04BD19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FCB-C8F0-8B41-88D4-19468D00D6F6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E0B207-E063-00BE-F122-CBFAE8200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3D163C-54F2-93CD-AB33-804D0DCC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7079-F7BA-0E45-AFE5-719F0CD2E5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664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818F2-3ABC-4163-6BF8-C2A5FF711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FF02F-AE58-7684-4F14-C09AF0649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A082CC-10C4-5D3D-EAA2-39BE910A1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EA6FCC-F386-2F7B-1654-E303BBA6C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FCB-C8F0-8B41-88D4-19468D00D6F6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257006-1BAE-BA11-0527-61697F6D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FCB6E8-B660-26F6-B0BA-9A86AA51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7079-F7BA-0E45-AFE5-719F0CD2E5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370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57824-79EC-AF3E-367E-542B46959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6F2BA6-E92C-B77E-D130-594E7EBCB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605C75-76EA-8C87-B149-285FF4A8C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C198A1-B6D5-06B0-615D-1D517C3EC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FCB-C8F0-8B41-88D4-19468D00D6F6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4C45C-12FA-839E-FEBB-776C80DFB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22EAB3-BCFA-891F-5139-7CAC21FF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7079-F7BA-0E45-AFE5-719F0CD2E5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311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02A7F6-8431-9AAB-6847-EC433B6C1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13D21E-44E7-0F1A-52D3-C2993E2E2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422AC-766E-4781-88E5-14B4F241F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D75FCB-C8F0-8B41-88D4-19468D00D6F6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400D6F-ED0A-743A-665B-829753A38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DE02E-10B5-3A48-F52C-4CB096037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F87079-F7BA-0E45-AFE5-719F0CD2E5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714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CED8F-C28E-820D-A84C-B54174993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Spatial Correlations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22CDCE-A3B1-A570-27E9-05E7219E9D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Correlations is not causation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83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0C51D-8FC3-2904-3CCD-D7163F970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703"/>
          </a:xfrm>
        </p:spPr>
        <p:txBody>
          <a:bodyPr>
            <a:normAutofit/>
          </a:bodyPr>
          <a:lstStyle/>
          <a:p>
            <a:r>
              <a:rPr lang="en-GB" altLang="ko-KR" sz="3600" b="1" i="0" u="none" strike="noStrike" dirty="0">
                <a:solidFill>
                  <a:schemeClr val="accent1"/>
                </a:solidFill>
                <a:effectLst/>
                <a:latin typeface="-webkit-standard"/>
              </a:rPr>
              <a:t>Correlation</a:t>
            </a:r>
            <a:endParaRPr kumimoji="1"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59534-EE97-8D83-5DBB-E8C1AAA77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88828"/>
            <a:ext cx="10995991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400" dirty="0"/>
              <a:t>Correlation analysis measures the </a:t>
            </a:r>
            <a:r>
              <a:rPr lang="en-GB" altLang="ko-KR" sz="2400" b="1" dirty="0"/>
              <a:t>linear relationship</a:t>
            </a:r>
            <a:r>
              <a:rPr lang="en-GB" altLang="ko-KR" sz="2400" dirty="0"/>
              <a:t> between two variables.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400" dirty="0"/>
              <a:t>Standard correlation measure: </a:t>
            </a:r>
            <a:r>
              <a:rPr lang="en-GB" altLang="ko-KR" sz="2400" b="1" dirty="0"/>
              <a:t>Pearson’s correlation coefficient</a:t>
            </a:r>
            <a:r>
              <a:rPr lang="en-GB" altLang="ko-KR" sz="2400" dirty="0"/>
              <a:t>1: Perfect positive linear relationship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400" dirty="0"/>
              <a:t>-1: Perfect negative linear relationship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400" dirty="0"/>
              <a:t>0: No linear relationship</a:t>
            </a:r>
          </a:p>
          <a:p>
            <a:pPr>
              <a:lnSpc>
                <a:spcPct val="150000"/>
              </a:lnSpc>
            </a:pPr>
            <a:r>
              <a:rPr lang="en-GB" altLang="ko-KR" sz="2400" b="1" dirty="0"/>
              <a:t>Standard correlation analysis</a:t>
            </a:r>
            <a:r>
              <a:rPr lang="en-GB" altLang="ko-KR" sz="2400" dirty="0"/>
              <a:t> does not account for spatial factors.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4103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2E1E6-6EC5-985B-D4A6-3AEAC32C3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6B1F1-DCAF-FA61-64EA-D3F1D80B3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703"/>
          </a:xfrm>
        </p:spPr>
        <p:txBody>
          <a:bodyPr>
            <a:normAutofit/>
          </a:bodyPr>
          <a:lstStyle/>
          <a:p>
            <a:r>
              <a:rPr lang="en-GB" altLang="ko-KR" sz="3600" b="1" i="0" u="none" strike="noStrike" dirty="0">
                <a:solidFill>
                  <a:schemeClr val="accent1"/>
                </a:solidFill>
                <a:effectLst/>
                <a:latin typeface="-webkit-standard"/>
              </a:rPr>
              <a:t>General Correlation Analysis</a:t>
            </a:r>
            <a:endParaRPr kumimoji="1"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02764-A48E-1E41-F453-D515F3102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88828"/>
            <a:ext cx="1099599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400" dirty="0"/>
              <a:t>Example: Relationship between house prices and income.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400" dirty="0"/>
              <a:t>Higher-income is correlated with higher house prices, analysed using correlation coefficient.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400" dirty="0"/>
              <a:t>Spatial effects are ignored, focusing only on the linear relationship between the two variables.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400" dirty="0"/>
              <a:t>Include a scatter plot of income vs. house prices with a Pearson’s correlation value.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640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C8EF2-6834-6058-A5ED-815DF6A65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B9317-46FD-E4F7-D9B7-D3F70C103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703"/>
          </a:xfrm>
        </p:spPr>
        <p:txBody>
          <a:bodyPr>
            <a:normAutofit/>
          </a:bodyPr>
          <a:lstStyle/>
          <a:p>
            <a:r>
              <a:rPr lang="en-GB" altLang="ko-KR" sz="3600" b="1" i="0" u="none" strike="noStrike" dirty="0">
                <a:solidFill>
                  <a:schemeClr val="accent1"/>
                </a:solidFill>
                <a:effectLst/>
                <a:latin typeface="-webkit-standard"/>
              </a:rPr>
              <a:t>Why Consider Spatial Correlation?</a:t>
            </a:r>
            <a:endParaRPr kumimoji="1"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25BB6B-2B63-4432-B7DA-0DA5F8BDB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88828"/>
            <a:ext cx="1099599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400" dirty="0"/>
              <a:t>Many social science data exhibit spatial autocorrelation.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400" dirty="0"/>
              <a:t>Neighbouring areas are likely to have similar characteristics (e.g., house prices, crime rates).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400" dirty="0"/>
              <a:t>General correlation analysis struggles to explain spatial dependencies.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400" dirty="0"/>
              <a:t>Need for spatial regression models (SEM, SAR) to account for spatial effects.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080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0B6FA-E34F-A064-4EE8-F679B8213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458AA-C4AB-8C89-3019-567FD3DE9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703"/>
          </a:xfrm>
        </p:spPr>
        <p:txBody>
          <a:bodyPr>
            <a:normAutofit/>
          </a:bodyPr>
          <a:lstStyle/>
          <a:p>
            <a:r>
              <a:rPr lang="en-GB" altLang="ko-KR" sz="3600" b="1" i="0" u="none" strike="noStrike" dirty="0">
                <a:solidFill>
                  <a:schemeClr val="accent1"/>
                </a:solidFill>
                <a:effectLst/>
                <a:latin typeface="-webkit-standard"/>
              </a:rPr>
              <a:t>Spatial Error Model (SEM)</a:t>
            </a:r>
            <a:endParaRPr kumimoji="1"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593DC-29FB-FF65-FD70-2EACF42B0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88828"/>
            <a:ext cx="1099599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400" dirty="0"/>
              <a:t>Spatial autocorrelation arises in the error terms.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400" dirty="0"/>
              <a:t>Unobserved external factors cause spatial correlation in the residuals.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400" dirty="0"/>
              <a:t>Example: Both Area A and Area B receive similar external policy benefits not included in the model.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400" dirty="0"/>
              <a:t>As a result, SEM is used when house prices in neighbouring areas show similar patterns due to unmodeled external factors.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3892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BE95C-A8C1-B4C0-ACBB-2078C7463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871AC-C05B-5ECD-C78A-37E091069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703"/>
          </a:xfrm>
        </p:spPr>
        <p:txBody>
          <a:bodyPr>
            <a:normAutofit/>
          </a:bodyPr>
          <a:lstStyle/>
          <a:p>
            <a:r>
              <a:rPr lang="en-GB" altLang="ko-KR" sz="3600" b="1" i="0" u="none" strike="noStrike" dirty="0">
                <a:solidFill>
                  <a:schemeClr val="accent1"/>
                </a:solidFill>
                <a:effectLst/>
                <a:latin typeface="-webkit-standard"/>
              </a:rPr>
              <a:t>Spatial Lag Model (SAR)</a:t>
            </a:r>
            <a:endParaRPr kumimoji="1"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ADAFE-59D0-BCA7-422E-26D6CC51C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88828"/>
            <a:ext cx="1099599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400" dirty="0"/>
              <a:t>Spatial autocorrelation occurs in the dependent variable itself.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400" dirty="0"/>
              <a:t>House prices in one area directly influence house prices in the neighbouring regions.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400" dirty="0"/>
              <a:t>Example: A rise in house prices in Area A leads to an increase in prices in Area B.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400" dirty="0"/>
              <a:t>SAR models direct interactions between neighbouring regions and explains how one area’s values affect another.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048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5A876-A4FE-4A10-057F-FF3D60C79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66753-96EE-AC9E-57B2-CD40E85CB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703"/>
          </a:xfrm>
        </p:spPr>
        <p:txBody>
          <a:bodyPr>
            <a:normAutofit/>
          </a:bodyPr>
          <a:lstStyle/>
          <a:p>
            <a:r>
              <a:rPr lang="en-GB" altLang="ko-KR" sz="3600" b="1" i="0" u="none" strike="noStrike" dirty="0">
                <a:solidFill>
                  <a:schemeClr val="accent1"/>
                </a:solidFill>
                <a:effectLst/>
                <a:latin typeface="-webkit-standard"/>
              </a:rPr>
              <a:t>Comparison Table</a:t>
            </a:r>
            <a:endParaRPr kumimoji="1" lang="ko-KR" altLang="en-US" sz="3600" b="1" dirty="0">
              <a:solidFill>
                <a:schemeClr val="accent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79491A2-C438-AAA4-DEB5-D5E5B5B51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50372"/>
              </p:ext>
            </p:extLst>
          </p:nvPr>
        </p:nvGraphicFramePr>
        <p:xfrm>
          <a:off x="838200" y="1219200"/>
          <a:ext cx="10515600" cy="36255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6758646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1673365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439379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97572423"/>
                    </a:ext>
                  </a:extLst>
                </a:gridCol>
              </a:tblGrid>
              <a:tr h="398815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Method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Correlation Type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Spatial Component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Use Case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931413"/>
                  </a:ext>
                </a:extLst>
              </a:tr>
              <a:tr h="978911">
                <a:tc>
                  <a:txBody>
                    <a:bodyPr/>
                    <a:lstStyle/>
                    <a:p>
                      <a:r>
                        <a:rPr lang="en-GB" sz="1600" dirty="0"/>
                        <a:t>General Correlation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Linear correlation between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No spatial factors considered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Simple relationships between two variables (e.g., income and house prices)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923816"/>
                  </a:ext>
                </a:extLst>
              </a:tr>
              <a:tr h="978911">
                <a:tc>
                  <a:txBody>
                    <a:bodyPr/>
                    <a:lstStyle/>
                    <a:p>
                      <a:r>
                        <a:rPr lang="en-GB" sz="1600"/>
                        <a:t>Spatial Error Model (SEM)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Spatial autocorrelation in residuals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Spatial correlation in unobserved external factors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When external factors (e.g., policies) affect neighboring areas similarly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9776249"/>
                  </a:ext>
                </a:extLst>
              </a:tr>
              <a:tr h="1268958">
                <a:tc>
                  <a:txBody>
                    <a:bodyPr/>
                    <a:lstStyle/>
                    <a:p>
                      <a:r>
                        <a:rPr lang="en-GB" sz="1600" dirty="0"/>
                        <a:t>Spatial Lag Model (SAR)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Spatial correlation in dependent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Spatial interaction between dependent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When one area’s dependent variable (e.g., house prices) directly affects </a:t>
                      </a:r>
                      <a:r>
                        <a:rPr lang="en-GB" sz="1600" dirty="0" err="1"/>
                        <a:t>neighboring</a:t>
                      </a:r>
                      <a:r>
                        <a:rPr lang="en-GB" sz="1600" dirty="0"/>
                        <a:t> areas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362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48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392</Words>
  <Application>Microsoft Macintosh PowerPoint</Application>
  <PresentationFormat>와이드스크린</PresentationFormat>
  <Paragraphs>45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-webkit-standard</vt:lpstr>
      <vt:lpstr>맑은 고딕</vt:lpstr>
      <vt:lpstr>Arial</vt:lpstr>
      <vt:lpstr>Office 테마</vt:lpstr>
      <vt:lpstr>Spatial Correlations</vt:lpstr>
      <vt:lpstr>Correlation</vt:lpstr>
      <vt:lpstr>General Correlation Analysis</vt:lpstr>
      <vt:lpstr>Why Consider Spatial Correlation?</vt:lpstr>
      <vt:lpstr>Spatial Error Model (SEM)</vt:lpstr>
      <vt:lpstr>Spatial Lag Model (SAR)</vt:lpstr>
      <vt:lpstr>Comparison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최두영</dc:creator>
  <cp:lastModifiedBy>최두영</cp:lastModifiedBy>
  <cp:revision>1</cp:revision>
  <dcterms:created xsi:type="dcterms:W3CDTF">2024-10-15T09:08:10Z</dcterms:created>
  <dcterms:modified xsi:type="dcterms:W3CDTF">2024-10-15T09:17:07Z</dcterms:modified>
</cp:coreProperties>
</file>