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notesMasterIdLst>
    <p:notesMasterId r:id="rId13"/>
  </p:notesMasterIdLst>
  <p:handoutMasterIdLst>
    <p:handoutMasterId r:id="rId14"/>
  </p:handoutMasterIdLst>
  <p:sldIdLst>
    <p:sldId id="258" r:id="rId3"/>
    <p:sldId id="382" r:id="rId4"/>
    <p:sldId id="383" r:id="rId5"/>
    <p:sldId id="392" r:id="rId6"/>
    <p:sldId id="391" r:id="rId7"/>
    <p:sldId id="384" r:id="rId8"/>
    <p:sldId id="385" r:id="rId9"/>
    <p:sldId id="390" r:id="rId10"/>
    <p:sldId id="393" r:id="rId11"/>
    <p:sldId id="394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Guk Han" initials="YH" lastIdx="1" clrIdx="0">
    <p:extLst>
      <p:ext uri="{19B8F6BF-5375-455C-9EA6-DF929625EA0E}">
        <p15:presenceInfo xmlns:p15="http://schemas.microsoft.com/office/powerpoint/2012/main" userId="8690d58b724454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464"/>
  </p:normalViewPr>
  <p:slideViewPr>
    <p:cSldViewPr snapToGrid="0" snapToObjects="1">
      <p:cViewPr varScale="1">
        <p:scale>
          <a:sx n="110" d="100"/>
          <a:sy n="110" d="100"/>
        </p:scale>
        <p:origin x="1380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31606-8DC0-4101-B783-6FD37B44276E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2BF3B-85E4-464B-8C82-E7271DD05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02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C9AF5-A525-7646-ADBF-75654FFB9F27}" type="datetimeFigureOut">
              <a:rPr kumimoji="1" lang="ko-KR" altLang="en-US" smtClean="0"/>
              <a:t>2018-11-12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71D53-3DC1-D34F-A3CD-D80DB2FD21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217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71D53-3DC1-D34F-A3CD-D80DB2FD21A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020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71D53-3DC1-D34F-A3CD-D80DB2FD21A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394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30432" y="102393"/>
            <a:ext cx="9672329" cy="4482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130123" y="884186"/>
            <a:ext cx="9672638" cy="5221646"/>
          </a:xfrm>
          <a:prstGeom prst="rect">
            <a:avLst/>
          </a:prstGeom>
        </p:spPr>
        <p:txBody>
          <a:bodyPr/>
          <a:lstStyle>
            <a:lvl1pPr marL="247642" indent="-247642">
              <a:buFont typeface="Wingdings" charset="2"/>
              <a:buChar char="Ø"/>
              <a:defRPr sz="2000"/>
            </a:lvl1pPr>
            <a:lvl2pPr marL="742927" indent="-247642">
              <a:buFont typeface="Wingdings" charset="2"/>
              <a:buChar char="ü"/>
              <a:defRPr sz="2000"/>
            </a:lvl2pPr>
            <a:lvl3pPr>
              <a:defRPr sz="2000"/>
            </a:lvl3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2"/>
            <a:endParaRPr kumimoji="1"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9431182" y="6459076"/>
            <a:ext cx="528894" cy="365125"/>
          </a:xfrm>
          <a:prstGeom prst="rect">
            <a:avLst/>
          </a:prstGeom>
        </p:spPr>
        <p:txBody>
          <a:bodyPr/>
          <a:lstStyle>
            <a:lvl1pPr algn="ctr">
              <a:defRPr sz="1050" b="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fld id="{A9D0E6FC-224A-436A-B51E-C2E9A6B8C9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3" b="91238"/>
          <a:stretch>
            <a:fillRect/>
          </a:stretch>
        </p:blipFill>
        <p:spPr bwMode="auto">
          <a:xfrm>
            <a:off x="0" y="633960"/>
            <a:ext cx="9906000" cy="60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73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2234408" y="2939845"/>
            <a:ext cx="5454599" cy="1632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247642" indent="-247642">
              <a:lnSpc>
                <a:spcPct val="140000"/>
              </a:lnSpc>
              <a:buFont typeface="Wingdings" charset="2"/>
              <a:buChar char="§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27" indent="-247642">
              <a:buFont typeface="Wingdings" charset="2"/>
              <a:buChar char="ü"/>
              <a:defRPr sz="2000"/>
            </a:lvl2pPr>
            <a:lvl3pPr>
              <a:defRPr sz="2000"/>
            </a:lvl3pPr>
          </a:lstStyle>
          <a:p>
            <a:pPr lvl="0"/>
            <a:r>
              <a:rPr kumimoji="1" lang="ko-KR" altLang="en-US" dirty="0"/>
              <a:t>마스터 텍스트 스타일을 편집하려면 클릭</a:t>
            </a:r>
            <a:endParaRPr kumimoji="1" lang="en-US" altLang="ko-KR" dirty="0"/>
          </a:p>
          <a:p>
            <a:pPr lvl="0"/>
            <a:endParaRPr kumimoji="1"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9431182" y="6459076"/>
            <a:ext cx="528894" cy="365125"/>
          </a:xfrm>
          <a:prstGeom prst="rect">
            <a:avLst/>
          </a:prstGeom>
        </p:spPr>
        <p:txBody>
          <a:bodyPr/>
          <a:lstStyle>
            <a:lvl1pPr algn="ctr">
              <a:defRPr sz="1050" b="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fld id="{A9D0E6FC-224A-436A-B51E-C2E9A6B8C9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91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397468" y="2409431"/>
            <a:ext cx="3127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7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ko-KR" altLang="en-US" sz="7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925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526613" y="1532344"/>
            <a:ext cx="6860304" cy="473437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r>
              <a:rPr kumimoji="1" lang="en-US" altLang="ko-KR" dirty="0"/>
              <a:t>Title</a:t>
            </a:r>
            <a:endParaRPr kumimoji="1"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 hasCustomPrompt="1"/>
          </p:nvPr>
        </p:nvSpPr>
        <p:spPr>
          <a:xfrm>
            <a:off x="4003318" y="2932947"/>
            <a:ext cx="1906895" cy="37069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latin typeface="Nanum Gothic" charset="-127"/>
                <a:ea typeface="Nanum Gothic" charset="-127"/>
                <a:cs typeface="Nanum Gothic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en-US" altLang="ko-KR" dirty="0"/>
              <a:t>XXXX.XX</a:t>
            </a:r>
            <a:endParaRPr kumimoji="1" lang="ko-KR" altLang="en-US" dirty="0"/>
          </a:p>
        </p:txBody>
      </p:sp>
      <p:sp>
        <p:nvSpPr>
          <p:cNvPr id="10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4003318" y="4159231"/>
            <a:ext cx="1906895" cy="36205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 b="1">
                <a:latin typeface="Nanum Gothic" charset="-127"/>
                <a:ea typeface="Nanum Gothic" charset="-127"/>
                <a:cs typeface="Nanum Gothic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en-US" altLang="ko-KR" dirty="0"/>
              <a:t>X X X</a:t>
            </a:r>
            <a:endParaRPr kumimoji="1" lang="ko-KR" altLang="en-US" dirty="0"/>
          </a:p>
        </p:txBody>
      </p:sp>
      <p:sp>
        <p:nvSpPr>
          <p:cNvPr id="11" name="내용 개체 틀 8"/>
          <p:cNvSpPr>
            <a:spLocks noGrp="1"/>
          </p:cNvSpPr>
          <p:nvPr>
            <p:ph sz="quarter" idx="12" hasCustomPrompt="1"/>
          </p:nvPr>
        </p:nvSpPr>
        <p:spPr>
          <a:xfrm>
            <a:off x="2792362" y="4521284"/>
            <a:ext cx="4316360" cy="355516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latin typeface="Nanum Gothic" charset="-127"/>
                <a:ea typeface="Nanum Gothic" charset="-127"/>
                <a:cs typeface="Nanum Gothic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en-US" altLang="ko-KR" dirty="0"/>
              <a:t>Email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7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2"/>
          <p:cNvCxnSpPr/>
          <p:nvPr userDrawn="1"/>
        </p:nvCxnSpPr>
        <p:spPr>
          <a:xfrm>
            <a:off x="-5147" y="6576287"/>
            <a:ext cx="8111613" cy="4616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텍스트 상자 13"/>
          <p:cNvSpPr txBox="1"/>
          <p:nvPr userDrawn="1"/>
        </p:nvSpPr>
        <p:spPr>
          <a:xfrm>
            <a:off x="8092990" y="6468564"/>
            <a:ext cx="1416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>
                <a:latin typeface="Nanum Gothic" charset="-127"/>
                <a:ea typeface="Nanum Gothic" charset="-127"/>
                <a:cs typeface="Nanum Gothic" charset="-127"/>
              </a:rPr>
              <a:t>성 균 관 대 학 교</a:t>
            </a:r>
            <a:endParaRPr kumimoji="1" lang="ko-KR" altLang="en-US" sz="11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3" b="91238"/>
          <a:stretch>
            <a:fillRect/>
          </a:stretch>
        </p:blipFill>
        <p:spPr bwMode="auto">
          <a:xfrm>
            <a:off x="0" y="661670"/>
            <a:ext cx="9906000" cy="60960"/>
          </a:xfrm>
          <a:prstGeom prst="rect">
            <a:avLst/>
          </a:prstGeom>
          <a:noFill/>
        </p:spPr>
      </p:pic>
      <p:sp>
        <p:nvSpPr>
          <p:cNvPr id="5" name="텍스트 상자 13"/>
          <p:cNvSpPr txBox="1"/>
          <p:nvPr userDrawn="1"/>
        </p:nvSpPr>
        <p:spPr>
          <a:xfrm>
            <a:off x="-2899" y="6590248"/>
            <a:ext cx="3339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latin typeface="Nanum Gothic" charset="-127"/>
                <a:ea typeface="Nanum Gothic" charset="-127"/>
                <a:cs typeface="Nanum Gothic" charset="-127"/>
              </a:rPr>
              <a:t>Written by YeongGuk Han</a:t>
            </a:r>
            <a:r>
              <a:rPr kumimoji="1" lang="en-US" altLang="ko-KR" sz="1100" baseline="0" dirty="0">
                <a:latin typeface="Nanum Gothic" charset="-127"/>
                <a:ea typeface="Nanum Gothic" charset="-127"/>
                <a:cs typeface="Nanum Gothic" charset="-127"/>
              </a:rPr>
              <a:t> (music2809@skku.edu)</a:t>
            </a:r>
            <a:endParaRPr kumimoji="1" lang="ko-KR" altLang="en-US" sz="11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69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</p:sldLayoutIdLst>
  <p:hf hdr="0" dt="0"/>
  <p:txStyles>
    <p:titleStyle>
      <a:lvl1pPr algn="l" defTabSz="990570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4"/>
          <p:cNvSpPr/>
          <p:nvPr userDrawn="1"/>
        </p:nvSpPr>
        <p:spPr>
          <a:xfrm>
            <a:off x="0" y="0"/>
            <a:ext cx="9906000" cy="58316"/>
          </a:xfrm>
          <a:prstGeom prst="rect">
            <a:avLst/>
          </a:prstGeom>
          <a:solidFill>
            <a:srgbClr val="DF0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472" y="179447"/>
            <a:ext cx="1805925" cy="1805925"/>
          </a:xfrm>
          <a:prstGeom prst="rect">
            <a:avLst/>
          </a:prstGeom>
        </p:spPr>
      </p:pic>
      <p:sp>
        <p:nvSpPr>
          <p:cNvPr id="13" name="내용 개체 틀 8"/>
          <p:cNvSpPr txBox="1">
            <a:spLocks/>
          </p:cNvSpPr>
          <p:nvPr userDrawn="1"/>
        </p:nvSpPr>
        <p:spPr>
          <a:xfrm>
            <a:off x="3521255" y="5172635"/>
            <a:ext cx="2871020" cy="81521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kern="120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성</a:t>
            </a:r>
            <a:r>
              <a:rPr kumimoji="1" lang="en-US" altLang="ko-KR" dirty="0"/>
              <a:t> </a:t>
            </a:r>
            <a:r>
              <a:rPr kumimoji="1" lang="ko-KR" altLang="en-US" dirty="0"/>
              <a:t>균</a:t>
            </a:r>
            <a:r>
              <a:rPr kumimoji="1" lang="en-US" altLang="ko-KR" dirty="0"/>
              <a:t> </a:t>
            </a:r>
            <a:r>
              <a:rPr kumimoji="1" lang="ko-KR" altLang="en-US" dirty="0"/>
              <a:t>관</a:t>
            </a:r>
            <a:r>
              <a:rPr kumimoji="1" lang="en-US" altLang="ko-KR" dirty="0"/>
              <a:t> </a:t>
            </a:r>
            <a:r>
              <a:rPr kumimoji="1" lang="ko-KR" altLang="en-US" dirty="0"/>
              <a:t>대</a:t>
            </a:r>
            <a:r>
              <a:rPr kumimoji="1" lang="en-US" altLang="ko-KR" dirty="0"/>
              <a:t> </a:t>
            </a:r>
            <a:r>
              <a:rPr kumimoji="1" lang="ko-KR" altLang="en-US" dirty="0"/>
              <a:t>학</a:t>
            </a:r>
            <a:r>
              <a:rPr kumimoji="1" lang="en-US" altLang="ko-KR" dirty="0"/>
              <a:t> </a:t>
            </a:r>
            <a:r>
              <a:rPr kumimoji="1" lang="ko-KR" altLang="en-US" dirty="0"/>
              <a:t>교</a:t>
            </a:r>
          </a:p>
        </p:txBody>
      </p:sp>
    </p:spTree>
    <p:extLst>
      <p:ext uri="{BB962C8B-B14F-4D97-AF65-F5344CB8AC3E}">
        <p14:creationId xmlns:p14="http://schemas.microsoft.com/office/powerpoint/2010/main" val="81486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7130" y="1925922"/>
            <a:ext cx="7577004" cy="1039349"/>
          </a:xfrm>
        </p:spPr>
        <p:txBody>
          <a:bodyPr/>
          <a:lstStyle/>
          <a:p>
            <a:r>
              <a:rPr kumimoji="1" lang="ko-KR" altLang="en-US" sz="3600" dirty="0" smtClean="0"/>
              <a:t>연구 동향 분석을 위한 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 smtClean="0"/>
              <a:t>텍스트 </a:t>
            </a:r>
            <a:r>
              <a:rPr kumimoji="1" lang="ko-KR" altLang="en-US" sz="3600" dirty="0" err="1" smtClean="0"/>
              <a:t>마이닝</a:t>
            </a:r>
            <a:r>
              <a:rPr kumimoji="1" lang="ko-KR" altLang="en-US" sz="3600" dirty="0" smtClean="0"/>
              <a:t> 기법 적용 분석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002185" y="3452867"/>
            <a:ext cx="1906895" cy="370692"/>
          </a:xfrm>
        </p:spPr>
        <p:txBody>
          <a:bodyPr/>
          <a:lstStyle/>
          <a:p>
            <a:r>
              <a:rPr kumimoji="1" lang="en-US" altLang="ko-KR" dirty="0" smtClean="0"/>
              <a:t>2018.11.17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911832" y="4068963"/>
            <a:ext cx="4087601" cy="438084"/>
          </a:xfrm>
        </p:spPr>
        <p:txBody>
          <a:bodyPr/>
          <a:lstStyle/>
          <a:p>
            <a:r>
              <a:rPr kumimoji="1" lang="ko-KR" altLang="en-US" sz="3000" dirty="0" smtClean="0"/>
              <a:t>추정묵</a:t>
            </a:r>
            <a:r>
              <a:rPr kumimoji="1" lang="en-US" altLang="ko-KR" sz="3000" dirty="0" smtClean="0"/>
              <a:t>, </a:t>
            </a:r>
            <a:r>
              <a:rPr kumimoji="1" lang="ko-KR" altLang="en-US" sz="3000" dirty="0" smtClean="0"/>
              <a:t>김성보</a:t>
            </a:r>
            <a:r>
              <a:rPr kumimoji="1" lang="en-US" altLang="ko-KR" sz="3000" dirty="0" smtClean="0"/>
              <a:t>, </a:t>
            </a:r>
            <a:r>
              <a:rPr kumimoji="1" lang="ko-KR" altLang="en-US" sz="3000" dirty="0" err="1"/>
              <a:t>김응모</a:t>
            </a:r>
            <a:endParaRPr kumimoji="1" lang="ko-KR" altLang="en-US" sz="30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2270392" y="4568823"/>
            <a:ext cx="5370481" cy="391068"/>
          </a:xfrm>
        </p:spPr>
        <p:txBody>
          <a:bodyPr/>
          <a:lstStyle/>
          <a:p>
            <a:r>
              <a:rPr kumimoji="1" lang="en-US" altLang="ko-KR" sz="2200" dirty="0"/>
              <a:t>(</a:t>
            </a:r>
            <a:r>
              <a:rPr kumimoji="1" lang="en-US" altLang="ko-KR" sz="2200" dirty="0" err="1" smtClean="0"/>
              <a:t>loverobin</a:t>
            </a:r>
            <a:r>
              <a:rPr kumimoji="1" lang="en-US" altLang="ko-KR" sz="2200" dirty="0" smtClean="0"/>
              <a:t>, ksb31205, </a:t>
            </a:r>
            <a:r>
              <a:rPr kumimoji="1" lang="en-US" altLang="ko-KR" sz="2200" dirty="0" err="1" smtClean="0"/>
              <a:t>ukim</a:t>
            </a:r>
            <a:r>
              <a:rPr kumimoji="1" lang="en-US" altLang="ko-KR" sz="2200" dirty="0"/>
              <a:t>)</a:t>
            </a:r>
            <a:r>
              <a:rPr kumimoji="1" lang="en-US" altLang="ko-KR" sz="2200" dirty="0" smtClean="0"/>
              <a:t>@skku.edu</a:t>
            </a:r>
            <a:endParaRPr kumimoji="1"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4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800" dirty="0"/>
              <a:t>7. </a:t>
            </a:r>
            <a:r>
              <a:rPr kumimoji="1" lang="ko-KR" altLang="en-US" sz="2800" dirty="0"/>
              <a:t>향후 연구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E6FC-224A-436A-B51E-C2E9A6B8C975}" type="slidenum">
              <a:rPr lang="ko-KR" altLang="en-US" sz="1100" smtClean="0"/>
              <a:pPr/>
              <a:t>10</a:t>
            </a:fld>
            <a:endParaRPr lang="ko-KR" altLang="en-US" sz="11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1138" y="4894936"/>
            <a:ext cx="9741801" cy="0"/>
          </a:xfrm>
          <a:prstGeom prst="straightConnector1">
            <a:avLst/>
          </a:prstGeom>
          <a:ln w="50800">
            <a:solidFill>
              <a:schemeClr val="dk1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410108" y="4389719"/>
            <a:ext cx="1006140" cy="10060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5627" y="4374462"/>
            <a:ext cx="1006140" cy="10060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4589" y="4389719"/>
            <a:ext cx="1006140" cy="10060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1737659" y="2341296"/>
            <a:ext cx="0" cy="2048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8088696" y="3039291"/>
            <a:ext cx="1" cy="1335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1689" y="987986"/>
            <a:ext cx="2499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같은 분야에서의 </a:t>
            </a:r>
            <a:r>
              <a:rPr lang="ko-KR" altLang="en-US" sz="2400" dirty="0" smtClean="0"/>
              <a:t>연구 동향 분석에 대해 비교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373422" y="2341296"/>
            <a:ext cx="3037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여러 텍스트 </a:t>
            </a:r>
            <a:r>
              <a:rPr lang="ko-KR" altLang="en-US" sz="2400" dirty="0" err="1" smtClean="0"/>
              <a:t>마이닝</a:t>
            </a:r>
            <a:r>
              <a:rPr lang="ko-KR" altLang="en-US" sz="2400" dirty="0" smtClean="0"/>
              <a:t> 기법이 함께 적용된 경우에 대해 분석</a:t>
            </a:r>
            <a:endParaRPr lang="ko-KR" alt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540748" y="987986"/>
            <a:ext cx="3095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특정 연구 동향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분석에 여러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종류의 텍스트 </a:t>
            </a:r>
            <a:r>
              <a:rPr lang="ko-KR" altLang="en-US" sz="2400" dirty="0" err="1" smtClean="0"/>
              <a:t>마이닝</a:t>
            </a:r>
            <a:r>
              <a:rPr lang="ko-KR" altLang="en-US" sz="2400" dirty="0" smtClean="0"/>
              <a:t> 기법을 적용</a:t>
            </a:r>
            <a:r>
              <a:rPr lang="en-US" altLang="ko-KR" sz="2400" dirty="0" smtClean="0"/>
              <a:t>, </a:t>
            </a:r>
          </a:p>
          <a:p>
            <a:pPr algn="ctr"/>
            <a:r>
              <a:rPr lang="ko-KR" altLang="en-US" sz="2400" dirty="0" smtClean="0"/>
              <a:t>비교분석</a:t>
            </a:r>
            <a:endParaRPr lang="ko-KR" altLang="en-US" sz="16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-1" y="6641638"/>
            <a:ext cx="2047132" cy="477143"/>
            <a:chOff x="-1" y="6641638"/>
            <a:chExt cx="2047132" cy="477143"/>
          </a:xfrm>
        </p:grpSpPr>
        <p:sp>
          <p:nvSpPr>
            <p:cNvPr id="20" name="직사각형 19"/>
            <p:cNvSpPr/>
            <p:nvPr/>
          </p:nvSpPr>
          <p:spPr>
            <a:xfrm>
              <a:off x="0" y="6641638"/>
              <a:ext cx="2047131" cy="216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-1" y="6858000"/>
              <a:ext cx="2047131" cy="260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 flipV="1">
            <a:off x="4913178" y="3554475"/>
            <a:ext cx="0" cy="835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800" dirty="0"/>
              <a:t>1. </a:t>
            </a:r>
            <a:r>
              <a:rPr kumimoji="1" lang="ko-KR" altLang="en-US" sz="2800" dirty="0"/>
              <a:t>연구 배경 및 필요성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en-US" altLang="ko-KR" sz="2400" dirty="0" smtClean="0"/>
          </a:p>
          <a:p>
            <a:pPr>
              <a:lnSpc>
                <a:spcPct val="150000"/>
              </a:lnSpc>
            </a:pPr>
            <a:r>
              <a:rPr kumimoji="1" lang="ko-KR" altLang="en-US" sz="2400" dirty="0" err="1" smtClean="0"/>
              <a:t>빅</a:t>
            </a:r>
            <a:r>
              <a:rPr kumimoji="1" lang="ko-KR" altLang="en-US" sz="2400" dirty="0" smtClean="0"/>
              <a:t> 데이터 분석을 통한 연구 동향 보고서 증가</a:t>
            </a:r>
            <a:endParaRPr kumimoji="1" lang="en-US" altLang="ko-KR" sz="2400" dirty="0" smtClean="0"/>
          </a:p>
          <a:p>
            <a:pPr lvl="1">
              <a:lnSpc>
                <a:spcPct val="150000"/>
              </a:lnSpc>
            </a:pPr>
            <a:r>
              <a:rPr kumimoji="1" lang="ko-KR" altLang="en-US" sz="2400" dirty="0" smtClean="0"/>
              <a:t>연구 논문은 많은 부분이 텍스트로 구성</a:t>
            </a:r>
            <a:endParaRPr kumimoji="1" lang="en-US" altLang="ko-KR" sz="2400" dirty="0" smtClean="0"/>
          </a:p>
          <a:p>
            <a:pPr lvl="1">
              <a:lnSpc>
                <a:spcPct val="150000"/>
              </a:lnSpc>
            </a:pPr>
            <a:r>
              <a:rPr kumimoji="1" lang="ko-KR" altLang="en-US" sz="2400" dirty="0" smtClean="0"/>
              <a:t>이러한 특징을 이용</a:t>
            </a:r>
            <a:r>
              <a:rPr kumimoji="1" lang="en-US" altLang="ko-KR" sz="2400" dirty="0" smtClean="0"/>
              <a:t>, </a:t>
            </a:r>
            <a:r>
              <a:rPr kumimoji="1" lang="ko-KR" altLang="en-US" sz="2400" dirty="0" smtClean="0">
                <a:solidFill>
                  <a:srgbClr val="FF0000"/>
                </a:solidFill>
              </a:rPr>
              <a:t>텍스트 </a:t>
            </a:r>
            <a:r>
              <a:rPr kumimoji="1" lang="ko-KR" altLang="en-US" sz="2400" dirty="0" err="1" smtClean="0">
                <a:solidFill>
                  <a:srgbClr val="FF0000"/>
                </a:solidFill>
              </a:rPr>
              <a:t>마이닝</a:t>
            </a:r>
            <a:r>
              <a:rPr kumimoji="1" lang="ko-KR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ko-KR" altLang="en-US" sz="2400" dirty="0" smtClean="0"/>
              <a:t>기법 활용 증가</a:t>
            </a:r>
            <a:endParaRPr kumimoji="1" lang="en-US" altLang="ko-KR" sz="2400" dirty="0" smtClean="0"/>
          </a:p>
          <a:p>
            <a:pPr lvl="1"/>
            <a:endParaRPr kumimoji="1" lang="en-US" altLang="ko-KR" sz="2400" dirty="0"/>
          </a:p>
          <a:p>
            <a:pPr>
              <a:lnSpc>
                <a:spcPct val="150000"/>
              </a:lnSpc>
            </a:pPr>
            <a:r>
              <a:rPr kumimoji="1" lang="ko-KR" altLang="en-US" sz="2400" dirty="0" smtClean="0"/>
              <a:t>각 분석 기법에 대한 이해 필요</a:t>
            </a:r>
            <a:endParaRPr kumimoji="1" lang="en-US" altLang="ko-KR" sz="2400" dirty="0" smtClean="0"/>
          </a:p>
          <a:p>
            <a:pPr lvl="1">
              <a:lnSpc>
                <a:spcPct val="150000"/>
              </a:lnSpc>
            </a:pPr>
            <a:r>
              <a:rPr kumimoji="1" lang="ko-KR" altLang="en-US" sz="2400" dirty="0" smtClean="0"/>
              <a:t>텍스트 </a:t>
            </a:r>
            <a:r>
              <a:rPr kumimoji="1" lang="ko-KR" altLang="en-US" sz="2400" dirty="0" err="1" smtClean="0"/>
              <a:t>마이닝</a:t>
            </a:r>
            <a:r>
              <a:rPr kumimoji="1" lang="ko-KR" altLang="en-US" sz="2400" dirty="0" smtClean="0"/>
              <a:t> 기법 적용 </a:t>
            </a:r>
            <a:r>
              <a:rPr kumimoji="1" lang="ko-KR" altLang="en-US" sz="2400" dirty="0" smtClean="0">
                <a:solidFill>
                  <a:srgbClr val="FF0000"/>
                </a:solidFill>
              </a:rPr>
              <a:t>사례 분석 </a:t>
            </a:r>
            <a:r>
              <a:rPr kumimoji="1" lang="ko-KR" altLang="en-US" sz="2400" dirty="0" smtClean="0"/>
              <a:t>및 </a:t>
            </a:r>
            <a:r>
              <a:rPr kumimoji="1" lang="ko-KR" altLang="en-US" sz="2400" dirty="0" smtClean="0">
                <a:solidFill>
                  <a:srgbClr val="FF0000"/>
                </a:solidFill>
              </a:rPr>
              <a:t>활용 방안 </a:t>
            </a:r>
            <a:r>
              <a:rPr kumimoji="1" lang="ko-KR" altLang="en-US" sz="2400" dirty="0" smtClean="0"/>
              <a:t>제시</a:t>
            </a:r>
            <a:endParaRPr kumimoji="1" lang="en-US" altLang="ko-KR" sz="2400" dirty="0"/>
          </a:p>
          <a:p>
            <a:endParaRPr kumimoji="1" lang="en-US" altLang="ko-KR" sz="2400" dirty="0" smtClean="0"/>
          </a:p>
          <a:p>
            <a:pPr marL="495285" lvl="1" indent="0" algn="ctr">
              <a:buNone/>
            </a:pPr>
            <a:endParaRPr kumimoji="1"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E6FC-224A-436A-B51E-C2E9A6B8C9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1" y="6641638"/>
            <a:ext cx="2047132" cy="477143"/>
            <a:chOff x="-1" y="6641638"/>
            <a:chExt cx="2047132" cy="477143"/>
          </a:xfrm>
        </p:grpSpPr>
        <p:sp>
          <p:nvSpPr>
            <p:cNvPr id="7" name="직사각형 6"/>
            <p:cNvSpPr/>
            <p:nvPr/>
          </p:nvSpPr>
          <p:spPr>
            <a:xfrm>
              <a:off x="0" y="6641638"/>
              <a:ext cx="2047131" cy="216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1" y="6858000"/>
              <a:ext cx="2047131" cy="260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91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800" dirty="0"/>
              <a:t>2. </a:t>
            </a:r>
            <a:r>
              <a:rPr kumimoji="1" lang="ko-KR" altLang="en-US" sz="2800" dirty="0"/>
              <a:t>관련 </a:t>
            </a:r>
            <a:r>
              <a:rPr kumimoji="1" lang="ko-KR" altLang="en-US" sz="2800" dirty="0" smtClean="0"/>
              <a:t>기술</a:t>
            </a:r>
            <a:endParaRPr kumimoji="1"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E6FC-224A-436A-B51E-C2E9A6B8C9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103250" y="1058091"/>
            <a:ext cx="2172334" cy="1802675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350" dirty="0" smtClean="0"/>
              <a:t>토픽 모델링</a:t>
            </a:r>
            <a:endParaRPr lang="ko-KR" altLang="en-US" sz="2350" dirty="0"/>
          </a:p>
        </p:txBody>
      </p:sp>
      <p:sp>
        <p:nvSpPr>
          <p:cNvPr id="6" name="순서도: 대체 처리 5"/>
          <p:cNvSpPr/>
          <p:nvPr/>
        </p:nvSpPr>
        <p:spPr>
          <a:xfrm>
            <a:off x="2504314" y="1058091"/>
            <a:ext cx="2280635" cy="1802675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350" dirty="0" smtClean="0"/>
              <a:t>텍스트 </a:t>
            </a:r>
            <a:endParaRPr lang="en-US" altLang="ko-KR" sz="2350" dirty="0" smtClean="0"/>
          </a:p>
          <a:p>
            <a:pPr algn="ctr"/>
            <a:r>
              <a:rPr lang="ko-KR" altLang="en-US" sz="2350" dirty="0" smtClean="0"/>
              <a:t>네트워크 분석</a:t>
            </a:r>
            <a:endParaRPr lang="ko-KR" altLang="en-US" sz="2350" dirty="0"/>
          </a:p>
        </p:txBody>
      </p:sp>
      <p:sp>
        <p:nvSpPr>
          <p:cNvPr id="8" name="원형: 비어 있음 7"/>
          <p:cNvSpPr/>
          <p:nvPr/>
        </p:nvSpPr>
        <p:spPr>
          <a:xfrm>
            <a:off x="1740069" y="4193177"/>
            <a:ext cx="6453051" cy="2174141"/>
          </a:xfrm>
          <a:prstGeom prst="donut">
            <a:avLst>
              <a:gd name="adj" fmla="val 1106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solidFill>
                  <a:schemeClr val="tx1"/>
                </a:solidFill>
              </a:rPr>
              <a:t>텍스트 </a:t>
            </a:r>
            <a:r>
              <a:rPr lang="ko-KR" altLang="en-US" sz="2700" dirty="0" err="1" smtClean="0">
                <a:solidFill>
                  <a:schemeClr val="tx1"/>
                </a:solidFill>
              </a:rPr>
              <a:t>마이닝</a:t>
            </a:r>
            <a:r>
              <a:rPr lang="ko-KR" altLang="en-US" sz="2700" dirty="0" smtClean="0">
                <a:solidFill>
                  <a:schemeClr val="tx1"/>
                </a:solidFill>
              </a:rPr>
              <a:t> 기법을 </a:t>
            </a:r>
            <a:r>
              <a:rPr lang="ko-KR" altLang="en-US" sz="2700" dirty="0">
                <a:solidFill>
                  <a:schemeClr val="tx1"/>
                </a:solidFill>
              </a:rPr>
              <a:t>활용한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 smtClean="0">
                <a:solidFill>
                  <a:schemeClr val="tx1"/>
                </a:solidFill>
              </a:rPr>
              <a:t>연구 동향 </a:t>
            </a:r>
            <a:r>
              <a:rPr lang="ko-KR" altLang="en-US" sz="2700" dirty="0" smtClean="0">
                <a:solidFill>
                  <a:schemeClr val="tx1"/>
                </a:solidFill>
              </a:rPr>
              <a:t>분석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3228584" y="3187337"/>
            <a:ext cx="3555806" cy="8098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대체 처리 11"/>
          <p:cNvSpPr/>
          <p:nvPr/>
        </p:nvSpPr>
        <p:spPr>
          <a:xfrm>
            <a:off x="5012395" y="1058090"/>
            <a:ext cx="2280635" cy="1802675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350" dirty="0" err="1" smtClean="0"/>
              <a:t>오피니언</a:t>
            </a:r>
            <a:endParaRPr lang="en-US" altLang="ko-KR" sz="2350" dirty="0"/>
          </a:p>
          <a:p>
            <a:pPr algn="ctr"/>
            <a:r>
              <a:rPr lang="ko-KR" altLang="en-US" sz="2350" dirty="0" err="1" smtClean="0"/>
              <a:t>마이닝</a:t>
            </a:r>
            <a:endParaRPr lang="ko-KR" altLang="en-US" sz="2350" dirty="0"/>
          </a:p>
        </p:txBody>
      </p:sp>
      <p:sp>
        <p:nvSpPr>
          <p:cNvPr id="13" name="순서도: 대체 처리 12"/>
          <p:cNvSpPr/>
          <p:nvPr/>
        </p:nvSpPr>
        <p:spPr>
          <a:xfrm>
            <a:off x="7520477" y="1058091"/>
            <a:ext cx="2280635" cy="1802675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350" dirty="0" err="1" smtClean="0"/>
              <a:t>워드투벡</a:t>
            </a:r>
            <a:endParaRPr lang="ko-KR" altLang="en-US" sz="2350" dirty="0"/>
          </a:p>
        </p:txBody>
      </p:sp>
      <p:grpSp>
        <p:nvGrpSpPr>
          <p:cNvPr id="10" name="그룹 9"/>
          <p:cNvGrpSpPr/>
          <p:nvPr/>
        </p:nvGrpSpPr>
        <p:grpSpPr>
          <a:xfrm>
            <a:off x="-1" y="6641638"/>
            <a:ext cx="2047132" cy="477143"/>
            <a:chOff x="-1" y="6641638"/>
            <a:chExt cx="2047132" cy="477143"/>
          </a:xfrm>
        </p:grpSpPr>
        <p:sp>
          <p:nvSpPr>
            <p:cNvPr id="11" name="직사각형 10"/>
            <p:cNvSpPr/>
            <p:nvPr/>
          </p:nvSpPr>
          <p:spPr>
            <a:xfrm>
              <a:off x="0" y="6641638"/>
              <a:ext cx="2047131" cy="216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-1" y="6858000"/>
              <a:ext cx="2047131" cy="260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800" dirty="0"/>
              <a:t>3. </a:t>
            </a:r>
            <a:r>
              <a:rPr kumimoji="1" lang="ko-KR" altLang="en-US" sz="2800" dirty="0"/>
              <a:t>연구 목적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en-US" altLang="ko-KR" sz="2400" dirty="0" smtClean="0"/>
          </a:p>
          <a:p>
            <a:r>
              <a:rPr kumimoji="1" lang="ko-KR" altLang="en-US" sz="2400" dirty="0" smtClean="0"/>
              <a:t>연구 </a:t>
            </a:r>
            <a:r>
              <a:rPr kumimoji="1" lang="ko-KR" altLang="en-US" sz="2400" dirty="0"/>
              <a:t>동향 </a:t>
            </a:r>
            <a:r>
              <a:rPr kumimoji="1" lang="ko-KR" altLang="en-US" sz="2400" dirty="0" smtClean="0"/>
              <a:t>보고서에 </a:t>
            </a:r>
            <a:r>
              <a:rPr kumimoji="1" lang="ko-KR" altLang="en-US" sz="2400" dirty="0"/>
              <a:t>사용된 텍스트 </a:t>
            </a:r>
            <a:r>
              <a:rPr kumimoji="1" lang="ko-KR" altLang="en-US" sz="2400" dirty="0" err="1"/>
              <a:t>마이닝</a:t>
            </a:r>
            <a:r>
              <a:rPr kumimoji="1" lang="ko-KR" altLang="en-US" sz="2400" dirty="0"/>
              <a:t> 기법 분석</a:t>
            </a:r>
            <a:endParaRPr kumimoji="1" lang="en-US" altLang="ko-KR" sz="2400" dirty="0"/>
          </a:p>
          <a:p>
            <a:pPr lvl="1">
              <a:lnSpc>
                <a:spcPct val="150000"/>
              </a:lnSpc>
            </a:pPr>
            <a:r>
              <a:rPr kumimoji="1" lang="ko-KR" altLang="en-US" sz="2400" dirty="0" smtClean="0"/>
              <a:t>다양한 텍스트 </a:t>
            </a:r>
            <a:r>
              <a:rPr kumimoji="1" lang="ko-KR" altLang="en-US" sz="2400" dirty="0" err="1" smtClean="0"/>
              <a:t>마이닝</a:t>
            </a:r>
            <a:r>
              <a:rPr kumimoji="1" lang="ko-KR" altLang="en-US" sz="2400" dirty="0" smtClean="0"/>
              <a:t> 기법들을 분석</a:t>
            </a:r>
            <a:endParaRPr kumimoji="1" lang="en-US" altLang="ko-KR" sz="2400" dirty="0" smtClean="0"/>
          </a:p>
          <a:p>
            <a:pPr lvl="1">
              <a:lnSpc>
                <a:spcPct val="150000"/>
              </a:lnSpc>
            </a:pPr>
            <a:r>
              <a:rPr kumimoji="1" lang="ko-KR" altLang="en-US" sz="2400" dirty="0" smtClean="0"/>
              <a:t>그를 통한 각 기법들의 장단점 및 활용 방안 도출</a:t>
            </a:r>
            <a:endParaRPr kumimoji="1" lang="en-US" altLang="ko-KR" sz="2400" dirty="0" smtClean="0"/>
          </a:p>
          <a:p>
            <a:pPr lvl="1"/>
            <a:endParaRPr kumimoji="1" lang="en-US" altLang="ko-KR" sz="2400" dirty="0"/>
          </a:p>
          <a:p>
            <a:r>
              <a:rPr kumimoji="1" lang="ko-KR" altLang="en-US" sz="2400" dirty="0" smtClean="0"/>
              <a:t>기법 분석을 활용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연구 동향 보고서에 적합한 텍스트 </a:t>
            </a:r>
            <a:r>
              <a:rPr kumimoji="1" lang="ko-KR" altLang="en-US" sz="2400" dirty="0" err="1" smtClean="0"/>
              <a:t>마이닝</a:t>
            </a:r>
            <a:r>
              <a:rPr kumimoji="1" lang="ko-KR" altLang="en-US" sz="2400" dirty="0" smtClean="0"/>
              <a:t>               기술 선택 가능</a:t>
            </a:r>
            <a:endParaRPr kumimoji="1"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E6FC-224A-436A-B51E-C2E9A6B8C9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1" y="6641638"/>
            <a:ext cx="2047132" cy="477143"/>
            <a:chOff x="-1" y="6641638"/>
            <a:chExt cx="2047132" cy="477143"/>
          </a:xfrm>
        </p:grpSpPr>
        <p:sp>
          <p:nvSpPr>
            <p:cNvPr id="17" name="직사각형 16"/>
            <p:cNvSpPr/>
            <p:nvPr/>
          </p:nvSpPr>
          <p:spPr>
            <a:xfrm>
              <a:off x="0" y="6641638"/>
              <a:ext cx="2047131" cy="216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-1" y="6858000"/>
              <a:ext cx="2047131" cy="260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25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432" y="102393"/>
            <a:ext cx="9672329" cy="448213"/>
          </a:xfrm>
        </p:spPr>
        <p:txBody>
          <a:bodyPr/>
          <a:lstStyle/>
          <a:p>
            <a:r>
              <a:rPr kumimoji="1" lang="en-US" altLang="ko-KR" sz="2800" dirty="0"/>
              <a:t>4. </a:t>
            </a:r>
            <a:r>
              <a:rPr kumimoji="1" lang="ko-KR" altLang="en-US" sz="2800" dirty="0"/>
              <a:t>연구 </a:t>
            </a:r>
            <a:r>
              <a:rPr kumimoji="1" lang="ko-KR" altLang="en-US" sz="2800" dirty="0"/>
              <a:t>기법 분석 </a:t>
            </a:r>
            <a:r>
              <a:rPr kumimoji="1" lang="en-US" altLang="ko-KR" sz="2800" dirty="0"/>
              <a:t>– </a:t>
            </a:r>
            <a:r>
              <a:rPr kumimoji="1" lang="ko-KR" altLang="en-US" sz="2800" dirty="0" smtClean="0"/>
              <a:t>토픽 모델링</a:t>
            </a:r>
            <a:r>
              <a:rPr kumimoji="1" lang="en-US" altLang="ko-KR" sz="2800" dirty="0" smtClean="0"/>
              <a:t>, </a:t>
            </a:r>
            <a:r>
              <a:rPr kumimoji="1" lang="ko-KR" altLang="en-US" sz="2800" dirty="0" smtClean="0"/>
              <a:t>텍스트 네트워크 분석</a:t>
            </a:r>
            <a:endParaRPr kumimoji="1"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30123" y="884186"/>
            <a:ext cx="9672638" cy="5221646"/>
          </a:xfrm>
        </p:spPr>
        <p:txBody>
          <a:bodyPr/>
          <a:lstStyle/>
          <a:p>
            <a:endParaRPr kumimoji="1" lang="en-US" altLang="ko-KR" sz="2400" dirty="0" smtClean="0"/>
          </a:p>
          <a:p>
            <a:r>
              <a:rPr kumimoji="1" lang="ko-KR" altLang="en-US" sz="2400" dirty="0" smtClean="0"/>
              <a:t>토픽모델링</a:t>
            </a:r>
            <a:endParaRPr kumimoji="1" lang="en-US" altLang="ko-KR" sz="2400" dirty="0" smtClean="0"/>
          </a:p>
          <a:p>
            <a:r>
              <a:rPr kumimoji="1" lang="en-US" altLang="ko-KR" sz="2400" dirty="0" smtClean="0"/>
              <a:t>LDA </a:t>
            </a:r>
            <a:r>
              <a:rPr lang="en-US" altLang="ko-KR" sz="2400" dirty="0"/>
              <a:t>(Latent </a:t>
            </a:r>
            <a:r>
              <a:rPr lang="en-US" altLang="ko-KR" sz="2400" dirty="0" err="1"/>
              <a:t>Dirichlet</a:t>
            </a:r>
            <a:r>
              <a:rPr lang="en-US" altLang="ko-KR" sz="2400" dirty="0"/>
              <a:t> Allocation)</a:t>
            </a:r>
          </a:p>
          <a:p>
            <a:pPr lvl="1"/>
            <a:r>
              <a:rPr lang="ko-KR" altLang="en-US" sz="2400" dirty="0" smtClean="0"/>
              <a:t>주어진 </a:t>
            </a:r>
            <a:r>
              <a:rPr lang="ko-KR" altLang="en-US" sz="2400" dirty="0"/>
              <a:t>데이터 내의 이산적인 주제들에 대해 가정하는 </a:t>
            </a:r>
            <a:r>
              <a:rPr lang="ko-KR" altLang="en-US" sz="2400" dirty="0" smtClean="0"/>
              <a:t>                   확률 </a:t>
            </a:r>
            <a:r>
              <a:rPr lang="ko-KR" altLang="en-US" sz="2400" dirty="0"/>
              <a:t>생성 모델</a:t>
            </a:r>
          </a:p>
          <a:p>
            <a:r>
              <a:rPr kumimoji="1" lang="en-US" altLang="ko-KR" sz="2400" dirty="0" smtClean="0"/>
              <a:t>HDP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(</a:t>
            </a:r>
            <a:r>
              <a:rPr lang="en-US" altLang="ko-KR" sz="2400" dirty="0" smtClean="0"/>
              <a:t>Hierarchical </a:t>
            </a:r>
            <a:r>
              <a:rPr lang="en-US" altLang="ko-KR" sz="2400" dirty="0" err="1"/>
              <a:t>Dirichlet</a:t>
            </a:r>
            <a:r>
              <a:rPr lang="en-US" altLang="ko-KR" sz="2400" dirty="0"/>
              <a:t> Process</a:t>
            </a:r>
            <a:r>
              <a:rPr kumimoji="1" lang="en-US" altLang="ko-KR" sz="2400" dirty="0" smtClean="0"/>
              <a:t>)</a:t>
            </a:r>
            <a:endParaRPr kumimoji="1" lang="en-US" altLang="ko-KR" sz="2400" dirty="0"/>
          </a:p>
          <a:p>
            <a:pPr lvl="1"/>
            <a:r>
              <a:rPr lang="ko-KR" altLang="en-US" sz="2400" dirty="0" smtClean="0"/>
              <a:t>랜덤 프로세스에 </a:t>
            </a:r>
            <a:r>
              <a:rPr lang="ko-KR" altLang="en-US" sz="2400" dirty="0"/>
              <a:t>기반한 </a:t>
            </a:r>
            <a:r>
              <a:rPr lang="en-US" altLang="ko-KR" sz="2400" dirty="0"/>
              <a:t>DP(</a:t>
            </a:r>
            <a:r>
              <a:rPr lang="en-US" altLang="ko-KR" sz="2400" dirty="0" err="1"/>
              <a:t>Dirichlet</a:t>
            </a:r>
            <a:r>
              <a:rPr lang="en-US" altLang="ko-KR" sz="2400" dirty="0"/>
              <a:t> Process)</a:t>
            </a:r>
            <a:r>
              <a:rPr lang="ko-KR" altLang="en-US" sz="2400" dirty="0"/>
              <a:t>를 계층적으로 </a:t>
            </a:r>
            <a:r>
              <a:rPr lang="ko-KR" altLang="en-US" sz="2400" dirty="0" smtClean="0"/>
              <a:t>          적용하는 모델</a:t>
            </a:r>
            <a:endParaRPr lang="ko-KR" altLang="en-US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 smtClean="0"/>
              <a:t>텍스트 네트워크 분석</a:t>
            </a:r>
            <a:endParaRPr kumimoji="1" lang="en-US" altLang="ko-KR" sz="2400" dirty="0" smtClean="0"/>
          </a:p>
          <a:p>
            <a:pPr lvl="1"/>
            <a:r>
              <a:rPr lang="ko-KR" altLang="en-US" sz="2400" dirty="0" smtClean="0"/>
              <a:t>텍스트 </a:t>
            </a:r>
            <a:r>
              <a:rPr lang="ko-KR" altLang="en-US" sz="2400" dirty="0"/>
              <a:t>데이터에 네트워크 분석을 적용한 것으로</a:t>
            </a:r>
            <a:r>
              <a:rPr lang="en-US" altLang="ko-KR" sz="2400" dirty="0"/>
              <a:t>, </a:t>
            </a:r>
            <a:r>
              <a:rPr lang="ko-KR" altLang="en-US" sz="2400" dirty="0"/>
              <a:t>네트워크의 </a:t>
            </a:r>
            <a:r>
              <a:rPr lang="ko-KR" altLang="en-US" sz="2400" dirty="0" smtClean="0"/>
              <a:t>     형태로 </a:t>
            </a:r>
            <a:r>
              <a:rPr lang="ko-KR" altLang="en-US" sz="2400" dirty="0"/>
              <a:t>단어들 간의 관계를 나타내어 분석하는 </a:t>
            </a:r>
            <a:r>
              <a:rPr lang="ko-KR" altLang="en-US" sz="2400" dirty="0" smtClean="0"/>
              <a:t>기법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E6FC-224A-436A-B51E-C2E9A6B8C975}" type="slidenum">
              <a:rPr lang="ko-KR" altLang="en-US" sz="1100" smtClean="0"/>
              <a:pPr/>
              <a:t>5</a:t>
            </a:fld>
            <a:endParaRPr lang="ko-KR" altLang="en-US" sz="1100" dirty="0"/>
          </a:p>
        </p:txBody>
      </p:sp>
      <p:grpSp>
        <p:nvGrpSpPr>
          <p:cNvPr id="5" name="그룹 4"/>
          <p:cNvGrpSpPr/>
          <p:nvPr/>
        </p:nvGrpSpPr>
        <p:grpSpPr>
          <a:xfrm>
            <a:off x="-1" y="6641638"/>
            <a:ext cx="2047132" cy="477143"/>
            <a:chOff x="-1" y="6641638"/>
            <a:chExt cx="2047132" cy="477143"/>
          </a:xfrm>
        </p:grpSpPr>
        <p:sp>
          <p:nvSpPr>
            <p:cNvPr id="6" name="직사각형 5"/>
            <p:cNvSpPr/>
            <p:nvPr/>
          </p:nvSpPr>
          <p:spPr>
            <a:xfrm>
              <a:off x="0" y="6641638"/>
              <a:ext cx="2047131" cy="216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-1" y="6858000"/>
              <a:ext cx="2047131" cy="260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4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800" dirty="0"/>
              <a:t>4. </a:t>
            </a:r>
            <a:r>
              <a:rPr kumimoji="1" lang="ko-KR" altLang="en-US" sz="2800" dirty="0"/>
              <a:t>연구 </a:t>
            </a:r>
            <a:r>
              <a:rPr kumimoji="1" lang="ko-KR" altLang="en-US" sz="2800" dirty="0"/>
              <a:t>기법 분석 </a:t>
            </a:r>
            <a:r>
              <a:rPr kumimoji="1" lang="en-US" altLang="ko-KR" sz="2800" dirty="0" smtClean="0"/>
              <a:t>– </a:t>
            </a:r>
            <a:r>
              <a:rPr kumimoji="1" lang="ko-KR" altLang="en-US" sz="2800" dirty="0" err="1" smtClean="0"/>
              <a:t>워드투벡</a:t>
            </a:r>
            <a:endParaRPr kumimoji="1"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en-US" altLang="ko-KR" sz="2400" dirty="0" smtClean="0"/>
          </a:p>
          <a:p>
            <a:r>
              <a:rPr kumimoji="1" lang="ko-KR" altLang="en-US" sz="2400" dirty="0" err="1" smtClean="0"/>
              <a:t>워드투벡</a:t>
            </a:r>
            <a:r>
              <a:rPr kumimoji="1" lang="en-US" altLang="ko-KR" sz="2400" dirty="0" smtClean="0"/>
              <a:t>(Word2vec)</a:t>
            </a:r>
            <a:endParaRPr kumimoji="1" lang="en-US" altLang="ko-KR" sz="2400" dirty="0"/>
          </a:p>
          <a:p>
            <a:pPr lvl="1"/>
            <a:r>
              <a:rPr lang="ko-KR" altLang="en-US" sz="2400" dirty="0" smtClean="0"/>
              <a:t>특정 </a:t>
            </a:r>
            <a:r>
              <a:rPr lang="ko-KR" altLang="en-US" sz="2400" dirty="0"/>
              <a:t>단어들 사이의 관계성을 잘 표현하는 특성을 </a:t>
            </a:r>
            <a:r>
              <a:rPr lang="ko-KR" altLang="en-US" sz="2400" dirty="0" smtClean="0"/>
              <a:t>가지고</a:t>
            </a:r>
            <a:r>
              <a:rPr lang="en-US" altLang="ko-KR" sz="2400" dirty="0" smtClean="0"/>
              <a:t>,             </a:t>
            </a:r>
            <a:r>
              <a:rPr lang="ko-KR" altLang="en-US" sz="2400" dirty="0" smtClean="0"/>
              <a:t>그를 </a:t>
            </a:r>
            <a:r>
              <a:rPr lang="ko-KR" altLang="en-US" sz="2400" dirty="0"/>
              <a:t>활용하여 단어들 사이의 관계를 식으로 </a:t>
            </a:r>
            <a:r>
              <a:rPr lang="ko-KR" altLang="en-US" sz="2400" dirty="0" smtClean="0"/>
              <a:t>나타</a:t>
            </a:r>
            <a:r>
              <a:rPr lang="ko-KR" altLang="en-US" sz="2400" dirty="0"/>
              <a:t>냄</a:t>
            </a:r>
            <a:endParaRPr lang="ko-KR" altLang="en-US" sz="2400" dirty="0"/>
          </a:p>
          <a:p>
            <a:pPr lvl="1"/>
            <a:r>
              <a:rPr kumimoji="1" lang="ko-KR" altLang="en-US" sz="2400" dirty="0"/>
              <a:t>텍</a:t>
            </a:r>
            <a:r>
              <a:rPr lang="ko-KR" altLang="en-US" sz="2400" dirty="0" smtClean="0"/>
              <a:t>스트 </a:t>
            </a:r>
            <a:r>
              <a:rPr lang="ko-KR" altLang="en-US" sz="2400" dirty="0"/>
              <a:t>문서를 분석한 후 특정 단어에 대해 그 단어와 인접하여 </a:t>
            </a:r>
            <a:r>
              <a:rPr lang="ko-KR" altLang="en-US" sz="2400" dirty="0" smtClean="0"/>
              <a:t>   나타나는 </a:t>
            </a:r>
            <a:r>
              <a:rPr lang="ko-KR" altLang="en-US" sz="2400" dirty="0"/>
              <a:t>다른 단어를 관계성을 가진 단어로서 학습</a:t>
            </a:r>
          </a:p>
          <a:p>
            <a:pPr lvl="1"/>
            <a:endParaRPr kumimoji="1" lang="en-US" altLang="ko-KR" sz="2400" dirty="0"/>
          </a:p>
          <a:p>
            <a:pPr lvl="1"/>
            <a:endParaRPr kumimoji="1"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E6FC-224A-436A-B51E-C2E9A6B8C975}" type="slidenum">
              <a:rPr lang="ko-KR" altLang="en-US" sz="1100" smtClean="0"/>
              <a:pPr/>
              <a:t>6</a:t>
            </a:fld>
            <a:endParaRPr lang="ko-KR" altLang="en-US" sz="1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-1" y="6641638"/>
            <a:ext cx="2047132" cy="477143"/>
            <a:chOff x="-1" y="6641638"/>
            <a:chExt cx="2047132" cy="477143"/>
          </a:xfrm>
        </p:grpSpPr>
        <p:sp>
          <p:nvSpPr>
            <p:cNvPr id="8" name="직사각형 7"/>
            <p:cNvSpPr/>
            <p:nvPr/>
          </p:nvSpPr>
          <p:spPr>
            <a:xfrm>
              <a:off x="0" y="6641638"/>
              <a:ext cx="2047131" cy="216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" y="6858000"/>
              <a:ext cx="2047131" cy="260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51091136" descr="EMB000023282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04" y="3373967"/>
            <a:ext cx="5400675" cy="273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800" dirty="0"/>
              <a:t>4. </a:t>
            </a:r>
            <a:r>
              <a:rPr kumimoji="1" lang="ko-KR" altLang="en-US" sz="2800" dirty="0"/>
              <a:t>연구 </a:t>
            </a:r>
            <a:r>
              <a:rPr kumimoji="1" lang="ko-KR" altLang="en-US" sz="2800" dirty="0" smtClean="0"/>
              <a:t>기법 분석 </a:t>
            </a:r>
            <a:r>
              <a:rPr kumimoji="1" lang="en-US" altLang="ko-KR" sz="2800" dirty="0" smtClean="0"/>
              <a:t>– </a:t>
            </a:r>
            <a:r>
              <a:rPr kumimoji="1" lang="ko-KR" altLang="en-US" sz="2800" dirty="0" smtClean="0"/>
              <a:t>감성분석 </a:t>
            </a:r>
            <a:r>
              <a:rPr kumimoji="1" lang="en-US" altLang="ko-KR" sz="2800" dirty="0" smtClean="0"/>
              <a:t>&amp; </a:t>
            </a:r>
            <a:r>
              <a:rPr kumimoji="1" lang="ko-KR" altLang="en-US" sz="2800" dirty="0" err="1" smtClean="0"/>
              <a:t>오피니언</a:t>
            </a:r>
            <a:r>
              <a:rPr kumimoji="1" lang="ko-KR" altLang="en-US" sz="2800" dirty="0" smtClean="0"/>
              <a:t> </a:t>
            </a:r>
            <a:r>
              <a:rPr kumimoji="1" lang="ko-KR" altLang="en-US" sz="2800" dirty="0" err="1" smtClean="0"/>
              <a:t>마이닝</a:t>
            </a:r>
            <a:endParaRPr kumimoji="1"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en-US" altLang="ko-KR" sz="2400" dirty="0" smtClean="0"/>
          </a:p>
          <a:p>
            <a:r>
              <a:rPr kumimoji="1" lang="ko-KR" altLang="en-US" sz="2400" dirty="0" smtClean="0"/>
              <a:t>감성 분석</a:t>
            </a:r>
            <a:endParaRPr kumimoji="1" lang="en-US" altLang="ko-KR" sz="2400" dirty="0" smtClean="0"/>
          </a:p>
          <a:p>
            <a:pPr lvl="1"/>
            <a:r>
              <a:rPr lang="ko-KR" altLang="en-US" sz="2400" dirty="0" smtClean="0"/>
              <a:t>특정 </a:t>
            </a:r>
            <a:r>
              <a:rPr lang="ko-KR" altLang="en-US" sz="2400" dirty="0"/>
              <a:t>문서 데이터의 긍정</a:t>
            </a:r>
            <a:r>
              <a:rPr lang="en-US" altLang="ko-KR" sz="2400" dirty="0"/>
              <a:t>, </a:t>
            </a:r>
            <a:r>
              <a:rPr lang="ko-KR" altLang="en-US" sz="2400" dirty="0"/>
              <a:t>부정과 같은 극성에 대한 감정을 분석하고 </a:t>
            </a:r>
            <a:r>
              <a:rPr lang="ko-KR" altLang="en-US" sz="2400" dirty="0" smtClean="0"/>
              <a:t>분류하는 기법</a:t>
            </a:r>
            <a:endParaRPr lang="en-US" altLang="ko-KR" sz="2400" dirty="0" smtClean="0"/>
          </a:p>
          <a:p>
            <a:pPr lvl="1"/>
            <a:endParaRPr lang="en-US" altLang="ko-KR" sz="2400" dirty="0"/>
          </a:p>
          <a:p>
            <a:r>
              <a:rPr kumimoji="1" lang="ko-KR" altLang="en-US" sz="2400" dirty="0" err="1" smtClean="0"/>
              <a:t>오피니언</a:t>
            </a:r>
            <a:r>
              <a:rPr kumimoji="1" lang="ko-KR" altLang="en-US" sz="2400" dirty="0" smtClean="0"/>
              <a:t> </a:t>
            </a:r>
            <a:r>
              <a:rPr kumimoji="1" lang="ko-KR" altLang="en-US" sz="2400" dirty="0" err="1" smtClean="0"/>
              <a:t>마이닝</a:t>
            </a:r>
            <a:endParaRPr kumimoji="1" lang="en-US" altLang="ko-KR" sz="2400" dirty="0" smtClean="0"/>
          </a:p>
          <a:p>
            <a:pPr lvl="1"/>
            <a:r>
              <a:rPr lang="ko-KR" altLang="en-US" sz="2400" dirty="0" smtClean="0"/>
              <a:t>감성 </a:t>
            </a:r>
            <a:r>
              <a:rPr lang="ko-KR" altLang="en-US" sz="2400" dirty="0"/>
              <a:t>분석을 위한 기법 중 하나로써</a:t>
            </a:r>
            <a:r>
              <a:rPr lang="en-US" altLang="ko-KR" sz="2400" dirty="0"/>
              <a:t>, </a:t>
            </a:r>
            <a:r>
              <a:rPr lang="ko-KR" altLang="en-US" sz="2400" dirty="0"/>
              <a:t>감성 사전을 통해 단어들 사이의 극성을 수치화 하여 극성을 분석하는 </a:t>
            </a:r>
            <a:r>
              <a:rPr lang="ko-KR" altLang="en-US" sz="2400" dirty="0" smtClean="0"/>
              <a:t>기법</a:t>
            </a:r>
            <a:endParaRPr lang="en-US" altLang="ko-KR" sz="2400" dirty="0" smtClean="0"/>
          </a:p>
          <a:p>
            <a:pPr lvl="1"/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E6FC-224A-436A-B51E-C2E9A6B8C975}" type="slidenum">
              <a:rPr lang="ko-KR" altLang="en-US" sz="1100" smtClean="0"/>
              <a:pPr/>
              <a:t>7</a:t>
            </a:fld>
            <a:endParaRPr lang="ko-KR" altLang="en-US" sz="1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-1" y="6641638"/>
            <a:ext cx="2047132" cy="477143"/>
            <a:chOff x="-1" y="6641638"/>
            <a:chExt cx="2047132" cy="477143"/>
          </a:xfrm>
        </p:grpSpPr>
        <p:sp>
          <p:nvSpPr>
            <p:cNvPr id="8" name="직사각형 7"/>
            <p:cNvSpPr/>
            <p:nvPr/>
          </p:nvSpPr>
          <p:spPr>
            <a:xfrm>
              <a:off x="0" y="6641638"/>
              <a:ext cx="2047131" cy="216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" y="6858000"/>
              <a:ext cx="2047131" cy="260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51092256" descr="EMB000023282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4180114"/>
            <a:ext cx="5400675" cy="175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800" dirty="0"/>
              <a:t>5. </a:t>
            </a:r>
            <a:r>
              <a:rPr kumimoji="1" lang="ko-KR" altLang="en-US" sz="2800" dirty="0"/>
              <a:t>연구 결과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sz="2400" dirty="0" smtClean="0"/>
              <a:t>50</a:t>
            </a:r>
            <a:r>
              <a:rPr kumimoji="1" lang="ko-KR" altLang="en-US" sz="2400" dirty="0" smtClean="0"/>
              <a:t>여건의 연구 동향 보고서를 분석</a:t>
            </a:r>
            <a:endParaRPr kumimoji="1" lang="en-US" altLang="ko-KR" sz="2400" dirty="0"/>
          </a:p>
          <a:p>
            <a:r>
              <a:rPr kumimoji="1" lang="ko-KR" altLang="en-US" sz="2400" dirty="0" smtClean="0"/>
              <a:t>그 중 주로 사용된</a:t>
            </a:r>
            <a:r>
              <a:rPr kumimoji="1" lang="ko-KR" altLang="en-US" sz="2400" dirty="0" smtClean="0"/>
              <a:t> 토픽모델링</a:t>
            </a:r>
            <a:r>
              <a:rPr kumimoji="1" lang="ko-KR" altLang="en-US" sz="2400" dirty="0" smtClean="0"/>
              <a:t>과 텍스트 네트워크 분석 기법이             활용된 보고서 분석 </a:t>
            </a:r>
            <a:endParaRPr kumimoji="1" lang="en-US" altLang="ko-KR" sz="2400" dirty="0" smtClean="0"/>
          </a:p>
          <a:p>
            <a:endParaRPr kumimoji="1" lang="en-US" altLang="ko-KR" sz="2400" dirty="0"/>
          </a:p>
          <a:p>
            <a:r>
              <a:rPr kumimoji="1" lang="ko-KR" altLang="en-US" sz="2400" dirty="0" smtClean="0"/>
              <a:t>토픽 모델링을 활용한 </a:t>
            </a:r>
            <a:r>
              <a:rPr kumimoji="1" lang="ko-KR" altLang="en-US" sz="2400" i="1" dirty="0" smtClean="0"/>
              <a:t>보고서</a:t>
            </a:r>
            <a:r>
              <a:rPr kumimoji="1" lang="ko-KR" altLang="en-US" sz="2400" dirty="0" smtClean="0"/>
              <a:t> 분석 결과</a:t>
            </a:r>
            <a:endParaRPr kumimoji="1" lang="en-US" altLang="ko-KR" sz="2400" dirty="0" smtClean="0"/>
          </a:p>
          <a:p>
            <a:pPr lvl="1"/>
            <a:r>
              <a:rPr lang="ko-KR" altLang="en-US" sz="2400" dirty="0" smtClean="0"/>
              <a:t>대부분 </a:t>
            </a:r>
            <a:r>
              <a:rPr lang="en-US" altLang="ko-KR" sz="2400" dirty="0" smtClean="0"/>
              <a:t>LDA</a:t>
            </a:r>
            <a:r>
              <a:rPr lang="ko-KR" altLang="en-US" sz="2400" dirty="0" smtClean="0"/>
              <a:t>기법을 활용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네트워크 </a:t>
            </a:r>
            <a:r>
              <a:rPr lang="ko-KR" altLang="en-US" sz="2400" dirty="0"/>
              <a:t>분석과 </a:t>
            </a:r>
            <a:r>
              <a:rPr lang="ko-KR" altLang="en-US" sz="2400" dirty="0" err="1"/>
              <a:t>시계열회귀분석</a:t>
            </a:r>
            <a:r>
              <a:rPr lang="ko-KR" altLang="en-US" sz="2400" dirty="0"/>
              <a:t> 등 다양한 기법을 </a:t>
            </a:r>
            <a:r>
              <a:rPr lang="ko-KR" altLang="en-US" sz="2400" dirty="0" smtClean="0"/>
              <a:t>                        함께 활용하는 형태를 보임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kumimoji="1" lang="ko-KR" altLang="en-US" sz="2400" dirty="0" err="1" smtClean="0"/>
              <a:t>넥스트</a:t>
            </a:r>
            <a:r>
              <a:rPr kumimoji="1" lang="ko-KR" altLang="en-US" sz="2400" dirty="0" smtClean="0"/>
              <a:t> 네트워크 분석을 활용한 </a:t>
            </a:r>
            <a:r>
              <a:rPr kumimoji="1" lang="ko-KR" altLang="en-US" sz="2400" dirty="0"/>
              <a:t>보고서 분석 결과</a:t>
            </a:r>
            <a:endParaRPr kumimoji="1" lang="en-US" altLang="ko-KR" sz="2400" dirty="0"/>
          </a:p>
          <a:p>
            <a:pPr lvl="1"/>
            <a:r>
              <a:rPr lang="ko-KR" altLang="en-US" sz="2400" dirty="0"/>
              <a:t>네트워크 텍스트 분석 기법만을 통해 </a:t>
            </a:r>
            <a:r>
              <a:rPr lang="ko-KR" altLang="en-US" sz="2400" dirty="0" smtClean="0"/>
              <a:t>                                                    분석한 </a:t>
            </a:r>
            <a:r>
              <a:rPr lang="ko-KR" altLang="en-US" sz="2400" dirty="0"/>
              <a:t>연구가 대부분을 차지</a:t>
            </a:r>
            <a:endParaRPr lang="en-US" altLang="ko-KR" sz="2400" dirty="0"/>
          </a:p>
          <a:p>
            <a:pPr lvl="1"/>
            <a:r>
              <a:rPr lang="ko-KR" altLang="en-US" sz="2400" dirty="0"/>
              <a:t>다른 종류의 텍스트 </a:t>
            </a:r>
            <a:r>
              <a:rPr lang="ko-KR" altLang="en-US" sz="2400" dirty="0" err="1"/>
              <a:t>마이닝</a:t>
            </a:r>
            <a:r>
              <a:rPr lang="ko-KR" altLang="en-US" sz="2400" dirty="0"/>
              <a:t> 기법과 비교 분석하는 연구는 </a:t>
            </a:r>
            <a:r>
              <a:rPr lang="ko-KR" altLang="en-US" sz="2400" dirty="0" smtClean="0"/>
              <a:t>부족</a:t>
            </a:r>
            <a:endParaRPr lang="en-US" altLang="ko-KR" sz="24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E6FC-224A-436A-B51E-C2E9A6B8C975}" type="slidenum">
              <a:rPr lang="ko-KR" altLang="en-US" sz="1100" smtClean="0"/>
              <a:pPr/>
              <a:t>8</a:t>
            </a:fld>
            <a:endParaRPr lang="ko-KR" altLang="en-US" sz="1100" dirty="0"/>
          </a:p>
        </p:txBody>
      </p:sp>
      <p:grpSp>
        <p:nvGrpSpPr>
          <p:cNvPr id="6" name="그룹 5"/>
          <p:cNvGrpSpPr/>
          <p:nvPr/>
        </p:nvGrpSpPr>
        <p:grpSpPr>
          <a:xfrm>
            <a:off x="-1" y="6641638"/>
            <a:ext cx="2047132" cy="477143"/>
            <a:chOff x="-1" y="6641638"/>
            <a:chExt cx="2047132" cy="477143"/>
          </a:xfrm>
        </p:grpSpPr>
        <p:sp>
          <p:nvSpPr>
            <p:cNvPr id="8" name="직사각형 7"/>
            <p:cNvSpPr/>
            <p:nvPr/>
          </p:nvSpPr>
          <p:spPr>
            <a:xfrm>
              <a:off x="0" y="6641638"/>
              <a:ext cx="2047131" cy="216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" y="6858000"/>
              <a:ext cx="2047131" cy="260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52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800" dirty="0"/>
              <a:t>6. </a:t>
            </a:r>
            <a:r>
              <a:rPr kumimoji="1" lang="ko-KR" altLang="en-US" sz="2800" dirty="0"/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sz="2400" dirty="0"/>
              <a:t> </a:t>
            </a:r>
            <a:r>
              <a:rPr kumimoji="1" lang="ko-KR" altLang="en-US" sz="2400" dirty="0" smtClean="0">
                <a:solidFill>
                  <a:srgbClr val="FF0000"/>
                </a:solidFill>
              </a:rPr>
              <a:t>토픽모델링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, </a:t>
            </a:r>
            <a:r>
              <a:rPr kumimoji="1" lang="ko-KR" altLang="en-US" sz="2400" dirty="0" smtClean="0"/>
              <a:t>그 중에서도 </a:t>
            </a:r>
            <a:r>
              <a:rPr kumimoji="1" lang="en-US" altLang="ko-KR" sz="2400" dirty="0" smtClean="0"/>
              <a:t>LDA </a:t>
            </a:r>
            <a:r>
              <a:rPr kumimoji="1" lang="ko-KR" altLang="en-US" sz="2400" dirty="0" smtClean="0"/>
              <a:t>기법을 가장 많이 사용함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 </a:t>
            </a:r>
            <a:r>
              <a:rPr kumimoji="1" lang="ko-KR" altLang="en-US" sz="2400" dirty="0" smtClean="0"/>
              <a:t>다양한 텍스트 </a:t>
            </a:r>
            <a:r>
              <a:rPr kumimoji="1" lang="ko-KR" altLang="en-US" sz="2400" dirty="0" err="1" smtClean="0"/>
              <a:t>마이닝</a:t>
            </a:r>
            <a:r>
              <a:rPr kumimoji="1" lang="ko-KR" altLang="en-US" sz="2400" dirty="0" smtClean="0"/>
              <a:t> 기술이 있지만</a:t>
            </a:r>
            <a:r>
              <a:rPr kumimoji="1" lang="en-US" altLang="ko-KR" sz="2400" dirty="0" smtClean="0"/>
              <a:t>, </a:t>
            </a:r>
            <a:r>
              <a:rPr kumimoji="1" lang="ko-KR" altLang="en-US" sz="2400" dirty="0" smtClean="0"/>
              <a:t>현재 연구 동향 분석엔              토픽모델링</a:t>
            </a:r>
            <a:r>
              <a:rPr kumimoji="1" lang="en-US" altLang="ko-KR" sz="2400" dirty="0" smtClean="0"/>
              <a:t>, </a:t>
            </a:r>
            <a:r>
              <a:rPr kumimoji="1" lang="ko-KR" altLang="en-US" sz="2400" dirty="0" smtClean="0"/>
              <a:t>텍스트 네트워크 두 가지만이 주로 사용되고 있음</a:t>
            </a:r>
            <a:endParaRPr kumimoji="1" lang="en-US" altLang="ko-KR" sz="2400" dirty="0" smtClean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 </a:t>
            </a:r>
            <a:r>
              <a:rPr kumimoji="1" lang="ko-KR" altLang="en-US" sz="2400" dirty="0" smtClean="0"/>
              <a:t>한 분야의 분석에 주로 한 가지의 기술만 사용되기에</a:t>
            </a:r>
            <a:r>
              <a:rPr kumimoji="1" lang="en-US" altLang="ko-KR" sz="2400" dirty="0" smtClean="0"/>
              <a:t>, </a:t>
            </a:r>
            <a:r>
              <a:rPr kumimoji="1" lang="ko-KR" altLang="en-US" sz="2400" dirty="0" smtClean="0"/>
              <a:t>다양한 기술이  함께 사용될 경우의 결과를 얻지 못하는 한계가 있음</a:t>
            </a:r>
            <a:endParaRPr kumimoji="1" lang="en-US" altLang="ko-KR" sz="2400" dirty="0" smtClean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 </a:t>
            </a:r>
            <a:r>
              <a:rPr kumimoji="1" lang="ko-KR" altLang="en-US" sz="2400" dirty="0" smtClean="0"/>
              <a:t>다양한 분야에 적용된 방법을 소개하였기에 앞으로 연구 분야에 따라 텍스트 </a:t>
            </a:r>
            <a:r>
              <a:rPr kumimoji="1" lang="ko-KR" altLang="en-US" sz="2400" dirty="0" err="1" smtClean="0"/>
              <a:t>마이닝</a:t>
            </a:r>
            <a:r>
              <a:rPr kumimoji="1" lang="ko-KR" altLang="en-US" sz="2400" dirty="0" smtClean="0"/>
              <a:t> 기법을 선택할 때에 결과를 활용 가능</a:t>
            </a:r>
            <a:endParaRPr kumimoji="1"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E6FC-224A-436A-B51E-C2E9A6B8C975}" type="slidenum">
              <a:rPr lang="ko-KR" altLang="en-US" sz="1100" smtClean="0"/>
              <a:pPr/>
              <a:t>9</a:t>
            </a:fld>
            <a:endParaRPr lang="ko-KR" altLang="en-US" sz="1100" dirty="0"/>
          </a:p>
        </p:txBody>
      </p:sp>
      <p:grpSp>
        <p:nvGrpSpPr>
          <p:cNvPr id="5" name="그룹 4"/>
          <p:cNvGrpSpPr/>
          <p:nvPr/>
        </p:nvGrpSpPr>
        <p:grpSpPr>
          <a:xfrm>
            <a:off x="-1" y="6641638"/>
            <a:ext cx="2047132" cy="477143"/>
            <a:chOff x="-1" y="6641638"/>
            <a:chExt cx="2047132" cy="477143"/>
          </a:xfrm>
        </p:grpSpPr>
        <p:sp>
          <p:nvSpPr>
            <p:cNvPr id="6" name="직사각형 5"/>
            <p:cNvSpPr/>
            <p:nvPr/>
          </p:nvSpPr>
          <p:spPr>
            <a:xfrm>
              <a:off x="0" y="6641638"/>
              <a:ext cx="2047131" cy="216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-1" y="6858000"/>
              <a:ext cx="2047131" cy="260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2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50934</TotalTime>
  <Words>455</Words>
  <Application>Microsoft Office PowerPoint</Application>
  <PresentationFormat>A4 용지(210x297mm)</PresentationFormat>
  <Paragraphs>88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Nanum Gothic</vt:lpstr>
      <vt:lpstr>나눔고딕</vt:lpstr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연구 동향 분석을 위한  텍스트 마이닝 기법 적용 분석</vt:lpstr>
      <vt:lpstr>1. 연구 배경 및 필요성</vt:lpstr>
      <vt:lpstr>2. 관련 기술</vt:lpstr>
      <vt:lpstr>3. 연구 목적</vt:lpstr>
      <vt:lpstr>4. 연구 기법 분석 – 토픽 모델링, 텍스트 네트워크 분석</vt:lpstr>
      <vt:lpstr>4. 연구 기법 분석 – 워드투벡</vt:lpstr>
      <vt:lpstr>4. 연구 기법 분석 – 감성분석 &amp; 오피니언 마이닝</vt:lpstr>
      <vt:lpstr>5. 연구 결과</vt:lpstr>
      <vt:lpstr>6. 결론</vt:lpstr>
      <vt:lpstr>7. 향후 연구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sujin OH</dc:creator>
  <cp:lastModifiedBy>추정묵</cp:lastModifiedBy>
  <cp:revision>268</cp:revision>
  <cp:lastPrinted>2017-02-12T06:23:24Z</cp:lastPrinted>
  <dcterms:created xsi:type="dcterms:W3CDTF">2016-12-03T05:35:51Z</dcterms:created>
  <dcterms:modified xsi:type="dcterms:W3CDTF">2018-11-12T05:40:46Z</dcterms:modified>
</cp:coreProperties>
</file>