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  <p15:guide id="2" orient="horz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16B2DF-BF50-4BFA-8087-BBA2985F26F2}">
  <a:tblStyle styleId="{4016B2DF-BF50-4BFA-8087-BBA2985F2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1f96dae8d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61f96dae8d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1f96dae8d_4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77" name="Google Shape;177;g261f96dae8d_4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1f96dae8d_6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61f96dae8d_6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1f96dae8d_6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61f96dae8d_6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1f96dae8d_6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과적합 상태 유지 중에 </a:t>
            </a:r>
            <a:r>
              <a:rPr lang="ko">
                <a:solidFill>
                  <a:schemeClr val="dk1"/>
                </a:solidFill>
              </a:rPr>
              <a:t>추가한 데이터 양이 </a:t>
            </a:r>
            <a:r>
              <a:rPr lang="ko"/>
              <a:t>train 학습시 retrain</a:t>
            </a:r>
            <a:r>
              <a:rPr lang="ko"/>
              <a:t>할 </a:t>
            </a:r>
            <a:r>
              <a:rPr lang="ko"/>
              <a:t>모델 파라미터 수의 비해 과적합 방지에 의미가 없을만한 양(900 + 400), max val_accuracy가 의미있을만한 변화를 보여주지 않음 0.8</a:t>
            </a:r>
            <a:endParaRPr/>
          </a:p>
        </p:txBody>
      </p:sp>
      <p:sp>
        <p:nvSpPr>
          <p:cNvPr id="209" name="Google Shape;209;g261f96dae8d_6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df3277e6c_7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train metric이 빠른 속도로 수렴해서 Dropout을 수행하였습니다.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Dense Layer 위아래에 Dropout 계층을 추가 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train과 validation loss와 accuracy의 차이가 줄어들 때까지 dropout_ratio 값을 올렸습니다.</a:t>
            </a:r>
            <a:endParaRPr/>
          </a:p>
        </p:txBody>
      </p:sp>
      <p:sp>
        <p:nvSpPr>
          <p:cNvPr id="219" name="Google Shape;219;g29df3277e6c_7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1f96dae8d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train metric</a:t>
            </a:r>
            <a:r>
              <a:rPr lang="ko"/>
              <a:t>이 빠른 속도로 수렴해서 Dropout을 수행하였습니다.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Dense Layer 위아래에 Dropout 계층을 추가 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train과 validation loss와 accuracy의 차이가 줄어들 때까지 dropout_ratio 값을 올렸습니다.</a:t>
            </a:r>
            <a:endParaRPr/>
          </a:p>
        </p:txBody>
      </p:sp>
      <p:sp>
        <p:nvSpPr>
          <p:cNvPr id="229" name="Google Shape;229;g261f96dae8d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df3277e6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9df3277e6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1f96dae8d_6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모델</a:t>
            </a:r>
            <a:r>
              <a:rPr lang="ko"/>
              <a:t>을 제품화 한다면 독버섯 나물류를 먹을 수 있나 없나 판단해 줄 수 있는 어플을 개발할 수 있을 것 같습니다. 사람들이 독버섯이나 먹으면 안되는 나물류를 먹으면 심하면 사망할 수도 있는 문제가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어플로 사진을 찍으면 이미지 분류를 통해 먹을 수 있는지 없는지 판단을 해주면 이 문제를 해결할 수 있습니다. 다만, 사람 목숨과 관련되어 있는 문제이기에 정확도 100%가 필요합니다.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그렇기에 모델 성능 개선은 조금 더 필요합니다. </a:t>
            </a:r>
            <a:endParaRPr/>
          </a:p>
        </p:txBody>
      </p:sp>
      <p:sp>
        <p:nvSpPr>
          <p:cNvPr id="252" name="Google Shape;252;g261f96dae8d_6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1f96dae8d_4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261f96dae8d_4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1f96dae8d_4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61f96dae8d_4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1f96dae8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61f96dae8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261f96dae8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1f96dae8d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61f96dae8d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f96dae8d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원본데이터 + 증강데이터가 섞여 있다. train와  val를 분리된 그대로 진행하였다.</a:t>
            </a:r>
            <a:endParaRPr sz="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데이터셋 문제점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  개체별 데이터의 퀄리티는 좋았으나 오분류레이블, 불필요 이미지 존재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 기존 데이터들의 재정리가 필요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 데이터 수의 부족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추가 데이터 수집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3. 종류별 특징 중 Blue Jellyfish의 특징이 명확하지 않아 외부 데이터들을 확인해 보아도 명확치 않음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데이터셋 수정사항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데이터 안의 오분류데이터와 불필요 이미지, 여러 분할되어 있는 이미지 삭제(테스트데이터 제외)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구글 크롤링을 통한 이미지 수집  시 Blue jellyfish 키워드로는 데이터가 정확하게 검색되지 않아 학명(Cyanea lamarckii) 기준으로 검색진행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Blue Jellyfish 경우에는 학명으로 검색시 그나마 일관된 특징을 나타내기는 하였으나 컨텐츠 제작자 역시 잘못된 정보를 갖고 있는 경우도 있었음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&gt;적용: 수집된 이미지를 리사이징하여 학습데이터셋에 합쳐 학습 진행 했으나 성능이 크게 좋아지지 않음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&gt;원인분석: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기존 데이터셋에 비해 개체 한개로 이루어진 데이터 보다 2개 이상의 데이터가 많아서 학습이 잘 안되었음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해파리의 움직임에 따른 형태의 변화가 커서 정확한 외형에 대한 학습이 어려웠을 것 같음 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최대한 오분류된 데이터를 수정하기는 했지만 애매한 데이터들에 대한 잘못된 라벨링 데이터가 있었을 수 있음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개선방향) 외형의 변화가 크기 때문에 한 개체에 대한 움직을 나타낸 영상의 이미지를 추출하여 다양한 외형을 학습시켜 보는 것도 좋을 것 같다.  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1개 개체로 이루어진 이미지데이터만 가지고 학습을 시켜보는 것도 좋을 것 같다.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g261f96dae8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f96dae8d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LeNet과 ResNet을 기반으로 바닥부터 학습했을 때 validation accuacy가 50% 내외에서 개선되지 않아서 pretrained 모델을 기반으로 전이 학습을 하기로 하였습니다.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61f96dae8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1f96dae8d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모</a:t>
            </a:r>
            <a:r>
              <a:rPr lang="ko"/>
              <a:t>든 pre-trained model이 이미지넷 데이터를 기반으로 학습해서 기본 성능이 비슷하게 나오는 것 같다.</a:t>
            </a:r>
            <a:endParaRPr/>
          </a:p>
        </p:txBody>
      </p:sp>
      <p:sp>
        <p:nvSpPr>
          <p:cNvPr id="114" name="Google Shape;114;g261f96dae8d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f96dae8d_4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28" name="Google Shape;128;g261f96dae8d_4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f96dae8d_4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44" name="Google Shape;144;g261f96dae8d_4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f96dae8d_4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55" name="Google Shape;155;g261f96dae8d_4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1f96dae8d_6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61f96dae8d_6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1382" y="4811070"/>
            <a:ext cx="194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7.png"/><Relationship Id="rId5" Type="http://schemas.openxmlformats.org/officeDocument/2006/relationships/image" Target="../media/image31.png"/><Relationship Id="rId6" Type="http://schemas.openxmlformats.org/officeDocument/2006/relationships/image" Target="../media/image48.png"/><Relationship Id="rId7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Relationship Id="rId6" Type="http://schemas.openxmlformats.org/officeDocument/2006/relationships/image" Target="../media/image32.png"/><Relationship Id="rId7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jpg"/><Relationship Id="rId9" Type="http://schemas.openxmlformats.org/officeDocument/2006/relationships/image" Target="../media/image11.jpg"/><Relationship Id="rId5" Type="http://schemas.openxmlformats.org/officeDocument/2006/relationships/image" Target="../media/image1.jpg"/><Relationship Id="rId6" Type="http://schemas.openxmlformats.org/officeDocument/2006/relationships/image" Target="../media/image2.jpg"/><Relationship Id="rId7" Type="http://schemas.openxmlformats.org/officeDocument/2006/relationships/image" Target="../media/image13.jpg"/><Relationship Id="rId8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60390"/>
          </a:srgbClr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4294967295" type="ctrTitle"/>
          </p:nvPr>
        </p:nvSpPr>
        <p:spPr>
          <a:xfrm>
            <a:off x="232824" y="1796071"/>
            <a:ext cx="7612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 fontScale="9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ct val="108000"/>
              <a:buFont typeface="Arial"/>
              <a:buNone/>
            </a:pPr>
            <a:br>
              <a:rPr b="1" i="0" lang="ko" sz="5000" u="none" cap="none" strike="noStrike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ko" sz="50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해파리 이미지 분류</a:t>
            </a:r>
            <a:endParaRPr b="1" i="0" sz="29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232792" y="45663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FFCD0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/>
        </p:nvSpPr>
        <p:spPr>
          <a:xfrm>
            <a:off x="232825" y="983677"/>
            <a:ext cx="8302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t/>
            </a:r>
            <a:endParaRPr b="1" sz="1100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20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온라인 6기 코어 DLthon</a:t>
            </a:r>
            <a:endParaRPr b="1" i="0" sz="20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5950025" y="3836675"/>
            <a:ext cx="3051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조원 : 서승호,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강임구,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500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이혁희,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오선우</a:t>
            </a:r>
            <a:endParaRPr b="1" i="0" sz="15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950025" y="3107710"/>
            <a:ext cx="2961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9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팀명 </a:t>
            </a:r>
            <a:r>
              <a:rPr b="1" lang="ko" sz="19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이름없는 3팀</a:t>
            </a:r>
            <a:endParaRPr b="1" i="0" sz="19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RGB Standardization(RGB 표준화)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361100" y="1160475"/>
            <a:ext cx="36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train dataset의 이미지들이 푸른계열로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치우쳐져 있음을  확인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150" y="1285875"/>
            <a:ext cx="4851550" cy="33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24" y="2669750"/>
            <a:ext cx="3647750" cy="20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361100" y="1915113"/>
            <a:ext cx="36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픽셀마다 전체데이터를 기준으로 평균과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표준편차를 구하여 표준화 진행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450" y="706613"/>
            <a:ext cx="35433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443749" y="1254400"/>
            <a:ext cx="80514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3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RGB 표준화를 진행했을 때 validataion 성능이 개선이 있었다.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기준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RGB 표준화</a:t>
            </a:r>
            <a:r>
              <a:rPr lang="ko" sz="1500">
                <a:solidFill>
                  <a:schemeClr val="dk1"/>
                </a:solidFill>
              </a:rPr>
              <a:t>를 했을  때 loss, accuracy가 매우 빠른 속도로 수렴하여 과적합이 일어났다.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2.png"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503600"/>
            <a:ext cx="7604642" cy="24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-3.png" id="196" name="Google Shape;19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0" y="2544333"/>
            <a:ext cx="7604651" cy="24142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443749" y="1254400"/>
            <a:ext cx="79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4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Label 분류가 틀린 데이터를 제거하고 학습한 결과 validation 성능이  좋아지거나 비슷했다.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</a:t>
            </a:r>
            <a:r>
              <a:rPr lang="ko" sz="1500">
                <a:solidFill>
                  <a:schemeClr val="dk1"/>
                </a:solidFill>
              </a:rPr>
              <a:t>ResNet50(trainable : false)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0" y="2152175"/>
            <a:ext cx="7471300" cy="290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75" y="2232675"/>
            <a:ext cx="8382049" cy="27429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0" y="2278825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7"/>
          <p:cNvSpPr txBox="1"/>
          <p:nvPr/>
        </p:nvSpPr>
        <p:spPr>
          <a:xfrm>
            <a:off x="443749" y="1254400"/>
            <a:ext cx="79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5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추가 수집한 데이터를 포함하여 학습한 결과 validataion 성능이 크게 좋아지지 않았다.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</a:t>
            </a:r>
            <a:r>
              <a:rPr lang="ko" sz="1500">
                <a:solidFill>
                  <a:schemeClr val="dk1"/>
                </a:solidFill>
              </a:rPr>
              <a:t>MobileNet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25" y="2278825"/>
            <a:ext cx="8181400" cy="2677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443738" y="1254394"/>
            <a:ext cx="52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과적합 규제화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Dropout을 이용한 규제화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재학습 layer 개수 감수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과적합 규제와 최종 모델 선정 (DenseNet V2)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1940600"/>
            <a:ext cx="81343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025" y="1845338"/>
            <a:ext cx="45148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443757" y="1254400"/>
            <a:ext cx="8096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규제를 적용했을 때 모델들의 val_loss, val_accuracy가 과적합을 피하는 모습을 보인다.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그 중에서 과적합 규제 효과가 가장 좋았던 DenseNet V2를 최종 모델로 선정했다.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과적합 규제와 최종 모델 선정 (DenseNet V2)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5" y="2239400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50" y="2239394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450" y="2239388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050" y="2858242"/>
            <a:ext cx="8344800" cy="195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학습 결과 비교 (vs Teacherable Machine)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75" y="1391019"/>
            <a:ext cx="3810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725" y="987681"/>
            <a:ext cx="1975352" cy="385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563" y="936588"/>
            <a:ext cx="328612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3500" y="1552948"/>
            <a:ext cx="5240725" cy="2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514175" y="1257050"/>
            <a:ext cx="84678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79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•"/>
            </a:pPr>
            <a:r>
              <a:rPr b="1" lang="ko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모델을 제품화 한다면 응용분야와 강점 및 개선사항에 대해 정량 정성 분석</a:t>
            </a:r>
            <a:endParaRPr b="1" i="0" sz="18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&lt;독버섯, 나물류 먹을 수 있나? 없나? 판단하는 어플&gt;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이미지 분류를 통해 식용 가능한지 판단해 주면 문제 해결 가능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해결할 문제. 사람들이 산에서 독이 들어간 음식을 먹고 해를 입을수도 있음.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Recall, precision</a:t>
            </a: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필요하다 -&gt; 학습으로 수치 확인 필요!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모델 제품화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25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3187750" y="3736625"/>
            <a:ext cx="4614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533375" y="3736625"/>
            <a:ext cx="4614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200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375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625" y="2528475"/>
            <a:ext cx="2745600" cy="29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7556075" y="1845275"/>
            <a:ext cx="1275900" cy="749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7646275" y="1989275"/>
            <a:ext cx="13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식용 불가!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525800" y="1268675"/>
            <a:ext cx="78807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잘한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여러 모델을 시도해 보고 과적합 규제를 통해서 최종 모델을 선정하였다.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아쉬운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chemeClr val="dk1"/>
                </a:solidFill>
              </a:rPr>
              <a:t>데이터를 수집하고 라벨링하는데 많은 투자를 했는데 좋은 결과가 나오지 않아서 안타깝습니다.</a:t>
            </a:r>
            <a:endParaRPr sz="15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배운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chemeClr val="dk1"/>
                </a:solidFill>
              </a:rPr>
              <a:t>이미지 분류 모델을 선택하는 것과, 전이 학습의 중요성에 대해서 배웠습니다.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과적합 규제(Dropout)가 모델의 일반화 성능에 미치는 영향을 경험하였습니다.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혼자 해결하기 어려운 문제도 팀원들과 함께하니 같이 해결할 수 있었습니다.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팀의 소중함을 느꼈습니다.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회고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3200">
                <a:solidFill>
                  <a:srgbClr val="404040"/>
                </a:solidFill>
              </a:rPr>
              <a:t>Q&amp;A</a:t>
            </a:r>
            <a:endParaRPr sz="3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700" y="1025275"/>
            <a:ext cx="5949525" cy="3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6"/>
          <p:cNvCxnSpPr/>
          <p:nvPr/>
        </p:nvCxnSpPr>
        <p:spPr>
          <a:xfrm rot="10800000">
            <a:off x="989749" y="1720825"/>
            <a:ext cx="0" cy="21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/>
        </p:nvSpPr>
        <p:spPr>
          <a:xfrm>
            <a:off x="810988" y="1103500"/>
            <a:ext cx="5735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이미지를 통해 해파리의 종을 구분</a:t>
            </a:r>
            <a:endParaRPr b="1" i="0" sz="1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806406" y="590863"/>
            <a:ext cx="1867200" cy="405000"/>
          </a:xfrm>
          <a:prstGeom prst="roundRect">
            <a:avLst>
              <a:gd fmla="val 16667" name="adj"/>
            </a:avLst>
          </a:prstGeom>
          <a:solidFill>
            <a:srgbClr val="FFC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DLthon 목표</a:t>
            </a:r>
            <a:endParaRPr b="1" i="0" sz="1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167625" y="1570375"/>
            <a:ext cx="51213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적합한 loss와 metric을 사용하여 훈련이 이루어졌는가? 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945877" y="3113647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945877" y="329410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945877" y="347455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263700" y="1932175"/>
            <a:ext cx="556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데이터셋 구성, 모델 훈련, 결과물 시각화의 한 사이클이 정상적으로 수행되어 테스트 결과를 출력한다.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35549" y="2617800"/>
            <a:ext cx="50277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 두 가지 이상의 차이점을 두어 비교가 이루어졌는가?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189850" y="3725850"/>
            <a:ext cx="56397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결과 및 제품화 가능성에 대한 탐색이 이루어졌는가?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843950" y="1585225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843950" y="2643644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1100">
                <a:solidFill>
                  <a:srgbClr val="FFFFFF"/>
                </a:solidFill>
              </a:rPr>
              <a:t>2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43950" y="3740706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FFFFFF"/>
                </a:solidFill>
              </a:rPr>
              <a:t>03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8638" y="259088"/>
            <a:ext cx="1080003" cy="33178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945877" y="2035907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945877" y="221636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945877" y="239681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263700" y="2939100"/>
            <a:ext cx="595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선택한 모델의 훈련에 필요한 하이퍼 파라미터들의 수치별 성능과 비용의 비교 분석을 진행하였다.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263700" y="4047150"/>
            <a:ext cx="7099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데이터와 모델에 대한 구성 및 훈련 비용과 성능, 모델을 제품화한다면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응용분야와 강점 및 개선사항에 대해 정량적, 정상적 분석을 진행하였다.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D0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20" y="-909436"/>
            <a:ext cx="950090" cy="67475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type="title"/>
          </p:nvPr>
        </p:nvSpPr>
        <p:spPr>
          <a:xfrm>
            <a:off x="218638" y="2251629"/>
            <a:ext cx="83028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FFFC"/>
              </a:buClr>
              <a:buSzPts val="5400"/>
              <a:buFont typeface="Arial"/>
              <a:buNone/>
            </a:pPr>
            <a:r>
              <a:rPr lang="ko" sz="5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수고하셨습니다!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88" name="Google Shape;288;p34"/>
          <p:cNvCxnSpPr/>
          <p:nvPr/>
        </p:nvCxnSpPr>
        <p:spPr>
          <a:xfrm>
            <a:off x="232817" y="44314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DE5A5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232817" y="44314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90" name="Google Shape;2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43757" y="1254400"/>
            <a:ext cx="8198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데이터셋: </a:t>
            </a:r>
            <a:r>
              <a:rPr b="1" lang="ko" sz="1600">
                <a:solidFill>
                  <a:srgbClr val="202124"/>
                </a:solidFill>
                <a:highlight>
                  <a:srgbClr val="FFFFFF"/>
                </a:highlight>
              </a:rPr>
              <a:t>Jellyfish Image Dataset</a:t>
            </a:r>
            <a:endParaRPr b="1"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Moon jellyfish (Aurelia aurita): 반투명한 몸통(exumbrella) 넘어로 4개의 말발굽 모양의 생식선이 보이는 일반적인 해파리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Barrel jellyfish (Rhizostoma pulmo): 영국 해역에서 발견되는 가장 큰 해파리로 지름이 90cm까지 자랄 수 있음.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Blue jellyfish (Cyanea lamarckii): 지름이 30cm까지 자랄 수 있는 큰 해파리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Compass jellyfish (Chrysaora hysoscella): 몸통의 갈색 모양이 나침반을 닮아 이름지어짐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Lion’s mane jellyfish (Cyanea capillata): 세계에서 가장 큰 해파리로, 몸통은 2미터까지 자라며 촉수는 30미터에 다다름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Mauve stinger (Pelagia noctiluca): 긴 촉수를 가졌으며 몸통에 독을 쏘는 세포로 가득찬 혹 같은 구조물을 가진 작은 해파리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데이터 가공과 수집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875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750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1175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2875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03750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1175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469925" y="1242775"/>
            <a:ext cx="7665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선정한 전이학습모델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-"/>
            </a:pPr>
            <a:r>
              <a:rPr lang="ko" sz="1500">
                <a:solidFill>
                  <a:schemeClr val="dk1"/>
                </a:solidFill>
              </a:rPr>
              <a:t>Keras Applications에서 Parameter의 수가 작고  Top-5 Accuracy가 높은 모델을 선정하여 테스트 함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테스트한 결과를 기반으로 하나의 모델을 선택하고 추가 튜닝 작업을 실행함.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90676" y="450919"/>
            <a:ext cx="5406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모델 선정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8"/>
          <p:cNvGraphicFramePr/>
          <p:nvPr/>
        </p:nvGraphicFramePr>
        <p:xfrm>
          <a:off x="551275" y="16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{4016B2DF-BF50-4BFA-8087-BBA2985F26F2}</a:tableStyleId>
              </a:tblPr>
              <a:tblGrid>
                <a:gridCol w="2424625"/>
                <a:gridCol w="2401375"/>
                <a:gridCol w="2413000"/>
              </a:tblGrid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파라미</a:t>
                      </a:r>
                      <a:r>
                        <a:rPr lang="ko"/>
                        <a:t>터 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Top-5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ResNet 50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25.6M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92.1%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MobileNet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3.5M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DenseNet V2 121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8.1M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92.3%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443757" y="1178200"/>
            <a:ext cx="79833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1. Pretrained 모델의 종류가 성능을 크게 좌우하지 않았다.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재학습 하지 않을 경우 70%(val_accuracy) 내외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0" y="2333625"/>
            <a:ext cx="6325949" cy="2458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9"/>
          <p:cNvSpPr txBox="1"/>
          <p:nvPr/>
        </p:nvSpPr>
        <p:spPr>
          <a:xfrm>
            <a:off x="443755" y="17570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- ResNet50 V2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458918" y="1784500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V2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592325" y="1757075"/>
            <a:ext cx="149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DenseNet 121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450" y="2314600"/>
            <a:ext cx="6251200" cy="249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925" y="2314625"/>
            <a:ext cx="5573926" cy="249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ResNet50 V2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630" y="1124800"/>
            <a:ext cx="4139739" cy="3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25" y="1703475"/>
            <a:ext cx="2946475" cy="326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0"/>
          <p:cNvGrpSpPr/>
          <p:nvPr/>
        </p:nvGrpSpPr>
        <p:grpSpPr>
          <a:xfrm>
            <a:off x="263125" y="-90600"/>
            <a:ext cx="7105663" cy="5157900"/>
            <a:chOff x="263125" y="-90600"/>
            <a:chExt cx="7105663" cy="5157900"/>
          </a:xfrm>
        </p:grpSpPr>
        <p:pic>
          <p:nvPicPr>
            <p:cNvPr id="137" name="Google Shape;13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10863" y="76200"/>
              <a:ext cx="6257925" cy="499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0"/>
            <p:cNvSpPr/>
            <p:nvPr/>
          </p:nvSpPr>
          <p:spPr>
            <a:xfrm>
              <a:off x="855575" y="-90600"/>
              <a:ext cx="3684300" cy="107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63125" y="3472625"/>
              <a:ext cx="3833700" cy="1429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110875" y="2079800"/>
              <a:ext cx="4532700" cy="7284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825" y="1914038"/>
            <a:ext cx="69913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V2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400" y="937525"/>
            <a:ext cx="4023751" cy="403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400" y="1703475"/>
            <a:ext cx="25431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75" y="1627150"/>
            <a:ext cx="77438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DenseNet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5" y="1703475"/>
            <a:ext cx="27146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725" y="1061275"/>
            <a:ext cx="4272538" cy="38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400" y="1803475"/>
            <a:ext cx="76962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443738" y="1181375"/>
            <a:ext cx="88236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2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Pretrained 모델의 일부를 재학습할 때 validataion 성능이 더 좋았다.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일부 재학습 했을 경우 80%(val_accuracy) 내외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ResNet50 V2                               </a:t>
            </a:r>
            <a:r>
              <a:rPr lang="ko" sz="1500">
                <a:solidFill>
                  <a:schemeClr val="dk1"/>
                </a:solidFill>
              </a:rPr>
              <a:t>- MobileNet V2                             - DenseNet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63" y="2278825"/>
            <a:ext cx="7221237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934" y="2278825"/>
            <a:ext cx="7221228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2683" y="2278825"/>
            <a:ext cx="7221317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