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y="5143500" cx="9144000"/>
  <p:notesSz cx="6858000" cy="9144000"/>
  <p:embeddedFontLst>
    <p:embeddedFont>
      <p:font typeface="Helvetica Neue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>
          <p15:clr>
            <a:srgbClr val="747775"/>
          </p15:clr>
        </p15:guide>
        <p15:guide id="2" orient="horz" pos="113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7E40B76-A014-4269-B418-66C70CA9B513}">
  <a:tblStyle styleId="{47E40B76-A014-4269-B418-66C70CA9B51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/>
        <p:guide pos="113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HelveticaNeue-bold.fntdata"/><Relationship Id="rId25" Type="http://schemas.openxmlformats.org/officeDocument/2006/relationships/font" Target="fonts/HelveticaNeue-regular.fntdata"/><Relationship Id="rId28" Type="http://schemas.openxmlformats.org/officeDocument/2006/relationships/font" Target="fonts/HelveticaNeue-boldItalic.fntdata"/><Relationship Id="rId27" Type="http://schemas.openxmlformats.org/officeDocument/2006/relationships/font" Target="fonts/HelveticaNeue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61f96dae8d_0_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7" name="Google Shape;57;g261f96dae8d_0_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61f96dae8d_4_1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200"/>
          </a:p>
        </p:txBody>
      </p:sp>
      <p:sp>
        <p:nvSpPr>
          <p:cNvPr id="168" name="Google Shape;168;g261f96dae8d_4_1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61f96dae8d_6_7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0" name="Google Shape;180;g261f96dae8d_6_7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61f96dae8d_6_8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0" name="Google Shape;190;g261f96dae8d_6_8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61f96dae8d_6_9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"/>
              <a:t>과적합 상태 유지 중에 </a:t>
            </a:r>
            <a:r>
              <a:rPr lang="ko">
                <a:solidFill>
                  <a:schemeClr val="dk1"/>
                </a:solidFill>
              </a:rPr>
              <a:t>추가한 데이터 양이 </a:t>
            </a:r>
            <a:r>
              <a:rPr lang="ko"/>
              <a:t>train 학습시 retrain</a:t>
            </a:r>
            <a:r>
              <a:rPr lang="ko"/>
              <a:t>할 </a:t>
            </a:r>
            <a:r>
              <a:rPr lang="ko"/>
              <a:t>모델 파라미터 수의 비해 과적합 방지에 의미가 없을만한 양(900 + 400), max val_accuracy가 의미있을만한 변화를 보여주지 않음 0.8</a:t>
            </a:r>
            <a:endParaRPr/>
          </a:p>
        </p:txBody>
      </p:sp>
      <p:sp>
        <p:nvSpPr>
          <p:cNvPr id="200" name="Google Shape;200;g261f96dae8d_6_9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61f96dae8d_6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"/>
              <a:t>train metric</a:t>
            </a:r>
            <a:r>
              <a:rPr lang="ko"/>
              <a:t>이 빠른 속도로 수렴해서 Dropout을 수행하였습니다. 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ko"/>
              <a:t>Dense Layer 위아래에 Dropout 계층을 추가 하였습니다.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ko"/>
              <a:t>train과 validation loss와 accuracy의 차이가 줄어들 때까지 dropout_ratio 값을 올렸습니다.</a:t>
            </a:r>
            <a:endParaRPr/>
          </a:p>
        </p:txBody>
      </p:sp>
      <p:sp>
        <p:nvSpPr>
          <p:cNvPr id="210" name="Google Shape;210;g261f96dae8d_6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61f96dae8d_6_10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"/>
              <a:t>모델</a:t>
            </a:r>
            <a:r>
              <a:rPr lang="ko"/>
              <a:t>을 제품화 한다면 독버섯 나물류를 먹을 수 있나 없나 판단해 줄 수 있는 어플을 개발할 수 있을 것 같습니다. 사람들이 독버섯이나 먹으면 안되는 나물류를 먹으면 심하면 사망할 수도 있는 문제가 있습니다.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"/>
              <a:t>어플로 사진을 찍으면 이미지 분류를 통해 먹을 수 있는지 없는지 판단을 해주면 이 문제를 해결할 수 있습니다. 다만, 사람 목숨과 관련되어 있는 문제이기에 정확도 100%가 필요합니다.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"/>
              <a:t>그렇기에 모델 성능 개선은 조금 더 필요합니다. </a:t>
            </a:r>
            <a:endParaRPr/>
          </a:p>
        </p:txBody>
      </p:sp>
      <p:sp>
        <p:nvSpPr>
          <p:cNvPr id="222" name="Google Shape;222;g261f96dae8d_6_10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61f96dae8d_4_13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"/>
              <a:t>특이사항 : 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ko"/>
              <a:t>moon jelly fish가 </a:t>
            </a:r>
            <a:r>
              <a:rPr lang="ko">
                <a:solidFill>
                  <a:schemeClr val="dk1"/>
                </a:solidFill>
              </a:rPr>
              <a:t>blue jelly fish</a:t>
            </a:r>
            <a:r>
              <a:rPr lang="ko"/>
              <a:t>로 라벨링 된 경우가 14개 정도 있었습니다.(validataion 1장, test도 1장있었음) 이런 현상이 학습을 어렵게 하고 학습된 결과를 다른 데이터셋에 적용할 때 정확도를 떨어뜨릴 것입니다. 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ko"/>
              <a:t>데이터를 수집하는 과정에서 blue jelly fish를 검색하면 다른 해파리 이미지가 많이 포함되어 있었습니다. 바다속 이미지라 해파리도 파란색을 띄는 경우가 많은데 그래서 이미지를 올리는 사람이 ‘blue’ jelly fish라고 이미지명을 적은 것 같습니다.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ko"/>
              <a:t>푸른색 계열을 중화해 주기 위해서 RBG 채널별로 데이터를 표준정규분포를 만들어주는 표준화를 시행하였습니다.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ko"/>
              <a:t>데이터를 수집하고 라벨링하는데 많은 투자를 했는데 좋은 성과를 내지 못해서 안타깝습니다. 수집한 데이터에 해파리가 군집으로 있는 이미지가 많이 있었는데 시간이 더 있었다면 해당 이미지를 삭제하고 해봤으면 어떤 결과가 나왔을지 궁급합니다.(?)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8" name="Google Shape;238;g261f96dae8d_4_1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261f96dae8d_4_14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"/>
              <a:t>특이사항 : 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ko"/>
              <a:t>moon jelly fish가 </a:t>
            </a:r>
            <a:r>
              <a:rPr lang="ko">
                <a:solidFill>
                  <a:schemeClr val="dk1"/>
                </a:solidFill>
              </a:rPr>
              <a:t>blue jelly fish</a:t>
            </a:r>
            <a:r>
              <a:rPr lang="ko"/>
              <a:t>로 라벨링 된 경우가 14개 정도 있었습니다.(validataion 1장, test도 1장있었음) 이런 현상이 학습을 어렵게 하고 학습된 결과를 다른 데이터셋에 적용할 때 정확도를 떨어뜨릴 것입니다. 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ko"/>
              <a:t>데이터를 수집하는 과정에서 blue jelly fish를 검색하면 다른 해파리 이미지가 많이 포함되어 있었습니다. 바다속 이미지라 해파리도 파란색을 띄는 경우가 많은데 그래서 이미지를 올리는 사람이 ‘blue’ jelly fish라고 이미지명을 적은 것 같습니다.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ko"/>
              <a:t>푸른색 계열을 중화해 주기 위해서 RBG 채널별로 데이터를 표준정규분포를 만들어주는 표준화를 시행하였습니다.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ko"/>
              <a:t>데이터를 수집하고 라벨링하는데 많은 투자를 했는데 좋은 성과를 내지 못해서 안타깝습니다. 수집한 데이터에 해파리가 군집으로 있는 이미지가 많이 있었는데 시간이 더 있었다면 해당 이미지를 삭제하고 해봤으면 어떤 결과가 나왔을지 궁급합니다.(?)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6" name="Google Shape;246;g261f96dae8d_4_14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261f96dae8d_0_8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4" name="Google Shape;254;g261f96dae8d_0_8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61f96dae8d_0_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" name="Google Shape;66;g261f96dae8d_0_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7" name="Google Shape;67;g261f96dae8d_0_1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k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61f96dae8d_0_3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70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LeNet과 ResNet을 기반으로 바닥부터 학습했을 때 validation accuacy가 50% 내외에서 개선되지 않아서 pretrained 모델을 기반으로 전이 학습을 하기로 하였습니다.</a:t>
            </a:r>
            <a:endParaRPr b="1" sz="1700">
              <a:solidFill>
                <a:srgbClr val="33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0" name="Google Shape;90;g261f96dae8d_0_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61f96dae8d_0_4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 sz="150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&gt; 데이터셋 문제점</a:t>
            </a:r>
            <a:endParaRPr sz="1500">
              <a:solidFill>
                <a:srgbClr val="33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30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1.  개체별 데이터의 퀄리티는 좋았으나 오분류레이블, 불필요 이미지 존재</a:t>
            </a:r>
            <a:endParaRPr sz="1300">
              <a:solidFill>
                <a:srgbClr val="33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30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:  기존 데이터들의 재정리가 필요 </a:t>
            </a:r>
            <a:endParaRPr sz="1300">
              <a:solidFill>
                <a:srgbClr val="33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30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2. 데이터 수의 부족 </a:t>
            </a:r>
            <a:endParaRPr sz="1300">
              <a:solidFill>
                <a:srgbClr val="33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30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: 추가 데이터 수집</a:t>
            </a:r>
            <a:endParaRPr sz="1300">
              <a:solidFill>
                <a:srgbClr val="33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 sz="130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3. 종류별 특징 중 Blue Jellyfish의 특징이 명확하지 않아 외부 데이터들을 확인해 보아도 명확치 않음</a:t>
            </a:r>
            <a:br>
              <a:rPr lang="ko" sz="130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br>
              <a:rPr lang="ko" sz="130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ko" sz="130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&gt; </a:t>
            </a:r>
            <a:r>
              <a:rPr lang="ko" sz="150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데이터셋 수정사항</a:t>
            </a:r>
            <a:endParaRPr sz="1500">
              <a:solidFill>
                <a:srgbClr val="33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 sz="130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1. 데이터 안의 오분류데이터와 불필요 이미지, 여러 분할되어 있는 이미지 삭제(테스트데이터 제외)</a:t>
            </a:r>
            <a:endParaRPr sz="1300">
              <a:solidFill>
                <a:srgbClr val="33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 sz="130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2. 구글 크롤링을 통한 이미지 수집  시 Blue jellyfish 키워드로는 데이터가 정확하게 검색되지 않아 학명(Cyanea lamarckii) 기준으로 검색진행</a:t>
            </a:r>
            <a:endParaRPr sz="1300">
              <a:solidFill>
                <a:srgbClr val="33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" sz="130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3. Blue Jellyfish 경우에는 학명으로 검색시 그나마 일관된 특징을 나타내기는 하였으나 컨텐츠 제작자 역시 잘못된 정보를 갖고 있는 경우도 있었음</a:t>
            </a:r>
            <a:br>
              <a:rPr lang="ko" sz="130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br>
              <a:rPr lang="ko" sz="130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ko" sz="130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&gt;적용: 수집된 이미지를 리사이징하여 학습데이터셋에 합쳐 학습 진행 했으나 성능이 크게 좋아지지 않음</a:t>
            </a:r>
            <a:br>
              <a:rPr lang="ko" sz="130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ko" sz="130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&gt;원인분석:</a:t>
            </a:r>
            <a:br>
              <a:rPr lang="ko" sz="130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ko" sz="130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1. 기존 데이터셋에 비해 개체 한개로 이루어진 데이터 보다 2개 이상의 데이터가 많아서 학습이 잘 안되었음</a:t>
            </a:r>
            <a:br>
              <a:rPr lang="ko" sz="130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ko" sz="130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2. 해파리의 움직임에 따른 형태의 변화가 커서 정확한 외형에 대한 학습이 어려웠을 것 같음 </a:t>
            </a:r>
            <a:br>
              <a:rPr lang="ko" sz="130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ko" sz="130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3. 최대한 오분류된 데이터를 수정하기는 했지만 애매한 데이터들에 대한 잘못된 라벨링 데이터가 있었을 수 있음 </a:t>
            </a:r>
            <a:endParaRPr sz="1300">
              <a:solidFill>
                <a:srgbClr val="33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300">
              <a:solidFill>
                <a:srgbClr val="33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30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개선방향) 외형의 변화가 크기 때문에 한 개체에 대한 움직을 나타낸 영상의 이미지를 추출하여 다양한 외형을 학습시켜 보는 것도 좋을 것 같다.  </a:t>
            </a:r>
            <a:br>
              <a:rPr lang="ko" sz="130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ko" sz="130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1개 개체로 이루어진 이미지데이터만 가지고 학습을 시켜보는 것도 좋을 것 같다. </a:t>
            </a:r>
            <a:endParaRPr sz="1300">
              <a:solidFill>
                <a:srgbClr val="33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9" name="Google Shape;99;g261f96dae8d_0_4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61f96dae8d_0_5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"/>
              <a:t>모</a:t>
            </a:r>
            <a:r>
              <a:rPr lang="ko"/>
              <a:t>든 pre-trained model이 이미지넷 데이터를 기반으로 학습해서 기본 성능이 비슷하게 나오는 것 같다.</a:t>
            </a:r>
            <a:endParaRPr/>
          </a:p>
        </p:txBody>
      </p:sp>
      <p:sp>
        <p:nvSpPr>
          <p:cNvPr id="113" name="Google Shape;113;g261f96dae8d_0_5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61f96dae8d_4_4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" sz="1200"/>
              <a:t>model = “model_2” 주석제거하여 활성화시 Resnet50V2의 177번째 layer부터 전이학습 시작</a:t>
            </a:r>
            <a:endParaRPr sz="1200"/>
          </a:p>
        </p:txBody>
      </p:sp>
      <p:sp>
        <p:nvSpPr>
          <p:cNvPr id="127" name="Google Shape;127;g261f96dae8d_4_4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61f96dae8d_4_7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" sz="1200"/>
              <a:t>model = “model_2” 주석제거하여 활성화시 Resnet50V2의 177번째 layer부터 전이학습 시작</a:t>
            </a:r>
            <a:endParaRPr sz="1200"/>
          </a:p>
        </p:txBody>
      </p:sp>
      <p:sp>
        <p:nvSpPr>
          <p:cNvPr id="137" name="Google Shape;137;g261f96dae8d_4_7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61f96dae8d_4_8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" sz="1200"/>
              <a:t>model = “model_2” 주석제거하여 활성화시 Resnet50V2의 177번째 layer부터 전이학습 시작</a:t>
            </a:r>
            <a:endParaRPr sz="1200"/>
          </a:p>
        </p:txBody>
      </p:sp>
      <p:sp>
        <p:nvSpPr>
          <p:cNvPr id="147" name="Google Shape;147;g261f96dae8d_4_8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61f96dae8d_6_3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7" name="Google Shape;157;g261f96dae8d_6_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>
            <a:norm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Calibri"/>
              <a:buNone/>
              <a:defRPr sz="4500"/>
            </a:lvl1pPr>
            <a:lvl2pPr lvl="1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2pPr>
            <a:lvl3pPr lvl="2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3pPr>
            <a:lvl4pPr lvl="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4pPr>
            <a:lvl5pPr lvl="4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5pPr>
            <a:lvl6pPr lvl="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6pPr>
            <a:lvl7pPr lvl="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7pPr>
            <a:lvl8pPr lvl="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8pPr>
            <a:lvl9pPr lvl="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rm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/>
            </a:lvl1pPr>
            <a:lvl2pPr indent="-228600" lvl="1" marL="91440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/>
            </a:lvl2pPr>
            <a:lvl3pPr indent="-228600" lvl="2" marL="137160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/>
            </a:lvl3pPr>
            <a:lvl4pPr indent="-228600" lvl="3" marL="182880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/>
            </a:lvl4pPr>
            <a:lvl5pPr indent="-228600" lvl="4" marL="228600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/>
            </a:lvl5pPr>
            <a:lvl6pPr indent="-317500" lvl="5" marL="2743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321382" y="4811070"/>
            <a:ext cx="1941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标题幻灯片">
  <p:cSld name="TITLE_2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33.png"/><Relationship Id="rId5" Type="http://schemas.openxmlformats.org/officeDocument/2006/relationships/image" Target="../media/image22.png"/><Relationship Id="rId6" Type="http://schemas.openxmlformats.org/officeDocument/2006/relationships/image" Target="../media/image2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19.png"/><Relationship Id="rId5" Type="http://schemas.openxmlformats.org/officeDocument/2006/relationships/image" Target="../media/image2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Relationship Id="rId4" Type="http://schemas.openxmlformats.org/officeDocument/2006/relationships/image" Target="../media/image32.png"/><Relationship Id="rId5" Type="http://schemas.openxmlformats.org/officeDocument/2006/relationships/image" Target="../media/image3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4.png"/><Relationship Id="rId4" Type="http://schemas.openxmlformats.org/officeDocument/2006/relationships/image" Target="../media/image4.png"/><Relationship Id="rId5" Type="http://schemas.openxmlformats.org/officeDocument/2006/relationships/image" Target="../media/image3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6.png"/><Relationship Id="rId4" Type="http://schemas.openxmlformats.org/officeDocument/2006/relationships/image" Target="../media/image4.png"/><Relationship Id="rId5" Type="http://schemas.openxmlformats.org/officeDocument/2006/relationships/image" Target="../media/image27.png"/><Relationship Id="rId6" Type="http://schemas.openxmlformats.org/officeDocument/2006/relationships/image" Target="../media/image35.png"/><Relationship Id="rId7" Type="http://schemas.openxmlformats.org/officeDocument/2006/relationships/image" Target="../media/image2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Relationship Id="rId4" Type="http://schemas.openxmlformats.org/officeDocument/2006/relationships/image" Target="../media/image36.png"/><Relationship Id="rId5" Type="http://schemas.openxmlformats.org/officeDocument/2006/relationships/image" Target="../media/image37.png"/><Relationship Id="rId6" Type="http://schemas.openxmlformats.org/officeDocument/2006/relationships/image" Target="../media/image3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Relationship Id="rId4" Type="http://schemas.openxmlformats.org/officeDocument/2006/relationships/image" Target="../media/image3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8.png"/><Relationship Id="rId4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3.jpg"/><Relationship Id="rId9" Type="http://schemas.openxmlformats.org/officeDocument/2006/relationships/image" Target="../media/image8.jpg"/><Relationship Id="rId5" Type="http://schemas.openxmlformats.org/officeDocument/2006/relationships/image" Target="../media/image2.jpg"/><Relationship Id="rId6" Type="http://schemas.openxmlformats.org/officeDocument/2006/relationships/image" Target="../media/image6.jpg"/><Relationship Id="rId7" Type="http://schemas.openxmlformats.org/officeDocument/2006/relationships/image" Target="../media/image13.jpg"/><Relationship Id="rId8" Type="http://schemas.openxmlformats.org/officeDocument/2006/relationships/image" Target="../media/image5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32.png"/><Relationship Id="rId5" Type="http://schemas.openxmlformats.org/officeDocument/2006/relationships/image" Target="../media/image11.png"/><Relationship Id="rId6" Type="http://schemas.openxmlformats.org/officeDocument/2006/relationships/image" Target="../media/image2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12.png"/><Relationship Id="rId5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7.png"/><Relationship Id="rId5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18.png"/><Relationship Id="rId5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17.png"/><Relationship Id="rId5" Type="http://schemas.openxmlformats.org/officeDocument/2006/relationships/image" Target="../media/image19.png"/><Relationship Id="rId6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2CC">
            <a:alpha val="60390"/>
          </a:srgbClr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idx="4294967295" type="ctrTitle"/>
          </p:nvPr>
        </p:nvSpPr>
        <p:spPr>
          <a:xfrm>
            <a:off x="232824" y="1796071"/>
            <a:ext cx="7612200" cy="8829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>
            <a:normAutofit fontScale="90000"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DE5A5F"/>
              </a:buClr>
              <a:buSzPct val="108000"/>
              <a:buFont typeface="Arial"/>
              <a:buNone/>
            </a:pPr>
            <a:br>
              <a:rPr b="1" i="0" lang="ko" sz="5000" u="none" cap="none" strike="noStrike">
                <a:solidFill>
                  <a:srgbClr val="FFCD05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1" lang="ko" sz="5000">
                <a:solidFill>
                  <a:srgbClr val="FFCD0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해파리 이미지 분류</a:t>
            </a:r>
            <a:endParaRPr b="1" i="0" sz="2900" u="none" cap="none" strike="noStrike">
              <a:solidFill>
                <a:srgbClr val="FFCD05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60" name="Google Shape;60;p15"/>
          <p:cNvCxnSpPr/>
          <p:nvPr/>
        </p:nvCxnSpPr>
        <p:spPr>
          <a:xfrm>
            <a:off x="232792" y="4566388"/>
            <a:ext cx="8678400" cy="0"/>
          </a:xfrm>
          <a:prstGeom prst="straightConnector1">
            <a:avLst/>
          </a:prstGeom>
          <a:noFill/>
          <a:ln cap="flat" cmpd="sng" w="25400">
            <a:solidFill>
              <a:srgbClr val="FFCD05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61" name="Google Shape;61;p15"/>
          <p:cNvSpPr txBox="1"/>
          <p:nvPr/>
        </p:nvSpPr>
        <p:spPr>
          <a:xfrm>
            <a:off x="232825" y="983677"/>
            <a:ext cx="8302800" cy="812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DE5A5F"/>
              </a:buClr>
              <a:buSzPts val="1800"/>
              <a:buFont typeface="Arial"/>
              <a:buNone/>
            </a:pPr>
            <a:r>
              <a:t/>
            </a:r>
            <a:endParaRPr b="1" sz="1100">
              <a:solidFill>
                <a:srgbClr val="FFCD05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DE5A5F"/>
              </a:buClr>
              <a:buSzPts val="1800"/>
              <a:buFont typeface="Arial"/>
              <a:buNone/>
            </a:pPr>
            <a:r>
              <a:rPr b="1" lang="ko" sz="2000">
                <a:solidFill>
                  <a:srgbClr val="FFCD0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온라인 6기 코어 DLthon</a:t>
            </a:r>
            <a:endParaRPr b="1" i="0" sz="2000" u="none" cap="none" strike="noStrike">
              <a:solidFill>
                <a:srgbClr val="FFCD05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62" name="Google Shape;62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04819" y="226331"/>
            <a:ext cx="719411" cy="22095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5"/>
          <p:cNvSpPr txBox="1"/>
          <p:nvPr/>
        </p:nvSpPr>
        <p:spPr>
          <a:xfrm>
            <a:off x="5950025" y="3836675"/>
            <a:ext cx="3051300" cy="6555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>
            <a:norm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DE5A5F"/>
              </a:buClr>
              <a:buSzPts val="1800"/>
              <a:buFont typeface="Arial"/>
              <a:buNone/>
            </a:pPr>
            <a:r>
              <a:rPr b="1" lang="ko" sz="1500">
                <a:solidFill>
                  <a:srgbClr val="FFCD0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조원 : 서승호, </a:t>
            </a:r>
            <a:r>
              <a:rPr b="1" lang="ko" sz="1500">
                <a:solidFill>
                  <a:srgbClr val="FFCD0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강임구,</a:t>
            </a:r>
            <a:r>
              <a:rPr b="1" lang="ko" sz="1500">
                <a:solidFill>
                  <a:srgbClr val="FFCD0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b="1" sz="1500">
              <a:solidFill>
                <a:srgbClr val="FFCD05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DE5A5F"/>
              </a:buClr>
              <a:buSzPts val="1800"/>
              <a:buFont typeface="Arial"/>
              <a:buNone/>
            </a:pPr>
            <a:r>
              <a:rPr b="1" lang="ko" sz="1500">
                <a:solidFill>
                  <a:srgbClr val="FFCD0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  </a:t>
            </a:r>
            <a:r>
              <a:rPr b="1" lang="ko" sz="1500">
                <a:solidFill>
                  <a:srgbClr val="FFCD0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이혁희, </a:t>
            </a:r>
            <a:r>
              <a:rPr b="1" lang="ko" sz="1500">
                <a:solidFill>
                  <a:srgbClr val="FFCD0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오선우</a:t>
            </a:r>
            <a:endParaRPr b="1" i="0" sz="1500" u="none" cap="none" strike="noStrike">
              <a:solidFill>
                <a:srgbClr val="FFCD05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4"/>
          <p:cNvSpPr/>
          <p:nvPr/>
        </p:nvSpPr>
        <p:spPr>
          <a:xfrm>
            <a:off x="469915" y="1025269"/>
            <a:ext cx="802800" cy="36000"/>
          </a:xfrm>
          <a:prstGeom prst="rect">
            <a:avLst/>
          </a:prstGeom>
          <a:solidFill>
            <a:srgbClr val="FFCD05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24"/>
          <p:cNvSpPr txBox="1"/>
          <p:nvPr>
            <p:ph type="title"/>
          </p:nvPr>
        </p:nvSpPr>
        <p:spPr>
          <a:xfrm>
            <a:off x="361100" y="447275"/>
            <a:ext cx="61716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None/>
            </a:pPr>
            <a:r>
              <a:rPr lang="ko" sz="2100">
                <a:solidFill>
                  <a:srgbClr val="404040"/>
                </a:solidFill>
              </a:rPr>
              <a:t>RGB Standardization(RGB 표준화)</a:t>
            </a:r>
            <a:endParaRPr sz="2300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2" name="Google Shape;172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04819" y="226331"/>
            <a:ext cx="719411" cy="22095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4"/>
          <p:cNvSpPr txBox="1"/>
          <p:nvPr/>
        </p:nvSpPr>
        <p:spPr>
          <a:xfrm>
            <a:off x="361100" y="1160475"/>
            <a:ext cx="3647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- train dataset의 이미지들이 푸른계열로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  치우쳐져 있음을  확인</a:t>
            </a:r>
            <a:endParaRPr sz="1500">
              <a:solidFill>
                <a:schemeClr val="dk1"/>
              </a:solidFill>
            </a:endParaRPr>
          </a:p>
        </p:txBody>
      </p:sp>
      <p:pic>
        <p:nvPicPr>
          <p:cNvPr id="174" name="Google Shape;174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45150" y="1285875"/>
            <a:ext cx="4851550" cy="3396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7724" y="2669750"/>
            <a:ext cx="3647750" cy="2012175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4"/>
          <p:cNvSpPr txBox="1"/>
          <p:nvPr/>
        </p:nvSpPr>
        <p:spPr>
          <a:xfrm>
            <a:off x="361100" y="1915113"/>
            <a:ext cx="3647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- 픽셀마다 전체데이터를 기준으로 평균과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  표준편차를 구하여 표준화 진행 </a:t>
            </a:r>
            <a:endParaRPr sz="1500">
              <a:solidFill>
                <a:schemeClr val="dk1"/>
              </a:solidFill>
            </a:endParaRPr>
          </a:p>
        </p:txBody>
      </p:sp>
      <p:pic>
        <p:nvPicPr>
          <p:cNvPr id="177" name="Google Shape;177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17450" y="706613"/>
            <a:ext cx="3543300" cy="418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5"/>
          <p:cNvSpPr txBox="1"/>
          <p:nvPr/>
        </p:nvSpPr>
        <p:spPr>
          <a:xfrm>
            <a:off x="443749" y="1254400"/>
            <a:ext cx="8051400" cy="10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3</a:t>
            </a:r>
            <a:r>
              <a:rPr lang="ko" sz="1500">
                <a:solidFill>
                  <a:schemeClr val="dk1"/>
                </a:solidFill>
              </a:rPr>
              <a:t>. </a:t>
            </a:r>
            <a:r>
              <a:rPr lang="ko" sz="1500">
                <a:solidFill>
                  <a:schemeClr val="dk1"/>
                </a:solidFill>
              </a:rPr>
              <a:t>RGB 표준화를 진행했을 때 validataion 성능이 개선이 있었다.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- MobileNet 기준 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- RGB 표준화</a:t>
            </a:r>
            <a:r>
              <a:rPr lang="ko" sz="1500">
                <a:solidFill>
                  <a:schemeClr val="dk1"/>
                </a:solidFill>
              </a:rPr>
              <a:t>를 했을  때 train loss, accuracy가 매우 빠른 속도로 수렴하여 과적합이 일어났다.</a:t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183" name="Google Shape;183;p25"/>
          <p:cNvSpPr/>
          <p:nvPr/>
        </p:nvSpPr>
        <p:spPr>
          <a:xfrm>
            <a:off x="469915" y="1025269"/>
            <a:ext cx="802800" cy="36000"/>
          </a:xfrm>
          <a:prstGeom prst="rect">
            <a:avLst/>
          </a:prstGeom>
          <a:solidFill>
            <a:srgbClr val="FFCD05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25"/>
          <p:cNvSpPr txBox="1"/>
          <p:nvPr>
            <p:ph type="title"/>
          </p:nvPr>
        </p:nvSpPr>
        <p:spPr>
          <a:xfrm>
            <a:off x="390675" y="450919"/>
            <a:ext cx="67200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None/>
            </a:pPr>
            <a:r>
              <a:rPr lang="ko" sz="2100">
                <a:solidFill>
                  <a:srgbClr val="404040"/>
                </a:solidFill>
              </a:rPr>
              <a:t>실험 결과</a:t>
            </a:r>
            <a:endParaRPr sz="2300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5" name="Google Shape;185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04819" y="226331"/>
            <a:ext cx="719411" cy="2209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-2.png" id="186" name="Google Shape;186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600" y="2503600"/>
            <a:ext cx="7604642" cy="2487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descr="image-3.png" id="187" name="Google Shape;187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96900" y="2544333"/>
            <a:ext cx="7604651" cy="2414292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6"/>
          <p:cNvSpPr txBox="1"/>
          <p:nvPr/>
        </p:nvSpPr>
        <p:spPr>
          <a:xfrm>
            <a:off x="443749" y="1254400"/>
            <a:ext cx="7938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4</a:t>
            </a:r>
            <a:r>
              <a:rPr lang="ko" sz="1500">
                <a:solidFill>
                  <a:schemeClr val="dk1"/>
                </a:solidFill>
              </a:rPr>
              <a:t>. </a:t>
            </a:r>
            <a:r>
              <a:rPr lang="ko" sz="1500">
                <a:solidFill>
                  <a:schemeClr val="dk1"/>
                </a:solidFill>
              </a:rPr>
              <a:t>Label 분류가 틀린 데이터를 제거하고 학습한 결과 validation 성능이  좋아지거나 비슷했다.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   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- </a:t>
            </a:r>
            <a:r>
              <a:rPr lang="ko" sz="1500">
                <a:solidFill>
                  <a:schemeClr val="dk1"/>
                </a:solidFill>
              </a:rPr>
              <a:t>ResNet50(trainable : false)</a:t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193" name="Google Shape;193;p26"/>
          <p:cNvSpPr/>
          <p:nvPr/>
        </p:nvSpPr>
        <p:spPr>
          <a:xfrm>
            <a:off x="469915" y="1025269"/>
            <a:ext cx="802800" cy="36000"/>
          </a:xfrm>
          <a:prstGeom prst="rect">
            <a:avLst/>
          </a:prstGeom>
          <a:solidFill>
            <a:srgbClr val="FFCD05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26"/>
          <p:cNvSpPr txBox="1"/>
          <p:nvPr>
            <p:ph type="title"/>
          </p:nvPr>
        </p:nvSpPr>
        <p:spPr>
          <a:xfrm>
            <a:off x="390675" y="450919"/>
            <a:ext cx="67200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None/>
            </a:pPr>
            <a:r>
              <a:rPr lang="ko" sz="2100">
                <a:solidFill>
                  <a:srgbClr val="404040"/>
                </a:solidFill>
              </a:rPr>
              <a:t>실험 결과</a:t>
            </a:r>
            <a:endParaRPr sz="2300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5" name="Google Shape;195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04819" y="226331"/>
            <a:ext cx="719411" cy="22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2250" y="2152175"/>
            <a:ext cx="7471300" cy="290397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97" name="Google Shape;197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2175" y="2232675"/>
            <a:ext cx="8382049" cy="2742963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Google Shape;20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350" y="2278825"/>
            <a:ext cx="8153400" cy="2667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03" name="Google Shape;203;p27"/>
          <p:cNvSpPr txBox="1"/>
          <p:nvPr/>
        </p:nvSpPr>
        <p:spPr>
          <a:xfrm>
            <a:off x="443749" y="1254400"/>
            <a:ext cx="7938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5</a:t>
            </a:r>
            <a:r>
              <a:rPr lang="ko" sz="1500">
                <a:solidFill>
                  <a:schemeClr val="dk1"/>
                </a:solidFill>
              </a:rPr>
              <a:t>. </a:t>
            </a:r>
            <a:r>
              <a:rPr lang="ko" sz="1500">
                <a:solidFill>
                  <a:schemeClr val="dk1"/>
                </a:solidFill>
              </a:rPr>
              <a:t>추가 수집한 데이터를 포함하여 학습한 결과 validataion 성능이 크게 좋아지지 않았다.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- </a:t>
            </a:r>
            <a:r>
              <a:rPr lang="ko" sz="1500">
                <a:solidFill>
                  <a:schemeClr val="dk1"/>
                </a:solidFill>
              </a:rPr>
              <a:t>MobileNet</a:t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204" name="Google Shape;204;p27"/>
          <p:cNvSpPr/>
          <p:nvPr/>
        </p:nvSpPr>
        <p:spPr>
          <a:xfrm>
            <a:off x="469915" y="1025269"/>
            <a:ext cx="802800" cy="36000"/>
          </a:xfrm>
          <a:prstGeom prst="rect">
            <a:avLst/>
          </a:prstGeom>
          <a:solidFill>
            <a:srgbClr val="FFCD05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27"/>
          <p:cNvSpPr txBox="1"/>
          <p:nvPr>
            <p:ph type="title"/>
          </p:nvPr>
        </p:nvSpPr>
        <p:spPr>
          <a:xfrm>
            <a:off x="390675" y="450919"/>
            <a:ext cx="67200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None/>
            </a:pPr>
            <a:r>
              <a:rPr lang="ko" sz="2100">
                <a:solidFill>
                  <a:srgbClr val="404040"/>
                </a:solidFill>
              </a:rPr>
              <a:t>실험 결과</a:t>
            </a:r>
            <a:endParaRPr sz="2300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6" name="Google Shape;206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04819" y="226331"/>
            <a:ext cx="719411" cy="22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2825" y="2278825"/>
            <a:ext cx="8181400" cy="2677302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8"/>
          <p:cNvSpPr txBox="1"/>
          <p:nvPr/>
        </p:nvSpPr>
        <p:spPr>
          <a:xfrm>
            <a:off x="443738" y="1254394"/>
            <a:ext cx="52449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spAutoFit/>
          </a:bodyPr>
          <a:lstStyle/>
          <a:p>
            <a:pPr indent="-260350" lvl="0" marL="342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500"/>
              <a:buFont typeface="Helvetica Neue"/>
              <a:buChar char="•"/>
            </a:pPr>
            <a:r>
              <a:rPr lang="ko" sz="150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모델이 과적합 되어 있으므로 Dropout을 이용한 규제화</a:t>
            </a:r>
            <a:endParaRPr sz="1500">
              <a:solidFill>
                <a:srgbClr val="33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60350" lvl="0" marL="342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500"/>
              <a:buFont typeface="Helvetica Neue"/>
              <a:buChar char="•"/>
            </a:pPr>
            <a:r>
              <a:rPr lang="ko" sz="150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Dropout을 적용했을 때 DenseNet의 val_loss, val_accuray가 과적합을 피하는 모습을 보임</a:t>
            </a:r>
            <a:endParaRPr sz="1500">
              <a:solidFill>
                <a:srgbClr val="33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3" name="Google Shape;213;p28"/>
          <p:cNvSpPr/>
          <p:nvPr/>
        </p:nvSpPr>
        <p:spPr>
          <a:xfrm>
            <a:off x="469915" y="1025269"/>
            <a:ext cx="802800" cy="36000"/>
          </a:xfrm>
          <a:prstGeom prst="rect">
            <a:avLst/>
          </a:prstGeom>
          <a:solidFill>
            <a:srgbClr val="FFCD05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28"/>
          <p:cNvSpPr txBox="1"/>
          <p:nvPr>
            <p:ph type="title"/>
          </p:nvPr>
        </p:nvSpPr>
        <p:spPr>
          <a:xfrm>
            <a:off x="390675" y="450919"/>
            <a:ext cx="67200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None/>
            </a:pPr>
            <a:r>
              <a:rPr lang="ko" sz="2100">
                <a:solidFill>
                  <a:srgbClr val="404040"/>
                </a:solidFill>
              </a:rPr>
              <a:t>과적합 규제와 최종 모델 선정 (DenseNet V2)</a:t>
            </a:r>
            <a:endParaRPr sz="2300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5" name="Google Shape;21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775" y="2239400"/>
            <a:ext cx="8153400" cy="2667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16" name="Google Shape;216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04819" y="226331"/>
            <a:ext cx="719411" cy="22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3750" y="2239394"/>
            <a:ext cx="8153400" cy="2667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18" name="Google Shape;218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13600" y="2239388"/>
            <a:ext cx="8153400" cy="2667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19" name="Google Shape;219;p2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48050" y="2858242"/>
            <a:ext cx="8344800" cy="19538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9"/>
          <p:cNvSpPr txBox="1"/>
          <p:nvPr/>
        </p:nvSpPr>
        <p:spPr>
          <a:xfrm>
            <a:off x="514175" y="1257050"/>
            <a:ext cx="8467800" cy="14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spAutoFit/>
          </a:bodyPr>
          <a:lstStyle/>
          <a:p>
            <a:pPr indent="-279400" lvl="0" marL="342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Helvetica Neue"/>
              <a:buChar char="•"/>
            </a:pPr>
            <a:r>
              <a:rPr b="1" lang="ko" sz="180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모델을 제품화 한다면 응용분야와 강점 및 개선사항에 대해 정량 정성 분석</a:t>
            </a:r>
            <a:endParaRPr b="1" i="0" sz="1800" u="none" cap="none" strike="noStrike">
              <a:solidFill>
                <a:srgbClr val="33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60350" lvl="1" marL="685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500"/>
              <a:buFont typeface="Helvetica Neue"/>
              <a:buChar char="○"/>
            </a:pPr>
            <a:r>
              <a:rPr lang="ko" sz="150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&lt;독버섯, 나물류 먹을 수 있나? 없나? 판단하는 어플&gt;</a:t>
            </a:r>
            <a:endParaRPr sz="1500">
              <a:solidFill>
                <a:srgbClr val="33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60350" lvl="1" marL="685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500"/>
              <a:buFont typeface="Helvetica Neue"/>
              <a:buChar char="○"/>
            </a:pPr>
            <a:r>
              <a:rPr lang="ko" sz="150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해결할 문제. 사람들이 산에서 독이 들어간 음식을 먹고 사망할 수도 있음.</a:t>
            </a:r>
            <a:endParaRPr sz="1500">
              <a:solidFill>
                <a:srgbClr val="33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60350" lvl="1" marL="685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500"/>
              <a:buFont typeface="Helvetica Neue"/>
              <a:buChar char="○"/>
            </a:pPr>
            <a:r>
              <a:rPr lang="ko" sz="150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이미지 분류를 통해 식용 가능한지 판단해 주면 문제 해결 가능</a:t>
            </a:r>
            <a:endParaRPr sz="1500">
              <a:solidFill>
                <a:srgbClr val="33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60350" lvl="1" marL="685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500"/>
              <a:buFont typeface="Helvetica Neue"/>
              <a:buChar char="○"/>
            </a:pPr>
            <a:r>
              <a:rPr lang="ko" sz="150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Recall 수치가</a:t>
            </a:r>
            <a:r>
              <a:rPr lang="ko" sz="150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100%가 필요하다 -&gt; 학습으로 수치 확인 필요!</a:t>
            </a:r>
            <a:endParaRPr sz="1500">
              <a:solidFill>
                <a:srgbClr val="33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25" name="Google Shape;225;p29"/>
          <p:cNvSpPr/>
          <p:nvPr/>
        </p:nvSpPr>
        <p:spPr>
          <a:xfrm>
            <a:off x="469915" y="1025269"/>
            <a:ext cx="802800" cy="36000"/>
          </a:xfrm>
          <a:prstGeom prst="rect">
            <a:avLst/>
          </a:prstGeom>
          <a:solidFill>
            <a:srgbClr val="FFCD05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29"/>
          <p:cNvSpPr txBox="1"/>
          <p:nvPr>
            <p:ph type="title"/>
          </p:nvPr>
        </p:nvSpPr>
        <p:spPr>
          <a:xfrm>
            <a:off x="390675" y="450919"/>
            <a:ext cx="67200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None/>
            </a:pPr>
            <a:r>
              <a:rPr lang="ko" sz="2100">
                <a:solidFill>
                  <a:srgbClr val="404040"/>
                </a:solidFill>
              </a:rPr>
              <a:t>모델 제품화</a:t>
            </a:r>
            <a:endParaRPr sz="2300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7" name="Google Shape;227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04819" y="226331"/>
            <a:ext cx="719411" cy="22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1025" y="2783100"/>
            <a:ext cx="2183950" cy="2183950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29"/>
          <p:cNvSpPr/>
          <p:nvPr/>
        </p:nvSpPr>
        <p:spPr>
          <a:xfrm>
            <a:off x="3187750" y="3736625"/>
            <a:ext cx="461400" cy="276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29"/>
          <p:cNvSpPr/>
          <p:nvPr/>
        </p:nvSpPr>
        <p:spPr>
          <a:xfrm>
            <a:off x="5533375" y="3736625"/>
            <a:ext cx="461400" cy="276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1" name="Google Shape;231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04200" y="2783100"/>
            <a:ext cx="2183950" cy="2183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67375" y="2783100"/>
            <a:ext cx="2183950" cy="2183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78625" y="2528475"/>
            <a:ext cx="2745600" cy="2956800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29"/>
          <p:cNvSpPr/>
          <p:nvPr/>
        </p:nvSpPr>
        <p:spPr>
          <a:xfrm>
            <a:off x="7556075" y="1845275"/>
            <a:ext cx="1275900" cy="749700"/>
          </a:xfrm>
          <a:prstGeom prst="wedgeEllipseCallout">
            <a:avLst>
              <a:gd fmla="val -20833" name="adj1"/>
              <a:gd fmla="val 625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29"/>
          <p:cNvSpPr txBox="1"/>
          <p:nvPr/>
        </p:nvSpPr>
        <p:spPr>
          <a:xfrm>
            <a:off x="7646275" y="1989275"/>
            <a:ext cx="1335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FF0000"/>
                </a:solidFill>
              </a:rPr>
              <a:t>식용 불가!</a:t>
            </a:r>
            <a:endParaRPr sz="18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0"/>
          <p:cNvSpPr txBox="1"/>
          <p:nvPr/>
        </p:nvSpPr>
        <p:spPr>
          <a:xfrm>
            <a:off x="525800" y="1268675"/>
            <a:ext cx="7880700" cy="31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spAutoFit/>
          </a:bodyPr>
          <a:lstStyle/>
          <a:p>
            <a:pPr indent="-273050" lvl="0" marL="342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700"/>
              <a:buFont typeface="Helvetica Neue"/>
              <a:buChar char="•"/>
            </a:pPr>
            <a:r>
              <a:rPr b="1" lang="ko" sz="170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잘한 점</a:t>
            </a:r>
            <a:endParaRPr b="1" sz="1700">
              <a:solidFill>
                <a:srgbClr val="33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66700" lvl="1" marL="685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Helvetica Neue"/>
              <a:buChar char="○"/>
            </a:pPr>
            <a:r>
              <a:rPr lang="ko" sz="150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여러 모델을 시도해 보고 과적합 규제를 통해서 최종 모델을 선정하였다.</a:t>
            </a:r>
            <a:endParaRPr sz="1500">
              <a:solidFill>
                <a:srgbClr val="33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685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33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73050" lvl="0" marL="342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700"/>
              <a:buFont typeface="Helvetica Neue"/>
              <a:buChar char="•"/>
            </a:pPr>
            <a:r>
              <a:rPr b="1" lang="ko" sz="170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아쉬운 점</a:t>
            </a:r>
            <a:endParaRPr b="1" sz="1700">
              <a:solidFill>
                <a:srgbClr val="33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66700" lvl="1" marL="6858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Helvetica Neue"/>
              <a:buChar char="○"/>
            </a:pPr>
            <a:r>
              <a:rPr lang="ko" sz="1500">
                <a:solidFill>
                  <a:schemeClr val="dk1"/>
                </a:solidFill>
              </a:rPr>
              <a:t>데이터를 수집하고 라벨링하는데 많은 투자를 했는데 좋은 결과가 나오지 않아서 안타깝습니다.</a:t>
            </a:r>
            <a:endParaRPr sz="1500">
              <a:solidFill>
                <a:schemeClr val="dk1"/>
              </a:solidFill>
            </a:endParaRPr>
          </a:p>
          <a:p>
            <a:pPr indent="0" lvl="0" marL="6858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-273050" lvl="0" marL="342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700"/>
              <a:buFont typeface="Helvetica Neue"/>
              <a:buChar char="•"/>
            </a:pPr>
            <a:r>
              <a:rPr b="1" lang="ko" sz="170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배운 점</a:t>
            </a:r>
            <a:endParaRPr b="1" sz="1700">
              <a:solidFill>
                <a:srgbClr val="33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66700" lvl="1" marL="6858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600"/>
              <a:buFont typeface="Helvetica Neue"/>
              <a:buChar char="○"/>
            </a:pPr>
            <a:r>
              <a:rPr lang="ko" sz="1500">
                <a:solidFill>
                  <a:schemeClr val="dk1"/>
                </a:solidFill>
              </a:rPr>
              <a:t>이미지 분류 모델을 선택하는 것과, 전이 학습의 중요성에 대해서 배웠습니다.</a:t>
            </a:r>
            <a:endParaRPr sz="1500">
              <a:solidFill>
                <a:schemeClr val="dk1"/>
              </a:solidFill>
            </a:endParaRPr>
          </a:p>
          <a:p>
            <a:pPr indent="-266700" lvl="1" marL="685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ko" sz="1500">
                <a:solidFill>
                  <a:schemeClr val="dk1"/>
                </a:solidFill>
              </a:rPr>
              <a:t>과적합 규제(Dropout)가 모델의 일반화 성능에 미치는 영향을 경험하였습니다.</a:t>
            </a:r>
            <a:endParaRPr sz="1500">
              <a:solidFill>
                <a:schemeClr val="dk1"/>
              </a:solidFill>
            </a:endParaRPr>
          </a:p>
          <a:p>
            <a:pPr indent="-266700" lvl="1" marL="685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ko" sz="1500">
                <a:solidFill>
                  <a:schemeClr val="dk1"/>
                </a:solidFill>
              </a:rPr>
              <a:t>혼자 해결하기 어려운 문제도 팀원들과 함께하니 같이 해결할 수 있었습니다. 팀의 소중함을 느꼈습니다.</a:t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241" name="Google Shape;241;p30"/>
          <p:cNvSpPr/>
          <p:nvPr/>
        </p:nvSpPr>
        <p:spPr>
          <a:xfrm>
            <a:off x="469915" y="1025269"/>
            <a:ext cx="802800" cy="36000"/>
          </a:xfrm>
          <a:prstGeom prst="rect">
            <a:avLst/>
          </a:prstGeom>
          <a:solidFill>
            <a:srgbClr val="FFCD05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30"/>
          <p:cNvSpPr txBox="1"/>
          <p:nvPr>
            <p:ph type="title"/>
          </p:nvPr>
        </p:nvSpPr>
        <p:spPr>
          <a:xfrm>
            <a:off x="390675" y="450919"/>
            <a:ext cx="67200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None/>
            </a:pPr>
            <a:r>
              <a:rPr lang="ko" sz="2100">
                <a:solidFill>
                  <a:srgbClr val="404040"/>
                </a:solidFill>
              </a:rPr>
              <a:t>회고</a:t>
            </a:r>
            <a:endParaRPr sz="2300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3" name="Google Shape;243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04819" y="226331"/>
            <a:ext cx="719411" cy="22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1"/>
          <p:cNvSpPr/>
          <p:nvPr/>
        </p:nvSpPr>
        <p:spPr>
          <a:xfrm>
            <a:off x="469915" y="1025269"/>
            <a:ext cx="802800" cy="36000"/>
          </a:xfrm>
          <a:prstGeom prst="rect">
            <a:avLst/>
          </a:prstGeom>
          <a:solidFill>
            <a:srgbClr val="FFCD05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31"/>
          <p:cNvSpPr txBox="1"/>
          <p:nvPr>
            <p:ph type="title"/>
          </p:nvPr>
        </p:nvSpPr>
        <p:spPr>
          <a:xfrm>
            <a:off x="390675" y="450919"/>
            <a:ext cx="67200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None/>
            </a:pPr>
            <a:r>
              <a:rPr lang="ko" sz="3200">
                <a:solidFill>
                  <a:srgbClr val="404040"/>
                </a:solidFill>
              </a:rPr>
              <a:t>Q&amp;A</a:t>
            </a:r>
            <a:endParaRPr sz="3200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0" name="Google Shape;250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04819" y="226331"/>
            <a:ext cx="719411" cy="22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73700" y="1025275"/>
            <a:ext cx="5949525" cy="360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CD05"/>
        </a:solidFill>
      </p:bgPr>
    </p:bg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cture 8" id="256" name="Google Shape;256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2120" y="-909436"/>
            <a:ext cx="950090" cy="674759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32"/>
          <p:cNvSpPr txBox="1"/>
          <p:nvPr>
            <p:ph type="title"/>
          </p:nvPr>
        </p:nvSpPr>
        <p:spPr>
          <a:xfrm>
            <a:off x="218638" y="2251629"/>
            <a:ext cx="8302800" cy="2056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>
            <a:norm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9FFFC"/>
              </a:buClr>
              <a:buSzPts val="5400"/>
              <a:buFont typeface="Arial"/>
              <a:buNone/>
            </a:pPr>
            <a:r>
              <a:rPr lang="ko" sz="54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수고하셨습니다!</a:t>
            </a:r>
            <a:endParaRPr>
              <a:solidFill>
                <a:srgbClr val="434343"/>
              </a:solidFill>
            </a:endParaRPr>
          </a:p>
        </p:txBody>
      </p:sp>
      <p:cxnSp>
        <p:nvCxnSpPr>
          <p:cNvPr id="258" name="Google Shape;258;p32"/>
          <p:cNvCxnSpPr/>
          <p:nvPr/>
        </p:nvCxnSpPr>
        <p:spPr>
          <a:xfrm>
            <a:off x="232817" y="4431488"/>
            <a:ext cx="8678400" cy="0"/>
          </a:xfrm>
          <a:prstGeom prst="straightConnector1">
            <a:avLst/>
          </a:prstGeom>
          <a:noFill/>
          <a:ln cap="flat" cmpd="sng" w="25400">
            <a:solidFill>
              <a:srgbClr val="DE5A5F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259" name="Google Shape;259;p32"/>
          <p:cNvCxnSpPr/>
          <p:nvPr/>
        </p:nvCxnSpPr>
        <p:spPr>
          <a:xfrm>
            <a:off x="232817" y="4431488"/>
            <a:ext cx="8678400" cy="0"/>
          </a:xfrm>
          <a:prstGeom prst="straightConnector1">
            <a:avLst/>
          </a:prstGeom>
          <a:noFill/>
          <a:ln cap="flat" cmpd="sng" w="25400">
            <a:solidFill>
              <a:srgbClr val="434343"/>
            </a:solidFill>
            <a:prstDash val="solid"/>
            <a:miter lim="8000"/>
            <a:headEnd len="sm" w="sm" type="none"/>
            <a:tailEnd len="sm" w="sm" type="none"/>
          </a:ln>
        </p:spPr>
      </p:cxnSp>
      <p:pic>
        <p:nvPicPr>
          <p:cNvPr id="260" name="Google Shape;260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04819" y="226331"/>
            <a:ext cx="719411" cy="22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9" name="Google Shape;69;p16"/>
          <p:cNvCxnSpPr/>
          <p:nvPr/>
        </p:nvCxnSpPr>
        <p:spPr>
          <a:xfrm rot="10800000">
            <a:off x="989749" y="1720825"/>
            <a:ext cx="0" cy="21153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0" name="Google Shape;70;p16"/>
          <p:cNvSpPr txBox="1"/>
          <p:nvPr/>
        </p:nvSpPr>
        <p:spPr>
          <a:xfrm>
            <a:off x="810988" y="1103500"/>
            <a:ext cx="57357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이미지를 통해 해파리의 종을 구분</a:t>
            </a:r>
            <a:endParaRPr b="1" i="0" sz="1700" u="none" cap="none" strike="noStrike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1" name="Google Shape;71;p16"/>
          <p:cNvSpPr/>
          <p:nvPr/>
        </p:nvSpPr>
        <p:spPr>
          <a:xfrm>
            <a:off x="806406" y="590863"/>
            <a:ext cx="1867200" cy="405000"/>
          </a:xfrm>
          <a:prstGeom prst="roundRect">
            <a:avLst>
              <a:gd fmla="val 16667" name="adj"/>
            </a:avLst>
          </a:prstGeom>
          <a:solidFill>
            <a:srgbClr val="FFCD0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lang="ko" sz="17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DLthon 목표</a:t>
            </a:r>
            <a:endParaRPr b="1" i="0" sz="1700" u="none" cap="none" strike="noStrik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2" name="Google Shape;72;p16"/>
          <p:cNvSpPr/>
          <p:nvPr/>
        </p:nvSpPr>
        <p:spPr>
          <a:xfrm>
            <a:off x="1167625" y="1570375"/>
            <a:ext cx="5121300" cy="321300"/>
          </a:xfrm>
          <a:prstGeom prst="roundRect">
            <a:avLst>
              <a:gd fmla="val 50000" name="adj"/>
            </a:avLst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ko" sz="1500">
                <a:solidFill>
                  <a:srgbClr val="FFCD05"/>
                </a:solidFill>
                <a:latin typeface="Malgun Gothic"/>
                <a:ea typeface="Malgun Gothic"/>
                <a:cs typeface="Malgun Gothic"/>
                <a:sym typeface="Malgun Gothic"/>
              </a:rPr>
              <a:t>적합한 loss와 metric을 사용하여 훈련이 이루어졌는가? </a:t>
            </a:r>
            <a:endParaRPr b="1" i="0" sz="1500" u="none" cap="none" strike="noStrike">
              <a:solidFill>
                <a:srgbClr val="FFCD05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3" name="Google Shape;73;p16"/>
          <p:cNvSpPr/>
          <p:nvPr/>
        </p:nvSpPr>
        <p:spPr>
          <a:xfrm>
            <a:off x="945877" y="3113647"/>
            <a:ext cx="87900" cy="87900"/>
          </a:xfrm>
          <a:prstGeom prst="ellipse">
            <a:avLst/>
          </a:prstGeom>
          <a:solidFill>
            <a:srgbClr val="FFCD05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6"/>
          <p:cNvSpPr/>
          <p:nvPr/>
        </p:nvSpPr>
        <p:spPr>
          <a:xfrm>
            <a:off x="945877" y="3294106"/>
            <a:ext cx="87900" cy="87900"/>
          </a:xfrm>
          <a:prstGeom prst="ellipse">
            <a:avLst/>
          </a:prstGeom>
          <a:solidFill>
            <a:srgbClr val="FFCD05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6"/>
          <p:cNvSpPr/>
          <p:nvPr/>
        </p:nvSpPr>
        <p:spPr>
          <a:xfrm>
            <a:off x="945877" y="3474556"/>
            <a:ext cx="87900" cy="87900"/>
          </a:xfrm>
          <a:prstGeom prst="ellipse">
            <a:avLst/>
          </a:prstGeom>
          <a:solidFill>
            <a:srgbClr val="FFCD05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6"/>
          <p:cNvSpPr txBox="1"/>
          <p:nvPr/>
        </p:nvSpPr>
        <p:spPr>
          <a:xfrm>
            <a:off x="1263700" y="1932175"/>
            <a:ext cx="55659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latin typeface="Malgun Gothic"/>
                <a:ea typeface="Malgun Gothic"/>
                <a:cs typeface="Malgun Gothic"/>
                <a:sym typeface="Malgun Gothic"/>
              </a:rPr>
              <a:t>데이터셋 구성, 모델 훈련, 결과물 시각화의 한 사이클이 정상적으로 수행되어 테스트 결과를 출력한다.</a:t>
            </a:r>
            <a:endParaRPr sz="11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7" name="Google Shape;77;p16"/>
          <p:cNvSpPr/>
          <p:nvPr/>
        </p:nvSpPr>
        <p:spPr>
          <a:xfrm>
            <a:off x="1135549" y="2617800"/>
            <a:ext cx="5027700" cy="321300"/>
          </a:xfrm>
          <a:prstGeom prst="roundRect">
            <a:avLst>
              <a:gd fmla="val 50000" name="adj"/>
            </a:avLst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ko" sz="1500">
                <a:solidFill>
                  <a:srgbClr val="FFCD05"/>
                </a:solidFill>
                <a:latin typeface="Malgun Gothic"/>
                <a:ea typeface="Malgun Gothic"/>
                <a:cs typeface="Malgun Gothic"/>
                <a:sym typeface="Malgun Gothic"/>
              </a:rPr>
              <a:t> 두 가지 이상의 차이점을 두어 비교가 이루어졌는가?</a:t>
            </a:r>
            <a:endParaRPr b="1" i="0" sz="1500" u="none" cap="none" strike="noStrike">
              <a:solidFill>
                <a:srgbClr val="FFCD05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8" name="Google Shape;78;p16"/>
          <p:cNvSpPr/>
          <p:nvPr/>
        </p:nvSpPr>
        <p:spPr>
          <a:xfrm>
            <a:off x="1189850" y="3725850"/>
            <a:ext cx="5639700" cy="321300"/>
          </a:xfrm>
          <a:prstGeom prst="roundRect">
            <a:avLst>
              <a:gd fmla="val 50000" name="adj"/>
            </a:avLst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ko" sz="1500">
                <a:solidFill>
                  <a:srgbClr val="FFCD05"/>
                </a:solidFill>
                <a:latin typeface="Malgun Gothic"/>
                <a:ea typeface="Malgun Gothic"/>
                <a:cs typeface="Malgun Gothic"/>
                <a:sym typeface="Malgun Gothic"/>
              </a:rPr>
              <a:t>훈련 결과 및 제품화 가능성에 대한 탐색이 이루어졌는가?</a:t>
            </a:r>
            <a:endParaRPr b="1" i="0" sz="1500" u="none" cap="none" strike="noStrike">
              <a:solidFill>
                <a:srgbClr val="FFCD05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9" name="Google Shape;79;p16"/>
          <p:cNvSpPr/>
          <p:nvPr/>
        </p:nvSpPr>
        <p:spPr>
          <a:xfrm>
            <a:off x="843950" y="1585225"/>
            <a:ext cx="291600" cy="291600"/>
          </a:xfrm>
          <a:prstGeom prst="ellipse">
            <a:avLst/>
          </a:prstGeom>
          <a:solidFill>
            <a:srgbClr val="FFCD0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ko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b="1" i="0" sz="1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6"/>
          <p:cNvSpPr/>
          <p:nvPr/>
        </p:nvSpPr>
        <p:spPr>
          <a:xfrm>
            <a:off x="843950" y="2643644"/>
            <a:ext cx="291600" cy="291600"/>
          </a:xfrm>
          <a:prstGeom prst="ellipse">
            <a:avLst/>
          </a:prstGeom>
          <a:solidFill>
            <a:srgbClr val="FFCD0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ko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1" lang="ko" sz="1100">
                <a:solidFill>
                  <a:srgbClr val="FFFFFF"/>
                </a:solidFill>
              </a:rPr>
              <a:t>2</a:t>
            </a:r>
            <a:endParaRPr b="1" i="0" sz="1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6"/>
          <p:cNvSpPr/>
          <p:nvPr/>
        </p:nvSpPr>
        <p:spPr>
          <a:xfrm>
            <a:off x="843950" y="3740706"/>
            <a:ext cx="291600" cy="291600"/>
          </a:xfrm>
          <a:prstGeom prst="ellipse">
            <a:avLst/>
          </a:prstGeom>
          <a:solidFill>
            <a:srgbClr val="FFCD0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FFFFFF"/>
                </a:solidFill>
              </a:rPr>
              <a:t>03</a:t>
            </a:r>
            <a:endParaRPr b="1" i="0" sz="1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2" name="Google Shape;82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78638" y="259088"/>
            <a:ext cx="1080003" cy="33178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/>
          <p:nvPr/>
        </p:nvSpPr>
        <p:spPr>
          <a:xfrm>
            <a:off x="945877" y="2035907"/>
            <a:ext cx="87900" cy="87900"/>
          </a:xfrm>
          <a:prstGeom prst="ellipse">
            <a:avLst/>
          </a:prstGeom>
          <a:solidFill>
            <a:srgbClr val="FFCD05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6"/>
          <p:cNvSpPr/>
          <p:nvPr/>
        </p:nvSpPr>
        <p:spPr>
          <a:xfrm>
            <a:off x="945877" y="2216366"/>
            <a:ext cx="87900" cy="87900"/>
          </a:xfrm>
          <a:prstGeom prst="ellipse">
            <a:avLst/>
          </a:prstGeom>
          <a:solidFill>
            <a:srgbClr val="FFCD05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6"/>
          <p:cNvSpPr/>
          <p:nvPr/>
        </p:nvSpPr>
        <p:spPr>
          <a:xfrm>
            <a:off x="945877" y="2396816"/>
            <a:ext cx="87900" cy="87900"/>
          </a:xfrm>
          <a:prstGeom prst="ellipse">
            <a:avLst/>
          </a:prstGeom>
          <a:solidFill>
            <a:srgbClr val="FFCD05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6"/>
          <p:cNvSpPr txBox="1"/>
          <p:nvPr/>
        </p:nvSpPr>
        <p:spPr>
          <a:xfrm>
            <a:off x="1263700" y="2939100"/>
            <a:ext cx="59580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latin typeface="Malgun Gothic"/>
                <a:ea typeface="Malgun Gothic"/>
                <a:cs typeface="Malgun Gothic"/>
                <a:sym typeface="Malgun Gothic"/>
              </a:rPr>
              <a:t>선택한 모델의 훈련에 필요한 하이퍼 파라미터들의 수치별 성능과 비용의 비교 분석을 진행하였다.</a:t>
            </a:r>
            <a:endParaRPr sz="11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7" name="Google Shape;87;p16"/>
          <p:cNvSpPr txBox="1"/>
          <p:nvPr/>
        </p:nvSpPr>
        <p:spPr>
          <a:xfrm>
            <a:off x="1263700" y="4047150"/>
            <a:ext cx="7099800" cy="4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latin typeface="Malgun Gothic"/>
                <a:ea typeface="Malgun Gothic"/>
                <a:cs typeface="Malgun Gothic"/>
                <a:sym typeface="Malgun Gothic"/>
              </a:rPr>
              <a:t>데이터와 모델에 대한 구성 및 훈련 비용과 성능, 모델을 제품화한다면</a:t>
            </a:r>
            <a:endParaRPr sz="11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latin typeface="Malgun Gothic"/>
                <a:ea typeface="Malgun Gothic"/>
                <a:cs typeface="Malgun Gothic"/>
                <a:sym typeface="Malgun Gothic"/>
              </a:rPr>
              <a:t>응용분야와 강점 및 개선사항에 대해 정량적, 정상적 분석을 진행하였다.</a:t>
            </a:r>
            <a:endParaRPr sz="11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/>
        </p:nvSpPr>
        <p:spPr>
          <a:xfrm>
            <a:off x="469925" y="1242775"/>
            <a:ext cx="7665600" cy="32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70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선정한 전이학습모델</a:t>
            </a:r>
            <a:endParaRPr b="1" sz="1700">
              <a:solidFill>
                <a:srgbClr val="33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rgbClr val="33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rgbClr val="33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rgbClr val="33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rgbClr val="33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rgbClr val="33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rgbClr val="33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700"/>
              <a:buFont typeface="Helvetica Neue"/>
              <a:buChar char="-"/>
            </a:pPr>
            <a:r>
              <a:rPr lang="ko" sz="1500">
                <a:solidFill>
                  <a:schemeClr val="dk1"/>
                </a:solidFill>
              </a:rPr>
              <a:t>Keras Applications에서 Parameter의 수가 작고  Top-5 Accuracy가 높은 모델을 선정하여 테스트 함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-"/>
            </a:pPr>
            <a:r>
              <a:rPr lang="ko" sz="1500">
                <a:solidFill>
                  <a:schemeClr val="dk1"/>
                </a:solidFill>
              </a:rPr>
              <a:t>테스트한 결과를 기반으로 하나의 모델을 선택하고 추가 튜닝 작업을 실행함.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33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3" name="Google Shape;93;p17"/>
          <p:cNvSpPr/>
          <p:nvPr/>
        </p:nvSpPr>
        <p:spPr>
          <a:xfrm>
            <a:off x="469915" y="1025269"/>
            <a:ext cx="802800" cy="36000"/>
          </a:xfrm>
          <a:prstGeom prst="rect">
            <a:avLst/>
          </a:prstGeom>
          <a:solidFill>
            <a:srgbClr val="FFCD05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7"/>
          <p:cNvSpPr txBox="1"/>
          <p:nvPr>
            <p:ph type="title"/>
          </p:nvPr>
        </p:nvSpPr>
        <p:spPr>
          <a:xfrm>
            <a:off x="390676" y="450919"/>
            <a:ext cx="54069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None/>
            </a:pPr>
            <a:r>
              <a:rPr lang="ko" sz="2100">
                <a:solidFill>
                  <a:srgbClr val="404040"/>
                </a:solidFill>
              </a:rPr>
              <a:t>모델 선정</a:t>
            </a:r>
            <a:endParaRPr sz="2300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5" name="Google Shape;95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04819" y="226331"/>
            <a:ext cx="719411" cy="2209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6" name="Google Shape;96;p17"/>
          <p:cNvGraphicFramePr/>
          <p:nvPr/>
        </p:nvGraphicFramePr>
        <p:xfrm>
          <a:off x="551275" y="1642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{47E40B76-A014-4269-B418-66C70CA9B513}</a:tableStyleId>
              </a:tblPr>
              <a:tblGrid>
                <a:gridCol w="2424625"/>
                <a:gridCol w="2401375"/>
                <a:gridCol w="2413000"/>
              </a:tblGrid>
              <a:tr h="395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모델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파라미</a:t>
                      </a:r>
                      <a:r>
                        <a:rPr lang="ko"/>
                        <a:t>터 수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Top-5 Accuracy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5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ResNet 50 V2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25.6M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92.1%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5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MobileNet V2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3.5M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90.1%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5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DenseNet V2 121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8.1M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92.3%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/>
        </p:nvSpPr>
        <p:spPr>
          <a:xfrm>
            <a:off x="443757" y="1254400"/>
            <a:ext cx="8198100" cy="36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spAutoFit/>
          </a:bodyPr>
          <a:lstStyle/>
          <a:p>
            <a:pPr indent="-260350" lvl="0" marL="342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500"/>
              <a:buFont typeface="Helvetica Neue"/>
              <a:buChar char="•"/>
            </a:pPr>
            <a:r>
              <a:rPr lang="ko" sz="150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데이터셋: </a:t>
            </a:r>
            <a:r>
              <a:rPr b="1" lang="ko" sz="1600">
                <a:solidFill>
                  <a:srgbClr val="202124"/>
                </a:solidFill>
                <a:highlight>
                  <a:srgbClr val="FFFFFF"/>
                </a:highlight>
              </a:rPr>
              <a:t>Jellyfish Image Dataset</a:t>
            </a:r>
            <a:endParaRPr b="1" sz="16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3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- Moon jellyfish (Aurelia aurita): 반투명한 몸통(exumbrella) 넘어로 4개의 말발굽 모양의 생식선이 보이는 일반적인 해파리 </a:t>
            </a:r>
            <a:endParaRPr sz="1300">
              <a:solidFill>
                <a:srgbClr val="33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- Barrel jellyfish (Rhizostoma pulmo): 영국 해역에서 발견되는 가장 큰 해파리로 지름이 90cm까지 자랄 수 있음.</a:t>
            </a:r>
            <a:endParaRPr sz="1300">
              <a:solidFill>
                <a:srgbClr val="33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- Blue jellyfish (Cyanea lamarckii): 지름이 30cm까지 자랄 수 있는 큰 해파리 </a:t>
            </a:r>
            <a:endParaRPr sz="1300">
              <a:solidFill>
                <a:srgbClr val="33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- Compass jellyfish (Chrysaora hysoscella): 몸통의 갈색 모양이 나침반을 닮아 이름지어짐</a:t>
            </a:r>
            <a:endParaRPr sz="1300">
              <a:solidFill>
                <a:srgbClr val="33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- Lion’s mane jellyfish (Cyanea capillata): 세계에서 가장 큰 해파리로, 몸통은 2미터까지 자라며 촉수는 30미터에 다다름</a:t>
            </a:r>
            <a:endParaRPr sz="1300">
              <a:solidFill>
                <a:srgbClr val="33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- Mauve stinger (Pelagia noctiluca): 긴 촉수를 가졌으며 몸통에 독을 쏘는 세포로 가득찬 혹 같은 구조물을 가진 작은 해파리</a:t>
            </a:r>
            <a:endParaRPr sz="1300">
              <a:solidFill>
                <a:srgbClr val="33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33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33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33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33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2" name="Google Shape;102;p18"/>
          <p:cNvSpPr/>
          <p:nvPr/>
        </p:nvSpPr>
        <p:spPr>
          <a:xfrm>
            <a:off x="469915" y="1025269"/>
            <a:ext cx="802800" cy="36000"/>
          </a:xfrm>
          <a:prstGeom prst="rect">
            <a:avLst/>
          </a:prstGeom>
          <a:solidFill>
            <a:srgbClr val="FFCD05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8"/>
          <p:cNvSpPr txBox="1"/>
          <p:nvPr>
            <p:ph type="title"/>
          </p:nvPr>
        </p:nvSpPr>
        <p:spPr>
          <a:xfrm>
            <a:off x="390675" y="450919"/>
            <a:ext cx="67200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None/>
            </a:pPr>
            <a:r>
              <a:rPr lang="ko" sz="2100">
                <a:solidFill>
                  <a:srgbClr val="404040"/>
                </a:solidFill>
              </a:rPr>
              <a:t>데이터 가공과 수집</a:t>
            </a:r>
            <a:endParaRPr sz="2300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4" name="Google Shape;104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04819" y="226331"/>
            <a:ext cx="719411" cy="22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72875" y="447275"/>
            <a:ext cx="2133600" cy="213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03750" y="447275"/>
            <a:ext cx="2133600" cy="213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31175" y="447275"/>
            <a:ext cx="2133600" cy="213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972875" y="2798225"/>
            <a:ext cx="2133600" cy="213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603750" y="2798225"/>
            <a:ext cx="2133600" cy="213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131175" y="2798225"/>
            <a:ext cx="2133600" cy="213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9"/>
          <p:cNvSpPr txBox="1"/>
          <p:nvPr/>
        </p:nvSpPr>
        <p:spPr>
          <a:xfrm>
            <a:off x="443757" y="1254400"/>
            <a:ext cx="79833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1. Pretrained 모델의 종류가 성능을 크게 좌우하지 않았다. 재학습 하지 않을 경우 70% 내외</a:t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116" name="Google Shape;116;p19"/>
          <p:cNvSpPr/>
          <p:nvPr/>
        </p:nvSpPr>
        <p:spPr>
          <a:xfrm>
            <a:off x="469915" y="1025269"/>
            <a:ext cx="802800" cy="36000"/>
          </a:xfrm>
          <a:prstGeom prst="rect">
            <a:avLst/>
          </a:prstGeom>
          <a:solidFill>
            <a:srgbClr val="FFCD05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19"/>
          <p:cNvSpPr txBox="1"/>
          <p:nvPr>
            <p:ph type="title"/>
          </p:nvPr>
        </p:nvSpPr>
        <p:spPr>
          <a:xfrm>
            <a:off x="390675" y="450919"/>
            <a:ext cx="67200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None/>
            </a:pPr>
            <a:r>
              <a:rPr lang="ko" sz="2100">
                <a:solidFill>
                  <a:srgbClr val="404040"/>
                </a:solidFill>
              </a:rPr>
              <a:t>실험 결과</a:t>
            </a:r>
            <a:endParaRPr sz="2300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8" name="Google Shape;118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04819" y="226331"/>
            <a:ext cx="719411" cy="22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3750" y="2333625"/>
            <a:ext cx="6325949" cy="245882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20" name="Google Shape;120;p19"/>
          <p:cNvSpPr txBox="1"/>
          <p:nvPr/>
        </p:nvSpPr>
        <p:spPr>
          <a:xfrm>
            <a:off x="443755" y="1757075"/>
            <a:ext cx="14037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500">
                <a:solidFill>
                  <a:schemeClr val="dk1"/>
                </a:solidFill>
              </a:rPr>
              <a:t>- ResNet50 V2</a:t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121" name="Google Shape;121;p19"/>
          <p:cNvSpPr txBox="1"/>
          <p:nvPr/>
        </p:nvSpPr>
        <p:spPr>
          <a:xfrm>
            <a:off x="3458918" y="1784500"/>
            <a:ext cx="14037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- MobileNet V2</a:t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122" name="Google Shape;122;p19"/>
          <p:cNvSpPr txBox="1"/>
          <p:nvPr/>
        </p:nvSpPr>
        <p:spPr>
          <a:xfrm>
            <a:off x="6592325" y="1757075"/>
            <a:ext cx="14997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- DenseNet 121</a:t>
            </a:r>
            <a:endParaRPr sz="1500">
              <a:solidFill>
                <a:schemeClr val="dk1"/>
              </a:solidFill>
            </a:endParaRPr>
          </a:p>
        </p:txBody>
      </p:sp>
      <p:pic>
        <p:nvPicPr>
          <p:cNvPr id="123" name="Google Shape;123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47450" y="2314600"/>
            <a:ext cx="6251200" cy="249682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24" name="Google Shape;124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458925" y="2314625"/>
            <a:ext cx="5573926" cy="249682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/>
          <p:nvPr/>
        </p:nvSpPr>
        <p:spPr>
          <a:xfrm>
            <a:off x="469915" y="1025269"/>
            <a:ext cx="802800" cy="36000"/>
          </a:xfrm>
          <a:prstGeom prst="rect">
            <a:avLst/>
          </a:prstGeom>
          <a:solidFill>
            <a:srgbClr val="FFCD05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20"/>
          <p:cNvSpPr txBox="1"/>
          <p:nvPr>
            <p:ph type="title"/>
          </p:nvPr>
        </p:nvSpPr>
        <p:spPr>
          <a:xfrm>
            <a:off x="361100" y="447275"/>
            <a:ext cx="61716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None/>
            </a:pPr>
            <a:r>
              <a:rPr lang="ko" sz="2100">
                <a:solidFill>
                  <a:srgbClr val="404040"/>
                </a:solidFill>
              </a:rPr>
              <a:t>model.summary()   base_model_trainable = True</a:t>
            </a:r>
            <a:endParaRPr sz="2300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1" name="Google Shape;131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04819" y="226331"/>
            <a:ext cx="719411" cy="22095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0"/>
          <p:cNvSpPr txBox="1"/>
          <p:nvPr/>
        </p:nvSpPr>
        <p:spPr>
          <a:xfrm>
            <a:off x="399405" y="1232375"/>
            <a:ext cx="14037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- ResNet50 V2</a:t>
            </a:r>
            <a:endParaRPr sz="1500">
              <a:solidFill>
                <a:schemeClr val="dk1"/>
              </a:solidFill>
            </a:endParaRPr>
          </a:p>
        </p:txBody>
      </p:sp>
      <p:pic>
        <p:nvPicPr>
          <p:cNvPr id="133" name="Google Shape;13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03630" y="1124800"/>
            <a:ext cx="4139739" cy="3858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7525" y="1703475"/>
            <a:ext cx="2946475" cy="326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/>
          <p:nvPr/>
        </p:nvSpPr>
        <p:spPr>
          <a:xfrm>
            <a:off x="469915" y="1025269"/>
            <a:ext cx="802800" cy="36000"/>
          </a:xfrm>
          <a:prstGeom prst="rect">
            <a:avLst/>
          </a:prstGeom>
          <a:solidFill>
            <a:srgbClr val="FFCD05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21"/>
          <p:cNvSpPr txBox="1"/>
          <p:nvPr>
            <p:ph type="title"/>
          </p:nvPr>
        </p:nvSpPr>
        <p:spPr>
          <a:xfrm>
            <a:off x="361100" y="447275"/>
            <a:ext cx="61716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None/>
            </a:pPr>
            <a:r>
              <a:rPr lang="ko" sz="2100">
                <a:solidFill>
                  <a:srgbClr val="404040"/>
                </a:solidFill>
              </a:rPr>
              <a:t>model.summary()   base_model_trainable = True</a:t>
            </a:r>
            <a:endParaRPr sz="2300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1" name="Google Shape;141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04819" y="226331"/>
            <a:ext cx="719411" cy="22095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1"/>
          <p:cNvSpPr txBox="1"/>
          <p:nvPr/>
        </p:nvSpPr>
        <p:spPr>
          <a:xfrm>
            <a:off x="399405" y="1232375"/>
            <a:ext cx="14037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- MobileNet V2</a:t>
            </a:r>
            <a:endParaRPr sz="1500">
              <a:solidFill>
                <a:schemeClr val="dk1"/>
              </a:solidFill>
            </a:endParaRPr>
          </a:p>
        </p:txBody>
      </p:sp>
      <p:pic>
        <p:nvPicPr>
          <p:cNvPr id="143" name="Google Shape;14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62400" y="937525"/>
            <a:ext cx="4023751" cy="4033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9400" y="1703475"/>
            <a:ext cx="2543175" cy="320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2"/>
          <p:cNvSpPr/>
          <p:nvPr/>
        </p:nvSpPr>
        <p:spPr>
          <a:xfrm>
            <a:off x="469915" y="1025269"/>
            <a:ext cx="802800" cy="36000"/>
          </a:xfrm>
          <a:prstGeom prst="rect">
            <a:avLst/>
          </a:prstGeom>
          <a:solidFill>
            <a:srgbClr val="FFCD05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22"/>
          <p:cNvSpPr txBox="1"/>
          <p:nvPr>
            <p:ph type="title"/>
          </p:nvPr>
        </p:nvSpPr>
        <p:spPr>
          <a:xfrm>
            <a:off x="361100" y="447275"/>
            <a:ext cx="61716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None/>
            </a:pPr>
            <a:r>
              <a:rPr lang="ko" sz="2100">
                <a:solidFill>
                  <a:srgbClr val="404040"/>
                </a:solidFill>
              </a:rPr>
              <a:t>model.summary()   base_model_trainable = True</a:t>
            </a:r>
            <a:endParaRPr sz="2300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1" name="Google Shape;151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04819" y="226331"/>
            <a:ext cx="719411" cy="22095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2"/>
          <p:cNvSpPr txBox="1"/>
          <p:nvPr/>
        </p:nvSpPr>
        <p:spPr>
          <a:xfrm>
            <a:off x="399405" y="1232375"/>
            <a:ext cx="14037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- DenseNet</a:t>
            </a:r>
            <a:endParaRPr sz="1500">
              <a:solidFill>
                <a:schemeClr val="dk1"/>
              </a:solidFill>
            </a:endParaRPr>
          </a:p>
        </p:txBody>
      </p:sp>
      <p:pic>
        <p:nvPicPr>
          <p:cNvPr id="153" name="Google Shape;15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1825" y="1703475"/>
            <a:ext cx="2714625" cy="3067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65725" y="1061275"/>
            <a:ext cx="4272538" cy="3858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3"/>
          <p:cNvSpPr txBox="1"/>
          <p:nvPr/>
        </p:nvSpPr>
        <p:spPr>
          <a:xfrm>
            <a:off x="443749" y="1254400"/>
            <a:ext cx="8823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2</a:t>
            </a:r>
            <a:r>
              <a:rPr lang="ko" sz="1500">
                <a:solidFill>
                  <a:schemeClr val="dk1"/>
                </a:solidFill>
              </a:rPr>
              <a:t>. </a:t>
            </a:r>
            <a:r>
              <a:rPr lang="ko" sz="1500">
                <a:solidFill>
                  <a:schemeClr val="dk1"/>
                </a:solidFill>
              </a:rPr>
              <a:t>Pretrained 모델의 일부를 재학습할 때 validataion 성능이 더 좋았다. 일부 재학습 했을 경우 80% 내외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- ResNet50 V2                               </a:t>
            </a:r>
            <a:r>
              <a:rPr lang="ko" sz="1500">
                <a:solidFill>
                  <a:schemeClr val="dk1"/>
                </a:solidFill>
              </a:rPr>
              <a:t>- MobileNet V2                             - DenseNet </a:t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160" name="Google Shape;160;p23"/>
          <p:cNvSpPr/>
          <p:nvPr/>
        </p:nvSpPr>
        <p:spPr>
          <a:xfrm>
            <a:off x="469915" y="1025269"/>
            <a:ext cx="802800" cy="36000"/>
          </a:xfrm>
          <a:prstGeom prst="rect">
            <a:avLst/>
          </a:prstGeom>
          <a:solidFill>
            <a:srgbClr val="FFCD05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23"/>
          <p:cNvSpPr txBox="1"/>
          <p:nvPr>
            <p:ph type="title"/>
          </p:nvPr>
        </p:nvSpPr>
        <p:spPr>
          <a:xfrm>
            <a:off x="390675" y="450919"/>
            <a:ext cx="67200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None/>
            </a:pPr>
            <a:r>
              <a:rPr lang="ko" sz="2100">
                <a:solidFill>
                  <a:srgbClr val="404040"/>
                </a:solidFill>
              </a:rPr>
              <a:t>실험 결과</a:t>
            </a:r>
            <a:endParaRPr sz="2300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2" name="Google Shape;162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04819" y="226331"/>
            <a:ext cx="719411" cy="22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0663" y="2278825"/>
            <a:ext cx="7221237" cy="2363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64" name="Google Shape;164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44934" y="2278825"/>
            <a:ext cx="7221228" cy="2363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65" name="Google Shape;165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922683" y="2278825"/>
            <a:ext cx="7221317" cy="2363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