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59" r:id="rId6"/>
    <p:sldId id="264" r:id="rId7"/>
    <p:sldId id="267" r:id="rId8"/>
    <p:sldId id="266" r:id="rId9"/>
    <p:sldId id="265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75569" autoAdjust="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C9691-6EDE-4CE9-82BF-ABCBCFFBD20E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4F8A-283C-4230-9F01-C3B77598DE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21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A4F8A-283C-4230-9F01-C3B77598DE3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37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</a:t>
            </a:r>
            <a:r>
              <a:rPr lang="zh-TW" altLang="en-US" dirty="0"/>
              <a:t>個</a:t>
            </a:r>
            <a:r>
              <a:rPr lang="en-US" altLang="zh-TW" dirty="0"/>
              <a:t>feature</a:t>
            </a:r>
            <a:r>
              <a:rPr lang="zh-TW" altLang="en-US" dirty="0"/>
              <a:t>就有</a:t>
            </a:r>
            <a:r>
              <a:rPr lang="en-US" altLang="zh-TW" dirty="0"/>
              <a:t>N</a:t>
            </a:r>
            <a:r>
              <a:rPr lang="zh-TW" altLang="en-US" dirty="0"/>
              <a:t>個</a:t>
            </a:r>
            <a:r>
              <a:rPr lang="en-US" altLang="zh-TW" dirty="0"/>
              <a:t>kernel</a:t>
            </a:r>
          </a:p>
          <a:p>
            <a:r>
              <a:rPr lang="zh-TW" altLang="en-US" dirty="0"/>
              <a:t>每個</a:t>
            </a:r>
            <a:r>
              <a:rPr lang="en-US" altLang="zh-TW" dirty="0"/>
              <a:t>feature</a:t>
            </a:r>
            <a:r>
              <a:rPr lang="zh-TW" altLang="en-US" dirty="0"/>
              <a:t>都被其對應的</a:t>
            </a:r>
            <a:r>
              <a:rPr lang="en-US" altLang="zh-TW" dirty="0"/>
              <a:t>kernel</a:t>
            </a:r>
            <a:r>
              <a:rPr lang="zh-TW" altLang="en-US" dirty="0"/>
              <a:t>掃過產生</a:t>
            </a:r>
            <a:r>
              <a:rPr lang="en-US" altLang="zh-TW" dirty="0"/>
              <a:t>f’</a:t>
            </a:r>
          </a:p>
          <a:p>
            <a:r>
              <a:rPr lang="zh-TW" altLang="en-US" dirty="0"/>
              <a:t>輸出要幾層決定於</a:t>
            </a:r>
            <a:r>
              <a:rPr lang="en-US" altLang="zh-TW" dirty="0"/>
              <a:t>1x1</a:t>
            </a:r>
            <a:r>
              <a:rPr lang="zh-TW" altLang="en-US" dirty="0"/>
              <a:t> </a:t>
            </a:r>
            <a:r>
              <a:rPr lang="en-US" altLang="zh-TW" dirty="0"/>
              <a:t>conv</a:t>
            </a:r>
            <a:r>
              <a:rPr lang="zh-TW" altLang="en-US" dirty="0"/>
              <a:t>的個數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A4F8A-283C-4230-9F01-C3B77598DE3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0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A4F8A-283C-4230-9F01-C3B77598DE3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53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2162" TargetMode="External"/><Relationship Id="rId2" Type="http://schemas.openxmlformats.org/officeDocument/2006/relationships/hyperlink" Target="https://arxiv.org/abs/1911.119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ih-sheng-huang821.medium.com/%E6%B7%B1%E5%BA%A6%E5%AD%B8%E7%BF%92-mobilenet-depthwise-separable-convolution-f1ed016b3467" TargetMode="External"/><Relationship Id="rId4" Type="http://schemas.openxmlformats.org/officeDocument/2006/relationships/hyperlink" Target="https://blog.yeshuanova.com/2018/02/depthwise-separable-convolution/?fbclid=IwAR1lnpT51BWzTKMkwblvf7293778SeXlUlKrhZqfs-f2RHiBL0CIY9ss55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EE04-6B51-4A40-AA23-E31B0BCD6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315" y="2086910"/>
            <a:ext cx="10740189" cy="2536435"/>
          </a:xfrm>
        </p:spPr>
        <p:txBody>
          <a:bodyPr/>
          <a:lstStyle/>
          <a:p>
            <a:pPr algn="ctr"/>
            <a:r>
              <a:rPr lang="en-US" altLang="zh-TW" sz="3600" dirty="0">
                <a:solidFill>
                  <a:srgbClr val="00B0F0"/>
                </a:solidFill>
              </a:rPr>
              <a:t>CVPR2020 </a:t>
            </a:r>
            <a:br>
              <a:rPr lang="en-US" altLang="zh-TW" sz="3600" dirty="0">
                <a:solidFill>
                  <a:srgbClr val="00B0F0"/>
                </a:solidFill>
              </a:rPr>
            </a:br>
            <a:r>
              <a:rPr lang="en-US" altLang="zh-TW" sz="3600" dirty="0" err="1">
                <a:solidFill>
                  <a:schemeClr val="tx1"/>
                </a:solidFill>
              </a:rPr>
              <a:t>GhostNet</a:t>
            </a:r>
            <a:r>
              <a:rPr lang="en-US" altLang="zh-TW" sz="3600" dirty="0">
                <a:solidFill>
                  <a:schemeClr val="tx1"/>
                </a:solidFill>
              </a:rPr>
              <a:t>: More Features from Cheap Operations</a:t>
            </a:r>
            <a:br>
              <a:rPr lang="en-US" altLang="zh-TW" sz="3600" dirty="0">
                <a:solidFill>
                  <a:srgbClr val="00B0F0"/>
                </a:solidFill>
              </a:rPr>
            </a:b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A91C62-4ACC-48E4-B6FE-3B9A7AB0A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857" y="4074896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zh-TW" sz="2300" dirty="0">
                <a:solidFill>
                  <a:schemeClr val="tx1"/>
                </a:solidFill>
              </a:rPr>
              <a:t>7109053123 </a:t>
            </a:r>
            <a:r>
              <a:rPr lang="zh-TW" altLang="en-US" sz="2300" dirty="0">
                <a:solidFill>
                  <a:schemeClr val="tx1"/>
                </a:solidFill>
              </a:rPr>
              <a:t>周子玄</a:t>
            </a:r>
          </a:p>
        </p:txBody>
      </p:sp>
    </p:spTree>
    <p:extLst>
      <p:ext uri="{BB962C8B-B14F-4D97-AF65-F5344CB8AC3E}">
        <p14:creationId xmlns:p14="http://schemas.microsoft.com/office/powerpoint/2010/main" val="254293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A38A6-3827-4867-8A24-09F9B937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Perfermance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71EC40DD-3ED8-4E51-897F-7BA59A608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595923"/>
              </p:ext>
            </p:extLst>
          </p:nvPr>
        </p:nvGraphicFramePr>
        <p:xfrm>
          <a:off x="288755" y="1930400"/>
          <a:ext cx="10820230" cy="2733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168">
                  <a:extLst>
                    <a:ext uri="{9D8B030D-6E8A-4147-A177-3AD203B41FA5}">
                      <a16:colId xmlns:a16="http://schemas.microsoft.com/office/drawing/2014/main" val="3858432058"/>
                    </a:ext>
                  </a:extLst>
                </a:gridCol>
                <a:gridCol w="1234454">
                  <a:extLst>
                    <a:ext uri="{9D8B030D-6E8A-4147-A177-3AD203B41FA5}">
                      <a16:colId xmlns:a16="http://schemas.microsoft.com/office/drawing/2014/main" val="3441573861"/>
                    </a:ext>
                  </a:extLst>
                </a:gridCol>
                <a:gridCol w="1509810">
                  <a:extLst>
                    <a:ext uri="{9D8B030D-6E8A-4147-A177-3AD203B41FA5}">
                      <a16:colId xmlns:a16="http://schemas.microsoft.com/office/drawing/2014/main" val="3864352463"/>
                    </a:ext>
                  </a:extLst>
                </a:gridCol>
                <a:gridCol w="1509810">
                  <a:extLst>
                    <a:ext uri="{9D8B030D-6E8A-4147-A177-3AD203B41FA5}">
                      <a16:colId xmlns:a16="http://schemas.microsoft.com/office/drawing/2014/main" val="1812695962"/>
                    </a:ext>
                  </a:extLst>
                </a:gridCol>
                <a:gridCol w="1509810">
                  <a:extLst>
                    <a:ext uri="{9D8B030D-6E8A-4147-A177-3AD203B41FA5}">
                      <a16:colId xmlns:a16="http://schemas.microsoft.com/office/drawing/2014/main" val="2819774561"/>
                    </a:ext>
                  </a:extLst>
                </a:gridCol>
                <a:gridCol w="1761840">
                  <a:extLst>
                    <a:ext uri="{9D8B030D-6E8A-4147-A177-3AD203B41FA5}">
                      <a16:colId xmlns:a16="http://schemas.microsoft.com/office/drawing/2014/main" val="2876597346"/>
                    </a:ext>
                  </a:extLst>
                </a:gridCol>
                <a:gridCol w="1509338">
                  <a:extLst>
                    <a:ext uri="{9D8B030D-6E8A-4147-A177-3AD203B41FA5}">
                      <a16:colId xmlns:a16="http://schemas.microsoft.com/office/drawing/2014/main" val="2940673055"/>
                    </a:ext>
                  </a:extLst>
                </a:gridCol>
              </a:tblGrid>
              <a:tr h="43342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Model name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VGG16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GVGG16-r2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GVGG16-r4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GVGG16-r8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GVGG16-r16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GVGG16-r16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27551"/>
                  </a:ext>
                </a:extLst>
              </a:tr>
              <a:tr h="553403"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 Epoch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721503"/>
                  </a:ext>
                </a:extLst>
              </a:tr>
              <a:tr h="553403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33.6M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26.3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22.6M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20.8M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19.8M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19.8M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13881"/>
                  </a:ext>
                </a:extLst>
              </a:tr>
              <a:tr h="553403"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 acc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0.9921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0.9833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0.9486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0.8861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0.8045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0.8493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539592"/>
                  </a:ext>
                </a:extLst>
              </a:tr>
              <a:tr h="2861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Val_acc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0.8648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0.8633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0.8433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0.8067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0.7553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0.7755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0891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6E1FF90D-3729-443D-843D-3CD03BE84CA3}"/>
              </a:ext>
            </a:extLst>
          </p:cNvPr>
          <p:cNvSpPr txBox="1"/>
          <p:nvPr/>
        </p:nvSpPr>
        <p:spPr>
          <a:xfrm>
            <a:off x="6284068" y="5038928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M = Million</a:t>
            </a:r>
            <a:endParaRPr lang="zh-TW" altLang="en-US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B81A21E-5091-4A4A-B3B6-A1364D977ECA}"/>
              </a:ext>
            </a:extLst>
          </p:cNvPr>
          <p:cNvSpPr txBox="1"/>
          <p:nvPr/>
        </p:nvSpPr>
        <p:spPr>
          <a:xfrm>
            <a:off x="465221" y="5925234"/>
            <a:ext cx="994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實驗結果：</a:t>
            </a:r>
            <a:endParaRPr lang="en-US" altLang="zh-TW" dirty="0"/>
          </a:p>
          <a:p>
            <a:r>
              <a:rPr lang="en-US" altLang="zh-TW" dirty="0"/>
              <a:t>https://drive.google.com/drive/folders/16Eyeanj7ZhzdlAwQqxdMO83sHmWvSUlo?usp=sharing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78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9624D-B7C2-4DA7-9137-D284533D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Reference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8E6C44-CD3C-4F1E-BCDF-B689BBC6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https://arxiv.org/abs/1911.11907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https://ithelp.ithome.com.tw/articles/10192162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https://blog.yeshuanova.com/2018/02/depthwise-separable-convolution/?fbclid=IwAR1lnpT51BWzTKMkwblvf7293778SeXlUlKrhZqfs-f2RHiBL0CIY9ss55Q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https://chih-sheng-huang821.medium.com/%E6%B7%B1%E5%BA%A6%E5%AD%B8%E7%BF%92-mobilenet-depthwise-separable-convolution-f1ed016b3467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516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D2ED0-BFD0-4310-92F0-0F076B6E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E721D-CDD3-4D86-845D-F62AA4382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164498" cy="4310608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motivate</a:t>
            </a:r>
          </a:p>
          <a:p>
            <a:pPr lvl="1"/>
            <a:r>
              <a:rPr lang="en-US" altLang="zh-TW" sz="2400" dirty="0"/>
              <a:t>CNNs</a:t>
            </a:r>
            <a:r>
              <a:rPr lang="zh-TW" altLang="en-US" sz="2400" dirty="0"/>
              <a:t> </a:t>
            </a:r>
            <a:r>
              <a:rPr lang="en-US" altLang="zh-TW" sz="2400" dirty="0"/>
              <a:t>spend a lot of computation resources</a:t>
            </a:r>
          </a:p>
          <a:p>
            <a:pPr lvl="1"/>
            <a:r>
              <a:rPr lang="en-US" altLang="zh-TW" sz="2400" dirty="0"/>
              <a:t>CNNs will produce redundant feature</a:t>
            </a:r>
          </a:p>
          <a:p>
            <a:r>
              <a:rPr lang="en-US" altLang="zh-TW" sz="2400" dirty="0"/>
              <a:t>Proposes</a:t>
            </a:r>
          </a:p>
          <a:p>
            <a:pPr lvl="1"/>
            <a:r>
              <a:rPr lang="en-US" altLang="zh-TW" sz="2400" dirty="0"/>
              <a:t>Ghost module to generate more feature maps from cheap operations</a:t>
            </a:r>
          </a:p>
          <a:p>
            <a:r>
              <a:rPr lang="en-US" altLang="zh-TW" sz="2400" dirty="0"/>
              <a:t>Method</a:t>
            </a:r>
          </a:p>
          <a:p>
            <a:pPr lvl="1"/>
            <a:r>
              <a:rPr lang="en-US" altLang="zh-TW" sz="2400" dirty="0"/>
              <a:t>intrinsic feature maps -&gt; linear transformation -&gt;   ghost feature maps </a:t>
            </a:r>
          </a:p>
          <a:p>
            <a:r>
              <a:rPr lang="en-US" altLang="zh-TW" sz="2400" dirty="0"/>
              <a:t>Result</a:t>
            </a:r>
          </a:p>
          <a:p>
            <a:pPr lvl="1"/>
            <a:r>
              <a:rPr lang="en-US" altLang="zh-TW" sz="2400" dirty="0" err="1"/>
              <a:t>GhostNet</a:t>
            </a:r>
            <a:r>
              <a:rPr lang="en-US" altLang="zh-TW" sz="2400" dirty="0"/>
              <a:t> can achieve higher recognition performance</a:t>
            </a:r>
          </a:p>
          <a:p>
            <a:pPr lvl="1"/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27676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C055E40-E8DC-40F6-BCF6-38370AD19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872785"/>
            <a:ext cx="9002381" cy="59852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B809802-DF3D-4697-A564-4697A41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3" y="56147"/>
            <a:ext cx="9348982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Features generated by the first residual group</a:t>
            </a:r>
            <a:br>
              <a:rPr lang="zh-TW" altLang="en-US" dirty="0">
                <a:solidFill>
                  <a:srgbClr val="92D050"/>
                </a:solidFill>
              </a:rPr>
            </a:b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967BD2-8841-4C26-B688-C2064C26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8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7C179-14FD-4EAF-A492-D79E8A6D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38A821-0142-4B03-B9AC-B4E2E7A3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FE5710-C22B-420A-9CF8-50D0162E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52" y="1170784"/>
            <a:ext cx="87820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9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8456F-1655-4F2A-89AA-D3914649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Φ work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0641C21-8567-4FDF-A901-686B5F6F6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055" y="1270000"/>
            <a:ext cx="8596668" cy="525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5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1F00F-221D-4163-BB17-43C3A883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 err="1"/>
              <a:t>Gost</a:t>
            </a:r>
            <a:r>
              <a:rPr lang="en-US" altLang="zh-TW" dirty="0"/>
              <a:t> Module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626683-2546-4FD8-9DB5-627089DFA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421908-A41B-409F-8013-B25C856B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52" y="1437322"/>
            <a:ext cx="55149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6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1BD43-FBEC-4707-ABA6-F0D40374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Gost</a:t>
            </a:r>
            <a:r>
              <a:rPr lang="en-US" altLang="zh-TW" dirty="0"/>
              <a:t> Module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85A64DD-9001-4BEB-ABAD-47B98096C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122" y="1265136"/>
            <a:ext cx="7737092" cy="547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7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D5293-5431-48CC-9E99-C7A90CA0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4" y="182880"/>
            <a:ext cx="8596668" cy="1320800"/>
          </a:xfrm>
        </p:spPr>
        <p:txBody>
          <a:bodyPr/>
          <a:lstStyle/>
          <a:p>
            <a:r>
              <a:rPr lang="en-US" altLang="zh-TW" dirty="0"/>
              <a:t>Gost-VGG16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568E664-8936-4254-890A-9F3F6F78D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53" y="724535"/>
            <a:ext cx="9594247" cy="61334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DBAD12-B4F1-4EE1-A610-4DA5D8EC9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53" y="724535"/>
            <a:ext cx="9574190" cy="61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0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D5293-5431-48CC-9E99-C7A90CA0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4" y="182880"/>
            <a:ext cx="8596668" cy="1320800"/>
          </a:xfrm>
        </p:spPr>
        <p:txBody>
          <a:bodyPr/>
          <a:lstStyle/>
          <a:p>
            <a:r>
              <a:rPr lang="en-US" altLang="zh-TW" dirty="0"/>
              <a:t>Gost-VGG16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568E664-8936-4254-890A-9F3F6F78D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53" y="724535"/>
            <a:ext cx="9594247" cy="613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7354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1501</TotalTime>
  <Words>245</Words>
  <Application>Microsoft Office PowerPoint</Application>
  <PresentationFormat>寬螢幕</PresentationFormat>
  <Paragraphs>69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CVPR2020  GhostNet: More Features from Cheap Operations </vt:lpstr>
      <vt:lpstr>Abstract</vt:lpstr>
      <vt:lpstr>Features generated by the first residual group </vt:lpstr>
      <vt:lpstr>Method</vt:lpstr>
      <vt:lpstr>How Φ work</vt:lpstr>
      <vt:lpstr>Gost Module</vt:lpstr>
      <vt:lpstr>Gost Module</vt:lpstr>
      <vt:lpstr>Gost-VGG16</vt:lpstr>
      <vt:lpstr>Gost-VGG16</vt:lpstr>
      <vt:lpstr>Perfermance</vt:lpstr>
      <vt:lpstr>Reference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CVPR2020  GhostNet: More Features from Cheap Operations</dc:title>
  <dc:creator>CHOU</dc:creator>
  <cp:lastModifiedBy>CHOU</cp:lastModifiedBy>
  <cp:revision>16</cp:revision>
  <dcterms:created xsi:type="dcterms:W3CDTF">2021-06-17T04:15:32Z</dcterms:created>
  <dcterms:modified xsi:type="dcterms:W3CDTF">2021-06-18T18:41:52Z</dcterms:modified>
</cp:coreProperties>
</file>