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10.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ppt/tags/tag25.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30.xml" ContentType="application/vnd.openxmlformats-officedocument.presentationml.tags+xml"/>
  <Override PartName="/ppt/notesSlides/notesSlide32.xml" ContentType="application/vnd.openxmlformats-officedocument.presentationml.notesSlide+xml"/>
  <Override PartName="/ppt/tags/tag31.xml" ContentType="application/vnd.openxmlformats-officedocument.presentationml.tags+xml"/>
  <Override PartName="/ppt/notesSlides/notesSlide33.xml" ContentType="application/vnd.openxmlformats-officedocument.presentationml.notesSlide+xml"/>
  <Override PartName="/ppt/tags/tag32.xml" ContentType="application/vnd.openxmlformats-officedocument.presentationml.tags+xml"/>
  <Override PartName="/ppt/notesSlides/notesSlide34.xml" ContentType="application/vnd.openxmlformats-officedocument.presentationml.notesSlide+xml"/>
  <Override PartName="/ppt/tags/tag33.xml" ContentType="application/vnd.openxmlformats-officedocument.presentationml.tags+xml"/>
  <Override PartName="/ppt/notesSlides/notesSlide35.xml" ContentType="application/vnd.openxmlformats-officedocument.presentationml.notesSlide+xml"/>
  <Override PartName="/ppt/tags/tag34.xml" ContentType="application/vnd.openxmlformats-officedocument.presentationml.tags+xml"/>
  <Override PartName="/ppt/notesSlides/notesSlide36.xml" ContentType="application/vnd.openxmlformats-officedocument.presentationml.notesSlide+xml"/>
  <Override PartName="/ppt/tags/tag35.xml" ContentType="application/vnd.openxmlformats-officedocument.presentationml.tags+xml"/>
  <Override PartName="/ppt/notesSlides/notesSlide37.xml" ContentType="application/vnd.openxmlformats-officedocument.presentationml.notesSlide+xml"/>
  <Override PartName="/ppt/tags/tag36.xml" ContentType="application/vnd.openxmlformats-officedocument.presentationml.tags+xml"/>
  <Override PartName="/ppt/notesSlides/notesSlide38.xml" ContentType="application/vnd.openxmlformats-officedocument.presentationml.notesSlide+xml"/>
  <Override PartName="/ppt/tags/tag37.xml" ContentType="application/vnd.openxmlformats-officedocument.presentationml.tags+xml"/>
  <Override PartName="/ppt/notesSlides/notesSlide39.xml" ContentType="application/vnd.openxmlformats-officedocument.presentationml.notesSlide+xml"/>
  <Override PartName="/ppt/tags/tag38.xml" ContentType="application/vnd.openxmlformats-officedocument.presentationml.tags+xml"/>
  <Override PartName="/ppt/notesSlides/notesSlide40.xml" ContentType="application/vnd.openxmlformats-officedocument.presentationml.notesSlide+xml"/>
  <Override PartName="/ppt/tags/tag39.xml" ContentType="application/vnd.openxmlformats-officedocument.presentationml.tags+xml"/>
  <Override PartName="/ppt/notesSlides/notesSlide41.xml" ContentType="application/vnd.openxmlformats-officedocument.presentationml.notesSlide+xml"/>
  <Override PartName="/ppt/tags/tag40.xml" ContentType="application/vnd.openxmlformats-officedocument.presentationml.tags+xml"/>
  <Override PartName="/ppt/notesSlides/notesSlide42.xml" ContentType="application/vnd.openxmlformats-officedocument.presentationml.notesSlide+xml"/>
  <Override PartName="/ppt/tags/tag41.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42.xml" ContentType="application/vnd.openxmlformats-officedocument.presentationml.tags+xml"/>
  <Override PartName="/ppt/notesSlides/notesSlide45.xml" ContentType="application/vnd.openxmlformats-officedocument.presentationml.notesSlide+xml"/>
  <Override PartName="/ppt/tags/tag43.xml" ContentType="application/vnd.openxmlformats-officedocument.presentationml.tags+xml"/>
  <Override PartName="/ppt/notesSlides/notesSlide4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93" r:id="rId4"/>
    <p:sldMasterId id="2147483994" r:id="rId5"/>
    <p:sldMasterId id="2147484044" r:id="rId6"/>
  </p:sldMasterIdLst>
  <p:notesMasterIdLst>
    <p:notesMasterId r:id="rId53"/>
  </p:notesMasterIdLst>
  <p:handoutMasterIdLst>
    <p:handoutMasterId r:id="rId54"/>
  </p:handoutMasterIdLst>
  <p:sldIdLst>
    <p:sldId id="2147470659" r:id="rId7"/>
    <p:sldId id="2147471611" r:id="rId8"/>
    <p:sldId id="2147471584" r:id="rId9"/>
    <p:sldId id="2147471612" r:id="rId10"/>
    <p:sldId id="2147471629" r:id="rId11"/>
    <p:sldId id="2147471613" r:id="rId12"/>
    <p:sldId id="2147471621" r:id="rId13"/>
    <p:sldId id="2147471632" r:id="rId14"/>
    <p:sldId id="2147470574" r:id="rId15"/>
    <p:sldId id="2147471619" r:id="rId16"/>
    <p:sldId id="2147470660" r:id="rId17"/>
    <p:sldId id="2147471637" r:id="rId18"/>
    <p:sldId id="2147471583" r:id="rId19"/>
    <p:sldId id="2147471638" r:id="rId20"/>
    <p:sldId id="2147471639" r:id="rId21"/>
    <p:sldId id="2147471641" r:id="rId22"/>
    <p:sldId id="2147471605" r:id="rId23"/>
    <p:sldId id="2147471622" r:id="rId24"/>
    <p:sldId id="2147471640" r:id="rId25"/>
    <p:sldId id="2147470584" r:id="rId26"/>
    <p:sldId id="2147471586" r:id="rId27"/>
    <p:sldId id="2147470661" r:id="rId28"/>
    <p:sldId id="2147470652" r:id="rId29"/>
    <p:sldId id="2147471634" r:id="rId30"/>
    <p:sldId id="2147471644" r:id="rId31"/>
    <p:sldId id="2147471623" r:id="rId32"/>
    <p:sldId id="2147470594" r:id="rId33"/>
    <p:sldId id="2147471610" r:id="rId34"/>
    <p:sldId id="2147471609" r:id="rId35"/>
    <p:sldId id="2147471635" r:id="rId36"/>
    <p:sldId id="2147471646" r:id="rId37"/>
    <p:sldId id="2147471607" r:id="rId38"/>
    <p:sldId id="2147471608" r:id="rId39"/>
    <p:sldId id="2147471614" r:id="rId40"/>
    <p:sldId id="2147471615" r:id="rId41"/>
    <p:sldId id="2147471616" r:id="rId42"/>
    <p:sldId id="2147471617" r:id="rId43"/>
    <p:sldId id="2147470653" r:id="rId44"/>
    <p:sldId id="2147471648" r:id="rId45"/>
    <p:sldId id="2147471620" r:id="rId46"/>
    <p:sldId id="2147471624" r:id="rId47"/>
    <p:sldId id="2147471625" r:id="rId48"/>
    <p:sldId id="2147471628" r:id="rId49"/>
    <p:sldId id="2147471652" r:id="rId50"/>
    <p:sldId id="2147471626" r:id="rId51"/>
    <p:sldId id="2147471627" r:id="rId52"/>
  </p:sldIdLst>
  <p:sldSz cx="12192000" cy="6858000"/>
  <p:notesSz cx="6858000" cy="9144000"/>
  <p:custDataLst>
    <p:tags r:id="rId5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mplementing DevOps practices to accelereate developer productivity" id="{D057D6DF-3B78-434B-9EFA-1F6713519490}">
          <p14:sldIdLst>
            <p14:sldId id="2147470659"/>
          </p14:sldIdLst>
        </p14:section>
        <p14:section name="Deploy app resources" id="{3E228BB5-4946-4D44-855B-A5438AEBFB6D}">
          <p14:sldIdLst>
            <p14:sldId id="2147471611"/>
            <p14:sldId id="2147471584"/>
            <p14:sldId id="2147471612"/>
            <p14:sldId id="2147471629"/>
            <p14:sldId id="2147471613"/>
            <p14:sldId id="2147471621"/>
            <p14:sldId id="2147471632"/>
          </p14:sldIdLst>
        </p14:section>
        <p14:section name="Add chat with data" id="{E8E4E757-D298-43DA-8793-F370C1E73CA5}">
          <p14:sldIdLst>
            <p14:sldId id="2147470574"/>
            <p14:sldId id="2147471619"/>
            <p14:sldId id="2147470660"/>
            <p14:sldId id="2147471637"/>
            <p14:sldId id="2147471583"/>
            <p14:sldId id="2147471638"/>
            <p14:sldId id="2147471639"/>
            <p14:sldId id="2147471641"/>
            <p14:sldId id="2147471605"/>
            <p14:sldId id="2147471622"/>
            <p14:sldId id="2147471640"/>
          </p14:sldIdLst>
        </p14:section>
        <p14:section name="Implement function calls" id="{F5F183B8-C5D8-431A-9A1F-028A2933A24D}">
          <p14:sldIdLst>
            <p14:sldId id="2147470584"/>
            <p14:sldId id="2147471586"/>
            <p14:sldId id="2147470661"/>
            <p14:sldId id="2147470652"/>
            <p14:sldId id="2147471634"/>
            <p14:sldId id="2147471644"/>
            <p14:sldId id="2147471623"/>
          </p14:sldIdLst>
        </p14:section>
        <p14:section name="Implement audio transcription" id="{E6A915D0-6F4A-4982-AE77-1617CDE9AA68}">
          <p14:sldIdLst>
            <p14:sldId id="2147470594"/>
            <p14:sldId id="2147471610"/>
            <p14:sldId id="2147471609"/>
            <p14:sldId id="2147471635"/>
            <p14:sldId id="2147471646"/>
            <p14:sldId id="2147471607"/>
            <p14:sldId id="2147471608"/>
          </p14:sldIdLst>
        </p14:section>
        <p14:section name="Provide live audio transcription" id="{995FD802-19C9-40DA-83E7-C68CEC136731}">
          <p14:sldIdLst>
            <p14:sldId id="2147471614"/>
            <p14:sldId id="2147471615"/>
            <p14:sldId id="2147471616"/>
            <p14:sldId id="2147471617"/>
            <p14:sldId id="2147470653"/>
            <p14:sldId id="2147471648"/>
          </p14:sldIdLst>
        </p14:section>
        <p14:section name="Generate a call summary" id="{23693ADD-9D7D-4236-A048-509B3E0DE44F}">
          <p14:sldIdLst>
            <p14:sldId id="2147471620"/>
            <p14:sldId id="2147471624"/>
            <p14:sldId id="2147471625"/>
            <p14:sldId id="2147471628"/>
            <p14:sldId id="2147471652"/>
            <p14:sldId id="2147471626"/>
            <p14:sldId id="214747162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44444"/>
    <a:srgbClr val="F0F0F0"/>
    <a:srgbClr val="072860"/>
    <a:srgbClr val="F6F8FA"/>
    <a:srgbClr val="F7F8F9"/>
    <a:srgbClr val="817694"/>
    <a:srgbClr val="EFEFEF"/>
    <a:srgbClr val="FFFFFF"/>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90F5D7-8133-440F-A3FE-9A5865B4AEC5}" v="1270" dt="2024-02-10T16:37:15.031"/>
    <p1510:client id="{FE1A4069-8CF4-45EA-B539-02429FD7C822}" v="1402" dt="2024-02-10T22:03:07.9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0680" autoAdjust="0"/>
  </p:normalViewPr>
  <p:slideViewPr>
    <p:cSldViewPr snapToGrid="0">
      <p:cViewPr varScale="1">
        <p:scale>
          <a:sx n="76" d="100"/>
          <a:sy n="76" d="100"/>
        </p:scale>
        <p:origin x="1914" y="9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tags" Target="tags/tag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Master" Target="slideMasters/slideMaster2.xml"/><Relationship Id="rId61" Type="http://schemas.microsoft.com/office/2018/10/relationships/authors" Target="authors.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tableStyles" Target="tableStyle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viewProps" Target="viewProps.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055863D-C722-668A-CC3F-22A064F883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E6CD983-11F1-35E0-0009-670578212A3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342EA6-A226-4786-BCE6-E710E0E7543B}" type="datetimeFigureOut">
              <a:rPr lang="en-US" smtClean="0"/>
              <a:t>2/12/2024</a:t>
            </a:fld>
            <a:endParaRPr lang="en-US"/>
          </a:p>
        </p:txBody>
      </p:sp>
      <p:sp>
        <p:nvSpPr>
          <p:cNvPr id="4" name="Footer Placeholder 3">
            <a:extLst>
              <a:ext uri="{FF2B5EF4-FFF2-40B4-BE49-F238E27FC236}">
                <a16:creationId xmlns:a16="http://schemas.microsoft.com/office/drawing/2014/main" id="{824FD97A-8E4A-0A17-E484-422D8DCF04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71DC98F-430E-0A5D-65E3-521C38CE47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DD9D34-EE31-4F9D-AC21-D1F3B46C9ED9}" type="slidenum">
              <a:rPr lang="en-US" smtClean="0"/>
              <a:t>‹#›</a:t>
            </a:fld>
            <a:endParaRPr lang="en-US"/>
          </a:p>
        </p:txBody>
      </p:sp>
    </p:spTree>
    <p:extLst>
      <p:ext uri="{BB962C8B-B14F-4D97-AF65-F5344CB8AC3E}">
        <p14:creationId xmlns:p14="http://schemas.microsoft.com/office/powerpoint/2010/main" val="5103959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006867-2BEC-4EB1-932A-BD828C50F5A6}" type="datetimeFigureOut">
              <a:rPr lang="en-US" smtClean="0"/>
              <a:t>2/12/2024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BFA05F-1A8C-432D-BC54-796887A51DAB}" type="slidenum">
              <a:rPr lang="en-US" smtClean="0"/>
              <a:t>‹#›</a:t>
            </a:fld>
            <a:endParaRPr lang="en-US"/>
          </a:p>
        </p:txBody>
      </p:sp>
    </p:spTree>
    <p:extLst>
      <p:ext uri="{BB962C8B-B14F-4D97-AF65-F5344CB8AC3E}">
        <p14:creationId xmlns:p14="http://schemas.microsoft.com/office/powerpoint/2010/main" val="3569997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code.visualstudio.com/docs/python/editing#_formattin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1382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This lab will focus around resort and hotel information. You will upload customer data into a storage account and process it using Azure AI Search. From there, you will be able to ask questions of the data in the Azure OpenAI Studio Chat Playground, as well as through the Azure OpenAI API in a </a:t>
            </a:r>
            <a:r>
              <a:rPr lang="en-US" b="0" i="0" dirty="0" err="1">
                <a:effectLst/>
                <a:latin typeface="Segoe UI"/>
                <a:cs typeface="Segoe UI"/>
              </a:rPr>
              <a:t>Streamlit</a:t>
            </a:r>
            <a:r>
              <a:rPr lang="en-US" b="0" i="0" dirty="0">
                <a:effectLst/>
                <a:latin typeface="Segoe UI"/>
                <a:cs typeface="Segoe UI"/>
              </a:rPr>
              <a:t> application.</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6771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One of the most natural ways to integrate Azure OpenAI in an existing solution is to incorporate chat into an existing system. For this solution to bring the most value to an organization, however, the chat service must have access to information that may be proprietary or otherwise confidential. In this exercise, we will add custom data to augment an existing Azure OpenAI chat deployment, allowing customer service agents to review customer data in a natural language format.</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indent="-171450" algn="l">
              <a:buFont typeface="Arial" panose="020B0604020202020204" pitchFamily="34" charset="0"/>
              <a:buChar char="•"/>
            </a:pPr>
            <a:r>
              <a:rPr lang="en-US" b="0" i="0" dirty="0">
                <a:solidFill>
                  <a:srgbClr val="1F2328"/>
                </a:solidFill>
                <a:effectLst/>
                <a:latin typeface="-apple-system"/>
              </a:rPr>
              <a:t>Prepare a dataset in Azure Blob Storage for ingestion into Azure OpenAI</a:t>
            </a:r>
          </a:p>
          <a:p>
            <a:pPr marL="171450" indent="-171450" algn="l">
              <a:buFont typeface="Arial" panose="020B0604020202020204" pitchFamily="34" charset="0"/>
              <a:buChar char="•"/>
            </a:pPr>
            <a:r>
              <a:rPr lang="en-US" b="0" i="0" dirty="0">
                <a:solidFill>
                  <a:srgbClr val="1F2328"/>
                </a:solidFill>
                <a:effectLst/>
                <a:latin typeface="-apple-system"/>
              </a:rPr>
              <a:t>Ingest data from Azure Blob Storage into Azure OpenAI via Azure AI Search</a:t>
            </a:r>
          </a:p>
          <a:p>
            <a:pPr marL="171450" indent="-171450" algn="l">
              <a:buFont typeface="Arial" panose="020B0604020202020204" pitchFamily="34" charset="0"/>
              <a:buChar char="•"/>
            </a:pPr>
            <a:r>
              <a:rPr lang="en-US" b="0" i="0" dirty="0">
                <a:solidFill>
                  <a:srgbClr val="1F2328"/>
                </a:solidFill>
                <a:effectLst/>
                <a:latin typeface="-apple-system"/>
              </a:rPr>
              <a:t>Test chat completions using the Chat Playground in Azure OpenAI</a:t>
            </a:r>
          </a:p>
          <a:p>
            <a:pPr marL="171450" indent="-171450" algn="l">
              <a:buFont typeface="Arial" panose="020B0604020202020204" pitchFamily="34" charset="0"/>
              <a:buChar char="•"/>
            </a:pPr>
            <a:r>
              <a:rPr lang="en-US" b="0" i="0" dirty="0">
                <a:solidFill>
                  <a:srgbClr val="1F2328"/>
                </a:solidFill>
                <a:effectLst/>
                <a:latin typeface="-apple-system"/>
              </a:rPr>
              <a:t>Incorporate chat completions into a </a:t>
            </a:r>
            <a:r>
              <a:rPr lang="en-US" b="0" i="0" dirty="0" err="1">
                <a:solidFill>
                  <a:srgbClr val="1F2328"/>
                </a:solidFill>
                <a:effectLst/>
                <a:latin typeface="-apple-system"/>
              </a:rPr>
              <a:t>Streamlit</a:t>
            </a:r>
            <a:r>
              <a:rPr lang="en-US" b="0" i="0" dirty="0">
                <a:solidFill>
                  <a:srgbClr val="1F2328"/>
                </a:solidFill>
                <a:effectLst/>
                <a:latin typeface="-apple-system"/>
              </a:rPr>
              <a:t> application</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51514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endParaRPr lang="en-US"/>
          </a:p>
          <a:p>
            <a:r>
              <a:rPr lang="en-US" dirty="0">
                <a:ea typeface="Calibri"/>
                <a:cs typeface="Calibri"/>
              </a:rPr>
              <a:t>Azure OpenAI allows us to ingest data from several data sources. The key supported data source is data in Azure Blob Storage accounts. We can also upload files into a blob storage account for subsequent processing. This processing builds an index in Azure AI Search over your uploaded data, and that allows your GPT-3.5 or GPT-4 model deployment to provide responses based on your data.</a:t>
            </a:r>
          </a:p>
          <a:p>
            <a:endParaRPr lang="en-US" dirty="0">
              <a:ea typeface="Calibri"/>
              <a:cs typeface="Calibri"/>
            </a:endParaRPr>
          </a:p>
          <a:p>
            <a:r>
              <a:rPr lang="en-US" dirty="0">
                <a:ea typeface="Calibri"/>
                <a:cs typeface="Calibri"/>
              </a:rPr>
              <a:t>This functionality will work for a specific set of data types, including delimited text files, Markdown, HTML files, Word documents, PowerPoint decks, and PDFs. Other data sources, such as hosting data in Azure SQL Database, is not supported at this time.</a:t>
            </a:r>
          </a:p>
        </p:txBody>
      </p:sp>
      <p:sp>
        <p:nvSpPr>
          <p:cNvPr id="4" name="Slide Number Placeholder 3"/>
          <p:cNvSpPr>
            <a:spLocks noGrp="1"/>
          </p:cNvSpPr>
          <p:nvPr>
            <p:ph type="sldNum" sz="quarter" idx="5"/>
          </p:nvPr>
        </p:nvSpPr>
        <p:spPr/>
        <p:txBody>
          <a:bodyPr/>
          <a:lstStyle/>
          <a:p>
            <a:fld id="{8FBFA05F-1A8C-432D-BC54-796887A51DAB}" type="slidenum">
              <a:rPr lang="en-US" smtClean="0"/>
              <a:t>12</a:t>
            </a:fld>
            <a:endParaRPr lang="en-US"/>
          </a:p>
        </p:txBody>
      </p:sp>
    </p:spTree>
    <p:extLst>
      <p:ext uri="{BB962C8B-B14F-4D97-AF65-F5344CB8AC3E}">
        <p14:creationId xmlns:p14="http://schemas.microsoft.com/office/powerpoint/2010/main" val="13550898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The Azure OpenAI Studio makes it easy to import data into Azure AI Search from Azure Blob Storage. From there, you can try chat completions against your data to ensure everything works as expected.</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1672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endParaRPr lang="en-US"/>
          </a:p>
          <a:p>
            <a:r>
              <a:rPr lang="en-US" dirty="0">
                <a:ea typeface="Calibri"/>
                <a:cs typeface="Calibri"/>
              </a:rPr>
              <a:t>The client application we will use in this training is built on </a:t>
            </a:r>
            <a:r>
              <a:rPr lang="en-US" err="1">
                <a:ea typeface="Calibri"/>
                <a:cs typeface="Calibri"/>
              </a:rPr>
              <a:t>Streamlit</a:t>
            </a:r>
            <a:r>
              <a:rPr lang="en-US" dirty="0">
                <a:ea typeface="Calibri"/>
                <a:cs typeface="Calibri"/>
              </a:rPr>
              <a:t>, a Python library intended to make building data applications simple. You can build a functional </a:t>
            </a:r>
            <a:r>
              <a:rPr lang="en-US" err="1">
                <a:ea typeface="Calibri"/>
                <a:cs typeface="Calibri"/>
              </a:rPr>
              <a:t>Streamlit</a:t>
            </a:r>
            <a:r>
              <a:rPr lang="en-US" dirty="0">
                <a:ea typeface="Calibri"/>
                <a:cs typeface="Calibri"/>
              </a:rPr>
              <a:t> application in a few dozen lines of code, and there are even UI components to make chat completions easy.</a:t>
            </a:r>
          </a:p>
          <a:p>
            <a:endParaRPr lang="en-US" dirty="0">
              <a:ea typeface="Calibri"/>
              <a:cs typeface="Calibri"/>
            </a:endParaRPr>
          </a:p>
          <a:p>
            <a:r>
              <a:rPr lang="en-US" dirty="0">
                <a:ea typeface="Calibri"/>
                <a:cs typeface="Calibri"/>
              </a:rPr>
              <a:t>Our goal in this training is to minimize the amount of time you spend fiddling with UI components, focusing instead on how we can integrate an existing application with Azure OpenAI.</a:t>
            </a:r>
          </a:p>
          <a:p>
            <a:endParaRPr lang="en-US" dirty="0">
              <a:ea typeface="Calibri"/>
              <a:cs typeface="Calibri"/>
            </a:endParaRPr>
          </a:p>
          <a:p>
            <a:r>
              <a:rPr lang="en-US" dirty="0" err="1">
                <a:ea typeface="Calibri"/>
                <a:cs typeface="Calibri"/>
              </a:rPr>
              <a:t>Streamlit</a:t>
            </a:r>
            <a:r>
              <a:rPr lang="en-US" dirty="0">
                <a:ea typeface="Calibri"/>
                <a:cs typeface="Calibri"/>
              </a:rPr>
              <a:t> is certainly not the only way to access Azure OpenAI. You can write your own applications in a variety of programming languages, including but certainly not limited to C#, F#, JavaScript, Python, and Java. Several of these languages have full OpenAI or Azure OpenAI SDKs, whereas others will require you to make REST API calls.</a:t>
            </a:r>
          </a:p>
        </p:txBody>
      </p:sp>
      <p:sp>
        <p:nvSpPr>
          <p:cNvPr id="4" name="Slide Number Placeholder 3"/>
          <p:cNvSpPr>
            <a:spLocks noGrp="1"/>
          </p:cNvSpPr>
          <p:nvPr>
            <p:ph type="sldNum" sz="quarter" idx="5"/>
          </p:nvPr>
        </p:nvSpPr>
        <p:spPr/>
        <p:txBody>
          <a:bodyPr/>
          <a:lstStyle/>
          <a:p>
            <a:fld id="{8FBFA05F-1A8C-432D-BC54-796887A51DAB}" type="slidenum">
              <a:rPr lang="en-US" smtClean="0"/>
              <a:t>14</a:t>
            </a:fld>
            <a:endParaRPr lang="en-US"/>
          </a:p>
        </p:txBody>
      </p:sp>
    </p:spTree>
    <p:extLst>
      <p:ext uri="{BB962C8B-B14F-4D97-AF65-F5344CB8AC3E}">
        <p14:creationId xmlns:p14="http://schemas.microsoft.com/office/powerpoint/2010/main" val="24434469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p>
          <a:p>
            <a:r>
              <a:rPr lang="en-US" dirty="0">
                <a:ea typeface="Calibri"/>
                <a:cs typeface="Calibri"/>
              </a:rPr>
              <a:t>All of the client code is in the source directory of the GitHub repository, located in a </a:t>
            </a:r>
            <a:r>
              <a:rPr lang="en-US" err="1">
                <a:ea typeface="Calibri"/>
                <a:cs typeface="Calibri"/>
              </a:rPr>
              <a:t>ContosoSuitesDashboard</a:t>
            </a:r>
            <a:r>
              <a:rPr lang="en-US" dirty="0">
                <a:ea typeface="Calibri"/>
                <a:cs typeface="Calibri"/>
              </a:rPr>
              <a:t> folder. Inside this folder is a file, index.py. This is the starting point for our </a:t>
            </a:r>
            <a:r>
              <a:rPr lang="en-US" err="1">
                <a:ea typeface="Calibri"/>
                <a:cs typeface="Calibri"/>
              </a:rPr>
              <a:t>Streamlit</a:t>
            </a:r>
            <a:r>
              <a:rPr lang="en-US" dirty="0">
                <a:ea typeface="Calibri"/>
                <a:cs typeface="Calibri"/>
              </a:rPr>
              <a:t> app. In addition, we have a folder called pages\, inside of which are two additional files. The first file covers chat with data and will be the focus of exercises 2 through 4. The second file covers a call center scenario; we will use it in exercises 5 and 6.</a:t>
            </a:r>
          </a:p>
          <a:p>
            <a:endParaRPr lang="en-US" dirty="0">
              <a:ea typeface="Calibri"/>
              <a:cs typeface="Calibri"/>
            </a:endParaRPr>
          </a:p>
          <a:p>
            <a:r>
              <a:rPr lang="en-US" dirty="0">
                <a:ea typeface="Calibri"/>
                <a:cs typeface="Calibri"/>
              </a:rPr>
              <a:t>Inside the index.py file, we have a main() function that drives our application. We also have a write() function that writes text out to the screen.</a:t>
            </a:r>
          </a:p>
        </p:txBody>
      </p:sp>
      <p:sp>
        <p:nvSpPr>
          <p:cNvPr id="4" name="Slide Number Placeholder 3"/>
          <p:cNvSpPr>
            <a:spLocks noGrp="1"/>
          </p:cNvSpPr>
          <p:nvPr>
            <p:ph type="sldNum" sz="quarter" idx="5"/>
          </p:nvPr>
        </p:nvSpPr>
        <p:spPr/>
        <p:txBody>
          <a:bodyPr/>
          <a:lstStyle/>
          <a:p>
            <a:fld id="{8FBFA05F-1A8C-432D-BC54-796887A51DAB}" type="slidenum">
              <a:rPr lang="en-US" smtClean="0"/>
              <a:t>15</a:t>
            </a:fld>
            <a:endParaRPr lang="en-US"/>
          </a:p>
        </p:txBody>
      </p:sp>
    </p:spTree>
    <p:extLst>
      <p:ext uri="{BB962C8B-B14F-4D97-AF65-F5344CB8AC3E}">
        <p14:creationId xmlns:p14="http://schemas.microsoft.com/office/powerpoint/2010/main" val="15160985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p>
          <a:p>
            <a:r>
              <a:rPr lang="en-US" dirty="0">
                <a:ea typeface="Calibri"/>
                <a:cs typeface="Calibri"/>
              </a:rPr>
              <a:t>Just as with index.py, 1_Chat_with_Data.py script also includes a main() function that drives behavior. This function lays out the primary operation of the Chat with Data page. It makes use of session state in Streamlit, a way of retaining specific information across page refreshes. One key thing to know about </a:t>
            </a:r>
            <a:r>
              <a:rPr lang="en-US" dirty="0" err="1">
                <a:ea typeface="Calibri"/>
                <a:cs typeface="Calibri"/>
              </a:rPr>
              <a:t>Streamlit</a:t>
            </a:r>
            <a:r>
              <a:rPr lang="en-US" dirty="0">
                <a:ea typeface="Calibri"/>
                <a:cs typeface="Calibri"/>
              </a:rPr>
              <a:t> is that button clicks and many operations result in full page refreshes. In order to maintain a chat history, we need to store the history in session state, writing it back out on each page load.</a:t>
            </a:r>
          </a:p>
          <a:p>
            <a:endParaRPr lang="en-US" dirty="0">
              <a:ea typeface="Calibri"/>
              <a:cs typeface="Calibri"/>
            </a:endParaRPr>
          </a:p>
          <a:p>
            <a:r>
              <a:rPr lang="en-US" dirty="0">
                <a:ea typeface="Calibri"/>
                <a:cs typeface="Calibri"/>
              </a:rPr>
              <a:t>The </a:t>
            </a:r>
            <a:r>
              <a:rPr lang="en-US" dirty="0" err="1">
                <a:ea typeface="Calibri"/>
                <a:cs typeface="Calibri"/>
              </a:rPr>
              <a:t>handle_prompt</a:t>
            </a:r>
            <a:r>
              <a:rPr lang="en-US" dirty="0">
                <a:ea typeface="Calibri"/>
                <a:cs typeface="Calibri"/>
              </a:rPr>
              <a:t>() function is a simple function that allows us to perform chat with data (the goal of this exercise) or function calling (the goal of the next exercise).</a:t>
            </a:r>
          </a:p>
          <a:p>
            <a:endParaRPr lang="en-US" dirty="0">
              <a:ea typeface="Calibri"/>
              <a:cs typeface="Calibri"/>
            </a:endParaRPr>
          </a:p>
          <a:p>
            <a:r>
              <a:rPr lang="en-US" dirty="0">
                <a:ea typeface="Calibri"/>
                <a:cs typeface="Calibri"/>
              </a:rPr>
              <a:t>The </a:t>
            </a:r>
            <a:r>
              <a:rPr lang="en-US" dirty="0" err="1">
                <a:ea typeface="Calibri"/>
                <a:cs typeface="Calibri"/>
              </a:rPr>
              <a:t>handle_chat_prompt</a:t>
            </a:r>
            <a:r>
              <a:rPr lang="en-US" dirty="0">
                <a:ea typeface="Calibri"/>
                <a:cs typeface="Calibri"/>
              </a:rPr>
              <a:t>() function is one of the functions that you will fill out during this exercise. The purpose of this function is to write the user's message into the chat history and then send the prompt to the Azure OpenAI service. The service will return a text response, though this response may come in multiple parts depending on your prompt. As the parts stream in, you will write them into chat, and once the call has totally completed, you will write the final output text into session state. This will create an impression of a continuous chat stream.</a:t>
            </a:r>
          </a:p>
        </p:txBody>
      </p:sp>
      <p:sp>
        <p:nvSpPr>
          <p:cNvPr id="4" name="Slide Number Placeholder 3"/>
          <p:cNvSpPr>
            <a:spLocks noGrp="1"/>
          </p:cNvSpPr>
          <p:nvPr>
            <p:ph type="sldNum" sz="quarter" idx="5"/>
          </p:nvPr>
        </p:nvSpPr>
        <p:spPr/>
        <p:txBody>
          <a:bodyPr/>
          <a:lstStyle/>
          <a:p>
            <a:fld id="{8FBFA05F-1A8C-432D-BC54-796887A51DAB}" type="slidenum">
              <a:rPr lang="en-US" smtClean="0"/>
              <a:t>16</a:t>
            </a:fld>
            <a:endParaRPr lang="en-US"/>
          </a:p>
        </p:txBody>
      </p:sp>
    </p:spTree>
    <p:extLst>
      <p:ext uri="{BB962C8B-B14F-4D97-AF65-F5344CB8AC3E}">
        <p14:creationId xmlns:p14="http://schemas.microsoft.com/office/powerpoint/2010/main" val="1006461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chemeClr val="tx1"/>
                </a:solidFill>
                <a:effectLst/>
                <a:latin typeface="Segoe UI"/>
                <a:ea typeface="Calibri" panose="020F0502020204030204" pitchFamily="34" charset="0"/>
                <a:cs typeface="Segoe UI"/>
              </a:rPr>
              <a:t>You will fill in the blanks on several existing functions in a </a:t>
            </a:r>
            <a:r>
              <a:rPr lang="en-US" sz="1200" b="0" i="0" dirty="0" err="1">
                <a:solidFill>
                  <a:schemeClr val="tx1"/>
                </a:solidFill>
                <a:effectLst/>
                <a:latin typeface="Segoe UI"/>
                <a:ea typeface="Calibri" panose="020F0502020204030204" pitchFamily="34" charset="0"/>
                <a:cs typeface="Segoe UI"/>
              </a:rPr>
              <a:t>Streamlit</a:t>
            </a:r>
            <a:r>
              <a:rPr lang="en-US" sz="1200" b="0" i="0" dirty="0">
                <a:solidFill>
                  <a:schemeClr val="tx1"/>
                </a:solidFill>
                <a:effectLst/>
                <a:latin typeface="Segoe UI"/>
                <a:ea typeface="Calibri" panose="020F0502020204030204" pitchFamily="34" charset="0"/>
                <a:cs typeface="Segoe UI"/>
              </a:rPr>
              <a:t> application.</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6655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chemeClr val="tx1"/>
                </a:solidFill>
                <a:effectLst/>
                <a:latin typeface="Segoe UI"/>
                <a:ea typeface="Calibri" panose="020F0502020204030204" pitchFamily="34" charset="0"/>
                <a:cs typeface="Segoe UI"/>
              </a:rPr>
              <a:t>The end result is a dashboard that allows direct chat with your customer data.</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4157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p>
          <a:p>
            <a:r>
              <a:rPr lang="en-US" dirty="0">
                <a:ea typeface="Calibri"/>
                <a:cs typeface="Calibri"/>
              </a:rPr>
              <a:t>Before we move into the exercise, here are a few tips to make the process of working with </a:t>
            </a:r>
            <a:r>
              <a:rPr lang="en-US" dirty="0" err="1">
                <a:ea typeface="Calibri"/>
                <a:cs typeface="Calibri"/>
              </a:rPr>
              <a:t>Streamlit</a:t>
            </a:r>
            <a:r>
              <a:rPr lang="en-US" dirty="0">
                <a:ea typeface="Calibri"/>
                <a:cs typeface="Calibri"/>
              </a:rPr>
              <a:t> easier for you. First, keep in mind that </a:t>
            </a:r>
            <a:r>
              <a:rPr lang="en-US" dirty="0" err="1">
                <a:ea typeface="Calibri"/>
                <a:cs typeface="Calibri"/>
              </a:rPr>
              <a:t>Streamlit</a:t>
            </a:r>
            <a:r>
              <a:rPr lang="en-US" dirty="0">
                <a:ea typeface="Calibri"/>
                <a:cs typeface="Calibri"/>
              </a:rPr>
              <a:t> is a web service and Python does not require code be compiled before execution. This means that, when you change a Python file, you can save the file changes and refresh the page. You do not need to stop and restart the </a:t>
            </a:r>
            <a:r>
              <a:rPr lang="en-US" dirty="0" err="1">
                <a:ea typeface="Calibri"/>
                <a:cs typeface="Calibri"/>
              </a:rPr>
              <a:t>Streamlit</a:t>
            </a:r>
            <a:r>
              <a:rPr lang="en-US" dirty="0">
                <a:ea typeface="Calibri"/>
                <a:cs typeface="Calibri"/>
              </a:rPr>
              <a:t> service.</a:t>
            </a:r>
          </a:p>
          <a:p>
            <a:endParaRPr lang="en-US" dirty="0">
              <a:ea typeface="Calibri"/>
              <a:cs typeface="Calibri"/>
            </a:endParaRPr>
          </a:p>
          <a:p>
            <a:r>
              <a:rPr lang="en-US" dirty="0">
                <a:ea typeface="Calibri"/>
                <a:cs typeface="Calibri"/>
              </a:rPr>
              <a:t>Because all of our code is in Python, remember that whitespace does matter. Tabs and spaces are not the same thing in Python, and we highly encourage you to use spaces instead of tabs to prevent any oddities. Also, make sure that your code is aligned correctly. The general practice is to use 4 spaces per "level" of code. By following this practice, you will be able to avoid Python errors around invalid whitespace.</a:t>
            </a:r>
          </a:p>
          <a:p>
            <a:endParaRPr lang="en-US" dirty="0">
              <a:ea typeface="Calibri"/>
              <a:cs typeface="Calibri"/>
            </a:endParaRPr>
          </a:p>
          <a:p>
            <a:r>
              <a:rPr lang="en-US" dirty="0">
                <a:ea typeface="Calibri"/>
                <a:cs typeface="Calibri"/>
              </a:rPr>
              <a:t>It may also be useful to write the code in an editor like Visual Studio Code, which includes support for formatter extensions (</a:t>
            </a:r>
            <a:r>
              <a:rPr lang="en-US" dirty="0">
                <a:hlinkClick r:id="rId3"/>
              </a:rPr>
              <a:t>https://code.visualstudio.com/docs/python/editing#_formatting</a:t>
            </a:r>
            <a:r>
              <a:rPr lang="en-US" dirty="0"/>
              <a:t>).</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8FBFA05F-1A8C-432D-BC54-796887A51DAB}" type="slidenum">
              <a:rPr lang="en-US" smtClean="0"/>
              <a:t>19</a:t>
            </a:fld>
            <a:endParaRPr lang="en-US"/>
          </a:p>
        </p:txBody>
      </p:sp>
    </p:spTree>
    <p:extLst>
      <p:ext uri="{BB962C8B-B14F-4D97-AF65-F5344CB8AC3E}">
        <p14:creationId xmlns:p14="http://schemas.microsoft.com/office/powerpoint/2010/main" val="4159780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9868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064237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This exercise will focus on incorporating function definitions and executing function calls with a GPT-4 deployment as the intermediary. You will build an API endpoint in a .NET Web API. This endpoint will retrieve customer data from Cosmos DB based on some filter criteria.</a:t>
            </a:r>
          </a:p>
          <a:p>
            <a:endParaRPr lang="en-US" b="0" i="0" dirty="0">
              <a:effectLst/>
              <a:latin typeface="Segoe UI"/>
              <a:cs typeface="Segoe UI"/>
            </a:endParaRPr>
          </a:p>
          <a:p>
            <a:r>
              <a:rPr lang="en-US" b="0" i="0" dirty="0">
                <a:effectLst/>
                <a:latin typeface="Segoe UI"/>
                <a:cs typeface="Segoe UI"/>
              </a:rPr>
              <a:t>You will make the GPT-4 deployment aware of this function using a function definition. Then, you can use the deployment to automate a function call and bring that data into </a:t>
            </a:r>
            <a:r>
              <a:rPr lang="en-US" b="0" i="0" dirty="0" err="1">
                <a:effectLst/>
                <a:latin typeface="Segoe UI"/>
                <a:cs typeface="Segoe UI"/>
              </a:rPr>
              <a:t>Streamlit</a:t>
            </a:r>
            <a:r>
              <a:rPr lang="en-US" b="0" i="0" dirty="0">
                <a:effectLst/>
                <a:latin typeface="Segoe UI"/>
                <a:cs typeface="Segoe UI"/>
              </a:rPr>
              <a:t>.</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36264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r>
              <a:rPr lang="en-US" b="0" dirty="0">
                <a:solidFill>
                  <a:srgbClr val="3B3B3B"/>
                </a:solidFill>
                <a:effectLst/>
                <a:latin typeface="Consolas" panose="020B0609020204030204" pitchFamily="49" charset="0"/>
              </a:rPr>
              <a:t>Bringing our own data is one great way to enhance GPT models in Azure OpenAI, allowing them to answer questions specific to our circumstances. Another way to customize responses and enhance system capabilities involves function calling, a native way for GPT models to formula API calls and structure data outputs based on the functions we specify. In this exercise, you will create a function to supplement chat conversations with customer data.</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3B3B3B"/>
                </a:solidFill>
                <a:effectLst/>
                <a:latin typeface="Consolas" panose="020B0609020204030204" pitchFamily="49" charset="0"/>
              </a:rPr>
              <a:t>Implement a customer account information lookup API endpoint against Cosmos DB using 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3B3B3B"/>
                </a:solidFill>
                <a:effectLst/>
                <a:latin typeface="Consolas" panose="020B0609020204030204" pitchFamily="49" charset="0"/>
              </a:rPr>
              <a:t>Create a function in Python to perform customer account lookup as part of a broader conversation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3B3B3B"/>
                </a:solidFill>
                <a:effectLst/>
                <a:latin typeface="Consolas" panose="020B0609020204030204" pitchFamily="49" charset="0"/>
              </a:rPr>
              <a:t>Incorporate function calling into the existing chat completions 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solidFill>
                <a:srgbClr val="3B3B3B"/>
              </a:solidFill>
              <a:effectLst/>
              <a:latin typeface="Consolas" panose="020B0609020204030204" pitchFamily="49"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271612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A recent addition to Azure OpenAI is the ability to define function calls to external resources. To show this off to Contoso Suites, you will first create a simple Web API in C# and have it access data in Cosmos DB.</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9782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r>
              <a:rPr lang="en-US" dirty="0"/>
              <a:t>Function calling is a recent addition to OpenAI and Azure OpenAI. Its main purpose is to allow users to integrate GPT-3.5 Turbo or GPT-4 models with external systems, including systems hidden from the public Internet on corporate networks or </a:t>
            </a:r>
            <a:r>
              <a:rPr lang="en-US" dirty="0" err="1"/>
              <a:t>VNets</a:t>
            </a:r>
            <a:r>
              <a:rPr lang="en-US" dirty="0"/>
              <a:t>. The GPT model deployment returns a structured JSON output based on functions you specify and the context of the user prompt, providing your code with the information necessary to make the appropriate API or function call.</a:t>
            </a:r>
          </a:p>
          <a:p>
            <a:endParaRPr lang="en-US" dirty="0"/>
          </a:p>
          <a:p>
            <a:r>
              <a:rPr lang="en-US" dirty="0"/>
              <a:t>At a high level, there are four major steps involved. First, we call the chat completions API, specifying the nature of the available functions in JSON format, including function names, parameters, and whether these parameters are required. We also send in user prompt in natural language, describing the task we wish to perform.</a:t>
            </a:r>
          </a:p>
          <a:p>
            <a:endParaRPr lang="en-US" dirty="0"/>
          </a:p>
          <a:p>
            <a:r>
              <a:rPr lang="en-US" dirty="0"/>
              <a:t>Based on these inputs, the model’s response will include an API call. We can take this intermediate response and make the API or function call. As a quick note, function calling happens from our own code on our own servers, so we do not need to expose any corporate APIs to Azure OpenAI servers. The response of this API or function call then forms the basis of the next prompt to the GPT model deployment, and the deployment can use this, as well as context from the prior call, to complete the request. The upshot of this is that we can customize what, exactly, a general-purpose Large Language Model can do.</a:t>
            </a:r>
          </a:p>
          <a:p>
            <a:endParaRPr lang="en-US" dirty="0"/>
          </a:p>
          <a:p>
            <a:r>
              <a:rPr lang="en-US" dirty="0"/>
              <a:t>A great example of function calling is performing math problems. We’ve all seen examples of ChatGPT failing to perform basic math problems correctly because, ultimately, GPT models are language models, not mathematical inference models. What we can do, however, is augment the language model with a library that can perform mathematical operations and use our language model as part of a user interface for the library.</a:t>
            </a:r>
          </a:p>
        </p:txBody>
      </p:sp>
      <p:sp>
        <p:nvSpPr>
          <p:cNvPr id="4" name="Slide Number Placeholder 3"/>
          <p:cNvSpPr>
            <a:spLocks noGrp="1"/>
          </p:cNvSpPr>
          <p:nvPr>
            <p:ph type="sldNum" sz="quarter" idx="5"/>
          </p:nvPr>
        </p:nvSpPr>
        <p:spPr/>
        <p:txBody>
          <a:bodyPr/>
          <a:lstStyle/>
          <a:p>
            <a:fld id="{8FBFA05F-1A8C-432D-BC54-796887A51DAB}" type="slidenum">
              <a:rPr lang="en-US" smtClean="0"/>
              <a:t>24</a:t>
            </a:fld>
            <a:endParaRPr lang="en-US"/>
          </a:p>
        </p:txBody>
      </p:sp>
    </p:spTree>
    <p:extLst>
      <p:ext uri="{BB962C8B-B14F-4D97-AF65-F5344CB8AC3E}">
        <p14:creationId xmlns:p14="http://schemas.microsoft.com/office/powerpoint/2010/main" val="27375416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r>
              <a:rPr lang="en-US" dirty="0"/>
              <a:t>Function calling does come with a few risks that we should work to mitigate. First, be sure to validate the function calls on two levels. The first level is to ensure that the function call is syntactically correct, including function call and parameter specification. The second level is to ensure that the function call is appropriate—that is, that the response is the correct function call given the circumstances.</a:t>
            </a:r>
          </a:p>
          <a:p>
            <a:endParaRPr lang="en-US" dirty="0"/>
          </a:p>
          <a:p>
            <a:r>
              <a:rPr lang="en-US" dirty="0"/>
              <a:t>Be sure to use trusted data and tools. Sanitize any direct user input to prevent malicious activity. Also, ensure that any external function or API calls you import are safe.</a:t>
            </a:r>
          </a:p>
          <a:p>
            <a:endParaRPr lang="en-US" dirty="0"/>
          </a:p>
          <a:p>
            <a:r>
              <a:rPr lang="en-US" dirty="0"/>
              <a:t>Grant only the minimum level of access necessary for the function o perform its job. For example, if you have a function to insert rows into a table in a database, do not grant that same account the right to drop tables.</a:t>
            </a:r>
          </a:p>
          <a:p>
            <a:endParaRPr lang="en-US" dirty="0"/>
          </a:p>
          <a:p>
            <a:r>
              <a:rPr lang="en-US" dirty="0"/>
              <a:t>When working with functions, consider the real-world impact of a function call. If your function call updates a database, how easy (or difficult) would it be to track why a particular database update occurred, and what are the actual consequences of that update? Is there a financial or personal risk associated with this call?</a:t>
            </a:r>
          </a:p>
          <a:p>
            <a:endParaRPr lang="en-US" dirty="0"/>
          </a:p>
          <a:p>
            <a:r>
              <a:rPr lang="en-US" dirty="0"/>
              <a:t>If there are potential risks, it can make sense to implement user confirmation steps, which might even include the text of the function call the code is about to make. This way, a human with appropriate authority and situational knowledge may be able to prevent a harmful action from taking place.</a:t>
            </a:r>
          </a:p>
        </p:txBody>
      </p:sp>
      <p:sp>
        <p:nvSpPr>
          <p:cNvPr id="4" name="Slide Number Placeholder 3"/>
          <p:cNvSpPr>
            <a:spLocks noGrp="1"/>
          </p:cNvSpPr>
          <p:nvPr>
            <p:ph type="sldNum" sz="quarter" idx="5"/>
          </p:nvPr>
        </p:nvSpPr>
        <p:spPr/>
        <p:txBody>
          <a:bodyPr/>
          <a:lstStyle/>
          <a:p>
            <a:fld id="{8FBFA05F-1A8C-432D-BC54-796887A51DAB}" type="slidenum">
              <a:rPr lang="en-US" smtClean="0"/>
              <a:t>25</a:t>
            </a:fld>
            <a:endParaRPr lang="en-US"/>
          </a:p>
        </p:txBody>
      </p:sp>
    </p:spTree>
    <p:extLst>
      <p:ext uri="{BB962C8B-B14F-4D97-AF65-F5344CB8AC3E}">
        <p14:creationId xmlns:p14="http://schemas.microsoft.com/office/powerpoint/2010/main" val="18205060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Once your Web API service is running, you can define function calls in your Python code. For example, this </a:t>
            </a:r>
            <a:r>
              <a:rPr lang="en-US" b="0" i="0" dirty="0" err="1">
                <a:solidFill>
                  <a:srgbClr val="000000"/>
                </a:solidFill>
                <a:effectLst/>
                <a:latin typeface="Times New Roman" panose="02020603050405020304" pitchFamily="18" charset="0"/>
              </a:rPr>
              <a:t>get_widgets</a:t>
            </a:r>
            <a:r>
              <a:rPr lang="en-US" b="0" i="0" dirty="0">
                <a:solidFill>
                  <a:srgbClr val="000000"/>
                </a:solidFill>
                <a:effectLst/>
                <a:latin typeface="Times New Roman" panose="02020603050405020304" pitchFamily="18" charset="0"/>
              </a:rPr>
              <a:t>() would call a local function in </a:t>
            </a:r>
            <a:r>
              <a:rPr lang="en-US" b="0" i="0" dirty="0" err="1">
                <a:solidFill>
                  <a:srgbClr val="000000"/>
                </a:solidFill>
                <a:effectLst/>
                <a:latin typeface="Times New Roman" panose="02020603050405020304" pitchFamily="18" charset="0"/>
              </a:rPr>
              <a:t>Streamlit</a:t>
            </a:r>
            <a:r>
              <a:rPr lang="en-US" b="0" i="0" dirty="0">
                <a:solidFill>
                  <a:srgbClr val="000000"/>
                </a:solidFill>
                <a:effectLst/>
                <a:latin typeface="Times New Roman" panose="02020603050405020304" pitchFamily="18" charset="0"/>
              </a:rPr>
              <a:t> named </a:t>
            </a:r>
            <a:r>
              <a:rPr lang="en-US" b="0" i="0" dirty="0" err="1">
                <a:solidFill>
                  <a:srgbClr val="000000"/>
                </a:solidFill>
                <a:effectLst/>
                <a:latin typeface="Times New Roman" panose="02020603050405020304" pitchFamily="18" charset="0"/>
              </a:rPr>
              <a:t>get_widgets</a:t>
            </a:r>
            <a:r>
              <a:rPr lang="en-US" b="0" i="0" dirty="0">
                <a:solidFill>
                  <a:srgbClr val="000000"/>
                </a:solidFill>
                <a:effectLst/>
                <a:latin typeface="Times New Roman" panose="02020603050405020304" pitchFamily="18" charset="0"/>
              </a:rPr>
              <a:t>(). That local function could then reference an external API and bring back data.</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8956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98689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This exercise will incorporate speech to text. You will use a microphone to state an utterance and then send that to the AI Services Speech service for recognition. From there, you will submit the text to Azure Open AI for chat completion. You will do this in the Azure OpenAI Studio Chat Playground as well as from a </a:t>
            </a:r>
            <a:r>
              <a:rPr lang="en-US" b="0" i="0" dirty="0" err="1">
                <a:effectLst/>
                <a:latin typeface="Segoe UI"/>
                <a:cs typeface="Segoe UI"/>
              </a:rPr>
              <a:t>Streamlit</a:t>
            </a:r>
            <a:r>
              <a:rPr lang="en-US" b="0" i="0" dirty="0">
                <a:effectLst/>
                <a:latin typeface="Segoe UI"/>
                <a:cs typeface="Segoe UI"/>
              </a:rPr>
              <a:t> application.</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1027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To this point, we have shown Contoso Suites some of the benefit of chat completions with the Azure OpenAI service. In this exercise, we will extend from text to include spoken requests as well.</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Segoe UI "/>
                <a:ea typeface="+mn-ea"/>
                <a:cs typeface="+mn-cs"/>
              </a:rPr>
              <a:t>Create an Azure AI Services Speech service and test it using the OpenAI Studio Chat playground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3B3B3B"/>
                </a:solidFill>
                <a:effectLst/>
                <a:latin typeface="Consolas" panose="020B0609020204030204" pitchFamily="49" charset="0"/>
              </a:rPr>
              <a:t>Incorporate speech to text into the existing chat completions 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rgbClr val="000000"/>
              </a:solidFill>
              <a:effectLst/>
              <a:uLnTx/>
              <a:uFillTx/>
              <a:latin typeface="Segoe UI "/>
              <a:ea typeface="+mn-ea"/>
              <a:cs typeface="+mn-cs"/>
            </a:endParaRPr>
          </a:p>
          <a:p>
            <a:pPr marL="171450" indent="-171450" algn="l">
              <a:buFont typeface="Arial" panose="020B0604020202020204" pitchFamily="34" charset="0"/>
              <a:buChar char="•"/>
            </a:pPr>
            <a:endParaRPr lang="en-US" b="0" i="0" dirty="0">
              <a:solidFill>
                <a:srgbClr val="1F2328"/>
              </a:solidFill>
              <a:effectLst/>
              <a:latin typeface="-apple-system"/>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67319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Exercise 1 will focus on preparing two separate environments: an Azure resource group containing necessary services, and a local machine with the development resources needed for this training.</a:t>
            </a:r>
          </a:p>
          <a:p>
            <a:endParaRPr lang="en-US" b="0" i="0" dirty="0">
              <a:effectLst/>
              <a:latin typeface="Segoe UI"/>
              <a:cs typeface="Segoe UI"/>
            </a:endParaRPr>
          </a:p>
          <a:p>
            <a:r>
              <a:rPr lang="en-US" b="0" i="0" dirty="0">
                <a:effectLst/>
                <a:latin typeface="Segoe UI"/>
                <a:cs typeface="Segoe UI"/>
              </a:rPr>
              <a:t>You will be given a Bicep script in task 1 that builds out a storage account, Cosmos DB instance, and AI Search service in a resource group you create. Then, in task 3, you will manually create an Azure OpenAI service.</a:t>
            </a:r>
          </a:p>
          <a:p>
            <a:endParaRPr lang="en-US" b="0" i="0" dirty="0">
              <a:effectLst/>
              <a:latin typeface="Segoe UI"/>
              <a:cs typeface="Segoe UI"/>
            </a:endParaRPr>
          </a:p>
          <a:p>
            <a:r>
              <a:rPr lang="en-US" b="0" i="0" dirty="0">
                <a:effectLst/>
                <a:latin typeface="Segoe UI"/>
                <a:cs typeface="Segoe UI"/>
              </a:rPr>
              <a:t>In the meantime, task 2 covers the installation of local tools. We recommend having Visual Studio Code and the Anaconda distribution of Python installed. You can get by with a standard version of Python 3.10 or later, though you may need to install some dependencies separately if you go with a standard Python installation.</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04791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The Azure AI Services Speech service provides two key capabilities. The first is translating speech to text, and the second is translating text to speech. Two common use cases for speech-to-text processing are captioning videos and creating transcripts of calls and meetings. We can also use speech-to-text to recognize speakers, improving the quality of transcripts when there are multiple people speaking. For the text-to-speech scenario, we can create audio content and even voice assistants using the service.</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In this training, we will focus on the speech-to-text scenario.</a:t>
            </a:r>
          </a:p>
        </p:txBody>
      </p:sp>
      <p:sp>
        <p:nvSpPr>
          <p:cNvPr id="4" name="Slide Number Placeholder 3"/>
          <p:cNvSpPr>
            <a:spLocks noGrp="1"/>
          </p:cNvSpPr>
          <p:nvPr>
            <p:ph type="sldNum" sz="quarter" idx="5"/>
          </p:nvPr>
        </p:nvSpPr>
        <p:spPr/>
        <p:txBody>
          <a:bodyPr/>
          <a:lstStyle/>
          <a:p>
            <a:fld id="{8FBFA05F-1A8C-432D-BC54-796887A51DAB}" type="slidenum">
              <a:rPr lang="en-US" smtClean="0"/>
              <a:t>30</a:t>
            </a:fld>
            <a:endParaRPr lang="en-US"/>
          </a:p>
        </p:txBody>
      </p:sp>
    </p:spTree>
    <p:extLst>
      <p:ext uri="{BB962C8B-B14F-4D97-AF65-F5344CB8AC3E}">
        <p14:creationId xmlns:p14="http://schemas.microsoft.com/office/powerpoint/2010/main" val="11227214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Azure OpenAI includes the Whisper API, which supports audio transcription. For that reason, knowledgeable users may ask, why use Azure AI Services here instead of sticking with Azure OpenAI? The reason is that the Whisper service has a separate intent from Azure AI Speech. Whisper’s primary use case is for processing audio files rather than real-time or live audio processing. For closer to real-time processing scenarios or the processing of large batch files, the Azure AI Speech service is typically a better choice.</a:t>
            </a:r>
          </a:p>
          <a:p>
            <a:endParaRPr lang="en-US" dirty="0"/>
          </a:p>
        </p:txBody>
      </p:sp>
      <p:sp>
        <p:nvSpPr>
          <p:cNvPr id="4" name="Slide Number Placeholder 3"/>
          <p:cNvSpPr>
            <a:spLocks noGrp="1"/>
          </p:cNvSpPr>
          <p:nvPr>
            <p:ph type="sldNum" sz="quarter" idx="5"/>
          </p:nvPr>
        </p:nvSpPr>
        <p:spPr/>
        <p:txBody>
          <a:bodyPr/>
          <a:lstStyle/>
          <a:p>
            <a:fld id="{8FBFA05F-1A8C-432D-BC54-796887A51DAB}" type="slidenum">
              <a:rPr lang="en-US" smtClean="0"/>
              <a:t>31</a:t>
            </a:fld>
            <a:endParaRPr lang="en-US"/>
          </a:p>
        </p:txBody>
      </p:sp>
    </p:spTree>
    <p:extLst>
      <p:ext uri="{BB962C8B-B14F-4D97-AF65-F5344CB8AC3E}">
        <p14:creationId xmlns:p14="http://schemas.microsoft.com/office/powerpoint/2010/main" val="32957729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200" i="0" u="none" strike="noStrike" kern="1200" cap="none" spc="0" normalizeH="0" baseline="0" noProof="0" dirty="0">
                <a:ln>
                  <a:noFill/>
                </a:ln>
                <a:solidFill>
                  <a:srgbClr val="000000"/>
                </a:solidFill>
                <a:effectLst/>
                <a:uLnTx/>
                <a:uFillTx/>
                <a:latin typeface="Segoe UI "/>
                <a:ea typeface="+mn-ea"/>
                <a:cs typeface="+mn-cs"/>
              </a:rPr>
              <a:t>The Azure OpenAI Studio has built-in support for AI Services Speech service resources. You will create an AI Services Speech resource in the same region as your Azure OpenAI service and enable speech to text in the OpenAI Studio Chat Playground.</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38990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effectLst/>
                <a:latin typeface="Segoe UI" panose="020B0502040204020203" pitchFamily="34" charset="0"/>
              </a:rPr>
              <a:t>When you select the microphone option, you will be able to speak your request. The speech to text service interprets your request as an utterance. You can then send the interpreted message and receive a response as though you typed in the message.</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You will implement similar functionality in the </a:t>
            </a:r>
            <a:r>
              <a:rPr lang="en-US" b="0" i="0" dirty="0" err="1">
                <a:effectLst/>
                <a:latin typeface="Segoe UI" panose="020B0502040204020203" pitchFamily="34" charset="0"/>
              </a:rPr>
              <a:t>Streamlit</a:t>
            </a:r>
            <a:r>
              <a:rPr lang="en-US" b="0" i="0" dirty="0">
                <a:effectLst/>
                <a:latin typeface="Segoe UI" panose="020B0502040204020203" pitchFamily="34" charset="0"/>
              </a:rPr>
              <a:t> application as well.</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54078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064237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Exercise 5 focuses on audio transcription. You will perform speech-to-text analysis of pre-recorded calls as well as your microphone input. You will then build a simple mechanism to check if a call meets compliance requirements.</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36264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In the prior exercise, you captured an utterance and submitted it to the Azure AI Services Speech service for speech to text transcription. From there, you submitted that text as an input to a chat client.</a:t>
            </a:r>
          </a:p>
          <a:p>
            <a:pPr marL="0" marR="0" lvl="0" indent="0" algn="l" defTabSz="914367" rtl="0" eaLnBrk="1" fontAlgn="auto" latinLnBrk="0" hangingPunct="1">
              <a:lnSpc>
                <a:spcPct val="90000"/>
              </a:lnSpc>
              <a:spcBef>
                <a:spcPts val="0"/>
              </a:spcBef>
              <a:spcAft>
                <a:spcPts val="60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
              <a:ea typeface="+mn-ea"/>
              <a:cs typeface="+mn-cs"/>
            </a:endParaRPr>
          </a:p>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
                <a:ea typeface="+mn-ea"/>
                <a:cs typeface="+mn-cs"/>
              </a:rPr>
              <a:t>In this exercise, </a:t>
            </a:r>
            <a:r>
              <a:rPr lang="en-US" dirty="0">
                <a:solidFill>
                  <a:srgbClr val="000000"/>
                </a:solidFill>
                <a:latin typeface="Segoe UI "/>
              </a:rPr>
              <a:t>you will enable users to upload audio files or stream input from their microphone. The audio will go through the AI Services Speech service, which will transform that audio to text. You will also implement a simple form of compliance checking on the audio to ensure it meets policy requirements for Contoso Suites.</a:t>
            </a:r>
            <a:endParaRPr kumimoji="0" lang="en-US" sz="1200" b="0" i="0" u="none" strike="noStrike" kern="1200" cap="none" spc="0" normalizeH="0" baseline="0" noProof="0" dirty="0">
              <a:ln>
                <a:noFill/>
              </a:ln>
              <a:solidFill>
                <a:srgbClr val="000000"/>
              </a:solidFill>
              <a:effectLst/>
              <a:uLnTx/>
              <a:uFillTx/>
              <a:latin typeface="Segoe UI "/>
              <a:ea typeface="+mn-ea"/>
              <a:cs typeface="+mn-cs"/>
            </a:endParaRP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indent="-171450" algn="l">
              <a:buFont typeface="Arial" panose="020B0604020202020204" pitchFamily="34" charset="0"/>
              <a:buChar char="•"/>
            </a:pPr>
            <a:r>
              <a:rPr lang="en-US" b="0" i="0" dirty="0">
                <a:solidFill>
                  <a:srgbClr val="1F2328"/>
                </a:solidFill>
                <a:effectLst/>
                <a:latin typeface="-apple-system"/>
              </a:rPr>
              <a:t>Incorporate audio file upload and audio transcription into a </a:t>
            </a:r>
            <a:r>
              <a:rPr lang="en-US" b="0" i="0" dirty="0" err="1">
                <a:solidFill>
                  <a:srgbClr val="1F2328"/>
                </a:solidFill>
                <a:effectLst/>
                <a:latin typeface="-apple-system"/>
              </a:rPr>
              <a:t>Streamlit</a:t>
            </a:r>
            <a:r>
              <a:rPr lang="en-US" b="0" i="0" dirty="0">
                <a:solidFill>
                  <a:srgbClr val="1F2328"/>
                </a:solidFill>
                <a:effectLst/>
                <a:latin typeface="-apple-system"/>
              </a:rPr>
              <a:t> app</a:t>
            </a:r>
          </a:p>
          <a:p>
            <a:pPr marL="171450" indent="-171450" algn="l">
              <a:buFont typeface="Arial" panose="020B0604020202020204" pitchFamily="34" charset="0"/>
              <a:buChar char="•"/>
            </a:pPr>
            <a:r>
              <a:rPr lang="en-US" b="0" i="0" dirty="0">
                <a:solidFill>
                  <a:srgbClr val="1F2328"/>
                </a:solidFill>
                <a:effectLst/>
                <a:latin typeface="-apple-system"/>
              </a:rPr>
              <a:t>Incorporate live microphone transcription of a full audio stream into a </a:t>
            </a:r>
            <a:r>
              <a:rPr lang="en-US" b="0" i="0" dirty="0" err="1">
                <a:solidFill>
                  <a:srgbClr val="1F2328"/>
                </a:solidFill>
                <a:effectLst/>
                <a:latin typeface="-apple-system"/>
              </a:rPr>
              <a:t>Streamlit</a:t>
            </a:r>
            <a:r>
              <a:rPr lang="en-US" b="0" i="0" dirty="0">
                <a:solidFill>
                  <a:srgbClr val="1F2328"/>
                </a:solidFill>
                <a:effectLst/>
                <a:latin typeface="-apple-system"/>
              </a:rPr>
              <a:t> app</a:t>
            </a:r>
          </a:p>
          <a:p>
            <a:pPr marL="171450" indent="-171450" algn="l">
              <a:buFont typeface="Arial" panose="020B0604020202020204" pitchFamily="34" charset="0"/>
              <a:buChar char="•"/>
            </a:pPr>
            <a:r>
              <a:rPr lang="en-US" b="0" i="0" dirty="0">
                <a:solidFill>
                  <a:srgbClr val="1F2328"/>
                </a:solidFill>
                <a:effectLst/>
                <a:latin typeface="-apple-system"/>
              </a:rPr>
              <a:t>Check whether a call meets compliance requirements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271612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err="1">
                <a:solidFill>
                  <a:srgbClr val="000000"/>
                </a:solidFill>
                <a:effectLst/>
                <a:latin typeface="Times New Roman" panose="02020603050405020304" pitchFamily="18" charset="0"/>
              </a:rPr>
              <a:t>Streamlit</a:t>
            </a:r>
            <a:r>
              <a:rPr lang="en-US" b="0" i="0" dirty="0">
                <a:solidFill>
                  <a:srgbClr val="000000"/>
                </a:solidFill>
                <a:effectLst/>
                <a:latin typeface="Times New Roman" panose="02020603050405020304" pitchFamily="18" charset="0"/>
              </a:rPr>
              <a:t> has a built-in capability for file uploads, using the </a:t>
            </a:r>
            <a:r>
              <a:rPr lang="en-US" b="0" i="0" dirty="0" err="1">
                <a:solidFill>
                  <a:srgbClr val="000000"/>
                </a:solidFill>
                <a:effectLst/>
                <a:latin typeface="Times New Roman" panose="02020603050405020304" pitchFamily="18" charset="0"/>
              </a:rPr>
              <a:t>st.file_uploader</a:t>
            </a:r>
            <a:r>
              <a:rPr lang="en-US" b="0" i="0" dirty="0">
                <a:solidFill>
                  <a:srgbClr val="000000"/>
                </a:solidFill>
                <a:effectLst/>
                <a:latin typeface="Times New Roman" panose="02020603050405020304" pitchFamily="18" charset="0"/>
              </a:rPr>
              <a:t>() widget. You will use this to capture an audio file in WAV format and submit it to the AI Services Speech service for transcription.</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You will also use a </a:t>
            </a:r>
            <a:r>
              <a:rPr lang="en-US" b="0" i="0" dirty="0" err="1">
                <a:solidFill>
                  <a:srgbClr val="000000"/>
                </a:solidFill>
                <a:effectLst/>
                <a:latin typeface="Times New Roman" panose="02020603050405020304" pitchFamily="18" charset="0"/>
              </a:rPr>
              <a:t>Streamlit</a:t>
            </a:r>
            <a:r>
              <a:rPr lang="en-US" b="0" i="0" dirty="0">
                <a:solidFill>
                  <a:srgbClr val="000000"/>
                </a:solidFill>
                <a:effectLst/>
                <a:latin typeface="Times New Roman" panose="02020603050405020304" pitchFamily="18" charset="0"/>
              </a:rPr>
              <a:t> Extras stateful button to perform live call recording, enabling you to speak into a microphone and stream that data to Azure AI Services for transcription.</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9782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Each digital audio file has three attributes we care about: channels, bit depth, and sample rate.</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number of channels represents the number of recorded waveforms in our audio file. These channels allow us to simulate depth. We may, for example, use two channels in stereo sound: one channel for the speaker on the left and one for the speaker on the right.</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number of bits per sample is also known as the bit depth. It lets us track the amplitude of a waveform, and more bits per sample means a higher gradation in volume levels, but at the cost of larger files.</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Finally, the sample rate is something we usually measure in kilohertz, where one hertz is one per second. A sample rate of 44.1 kilohertz and bit depth of 16 means we have 44,100 samples of 16 bits per second.</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This is important because the Azure AI Services Speech service needs to know the proper values for channels, bit depth, and sample rate. If we send in incorrect values, we will end up with improper translations of audio files, as we will see in the exercise. Fortunately, it is easy to read file metadata to know what the proper values should be, so the likelihood of running into a problem in practice is low.</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97166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You will implement a simple set of compliance checks for Contoso Suites. One of the three checks, whether the call transcript contains vulgarity, will be mandatory. The other two are optional. The first optional check is whether the call has an indicator that we are recording it for training or quality assurance purposes. This is usually a statement you may hear when calling a support line and it serves as affirmation that both parties accept that this call may be recorded. Depending upon the jurisdiction of the callers, this may be legally required in order to record a call.</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other optional check is whether the call is relevant to Contoso Suites inasmuch as it pertains to the hotel and resort </a:t>
            </a:r>
            <a:r>
              <a:rPr lang="en-US" b="0" i="0">
                <a:solidFill>
                  <a:srgbClr val="000000"/>
                </a:solidFill>
                <a:effectLst/>
                <a:latin typeface="Times New Roman" panose="02020603050405020304" pitchFamily="18" charset="0"/>
              </a:rPr>
              <a:t>industry.</a:t>
            </a:r>
            <a:endParaRPr lang="en-US" b="0" i="0" dirty="0">
              <a:solidFill>
                <a:srgbClr val="000000"/>
              </a:solidFill>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Times New Roman" panose="02020603050405020304" pitchFamily="18"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3875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In this exercise, you will lay the groundwork for Azure OpenAI integration by deploying out a series of Azure resources and ensuring your local machine has the appropriate software installed.</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indent="-171450" algn="l">
              <a:buFont typeface="Arial" panose="020B0604020202020204" pitchFamily="34" charset="0"/>
              <a:buChar char="•"/>
            </a:pPr>
            <a:r>
              <a:rPr lang="en-US" b="0" i="0" dirty="0">
                <a:solidFill>
                  <a:srgbClr val="1F2328"/>
                </a:solidFill>
                <a:effectLst/>
                <a:latin typeface="-apple-system"/>
              </a:rPr>
              <a:t>Deploy a Bicep script to build Azure resources</a:t>
            </a:r>
          </a:p>
          <a:p>
            <a:pPr marL="171450" indent="-171450" algn="l">
              <a:buFont typeface="Arial" panose="020B0604020202020204" pitchFamily="34" charset="0"/>
              <a:buChar char="•"/>
            </a:pPr>
            <a:r>
              <a:rPr lang="en-US" b="0" i="0" dirty="0">
                <a:solidFill>
                  <a:srgbClr val="1F2328"/>
                </a:solidFill>
                <a:effectLst/>
                <a:latin typeface="-apple-system"/>
              </a:rPr>
              <a:t>Create an Azure OpenAI Service resource</a:t>
            </a:r>
          </a:p>
          <a:p>
            <a:pPr marL="171450" indent="-171450" algn="l">
              <a:buFont typeface="Arial" panose="020B0604020202020204" pitchFamily="34" charset="0"/>
              <a:buChar char="•"/>
            </a:pPr>
            <a:r>
              <a:rPr lang="en-US" b="0" i="0" dirty="0">
                <a:solidFill>
                  <a:srgbClr val="1F2328"/>
                </a:solidFill>
                <a:effectLst/>
                <a:latin typeface="-apple-system"/>
              </a:rPr>
              <a:t>Install Python and necessary Python packages on a local machine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F2328"/>
              </a:solidFill>
              <a:effectLst/>
              <a:latin typeface="-apple-system"/>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515149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927708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Exercise 6 focuses on using generative AI to summarize text and to extract insights. You will use Azure AI Services and Azure OpenAI to generate summaries of a call transcript, using three different summarization methods (extractive, abstractive, and query-based), and then evaluate the output of each method. You will then use the Azure AI Language service to extract various insights from the call transcript, include assessing the sentiment of the call, performing opinion mining, and extracting named entities.</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40950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1F2328"/>
                </a:solidFill>
                <a:effectLst/>
                <a:latin typeface="-apple-system"/>
              </a:rPr>
              <a:t>Now that you have assisted Contoso Suites with automating the creation of audio transcriptions, they would like to leverage Azure AI Services to automate the generation of a call summary, eliminating the need for their customer service agents to do this manually at the end of each call.</a:t>
            </a:r>
          </a:p>
          <a:p>
            <a:pPr algn="l"/>
            <a:endParaRPr lang="en-US" b="0" i="0" dirty="0">
              <a:solidFill>
                <a:srgbClr val="1F2328"/>
              </a:solidFill>
              <a:effectLst/>
              <a:latin typeface="-apple-system"/>
            </a:endParaRPr>
          </a:p>
          <a:p>
            <a:pPr algn="l"/>
            <a:r>
              <a:rPr lang="en-US" b="0" i="0" dirty="0">
                <a:solidFill>
                  <a:srgbClr val="1F2328"/>
                </a:solidFill>
                <a:effectLst/>
                <a:latin typeface="-apple-system"/>
              </a:rPr>
              <a:t>In this lab, you will expand on the audio transcription work you did in Lab 05, focusing on using Azure AI Services--including Azure OpenAI--to summarize the call's transcript and to extract insights from the transcript. You will also preform sentiment analysis and opinion mining.</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indent="-171450" algn="l">
              <a:buFont typeface="Arial" panose="020B0604020202020204" pitchFamily="34" charset="0"/>
              <a:buChar char="•"/>
            </a:pPr>
            <a:r>
              <a:rPr lang="en-US" b="0" i="0" dirty="0">
                <a:solidFill>
                  <a:srgbClr val="1F2328"/>
                </a:solidFill>
                <a:effectLst/>
                <a:latin typeface="-apple-system"/>
              </a:rPr>
              <a:t>Generate summaries using various methods available in Azure AI Services and Azure OpenAI. Summarization methods include extractive, abstractive, and query-based summaries.</a:t>
            </a:r>
          </a:p>
          <a:p>
            <a:pPr marL="171450" indent="-171450" algn="l">
              <a:buFont typeface="Arial" panose="020B0604020202020204" pitchFamily="34" charset="0"/>
              <a:buChar char="•"/>
            </a:pPr>
            <a:r>
              <a:rPr lang="en-US" b="0" i="0" dirty="0">
                <a:solidFill>
                  <a:srgbClr val="1F2328"/>
                </a:solidFill>
                <a:effectLst/>
                <a:latin typeface="-apple-system"/>
              </a:rPr>
              <a:t>Use Azure AI Services to extract named entities</a:t>
            </a:r>
          </a:p>
          <a:p>
            <a:pPr marL="171450" indent="-171450" algn="l">
              <a:buFont typeface="Arial" panose="020B0604020202020204" pitchFamily="34" charset="0"/>
              <a:buChar char="•"/>
            </a:pPr>
            <a:r>
              <a:rPr lang="en-US" b="0" i="0" dirty="0">
                <a:solidFill>
                  <a:srgbClr val="1F2328"/>
                </a:solidFill>
                <a:effectLst/>
                <a:latin typeface="-apple-system"/>
              </a:rPr>
              <a:t>Leverage Azure AI Services to perform sentiment analysis and opinion mining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1F2328"/>
                </a:solidFill>
                <a:effectLst/>
                <a:latin typeface="-apple-system"/>
              </a:rPr>
              <a:t>Incorporate call summarization into a </a:t>
            </a:r>
            <a:r>
              <a:rPr lang="en-US" b="0" i="0" dirty="0" err="1">
                <a:solidFill>
                  <a:srgbClr val="1F2328"/>
                </a:solidFill>
                <a:effectLst/>
                <a:latin typeface="-apple-system"/>
              </a:rPr>
              <a:t>Streamlit</a:t>
            </a:r>
            <a:r>
              <a:rPr lang="en-US" b="0" i="0" dirty="0">
                <a:solidFill>
                  <a:srgbClr val="1F2328"/>
                </a:solidFill>
                <a:effectLst/>
                <a:latin typeface="-apple-system"/>
              </a:rPr>
              <a:t> app</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772548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200" i="0" u="none" strike="noStrike" kern="1200" cap="none" spc="0" normalizeH="0" baseline="0" noProof="0" dirty="0">
                <a:ln>
                  <a:noFill/>
                </a:ln>
                <a:solidFill>
                  <a:srgbClr val="000000"/>
                </a:solidFill>
                <a:effectLst/>
                <a:uLnTx/>
                <a:uFillTx/>
                <a:latin typeface="Segoe UI "/>
                <a:ea typeface="+mn-ea"/>
                <a:cs typeface="+mn-cs"/>
              </a:rPr>
              <a:t>You will create an AI Services Language resource in the same region as your Azure OpenAI service to allow for working with different methods of text summarization. You will also use the service to extract named entities and perform sentiment analysis and opinion mining.</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09519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161616"/>
                </a:solidFill>
                <a:effectLst/>
                <a:latin typeface="Segoe UI" panose="020B0502040204020203" pitchFamily="34" charset="0"/>
              </a:rPr>
              <a:t>Speaker notes:</a:t>
            </a:r>
          </a:p>
          <a:p>
            <a:r>
              <a:rPr lang="en-US" b="0" i="0" dirty="0">
                <a:solidFill>
                  <a:srgbClr val="161616"/>
                </a:solidFill>
                <a:effectLst/>
                <a:latin typeface="Segoe UI" panose="020B0502040204020203" pitchFamily="34" charset="0"/>
              </a:rPr>
              <a:t>The Azure AI Language is a cloud-based service that provides Natural Language Processing (NLP) features for understanding and analyzing text. The Language service brings together multiple capabilities, including:</a:t>
            </a:r>
          </a:p>
          <a:p>
            <a:endParaRPr lang="en-US" b="0" i="0" dirty="0">
              <a:solidFill>
                <a:srgbClr val="161616"/>
              </a:solidFill>
              <a:effectLst/>
              <a:latin typeface="Segoe UI" panose="020B0502040204020203" pitchFamily="34" charset="0"/>
            </a:endParaRP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Named Entity Recognition (NER) and Custom Named Entity Recognition (Custom NER)</a:t>
            </a:r>
            <a:r>
              <a:rPr lang="en-US" b="0" i="0" dirty="0">
                <a:solidFill>
                  <a:srgbClr val="161616"/>
                </a:solidFill>
                <a:effectLst/>
                <a:latin typeface="Segoe UI" panose="020B0502040204020203" pitchFamily="34" charset="0"/>
              </a:rPr>
              <a:t>: This feature is used to categorize entities (words or phrases) in unstructured text across predefined category groups, such as people, places, events, and dates.</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Personally identifying (PII) and health (PHI) information detection</a:t>
            </a:r>
            <a:r>
              <a:rPr lang="en-US" b="0" i="0" dirty="0">
                <a:solidFill>
                  <a:srgbClr val="161616"/>
                </a:solidFill>
                <a:effectLst/>
                <a:latin typeface="Segoe UI" panose="020B0502040204020203" pitchFamily="34" charset="0"/>
              </a:rPr>
              <a:t>: Identifies, categorizes, and redacts sensitive information from text. Examples include phone numbers, email addresses, and forms of identification.</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Language detection</a:t>
            </a:r>
            <a:r>
              <a:rPr lang="en-US" b="0" i="0" dirty="0">
                <a:solidFill>
                  <a:srgbClr val="161616"/>
                </a:solidFill>
                <a:effectLst/>
                <a:latin typeface="Segoe UI" panose="020B0502040204020203" pitchFamily="34" charset="0"/>
              </a:rPr>
              <a:t>: Detects the language in which a document is written.</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Sentiment analysis and opinion mining</a:t>
            </a:r>
            <a:r>
              <a:rPr lang="en-US" b="0" i="0" dirty="0">
                <a:solidFill>
                  <a:srgbClr val="161616"/>
                </a:solidFill>
                <a:effectLst/>
                <a:latin typeface="Segoe UI" panose="020B0502040204020203" pitchFamily="34" charset="0"/>
              </a:rPr>
              <a:t>: Helps you determine what people think of a topic by mining text for clues about positive or negative sentiment.</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Summarization</a:t>
            </a:r>
            <a:r>
              <a:rPr lang="en-US" b="0" i="0" dirty="0">
                <a:solidFill>
                  <a:srgbClr val="161616"/>
                </a:solidFill>
                <a:effectLst/>
                <a:latin typeface="Segoe UI" panose="020B0502040204020203" pitchFamily="34" charset="0"/>
              </a:rPr>
              <a:t>: Produces a summary of text.</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Key phrase extraction</a:t>
            </a:r>
            <a:r>
              <a:rPr lang="en-US" b="0" i="0" dirty="0">
                <a:solidFill>
                  <a:srgbClr val="161616"/>
                </a:solidFill>
                <a:effectLst/>
                <a:latin typeface="Segoe UI" panose="020B0502040204020203" pitchFamily="34" charset="0"/>
              </a:rPr>
              <a:t>: Evaluates and returns the main concepts in unstructured text.</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Entity linking</a:t>
            </a:r>
            <a:r>
              <a:rPr lang="en-US" b="0" i="0" dirty="0">
                <a:solidFill>
                  <a:srgbClr val="161616"/>
                </a:solidFill>
                <a:effectLst/>
                <a:latin typeface="Segoe UI" panose="020B0502040204020203" pitchFamily="34" charset="0"/>
              </a:rPr>
              <a:t>: Disambiguates the identity (words or phrases) found in text and returns links to Wikipedia.</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Text analytics for health and Custom text analytics for health</a:t>
            </a:r>
            <a:r>
              <a:rPr lang="en-US" b="0" i="0" dirty="0">
                <a:solidFill>
                  <a:srgbClr val="161616"/>
                </a:solidFill>
                <a:effectLst/>
                <a:latin typeface="Segoe UI" panose="020B0502040204020203" pitchFamily="34" charset="0"/>
              </a:rPr>
              <a:t>: Extracts and labels relevant medical information from text, such as doctor’s notes, clinical documents, and electronic health records.</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Custom text classification</a:t>
            </a:r>
            <a:r>
              <a:rPr lang="en-US" b="0" i="0" dirty="0">
                <a:solidFill>
                  <a:srgbClr val="161616"/>
                </a:solidFill>
                <a:effectLst/>
                <a:latin typeface="Segoe UI" panose="020B0502040204020203" pitchFamily="34" charset="0"/>
              </a:rPr>
              <a:t>: Enables you to build custom AI models to classify unstructured text documents into classes you define.</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Conversational language understanding</a:t>
            </a:r>
            <a:r>
              <a:rPr lang="en-US" b="0" i="0" dirty="0">
                <a:solidFill>
                  <a:srgbClr val="161616"/>
                </a:solidFill>
                <a:effectLst/>
                <a:latin typeface="Segoe UI" panose="020B0502040204020203" pitchFamily="34" charset="0"/>
              </a:rPr>
              <a:t>: Enables you to build custom natural language understanding models.</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Question answering</a:t>
            </a:r>
            <a:r>
              <a:rPr lang="en-US" b="0" i="0" dirty="0">
                <a:solidFill>
                  <a:srgbClr val="161616"/>
                </a:solidFill>
                <a:effectLst/>
                <a:latin typeface="Segoe UI" panose="020B0502040204020203" pitchFamily="34" charset="0"/>
              </a:rPr>
              <a:t>: Finds the most appropriate answer for inputs from users.</a:t>
            </a:r>
          </a:p>
          <a:p>
            <a:pPr marL="171450" indent="-171450">
              <a:buFont typeface="Arial" panose="020B0604020202020204" pitchFamily="34" charset="0"/>
              <a:buChar char="•"/>
            </a:pPr>
            <a:endParaRPr lang="en-US" b="0" i="0" dirty="0">
              <a:solidFill>
                <a:srgbClr val="161616"/>
              </a:solidFill>
              <a:effectLst/>
              <a:latin typeface="Segoe UI" panose="020B0502040204020203" pitchFamily="34" charset="0"/>
            </a:endParaRPr>
          </a:p>
          <a:p>
            <a:pPr algn="l"/>
            <a:r>
              <a:rPr lang="en-US" b="0" i="0" dirty="0">
                <a:solidFill>
                  <a:srgbClr val="000000"/>
                </a:solidFill>
                <a:effectLst/>
                <a:latin typeface="Times New Roman" panose="02020603050405020304" pitchFamily="18" charset="0"/>
              </a:rPr>
              <a:t>In this lab, we will focus on Summarization, Sentiment analysis and opinion mining, and Named Entity Recognition (NER).</a:t>
            </a:r>
          </a:p>
          <a:p>
            <a:endParaRPr lang="en-US" dirty="0"/>
          </a:p>
        </p:txBody>
      </p:sp>
      <p:sp>
        <p:nvSpPr>
          <p:cNvPr id="4" name="Slide Number Placeholder 3"/>
          <p:cNvSpPr>
            <a:spLocks noGrp="1"/>
          </p:cNvSpPr>
          <p:nvPr>
            <p:ph type="sldNum" sz="quarter" idx="5"/>
          </p:nvPr>
        </p:nvSpPr>
        <p:spPr/>
        <p:txBody>
          <a:bodyPr/>
          <a:lstStyle/>
          <a:p>
            <a:fld id="{8FBFA05F-1A8C-432D-BC54-796887A51DAB}" type="slidenum">
              <a:rPr lang="en-US" smtClean="0"/>
              <a:t>44</a:t>
            </a:fld>
            <a:endParaRPr lang="en-US"/>
          </a:p>
        </p:txBody>
      </p:sp>
    </p:spTree>
    <p:extLst>
      <p:ext uri="{BB962C8B-B14F-4D97-AF65-F5344CB8AC3E}">
        <p14:creationId xmlns:p14="http://schemas.microsoft.com/office/powerpoint/2010/main" val="4554417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Summarization is a technique in which AI is leveraged to produce a summary of a document or conversation transcription. </a:t>
            </a:r>
            <a:r>
              <a:rPr lang="en-US" b="0" dirty="0">
                <a:solidFill>
                  <a:srgbClr val="000000"/>
                </a:solidFill>
                <a:effectLst/>
                <a:latin typeface="Menlo"/>
              </a:rPr>
              <a:t>Text summarization is designed to shorten content that users consider too long to read. AI-based summarization focuses on highlighting the most important aspects of the text. Azure AI Services provide several mechanism for summarizing text. </a:t>
            </a:r>
            <a:r>
              <a:rPr lang="en-US" b="0" i="0" dirty="0">
                <a:solidFill>
                  <a:srgbClr val="161616"/>
                </a:solidFill>
                <a:effectLst/>
                <a:latin typeface="Segoe UI" panose="020B0502040204020203" pitchFamily="34" charset="0"/>
              </a:rPr>
              <a:t>There are three primary techniques used for performing summarization: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000000"/>
              </a:solidFill>
              <a:effectLst/>
              <a:latin typeface="Menl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Menlo"/>
              </a:rPr>
              <a:t>The Language service provides the first two methods, extractive and abstractive summarization functions, both of which condense text or documents into key sentences.</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b="0" dirty="0">
                <a:solidFill>
                  <a:srgbClr val="000000"/>
                </a:solidFill>
                <a:effectLst/>
                <a:latin typeface="Menlo"/>
              </a:rPr>
            </a:br>
            <a:r>
              <a:rPr lang="en-US" b="0" dirty="0">
                <a:solidFill>
                  <a:srgbClr val="0451A5"/>
                </a:solidFill>
                <a:effectLst/>
                <a:latin typeface="Menlo"/>
              </a:rPr>
              <a:t>-</a:t>
            </a:r>
            <a:r>
              <a:rPr lang="en-US" b="0" dirty="0">
                <a:solidFill>
                  <a:srgbClr val="000000"/>
                </a:solidFill>
                <a:effectLst/>
                <a:latin typeface="Menlo"/>
              </a:rPr>
              <a:t> </a:t>
            </a:r>
            <a:r>
              <a:rPr lang="en-US" b="1" dirty="0">
                <a:solidFill>
                  <a:srgbClr val="000080"/>
                </a:solidFill>
                <a:effectLst/>
                <a:latin typeface="Menlo"/>
              </a:rPr>
              <a:t>Extractive summarization</a:t>
            </a:r>
            <a:r>
              <a:rPr lang="en-US" b="0" dirty="0">
                <a:solidFill>
                  <a:srgbClr val="000000"/>
                </a:solidFill>
                <a:effectLst/>
                <a:latin typeface="Menlo"/>
              </a:rPr>
              <a:t>: </a:t>
            </a:r>
            <a:r>
              <a:rPr lang="en-US" b="0" i="0" dirty="0">
                <a:solidFill>
                  <a:srgbClr val="161616"/>
                </a:solidFill>
                <a:effectLst/>
                <a:latin typeface="Segoe UI" panose="020B0502040204020203" pitchFamily="34" charset="0"/>
              </a:rPr>
              <a:t>Extractive summarization is a method in which the AI evaluates text to ascertain the key concepts and ideas it represents. A s</a:t>
            </a:r>
            <a:r>
              <a:rPr lang="en-US" b="0" dirty="0">
                <a:solidFill>
                  <a:srgbClr val="000000"/>
                </a:solidFill>
                <a:effectLst/>
                <a:latin typeface="Menlo"/>
              </a:rPr>
              <a:t>ummary is created by extracting the sentences that collectively represent the most important or relevant information within the original content. </a:t>
            </a:r>
          </a:p>
          <a:p>
            <a:r>
              <a:rPr lang="en-US" b="0" dirty="0">
                <a:solidFill>
                  <a:srgbClr val="0451A5"/>
                </a:solidFill>
                <a:effectLst/>
                <a:latin typeface="Menlo"/>
              </a:rPr>
              <a:t>-</a:t>
            </a:r>
            <a:r>
              <a:rPr lang="en-US" b="0" dirty="0">
                <a:solidFill>
                  <a:srgbClr val="000000"/>
                </a:solidFill>
                <a:effectLst/>
                <a:latin typeface="Menlo"/>
              </a:rPr>
              <a:t> </a:t>
            </a:r>
            <a:r>
              <a:rPr lang="en-US" b="1" dirty="0">
                <a:solidFill>
                  <a:srgbClr val="000080"/>
                </a:solidFill>
                <a:effectLst/>
                <a:latin typeface="Menlo"/>
              </a:rPr>
              <a:t>Abstractive summarization</a:t>
            </a:r>
            <a:r>
              <a:rPr lang="en-US" b="0" dirty="0">
                <a:solidFill>
                  <a:srgbClr val="000000"/>
                </a:solidFill>
                <a:effectLst/>
                <a:latin typeface="Menlo"/>
              </a:rPr>
              <a:t>: Abstractive summarization follows a similar pattern of using AI to evaluate the most important information with the original content but differs in that it produces a summary by generating new, original sentences from the document that capture the main idea.</a:t>
            </a:r>
          </a:p>
          <a:p>
            <a:endParaRPr lang="en-US" b="0" dirty="0">
              <a:solidFill>
                <a:srgbClr val="000000"/>
              </a:solidFill>
              <a:effectLst/>
              <a:latin typeface="Menlo"/>
            </a:endParaRPr>
          </a:p>
          <a:p>
            <a:r>
              <a:rPr lang="en-US" b="0" dirty="0">
                <a:solidFill>
                  <a:srgbClr val="000000"/>
                </a:solidFill>
                <a:effectLst/>
                <a:latin typeface="Menlo"/>
              </a:rPr>
              <a:t>Azure OpenAI provides the third summarization method:</a:t>
            </a:r>
          </a:p>
          <a:p>
            <a:endParaRPr lang="en-US" b="0" dirty="0">
              <a:solidFill>
                <a:srgbClr val="000000"/>
              </a:solidFill>
              <a:effectLst/>
              <a:latin typeface="Menlo"/>
            </a:endParaRPr>
          </a:p>
          <a:p>
            <a:r>
              <a:rPr lang="en-US" b="0" dirty="0">
                <a:solidFill>
                  <a:srgbClr val="000000"/>
                </a:solidFill>
                <a:effectLst/>
                <a:latin typeface="Menlo"/>
              </a:rPr>
              <a:t>- </a:t>
            </a:r>
            <a:r>
              <a:rPr lang="en-US" b="1" dirty="0">
                <a:solidFill>
                  <a:srgbClr val="000000"/>
                </a:solidFill>
                <a:effectLst/>
                <a:latin typeface="Menlo"/>
              </a:rPr>
              <a:t>Query-based summarization</a:t>
            </a:r>
            <a:r>
              <a:rPr lang="en-US" b="0" dirty="0">
                <a:solidFill>
                  <a:srgbClr val="000000"/>
                </a:solidFill>
                <a:effectLst/>
                <a:latin typeface="Menlo"/>
              </a:rPr>
              <a:t>: Query-based summarization leverages generative AI and large language models (LLMs), such as gpt-4.0 provided by Azure OpenAI, to create a summary based on the key ideas within text. For query-based summarization, you will provide the LLM with the natural language instructions it requires to identify the task you want it to perform, using a process known as </a:t>
            </a:r>
            <a:r>
              <a:rPr lang="en-US" b="0" i="1" dirty="0">
                <a:solidFill>
                  <a:srgbClr val="000000"/>
                </a:solidFill>
                <a:effectLst/>
                <a:latin typeface="Menlo"/>
              </a:rPr>
              <a:t>prompt engineering</a:t>
            </a:r>
            <a:r>
              <a:rPr lang="en-US" b="0" dirty="0">
                <a:solidFill>
                  <a:srgbClr val="000000"/>
                </a:solidFill>
                <a:effectLst/>
                <a:latin typeface="Menlo"/>
              </a:rPr>
              <a:t>.</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53475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r>
              <a:rPr lang="en-US" b="0" dirty="0">
                <a:solidFill>
                  <a:srgbClr val="000000"/>
                </a:solidFill>
                <a:effectLst/>
                <a:latin typeface="Menlo"/>
              </a:rPr>
              <a:t>Azure AI Language is a cloud-based service that provides Natural Language Processing (NLP) features for understanding and analyzing text. In the last task, you used the Azure AI Language service for text summarization. You will take the analysis at step further in this task, extracting named entities and performing sentiment analysis and opinion mining over the same call transcript.</a:t>
            </a:r>
          </a:p>
          <a:p>
            <a:br>
              <a:rPr lang="en-US" b="0" dirty="0">
                <a:solidFill>
                  <a:srgbClr val="000000"/>
                </a:solidFill>
                <a:effectLst/>
                <a:latin typeface="Menlo"/>
              </a:rPr>
            </a:br>
            <a:r>
              <a:rPr lang="en-US" b="0" dirty="0">
                <a:solidFill>
                  <a:srgbClr val="0451A5"/>
                </a:solidFill>
                <a:effectLst/>
                <a:latin typeface="Menlo"/>
              </a:rPr>
              <a:t>-</a:t>
            </a:r>
            <a:r>
              <a:rPr lang="en-US" b="0" dirty="0">
                <a:solidFill>
                  <a:srgbClr val="000000"/>
                </a:solidFill>
                <a:effectLst/>
                <a:latin typeface="Menlo"/>
              </a:rPr>
              <a:t> </a:t>
            </a:r>
            <a:r>
              <a:rPr lang="en-US" b="1" dirty="0">
                <a:solidFill>
                  <a:srgbClr val="000080"/>
                </a:solidFill>
                <a:effectLst/>
                <a:latin typeface="Menlo"/>
              </a:rPr>
              <a:t>Sentiment analysis and opinion mining</a:t>
            </a:r>
            <a:r>
              <a:rPr lang="en-US" b="0" dirty="0">
                <a:solidFill>
                  <a:srgbClr val="000000"/>
                </a:solidFill>
                <a:effectLst/>
                <a:latin typeface="Menlo"/>
              </a:rPr>
              <a:t> are features that help you assess what people think of your brand or topic by mining text for clues about positive or negative sentiment and can associate them with specific aspects of the text.</a:t>
            </a:r>
          </a:p>
          <a:p>
            <a:r>
              <a:rPr lang="en-US" b="0" dirty="0">
                <a:solidFill>
                  <a:srgbClr val="0451A5"/>
                </a:solidFill>
                <a:effectLst/>
                <a:latin typeface="Menlo"/>
              </a:rPr>
              <a:t>-</a:t>
            </a:r>
            <a:r>
              <a:rPr lang="en-US" b="0" dirty="0">
                <a:solidFill>
                  <a:srgbClr val="000000"/>
                </a:solidFill>
                <a:effectLst/>
                <a:latin typeface="Menlo"/>
              </a:rPr>
              <a:t> </a:t>
            </a:r>
            <a:r>
              <a:rPr lang="en-US" b="1" dirty="0">
                <a:solidFill>
                  <a:srgbClr val="000080"/>
                </a:solidFill>
                <a:effectLst/>
                <a:latin typeface="Menlo"/>
              </a:rPr>
              <a:t>Named entity recognition</a:t>
            </a:r>
            <a:r>
              <a:rPr lang="en-US" b="0" dirty="0">
                <a:solidFill>
                  <a:srgbClr val="000000"/>
                </a:solidFill>
                <a:effectLst/>
                <a:latin typeface="Menlo"/>
              </a:rPr>
              <a:t> (NER) categorizes entities (words or phrases) in unstructured text across several predefined category groups. For example: people, events, places, and dates.</a:t>
            </a:r>
          </a:p>
          <a:p>
            <a:pPr algn="l"/>
            <a:endParaRPr lang="en-US" b="0" i="0" dirty="0">
              <a:solidFill>
                <a:srgbClr val="000000"/>
              </a:solidFill>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Menlo"/>
              </a:rPr>
              <a:t>In this task, you will leverage your Azure AI Language service to extract insights from a call transcript. You will start by analyzing the sentiment of the transcript and performing opinion mining against the text. You will then extract named entities from the transcript.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Times New Roman" panose="02020603050405020304" pitchFamily="18"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3316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endParaRPr lang="en-US" dirty="0"/>
          </a:p>
          <a:p>
            <a:r>
              <a:rPr lang="en-US" dirty="0"/>
              <a:t>Azure OpenAI Service provides REST API access to OpenAI's powerful language models, including the GPT-4, GPT-4 Turbo with Vision, GPT-3.5-Turbo, and Embeddings model series. These models can handle tasks such as content generation, summarization, image understanding, semantic search, and natural language to code translation. Users can access the service through REST APIs, Python SDK, or a web-based interface in the Azure OpenAI Studio.</a:t>
            </a:r>
            <a:endParaRPr lang="en-US" dirty="0">
              <a:cs typeface="Calibri"/>
            </a:endParaRPr>
          </a:p>
          <a:p>
            <a:endParaRPr lang="en-US" dirty="0">
              <a:cs typeface="Calibri"/>
            </a:endParaRPr>
          </a:p>
          <a:p>
            <a:r>
              <a:rPr lang="en-US" dirty="0">
                <a:cs typeface="Calibri"/>
              </a:rPr>
              <a:t>Regardless of the specific model you choose, there is a common pattern for Azure OpenAI interaction. You create a prompt, which is a text input. The model deployment you send this text to will interpret the text and perform some action. The output of that action is also known as a completion. Sometimes, the prompt may also include an audio or image input.</a:t>
            </a:r>
          </a:p>
          <a:p>
            <a:endParaRPr lang="en-US" dirty="0">
              <a:cs typeface="Calibri"/>
            </a:endParaRPr>
          </a:p>
          <a:p>
            <a:r>
              <a:rPr lang="en-US" dirty="0">
                <a:cs typeface="Calibri"/>
              </a:rPr>
              <a:t>We will build a variety of prompts throughout this training and see some of the various results we can get via chat completions.</a:t>
            </a:r>
          </a:p>
        </p:txBody>
      </p:sp>
      <p:sp>
        <p:nvSpPr>
          <p:cNvPr id="4" name="Slide Number Placeholder 3"/>
          <p:cNvSpPr>
            <a:spLocks noGrp="1"/>
          </p:cNvSpPr>
          <p:nvPr>
            <p:ph type="sldNum" sz="quarter" idx="5"/>
          </p:nvPr>
        </p:nvSpPr>
        <p:spPr/>
        <p:txBody>
          <a:bodyPr/>
          <a:lstStyle/>
          <a:p>
            <a:fld id="{8FBFA05F-1A8C-432D-BC54-796887A51DAB}" type="slidenum">
              <a:rPr lang="en-US" smtClean="0"/>
              <a:t>5</a:t>
            </a:fld>
            <a:endParaRPr lang="en-US"/>
          </a:p>
        </p:txBody>
      </p:sp>
    </p:spTree>
    <p:extLst>
      <p:ext uri="{BB962C8B-B14F-4D97-AF65-F5344CB8AC3E}">
        <p14:creationId xmlns:p14="http://schemas.microsoft.com/office/powerpoint/2010/main" val="4149119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In the first task of this exercise, you will deploy a set of resources to Azure using a Bicep script. One easy way of running a Bicep script is to use the Bicep extension in Visual Studio Code. From there, you can open a Bicep script (file in .bicep format) and deploy it using the </a:t>
            </a:r>
            <a:r>
              <a:rPr lang="en-US" b="1" i="0" dirty="0">
                <a:solidFill>
                  <a:srgbClr val="000000"/>
                </a:solidFill>
                <a:effectLst/>
                <a:latin typeface="Times New Roman" panose="02020603050405020304" pitchFamily="18" charset="0"/>
              </a:rPr>
              <a:t>Bicep: Deploy Bicep File…</a:t>
            </a:r>
            <a:r>
              <a:rPr lang="en-US" b="0" i="0" dirty="0">
                <a:solidFill>
                  <a:srgbClr val="000000"/>
                </a:solidFill>
                <a:effectLst/>
                <a:latin typeface="Times New Roman" panose="02020603050405020304" pitchFamily="18" charset="0"/>
              </a:rPr>
              <a:t> command in VS Code. It will ask you for a few pieces of information, such as the deployment name, subscription, resource, group, and parameter file. Then, it will submit the script to Azure and provide you a link to monitor the results of the deployment.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1672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3B3B3B"/>
                </a:solidFill>
                <a:effectLst/>
                <a:latin typeface="Consolas" panose="020B0609020204030204" pitchFamily="49" charset="0"/>
              </a:rPr>
              <a:t>You will work with the GPT-4 model in this training. This will limit the number of regions you can use for deployment. Review the </a:t>
            </a:r>
            <a:r>
              <a:rPr lang="en-US" b="0" dirty="0">
                <a:solidFill>
                  <a:srgbClr val="A31515"/>
                </a:solidFill>
                <a:effectLst/>
                <a:latin typeface="Consolas" panose="020B0609020204030204" pitchFamily="49" charset="0"/>
              </a:rPr>
              <a:t>region availability table</a:t>
            </a:r>
            <a:r>
              <a:rPr lang="en-US" b="0" dirty="0">
                <a:solidFill>
                  <a:srgbClr val="3B3B3B"/>
                </a:solidFill>
                <a:effectLst/>
                <a:latin typeface="Consolas" panose="020B0609020204030204" pitchFamily="49" charset="0"/>
              </a:rPr>
              <a:t> (</a:t>
            </a:r>
            <a:r>
              <a:rPr lang="en-US" b="0" u="sng" dirty="0">
                <a:solidFill>
                  <a:srgbClr val="3B3B3B"/>
                </a:solidFill>
                <a:effectLst/>
                <a:latin typeface="Consolas" panose="020B0609020204030204" pitchFamily="49" charset="0"/>
              </a:rPr>
              <a:t>https://learn.microsoft.com/en-us/azure/ai-services/openai/concepts/models#model-summary-table-and-region-availability</a:t>
            </a:r>
            <a:r>
              <a:rPr lang="en-US" b="0" dirty="0">
                <a:solidFill>
                  <a:srgbClr val="3B3B3B"/>
                </a:solidFill>
                <a:effectLst/>
                <a:latin typeface="Consolas" panose="020B0609020204030204" pitchFamily="49" charset="0"/>
              </a:rPr>
              <a:t>) and ensure that you choose a region that supports GPT-4.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3B3B3B"/>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3B3B3B"/>
                </a:solidFill>
                <a:effectLst/>
                <a:latin typeface="Consolas" panose="020B0609020204030204" pitchFamily="49" charset="0"/>
              </a:rPr>
              <a:t>Be sure to choose a region from this list! If you do not, you will may have access to the GPT-4 model for your deployments and will need to rely on GPT-3.5.</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0878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r>
              <a:rPr lang="en-US" dirty="0">
                <a:solidFill>
                  <a:srgbClr val="000000"/>
                </a:solidFill>
                <a:latin typeface="Segoe UI"/>
                <a:cs typeface="Segoe UI"/>
              </a:rPr>
              <a:t>There are several service models that make up the Azure OpenAI offering. The two workhorse models are GPT-3.5 and GPT-4. These models both understand and generate natural language and code. GPT-4 is the most recent generation of the GPT series and has 1.76 trillion parameters versus GPT-3.5's approximately 375 billion parameters. GPT-4 is not available in all regions, so please make sure to deploy your Azure OpenAI service into a region supporting GPT-4 for the exercises. Otherwise, you can perform the exercises but will be limited to ChatGPT-3.5 turbo.</a:t>
            </a:r>
            <a:endParaRPr lang="en-US" i="0" dirty="0">
              <a:solidFill>
                <a:srgbClr val="000000"/>
              </a:solidFill>
              <a:effectLst/>
              <a:latin typeface="Segoe UI"/>
              <a:cs typeface="Segoe UI"/>
            </a:endParaRPr>
          </a:p>
          <a:p>
            <a:endParaRPr lang="en-US" dirty="0">
              <a:solidFill>
                <a:srgbClr val="000000"/>
              </a:solidFill>
              <a:latin typeface="Segoe UI"/>
              <a:cs typeface="Segoe UI"/>
            </a:endParaRPr>
          </a:p>
          <a:p>
            <a:r>
              <a:rPr lang="en-US" dirty="0">
                <a:solidFill>
                  <a:srgbClr val="000000"/>
                </a:solidFill>
                <a:latin typeface="Segoe UI"/>
                <a:cs typeface="Segoe UI"/>
              </a:rPr>
              <a:t>Azure OpenAI contains one embedding model: text-embedding-ada-002. Historically, there were a series of embedding models specializing in different activities, such as text search, comparing two texts, and searching within code. With text-embedding-ada-002, we have a single model that covers all of these use cases.</a:t>
            </a:r>
          </a:p>
          <a:p>
            <a:endParaRPr lang="en-US" dirty="0">
              <a:solidFill>
                <a:srgbClr val="000000"/>
              </a:solidFill>
              <a:latin typeface="Segoe UI"/>
              <a:cs typeface="Segoe UI"/>
            </a:endParaRPr>
          </a:p>
          <a:p>
            <a:r>
              <a:rPr lang="en-US" dirty="0">
                <a:solidFill>
                  <a:srgbClr val="000000"/>
                </a:solidFill>
                <a:latin typeface="Segoe UI"/>
                <a:cs typeface="Segoe UI"/>
              </a:rPr>
              <a:t>There are three other service models. DALL-E allows us to generate images from text prompts. There are also services that perform speech to text and text to speech.</a:t>
            </a:r>
          </a:p>
          <a:p>
            <a:endParaRPr lang="en-US" dirty="0">
              <a:solidFill>
                <a:srgbClr val="1F2328"/>
              </a:solidFill>
              <a:latin typeface="-apple-system"/>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7905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98689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Gradient_Dark">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444240C0-EF00-5F08-1395-0B49DCA30DBF}"/>
              </a:ext>
            </a:extLst>
          </p:cNvPr>
          <p:cNvPicPr>
            <a:picLocks noChangeAspect="1"/>
          </p:cNvPicPr>
          <p:nvPr userDrawn="1"/>
        </p:nvPicPr>
        <p:blipFill rotWithShape="1">
          <a:blip r:embed="rId2"/>
          <a:srcRect l="17702" r="17702"/>
          <a:stretch/>
        </p:blipFill>
        <p:spPr>
          <a:xfrm>
            <a:off x="4316506" y="0"/>
            <a:ext cx="7875494" cy="6858000"/>
          </a:xfrm>
          <a:custGeom>
            <a:avLst/>
            <a:gdLst>
              <a:gd name="connsiteX0" fmla="*/ 0 w 7875494"/>
              <a:gd name="connsiteY0" fmla="*/ 0 h 6858000"/>
              <a:gd name="connsiteX1" fmla="*/ 7875494 w 7875494"/>
              <a:gd name="connsiteY1" fmla="*/ 0 h 6858000"/>
              <a:gd name="connsiteX2" fmla="*/ 7875494 w 7875494"/>
              <a:gd name="connsiteY2" fmla="*/ 6858000 h 6858000"/>
              <a:gd name="connsiteX3" fmla="*/ 0 w 787549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75494" h="6858000">
                <a:moveTo>
                  <a:pt x="0" y="0"/>
                </a:moveTo>
                <a:lnTo>
                  <a:pt x="7875494" y="0"/>
                </a:lnTo>
                <a:lnTo>
                  <a:pt x="7875494" y="6858000"/>
                </a:lnTo>
                <a:lnTo>
                  <a:pt x="0" y="6858000"/>
                </a:lnTo>
                <a:close/>
              </a:path>
            </a:pathLst>
          </a:custGeom>
        </p:spPr>
      </p:pic>
      <p:sp>
        <p:nvSpPr>
          <p:cNvPr id="10" name="Arrow: Pentagon 44">
            <a:extLst>
              <a:ext uri="{FF2B5EF4-FFF2-40B4-BE49-F238E27FC236}">
                <a16:creationId xmlns:a16="http://schemas.microsoft.com/office/drawing/2014/main" id="{196C79D7-5ABA-DFEB-3B10-61136BE70645}"/>
              </a:ext>
            </a:extLst>
          </p:cNvPr>
          <p:cNvSpPr/>
          <p:nvPr userDrawn="1"/>
        </p:nvSpPr>
        <p:spPr bwMode="auto">
          <a:xfrm>
            <a:off x="0" y="0"/>
            <a:ext cx="6409564" cy="6858000"/>
          </a:xfrm>
          <a:prstGeom prst="homePlate">
            <a:avLst>
              <a:gd name="adj" fmla="val 27471"/>
            </a:avLst>
          </a:prstGeom>
          <a:solidFill>
            <a:srgbClr val="1E1F5D"/>
          </a:solidFill>
          <a:ln>
            <a:noFill/>
            <a:headEnd type="none" w="med" len="med"/>
            <a:tailEnd type="none" w="med" len="med"/>
          </a:ln>
          <a:effectLst>
            <a:outerShdw blurRad="639059" sx="98669" sy="98669" algn="ctr" rotWithShape="0">
              <a:prstClr val="black">
                <a:alpha val="26647"/>
              </a:prstClr>
            </a:outerShdw>
            <a:softEdge rad="0"/>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a:solidFill>
                <a:srgbClr val="FFFFFF"/>
              </a:solidFill>
              <a:cs typeface="Segoe UI" pitchFamily="34" charset="0"/>
            </a:endParaRPr>
          </a:p>
        </p:txBody>
      </p:sp>
      <p:sp>
        <p:nvSpPr>
          <p:cNvPr id="2" name="Footer Placeholder 1">
            <a:extLst>
              <a:ext uri="{FF2B5EF4-FFF2-40B4-BE49-F238E27FC236}">
                <a16:creationId xmlns:a16="http://schemas.microsoft.com/office/drawing/2014/main" id="{ACF3648A-0E5F-BFC7-4FBF-CF44188DFF4F}"/>
              </a:ext>
            </a:extLst>
          </p:cNvPr>
          <p:cNvSpPr>
            <a:spLocks noGrp="1"/>
          </p:cNvSpPr>
          <p:nvPr>
            <p:ph type="ftr" sz="quarter" idx="12"/>
          </p:nvPr>
        </p:nvSpPr>
        <p:spPr/>
        <p:txBody>
          <a:bodyPr/>
          <a:lstStyle>
            <a:lvl1pPr>
              <a:defRPr>
                <a:solidFill>
                  <a:schemeClr val="bg1"/>
                </a:solidFill>
              </a:defRPr>
            </a:lvl1pPr>
          </a:lstStyle>
          <a:p>
            <a:r>
              <a:rPr lang="en-US"/>
              <a:t>Microsoft Confidential</a:t>
            </a:r>
          </a:p>
        </p:txBody>
      </p:sp>
      <p:pic>
        <p:nvPicPr>
          <p:cNvPr id="6" name="MS logo white - EMF" descr="Microsoft logo white text version">
            <a:extLst>
              <a:ext uri="{FF2B5EF4-FFF2-40B4-BE49-F238E27FC236}">
                <a16:creationId xmlns:a16="http://schemas.microsoft.com/office/drawing/2014/main" id="{478319F8-0CA6-C5BC-BD47-4443CFDF477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14" name="Text Placeholder 2">
            <a:extLst>
              <a:ext uri="{FF2B5EF4-FFF2-40B4-BE49-F238E27FC236}">
                <a16:creationId xmlns:a16="http://schemas.microsoft.com/office/drawing/2014/main" id="{7F0BF55F-B7A4-4A26-D3D6-D60CC28C7EA1}"/>
              </a:ext>
            </a:extLst>
          </p:cNvPr>
          <p:cNvSpPr>
            <a:spLocks noGrp="1"/>
          </p:cNvSpPr>
          <p:nvPr>
            <p:ph type="body" sz="quarter" idx="10" hasCustomPrompt="1"/>
          </p:nvPr>
        </p:nvSpPr>
        <p:spPr>
          <a:xfrm>
            <a:off x="563499" y="2417379"/>
            <a:ext cx="4994021" cy="1143264"/>
          </a:xfrm>
        </p:spPr>
        <p:txBody>
          <a:bodyPr anchor="b">
            <a:noAutofit/>
          </a:bodyPr>
          <a:lstStyle>
            <a:lvl1pPr marL="0" indent="0">
              <a:buNone/>
              <a:defRPr sz="3600" b="0" i="0">
                <a:solidFill>
                  <a:schemeClr val="bg1"/>
                </a:solidFill>
                <a:latin typeface="Segoe UI Semibold" panose="020B0702040204020203" pitchFamily="34" charset="0"/>
                <a:cs typeface="Segoe UI Semibold" panose="020B07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US" b="1">
                <a:latin typeface="Segoe UI" panose="020B0502040204020203" pitchFamily="34" charset="0"/>
              </a:rPr>
              <a:t>Event name or presentation title </a:t>
            </a:r>
            <a:endParaRPr lang="en-IN" sz="6600" b="1">
              <a:latin typeface="Segoe UI" panose="020B0502040204020203" pitchFamily="34" charset="0"/>
            </a:endParaRPr>
          </a:p>
        </p:txBody>
      </p:sp>
      <p:sp>
        <p:nvSpPr>
          <p:cNvPr id="15" name="Text Placeholder 2">
            <a:extLst>
              <a:ext uri="{FF2B5EF4-FFF2-40B4-BE49-F238E27FC236}">
                <a16:creationId xmlns:a16="http://schemas.microsoft.com/office/drawing/2014/main" id="{DFDFAEAC-6BFD-311A-A99E-7FC470A06E89}"/>
              </a:ext>
            </a:extLst>
          </p:cNvPr>
          <p:cNvSpPr>
            <a:spLocks noGrp="1"/>
          </p:cNvSpPr>
          <p:nvPr>
            <p:ph type="body" sz="quarter" idx="11" hasCustomPrompt="1"/>
          </p:nvPr>
        </p:nvSpPr>
        <p:spPr>
          <a:xfrm>
            <a:off x="563499" y="3678068"/>
            <a:ext cx="3983038" cy="369332"/>
          </a:xfrm>
        </p:spPr>
        <p:txBody>
          <a:bodyPr/>
          <a:lstStyle>
            <a:lvl1pPr marL="0" indent="0">
              <a:buNone/>
              <a:defRPr sz="2400">
                <a:solidFill>
                  <a:schemeClr val="bg1"/>
                </a:solidFill>
                <a:latin typeface="+mn-lt"/>
              </a:defRPr>
            </a:lvl1pPr>
            <a:lvl2pPr marL="228600" indent="0">
              <a:buNone/>
              <a:defRPr sz="2400">
                <a:solidFill>
                  <a:schemeClr val="tx1"/>
                </a:solidFill>
                <a:latin typeface="+mj-lt"/>
              </a:defRPr>
            </a:lvl2pPr>
            <a:lvl3pPr marL="457200" indent="0">
              <a:buNone/>
              <a:defRPr sz="2400">
                <a:solidFill>
                  <a:schemeClr val="tx1"/>
                </a:solidFill>
                <a:latin typeface="+mj-lt"/>
              </a:defRPr>
            </a:lvl3pPr>
            <a:lvl4pPr marL="661988" indent="0">
              <a:buNone/>
              <a:defRPr sz="2400">
                <a:solidFill>
                  <a:schemeClr val="tx1"/>
                </a:solidFill>
                <a:latin typeface="+mj-lt"/>
              </a:defRPr>
            </a:lvl4pPr>
            <a:lvl5pPr marL="855663" indent="0">
              <a:buNone/>
              <a:defRPr sz="2400">
                <a:solidFill>
                  <a:schemeClr val="tx1"/>
                </a:solidFill>
                <a:latin typeface="+mj-lt"/>
              </a:defRPr>
            </a:lvl5pPr>
          </a:lstStyle>
          <a:p>
            <a:r>
              <a:rPr lang="en-IN" sz="2400"/>
              <a:t>Speaker name or subtitle</a:t>
            </a:r>
          </a:p>
        </p:txBody>
      </p:sp>
      <p:sp>
        <p:nvSpPr>
          <p:cNvPr id="4" name="Text Placeholder 9">
            <a:extLst>
              <a:ext uri="{FF2B5EF4-FFF2-40B4-BE49-F238E27FC236}">
                <a16:creationId xmlns:a16="http://schemas.microsoft.com/office/drawing/2014/main" id="{7F671C2F-0B01-FCAA-B6E2-7DCEEF443C15}"/>
              </a:ext>
            </a:extLst>
          </p:cNvPr>
          <p:cNvSpPr>
            <a:spLocks noGrp="1"/>
          </p:cNvSpPr>
          <p:nvPr>
            <p:ph type="body" sz="quarter" idx="13" hasCustomPrompt="1"/>
          </p:nvPr>
        </p:nvSpPr>
        <p:spPr>
          <a:xfrm>
            <a:off x="563499" y="2121308"/>
            <a:ext cx="3648075" cy="215444"/>
          </a:xfrm>
        </p:spPr>
        <p:txBody>
          <a:bodyPr/>
          <a:lstStyle>
            <a:lvl1pPr marL="0" indent="0">
              <a:buNone/>
              <a:defRPr sz="1400">
                <a:solidFill>
                  <a:schemeClr val="bg1"/>
                </a:solidFill>
              </a:defRPr>
            </a:lvl1pPr>
          </a:lstStyle>
          <a:p>
            <a:pPr lvl="0"/>
            <a:r>
              <a:rPr lang="en-US"/>
              <a:t>MCAPS Academy Presents</a:t>
            </a:r>
          </a:p>
        </p:txBody>
      </p:sp>
    </p:spTree>
    <p:extLst>
      <p:ext uri="{BB962C8B-B14F-4D97-AF65-F5344CB8AC3E}">
        <p14:creationId xmlns:p14="http://schemas.microsoft.com/office/powerpoint/2010/main" val="80315409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D6462-2E30-23F3-D1A7-62A4B7FA2C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69E199-A833-550F-9879-0BF751E877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Footer Placeholder 3">
            <a:extLst>
              <a:ext uri="{FF2B5EF4-FFF2-40B4-BE49-F238E27FC236}">
                <a16:creationId xmlns:a16="http://schemas.microsoft.com/office/drawing/2014/main" id="{76338C6F-26BC-BD96-C5D8-B6E72B3C2571}"/>
              </a:ext>
            </a:extLst>
          </p:cNvPr>
          <p:cNvSpPr>
            <a:spLocks noGrp="1"/>
          </p:cNvSpPr>
          <p:nvPr>
            <p:ph type="ftr" sz="quarter" idx="10"/>
          </p:nvPr>
        </p:nvSpPr>
        <p:spPr/>
        <p:txBody>
          <a:bodyPr/>
          <a:lstStyle/>
          <a:p>
            <a:r>
              <a:rPr lang="en-US"/>
              <a:t>Microsoft Confidential</a:t>
            </a:r>
          </a:p>
        </p:txBody>
      </p:sp>
      <p:sp>
        <p:nvSpPr>
          <p:cNvPr id="5" name="Slide Number Placeholder 4">
            <a:extLst>
              <a:ext uri="{FF2B5EF4-FFF2-40B4-BE49-F238E27FC236}">
                <a16:creationId xmlns:a16="http://schemas.microsoft.com/office/drawing/2014/main" id="{5899DF43-20ED-2761-A1EC-6A214BDA77CC}"/>
              </a:ext>
            </a:extLst>
          </p:cNvPr>
          <p:cNvSpPr>
            <a:spLocks noGrp="1"/>
          </p:cNvSpPr>
          <p:nvPr>
            <p:ph type="sldNum" sz="quarter" idx="11"/>
          </p:nvPr>
        </p:nvSpPr>
        <p:spPr/>
        <p:txBody>
          <a:bodyPr/>
          <a:lstStyle/>
          <a:p>
            <a:fld id="{F126207E-29C7-4F9F-8309-C6BAAD6BC8C8}" type="slidenum">
              <a:rPr lang="en-US" smtClean="0"/>
              <a:pPr/>
              <a:t>‹#›</a:t>
            </a:fld>
            <a:endParaRPr lang="en-US"/>
          </a:p>
        </p:txBody>
      </p:sp>
    </p:spTree>
    <p:extLst>
      <p:ext uri="{BB962C8B-B14F-4D97-AF65-F5344CB8AC3E}">
        <p14:creationId xmlns:p14="http://schemas.microsoft.com/office/powerpoint/2010/main" val="405560848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_Gradient_Dark_NoBreak">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CF26F02-706F-071B-D1BC-3374BA825D13}"/>
              </a:ext>
            </a:extLst>
          </p:cNvPr>
          <p:cNvSpPr/>
          <p:nvPr userDrawn="1"/>
        </p:nvSpPr>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5" name="Picture 4" descr="Background pattern&#10;&#10;Description automatically generated">
            <a:extLst>
              <a:ext uri="{FF2B5EF4-FFF2-40B4-BE49-F238E27FC236}">
                <a16:creationId xmlns:a16="http://schemas.microsoft.com/office/drawing/2014/main" id="{3749BD83-02F7-A191-A3DC-182AFD2AED5D}"/>
              </a:ext>
            </a:extLst>
          </p:cNvPr>
          <p:cNvPicPr>
            <a:picLocks noChangeAspect="1"/>
          </p:cNvPicPr>
          <p:nvPr userDrawn="1"/>
        </p:nvPicPr>
        <p:blipFill rotWithShape="1">
          <a:blip r:embed="rId2"/>
          <a:srcRect l="-3" r="6"/>
          <a:stretch/>
        </p:blipFill>
        <p:spPr>
          <a:xfrm>
            <a:off x="0" y="0"/>
            <a:ext cx="12192000" cy="6858000"/>
          </a:xfrm>
          <a:prstGeom prst="rect">
            <a:avLst/>
          </a:prstGeom>
        </p:spPr>
      </p:pic>
      <p:pic>
        <p:nvPicPr>
          <p:cNvPr id="11" name="MS logo white - EMF" descr="Microsoft logo white text version">
            <a:extLst>
              <a:ext uri="{FF2B5EF4-FFF2-40B4-BE49-F238E27FC236}">
                <a16:creationId xmlns:a16="http://schemas.microsoft.com/office/drawing/2014/main" id="{57D45A30-3845-E5F1-E84C-C7AB6026B18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12" name="Text Placeholder 2">
            <a:extLst>
              <a:ext uri="{FF2B5EF4-FFF2-40B4-BE49-F238E27FC236}">
                <a16:creationId xmlns:a16="http://schemas.microsoft.com/office/drawing/2014/main" id="{E0D52650-CFB8-55AD-B17F-2D09CAF8EE97}"/>
              </a:ext>
            </a:extLst>
          </p:cNvPr>
          <p:cNvSpPr>
            <a:spLocks noGrp="1"/>
          </p:cNvSpPr>
          <p:nvPr>
            <p:ph type="body" sz="quarter" idx="10" hasCustomPrompt="1"/>
          </p:nvPr>
        </p:nvSpPr>
        <p:spPr>
          <a:xfrm>
            <a:off x="563499" y="4813704"/>
            <a:ext cx="10853054" cy="656291"/>
          </a:xfrm>
        </p:spPr>
        <p:txBody>
          <a:bodyPr anchor="b">
            <a:noAutofit/>
          </a:bodyPr>
          <a:lstStyle>
            <a:lvl1pPr marL="0" indent="0">
              <a:buNone/>
              <a:defRPr sz="3600" b="1" i="0">
                <a:solidFill>
                  <a:schemeClr val="bg1"/>
                </a:solidFill>
                <a:latin typeface="+mj-lt"/>
                <a:cs typeface="Segoe UI" panose="020B05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US" b="1">
                <a:latin typeface="Segoe UI" panose="020B0502040204020203" pitchFamily="34" charset="0"/>
              </a:rPr>
              <a:t>Event name or presentation title </a:t>
            </a:r>
            <a:endParaRPr lang="en-IN" sz="6600" b="1">
              <a:latin typeface="Segoe UI" panose="020B0502040204020203" pitchFamily="34" charset="0"/>
            </a:endParaRPr>
          </a:p>
        </p:txBody>
      </p:sp>
      <p:sp>
        <p:nvSpPr>
          <p:cNvPr id="13" name="Text Placeholder 2">
            <a:extLst>
              <a:ext uri="{FF2B5EF4-FFF2-40B4-BE49-F238E27FC236}">
                <a16:creationId xmlns:a16="http://schemas.microsoft.com/office/drawing/2014/main" id="{575F8E7A-62E0-4A43-E840-14F5624C584D}"/>
              </a:ext>
            </a:extLst>
          </p:cNvPr>
          <p:cNvSpPr>
            <a:spLocks noGrp="1"/>
          </p:cNvSpPr>
          <p:nvPr>
            <p:ph type="body" sz="quarter" idx="11" hasCustomPrompt="1"/>
          </p:nvPr>
        </p:nvSpPr>
        <p:spPr>
          <a:xfrm>
            <a:off x="563499" y="5651186"/>
            <a:ext cx="3983038" cy="369332"/>
          </a:xfrm>
        </p:spPr>
        <p:txBody>
          <a:bodyPr/>
          <a:lstStyle>
            <a:lvl1pPr marL="0" indent="0">
              <a:buNone/>
              <a:defRPr sz="2400">
                <a:solidFill>
                  <a:schemeClr val="bg1"/>
                </a:solidFill>
                <a:latin typeface="+mn-lt"/>
              </a:defRPr>
            </a:lvl1pPr>
            <a:lvl2pPr marL="228600" indent="0">
              <a:buNone/>
              <a:defRPr sz="2400">
                <a:solidFill>
                  <a:schemeClr val="tx1"/>
                </a:solidFill>
                <a:latin typeface="+mj-lt"/>
              </a:defRPr>
            </a:lvl2pPr>
            <a:lvl3pPr marL="457200" indent="0">
              <a:buNone/>
              <a:defRPr sz="2400">
                <a:solidFill>
                  <a:schemeClr val="tx1"/>
                </a:solidFill>
                <a:latin typeface="+mj-lt"/>
              </a:defRPr>
            </a:lvl3pPr>
            <a:lvl4pPr marL="661988" indent="0">
              <a:buNone/>
              <a:defRPr sz="2400">
                <a:solidFill>
                  <a:schemeClr val="tx1"/>
                </a:solidFill>
                <a:latin typeface="+mj-lt"/>
              </a:defRPr>
            </a:lvl4pPr>
            <a:lvl5pPr marL="855663" indent="0">
              <a:buNone/>
              <a:defRPr sz="2400">
                <a:solidFill>
                  <a:schemeClr val="tx1"/>
                </a:solidFill>
                <a:latin typeface="+mj-lt"/>
              </a:defRPr>
            </a:lvl5pPr>
          </a:lstStyle>
          <a:p>
            <a:r>
              <a:rPr lang="en-IN" sz="2400"/>
              <a:t>Speaker name or subtitle</a:t>
            </a:r>
          </a:p>
        </p:txBody>
      </p:sp>
      <p:sp>
        <p:nvSpPr>
          <p:cNvPr id="2" name="Footer Placeholder 1">
            <a:extLst>
              <a:ext uri="{FF2B5EF4-FFF2-40B4-BE49-F238E27FC236}">
                <a16:creationId xmlns:a16="http://schemas.microsoft.com/office/drawing/2014/main" id="{ACF3648A-0E5F-BFC7-4FBF-CF44188DFF4F}"/>
              </a:ext>
            </a:extLst>
          </p:cNvPr>
          <p:cNvSpPr>
            <a:spLocks noGrp="1"/>
          </p:cNvSpPr>
          <p:nvPr>
            <p:ph type="ftr" sz="quarter" idx="12"/>
          </p:nvPr>
        </p:nvSpPr>
        <p:spPr/>
        <p:txBody>
          <a:bodyPr/>
          <a:lstStyle>
            <a:lvl1pPr>
              <a:defRPr>
                <a:solidFill>
                  <a:schemeClr val="bg1"/>
                </a:solidFill>
              </a:defRPr>
            </a:lvl1pPr>
          </a:lstStyle>
          <a:p>
            <a:r>
              <a:rPr lang="en-US"/>
              <a:t>Microsoft Confidential</a:t>
            </a:r>
          </a:p>
        </p:txBody>
      </p:sp>
      <p:sp>
        <p:nvSpPr>
          <p:cNvPr id="4" name="Text Placeholder 9">
            <a:extLst>
              <a:ext uri="{FF2B5EF4-FFF2-40B4-BE49-F238E27FC236}">
                <a16:creationId xmlns:a16="http://schemas.microsoft.com/office/drawing/2014/main" id="{3E788981-F530-999D-F722-229595F8DB3D}"/>
              </a:ext>
            </a:extLst>
          </p:cNvPr>
          <p:cNvSpPr>
            <a:spLocks noGrp="1"/>
          </p:cNvSpPr>
          <p:nvPr>
            <p:ph type="body" sz="quarter" idx="13" hasCustomPrompt="1"/>
          </p:nvPr>
        </p:nvSpPr>
        <p:spPr>
          <a:xfrm>
            <a:off x="563499" y="4524791"/>
            <a:ext cx="3648075" cy="215444"/>
          </a:xfrm>
        </p:spPr>
        <p:txBody>
          <a:bodyPr/>
          <a:lstStyle>
            <a:lvl1pPr marL="0" indent="0">
              <a:buNone/>
              <a:defRPr sz="1400">
                <a:solidFill>
                  <a:schemeClr val="bg1"/>
                </a:solidFill>
              </a:defRPr>
            </a:lvl1pPr>
          </a:lstStyle>
          <a:p>
            <a:pPr lvl="0"/>
            <a:r>
              <a:rPr lang="en-US"/>
              <a:t>MCAPS Academy Presents</a:t>
            </a:r>
          </a:p>
        </p:txBody>
      </p:sp>
    </p:spTree>
    <p:extLst>
      <p:ext uri="{BB962C8B-B14F-4D97-AF65-F5344CB8AC3E}">
        <p14:creationId xmlns:p14="http://schemas.microsoft.com/office/powerpoint/2010/main" val="325731134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_Divider_Gradient_Dark">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0AFE213B-CCE9-B788-5455-93262CAB1BC7}"/>
              </a:ext>
            </a:extLst>
          </p:cNvPr>
          <p:cNvPicPr>
            <a:picLocks noChangeAspect="1"/>
          </p:cNvPicPr>
          <p:nvPr userDrawn="1"/>
        </p:nvPicPr>
        <p:blipFill rotWithShape="1">
          <a:blip r:embed="rId2"/>
          <a:srcRect l="-3" r="6"/>
          <a:stretch/>
        </p:blipFill>
        <p:spPr>
          <a:xfrm>
            <a:off x="0" y="0"/>
            <a:ext cx="12192000" cy="6858000"/>
          </a:xfrm>
          <a:prstGeom prst="rect">
            <a:avLst/>
          </a:prstGeom>
        </p:spPr>
      </p:pic>
      <p:sp>
        <p:nvSpPr>
          <p:cNvPr id="8" name="Text Placeholder 2">
            <a:extLst>
              <a:ext uri="{FF2B5EF4-FFF2-40B4-BE49-F238E27FC236}">
                <a16:creationId xmlns:a16="http://schemas.microsoft.com/office/drawing/2014/main" id="{0DB922C2-73CE-35BB-D875-2696454B8FCF}"/>
              </a:ext>
            </a:extLst>
          </p:cNvPr>
          <p:cNvSpPr>
            <a:spLocks noGrp="1"/>
          </p:cNvSpPr>
          <p:nvPr>
            <p:ph type="body" sz="quarter" idx="11" hasCustomPrompt="1"/>
          </p:nvPr>
        </p:nvSpPr>
        <p:spPr>
          <a:xfrm>
            <a:off x="584201" y="3646980"/>
            <a:ext cx="10480421" cy="1477328"/>
          </a:xfrm>
        </p:spPr>
        <p:txBody>
          <a:bodyPr anchor="b">
            <a:noAutofit/>
          </a:bodyPr>
          <a:lstStyle>
            <a:lvl1pPr marL="0" indent="0">
              <a:buNone/>
              <a:defRPr sz="4800" b="0" i="0">
                <a:solidFill>
                  <a:schemeClr val="bg1"/>
                </a:solidFill>
                <a:latin typeface="+mj-lt"/>
                <a:cs typeface="Segoe UI" panose="020B05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US" b="1">
                <a:latin typeface="Segoe UI" panose="020B0502040204020203" pitchFamily="34" charset="0"/>
              </a:rPr>
              <a:t>Section Divider Title</a:t>
            </a:r>
          </a:p>
        </p:txBody>
      </p:sp>
      <p:sp>
        <p:nvSpPr>
          <p:cNvPr id="9" name="Text Placeholder 2">
            <a:extLst>
              <a:ext uri="{FF2B5EF4-FFF2-40B4-BE49-F238E27FC236}">
                <a16:creationId xmlns:a16="http://schemas.microsoft.com/office/drawing/2014/main" id="{78210DB2-5758-3D51-0A08-A1174E40B4A2}"/>
              </a:ext>
            </a:extLst>
          </p:cNvPr>
          <p:cNvSpPr>
            <a:spLocks noGrp="1"/>
          </p:cNvSpPr>
          <p:nvPr>
            <p:ph type="body" sz="quarter" idx="12" hasCustomPrompt="1"/>
          </p:nvPr>
        </p:nvSpPr>
        <p:spPr>
          <a:xfrm>
            <a:off x="584200" y="5252490"/>
            <a:ext cx="10480421" cy="369332"/>
          </a:xfrm>
        </p:spPr>
        <p:txBody>
          <a:bodyPr/>
          <a:lstStyle>
            <a:lvl1pPr marL="0" indent="0">
              <a:buNone/>
              <a:defRPr sz="2400">
                <a:solidFill>
                  <a:schemeClr val="bg1"/>
                </a:solidFill>
                <a:latin typeface="+mn-lt"/>
              </a:defRPr>
            </a:lvl1pPr>
            <a:lvl2pPr marL="228600" indent="0">
              <a:buNone/>
              <a:defRPr sz="2400">
                <a:solidFill>
                  <a:schemeClr val="tx1"/>
                </a:solidFill>
                <a:latin typeface="+mj-lt"/>
              </a:defRPr>
            </a:lvl2pPr>
            <a:lvl3pPr marL="457200" indent="0">
              <a:buNone/>
              <a:defRPr sz="2400">
                <a:solidFill>
                  <a:schemeClr val="tx1"/>
                </a:solidFill>
                <a:latin typeface="+mj-lt"/>
              </a:defRPr>
            </a:lvl3pPr>
            <a:lvl4pPr marL="661988" indent="0">
              <a:buNone/>
              <a:defRPr sz="2400">
                <a:solidFill>
                  <a:schemeClr val="tx1"/>
                </a:solidFill>
                <a:latin typeface="+mj-lt"/>
              </a:defRPr>
            </a:lvl4pPr>
            <a:lvl5pPr marL="855663" indent="0">
              <a:buNone/>
              <a:defRPr sz="2400">
                <a:solidFill>
                  <a:schemeClr val="tx1"/>
                </a:solidFill>
                <a:latin typeface="+mj-lt"/>
              </a:defRPr>
            </a:lvl5pPr>
          </a:lstStyle>
          <a:p>
            <a:r>
              <a:rPr lang="en-IN" sz="2400"/>
              <a:t>Subtitle</a:t>
            </a:r>
          </a:p>
        </p:txBody>
      </p:sp>
      <p:sp>
        <p:nvSpPr>
          <p:cNvPr id="2" name="Footer Placeholder 1">
            <a:extLst>
              <a:ext uri="{FF2B5EF4-FFF2-40B4-BE49-F238E27FC236}">
                <a16:creationId xmlns:a16="http://schemas.microsoft.com/office/drawing/2014/main" id="{C12CD1D4-CC7A-60B6-3AEB-CF4E2F7571C4}"/>
              </a:ext>
            </a:extLst>
          </p:cNvPr>
          <p:cNvSpPr>
            <a:spLocks noGrp="1"/>
          </p:cNvSpPr>
          <p:nvPr>
            <p:ph type="ftr" sz="quarter" idx="13"/>
          </p:nvPr>
        </p:nvSpPr>
        <p:spPr/>
        <p:txBody>
          <a:bodyPr/>
          <a:lstStyle>
            <a:lvl1pPr>
              <a:defRPr>
                <a:solidFill>
                  <a:schemeClr val="bg1"/>
                </a:solidFill>
              </a:defRPr>
            </a:lvl1pPr>
          </a:lstStyle>
          <a:p>
            <a:r>
              <a:rPr lang="en-US"/>
              <a:t>Microsoft Confidential</a:t>
            </a:r>
          </a:p>
        </p:txBody>
      </p:sp>
    </p:spTree>
    <p:extLst>
      <p:ext uri="{BB962C8B-B14F-4D97-AF65-F5344CB8AC3E}">
        <p14:creationId xmlns:p14="http://schemas.microsoft.com/office/powerpoint/2010/main" val="36856910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p_Banner_NoTert_White">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1A58AE2D-FE8F-4803-BB75-F346DCFC59E6}"/>
              </a:ext>
            </a:extLst>
          </p:cNvPr>
          <p:cNvSpPr>
            <a:spLocks noGrp="1"/>
          </p:cNvSpPr>
          <p:nvPr>
            <p:ph type="title" hasCustomPrompt="1"/>
          </p:nvPr>
        </p:nvSpPr>
        <p:spPr>
          <a:xfrm>
            <a:off x="588263" y="457200"/>
            <a:ext cx="11018520" cy="430887"/>
          </a:xfrm>
        </p:spPr>
        <p:txBody>
          <a:bodyPr/>
          <a:lstStyle>
            <a:lvl1pPr>
              <a:defRPr sz="2800" b="0">
                <a:latin typeface="Segoe UI Semibold" panose="020B0702040204020203" pitchFamily="34" charset="0"/>
                <a:cs typeface="Segoe UI Semibold" panose="020B0702040204020203" pitchFamily="34" charset="0"/>
              </a:defRPr>
            </a:lvl1pPr>
          </a:lstStyle>
          <a:p>
            <a:r>
              <a:rPr lang="en-US"/>
              <a:t>Heading Segoe UI </a:t>
            </a:r>
            <a:r>
              <a:rPr lang="en-US" err="1"/>
              <a:t>Semibold</a:t>
            </a:r>
            <a:r>
              <a:rPr lang="en-US"/>
              <a:t> 32</a:t>
            </a:r>
          </a:p>
        </p:txBody>
      </p:sp>
      <p:sp>
        <p:nvSpPr>
          <p:cNvPr id="5" name="Text Placeholder 4">
            <a:extLst>
              <a:ext uri="{FF2B5EF4-FFF2-40B4-BE49-F238E27FC236}">
                <a16:creationId xmlns:a16="http://schemas.microsoft.com/office/drawing/2014/main" id="{47F1AFAB-B8DA-6336-3888-2CC84CF8D82C}"/>
              </a:ext>
            </a:extLst>
          </p:cNvPr>
          <p:cNvSpPr>
            <a:spLocks noGrp="1"/>
          </p:cNvSpPr>
          <p:nvPr>
            <p:ph type="body" sz="quarter" idx="13" hasCustomPrompt="1"/>
          </p:nvPr>
        </p:nvSpPr>
        <p:spPr>
          <a:xfrm>
            <a:off x="563498" y="1125401"/>
            <a:ext cx="11045889" cy="5153053"/>
          </a:xfrm>
        </p:spPr>
        <p:txBody>
          <a:bodyPr/>
          <a:lstStyle>
            <a:lvl1pPr marL="0" indent="0">
              <a:buNone/>
              <a:defRPr sz="2000">
                <a:solidFill>
                  <a:schemeClr val="tx1"/>
                </a:solidFill>
                <a:latin typeface="Segoe UI Semibold" panose="020B0702040204020203" pitchFamily="34" charset="0"/>
                <a:cs typeface="Segoe UI Semibold" panose="020B0702040204020203" pitchFamily="34" charset="0"/>
              </a:defRPr>
            </a:lvl1pPr>
            <a:lvl2pPr marL="228600" indent="0">
              <a:buNone/>
              <a:defRPr>
                <a:solidFill>
                  <a:schemeClr val="tx1"/>
                </a:solidFill>
                <a:latin typeface="+mj-lt"/>
              </a:defRPr>
            </a:lvl2pPr>
            <a:lvl3pPr marL="457200" indent="0">
              <a:buNone/>
              <a:defRPr>
                <a:solidFill>
                  <a:schemeClr val="tx1"/>
                </a:solidFill>
                <a:latin typeface="+mj-lt"/>
              </a:defRPr>
            </a:lvl3pPr>
            <a:lvl4pPr marL="661988" indent="0">
              <a:buNone/>
              <a:defRPr>
                <a:solidFill>
                  <a:schemeClr val="tx1"/>
                </a:solidFill>
                <a:latin typeface="+mj-lt"/>
              </a:defRPr>
            </a:lvl4pPr>
            <a:lvl5pPr marL="855663" indent="0">
              <a:buNone/>
              <a:defRPr>
                <a:solidFill>
                  <a:schemeClr val="tx1"/>
                </a:solidFill>
                <a:latin typeface="+mj-lt"/>
              </a:defRPr>
            </a:lvl5pPr>
          </a:lstStyle>
          <a:p>
            <a:pPr lvl="0"/>
            <a:r>
              <a:rPr lang="en-US"/>
              <a:t>Click to edit text</a:t>
            </a:r>
          </a:p>
        </p:txBody>
      </p:sp>
    </p:spTree>
    <p:extLst>
      <p:ext uri="{BB962C8B-B14F-4D97-AF65-F5344CB8AC3E}">
        <p14:creationId xmlns:p14="http://schemas.microsoft.com/office/powerpoint/2010/main" val="7646149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_You_Dark">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0FB5C771-7669-683A-4B58-FC2B592B7C92}"/>
              </a:ext>
            </a:extLst>
          </p:cNvPr>
          <p:cNvSpPr/>
          <p:nvPr userDrawn="1"/>
        </p:nvSpPr>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10" name="MS logo white - EMF" descr="Microsoft logo white text version">
            <a:extLst>
              <a:ext uri="{FF2B5EF4-FFF2-40B4-BE49-F238E27FC236}">
                <a16:creationId xmlns:a16="http://schemas.microsoft.com/office/drawing/2014/main" id="{DCA9DEFB-4449-C3B5-17C0-7F434244682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6" name="Text Placeholder 2">
            <a:extLst>
              <a:ext uri="{FF2B5EF4-FFF2-40B4-BE49-F238E27FC236}">
                <a16:creationId xmlns:a16="http://schemas.microsoft.com/office/drawing/2014/main" id="{D8710597-DB7E-5D54-5580-CF2616724180}"/>
              </a:ext>
            </a:extLst>
          </p:cNvPr>
          <p:cNvSpPr>
            <a:spLocks noGrp="1"/>
          </p:cNvSpPr>
          <p:nvPr>
            <p:ph type="body" sz="quarter" idx="11" hasCustomPrompt="1"/>
          </p:nvPr>
        </p:nvSpPr>
        <p:spPr>
          <a:xfrm>
            <a:off x="584201" y="5359156"/>
            <a:ext cx="10480421" cy="923330"/>
          </a:xfrm>
        </p:spPr>
        <p:txBody>
          <a:bodyPr/>
          <a:lstStyle>
            <a:lvl1pPr marL="0" indent="0">
              <a:buNone/>
              <a:defRPr sz="6000" b="1" i="0">
                <a:solidFill>
                  <a:schemeClr val="bg1"/>
                </a:solidFill>
                <a:latin typeface="+mj-lt"/>
                <a:cs typeface="Segoe UI" panose="020B05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IN" b="1">
                <a:latin typeface="Segoe UI" panose="020B0502040204020203" pitchFamily="34" charset="0"/>
              </a:rPr>
              <a:t>Thank you.</a:t>
            </a:r>
            <a:endParaRPr lang="en-IN" sz="6600" b="1">
              <a:latin typeface="Segoe UI" panose="020B0502040204020203" pitchFamily="34" charset="0"/>
            </a:endParaRPr>
          </a:p>
        </p:txBody>
      </p:sp>
      <p:sp>
        <p:nvSpPr>
          <p:cNvPr id="2" name="Footer Placeholder 1">
            <a:extLst>
              <a:ext uri="{FF2B5EF4-FFF2-40B4-BE49-F238E27FC236}">
                <a16:creationId xmlns:a16="http://schemas.microsoft.com/office/drawing/2014/main" id="{6B909989-B506-825B-5AAB-DF5C350EABB8}"/>
              </a:ext>
            </a:extLst>
          </p:cNvPr>
          <p:cNvSpPr>
            <a:spLocks noGrp="1"/>
          </p:cNvSpPr>
          <p:nvPr>
            <p:ph type="ftr" sz="quarter" idx="12"/>
          </p:nvPr>
        </p:nvSpPr>
        <p:spPr/>
        <p:txBody>
          <a:bodyPr/>
          <a:lstStyle>
            <a:lvl1pPr>
              <a:defRPr>
                <a:solidFill>
                  <a:schemeClr val="bg1"/>
                </a:solidFill>
              </a:defRPr>
            </a:lvl1pPr>
          </a:lstStyle>
          <a:p>
            <a:r>
              <a:rPr lang="en-US"/>
              <a:t>Microsoft Confidential</a:t>
            </a:r>
          </a:p>
        </p:txBody>
      </p:sp>
    </p:spTree>
    <p:extLst>
      <p:ext uri="{BB962C8B-B14F-4D97-AF65-F5344CB8AC3E}">
        <p14:creationId xmlns:p14="http://schemas.microsoft.com/office/powerpoint/2010/main" val="6268339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588263" y="457200"/>
            <a:ext cx="11018520" cy="430887"/>
          </a:xfrm>
        </p:spPr>
        <p:txBody>
          <a:bodyPr/>
          <a:lstStyle>
            <a:lvl1pPr>
              <a:defRPr sz="2800" b="0">
                <a:latin typeface="Segoe UI Semibold" panose="020B0702040204020203" pitchFamily="34" charset="0"/>
                <a:cs typeface="Segoe UI Semibold" panose="020B0702040204020203" pitchFamily="34" charset="0"/>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4EDDE750-2B1C-47F3-86E7-2267281E3963}"/>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823014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mp; Subtitle - 3/4 Horizontal Background">
    <p:spTree>
      <p:nvGrpSpPr>
        <p:cNvPr id="1" name=""/>
        <p:cNvGrpSpPr/>
        <p:nvPr/>
      </p:nvGrpSpPr>
      <p:grpSpPr>
        <a:xfrm>
          <a:off x="0" y="0"/>
          <a:ext cx="0" cy="0"/>
          <a:chOff x="0" y="0"/>
          <a:chExt cx="0" cy="0"/>
        </a:xfrm>
      </p:grpSpPr>
      <p:sp>
        <p:nvSpPr>
          <p:cNvPr id="5" name="Google Shape;388;p24">
            <a:extLst>
              <a:ext uri="{FF2B5EF4-FFF2-40B4-BE49-F238E27FC236}">
                <a16:creationId xmlns:a16="http://schemas.microsoft.com/office/drawing/2014/main" id="{43F83C8B-2317-F929-521D-E7039BE03E55}"/>
              </a:ext>
            </a:extLst>
          </p:cNvPr>
          <p:cNvSpPr/>
          <p:nvPr/>
        </p:nvSpPr>
        <p:spPr>
          <a:xfrm>
            <a:off x="-57888" y="2514600"/>
            <a:ext cx="12249888" cy="3657600"/>
          </a:xfrm>
          <a:prstGeom prst="rect">
            <a:avLst/>
          </a:prstGeom>
          <a:gradFill>
            <a:gsLst>
              <a:gs pos="0">
                <a:srgbClr val="E4E4E6">
                  <a:alpha val="19607"/>
                </a:srgbClr>
              </a:gs>
              <a:gs pos="74000">
                <a:srgbClr val="E4E4E6">
                  <a:alpha val="19607"/>
                </a:srgbClr>
              </a:gs>
              <a:gs pos="100000">
                <a:srgbClr val="FFFFFF">
                  <a:alpha val="0"/>
                </a:srgbClr>
              </a:gs>
              <a:gs pos="100000">
                <a:srgbClr val="FFFFFF">
                  <a:alpha val="0"/>
                </a:srgbClr>
              </a:gs>
            </a:gsLst>
            <a:lin ang="5400700" scaled="0"/>
          </a:gradFill>
          <a:ln>
            <a:noFill/>
          </a:ln>
        </p:spPr>
      </p:sp>
      <p:sp>
        <p:nvSpPr>
          <p:cNvPr id="6" name="Text Placeholder 2">
            <a:extLst>
              <a:ext uri="{FF2B5EF4-FFF2-40B4-BE49-F238E27FC236}">
                <a16:creationId xmlns:a16="http://schemas.microsoft.com/office/drawing/2014/main" id="{9C05D987-C195-332F-B104-CF5C08C5667A}"/>
              </a:ext>
            </a:extLst>
          </p:cNvPr>
          <p:cNvSpPr>
            <a:spLocks noGrp="1"/>
          </p:cNvSpPr>
          <p:nvPr>
            <p:ph type="body" sz="quarter" idx="12"/>
          </p:nvPr>
        </p:nvSpPr>
        <p:spPr>
          <a:xfrm>
            <a:off x="609600" y="899961"/>
            <a:ext cx="10972801" cy="319078"/>
          </a:xfrm>
          <a:prstGeom prst="rect">
            <a:avLst/>
          </a:prstGeom>
        </p:spPr>
        <p:txBody>
          <a:bodyPr/>
          <a:lstStyle>
            <a:lvl1pPr>
              <a:defRPr sz="1999"/>
            </a:lvl1pPr>
          </a:lstStyle>
          <a:p>
            <a:pPr lvl="0"/>
            <a:r>
              <a:rPr lang="en-US"/>
              <a:t>Click to edit Master text styles</a:t>
            </a:r>
          </a:p>
        </p:txBody>
      </p:sp>
      <p:grpSp>
        <p:nvGrpSpPr>
          <p:cNvPr id="7" name="Google Shape;163;p17">
            <a:extLst>
              <a:ext uri="{FF2B5EF4-FFF2-40B4-BE49-F238E27FC236}">
                <a16:creationId xmlns:a16="http://schemas.microsoft.com/office/drawing/2014/main" id="{1AF26708-C207-7543-5A06-16703676C50D}"/>
              </a:ext>
            </a:extLst>
          </p:cNvPr>
          <p:cNvGrpSpPr/>
          <p:nvPr/>
        </p:nvGrpSpPr>
        <p:grpSpPr>
          <a:xfrm>
            <a:off x="616212" y="6287351"/>
            <a:ext cx="1936489" cy="365124"/>
            <a:chOff x="342906" y="-1290685"/>
            <a:chExt cx="1856560" cy="350055"/>
          </a:xfrm>
        </p:grpSpPr>
        <p:sp>
          <p:nvSpPr>
            <p:cNvPr id="8" name="Google Shape;164;p17">
              <a:extLst>
                <a:ext uri="{FF2B5EF4-FFF2-40B4-BE49-F238E27FC236}">
                  <a16:creationId xmlns:a16="http://schemas.microsoft.com/office/drawing/2014/main" id="{F9CAC83F-0B07-9DE7-46FA-7D31474E51C5}"/>
                </a:ext>
              </a:extLst>
            </p:cNvPr>
            <p:cNvSpPr/>
            <p:nvPr/>
          </p:nvSpPr>
          <p:spPr>
            <a:xfrm>
              <a:off x="1550479" y="-1184982"/>
              <a:ext cx="648988" cy="129188"/>
            </a:xfrm>
            <a:custGeom>
              <a:avLst/>
              <a:gdLst/>
              <a:ahLst/>
              <a:cxnLst/>
              <a:rect l="l" t="t" r="r" b="b"/>
              <a:pathLst>
                <a:path w="60022" h="11948" extrusionOk="0">
                  <a:moveTo>
                    <a:pt x="14140" y="571"/>
                  </a:moveTo>
                  <a:cubicBezTo>
                    <a:pt x="13861" y="571"/>
                    <a:pt x="13583" y="675"/>
                    <a:pt x="13364" y="885"/>
                  </a:cubicBezTo>
                  <a:cubicBezTo>
                    <a:pt x="13150" y="1081"/>
                    <a:pt x="13034" y="1358"/>
                    <a:pt x="13043" y="1652"/>
                  </a:cubicBezTo>
                  <a:cubicBezTo>
                    <a:pt x="13043" y="1938"/>
                    <a:pt x="13159" y="2214"/>
                    <a:pt x="13364" y="2411"/>
                  </a:cubicBezTo>
                  <a:cubicBezTo>
                    <a:pt x="13562" y="2600"/>
                    <a:pt x="13826" y="2714"/>
                    <a:pt x="14109" y="2714"/>
                  </a:cubicBezTo>
                  <a:cubicBezTo>
                    <a:pt x="14119" y="2714"/>
                    <a:pt x="14130" y="2714"/>
                    <a:pt x="14140" y="2714"/>
                  </a:cubicBezTo>
                  <a:cubicBezTo>
                    <a:pt x="14150" y="2714"/>
                    <a:pt x="14161" y="2714"/>
                    <a:pt x="14171" y="2714"/>
                  </a:cubicBezTo>
                  <a:cubicBezTo>
                    <a:pt x="14445" y="2714"/>
                    <a:pt x="14710" y="2600"/>
                    <a:pt x="14907" y="2411"/>
                  </a:cubicBezTo>
                  <a:cubicBezTo>
                    <a:pt x="15122" y="2214"/>
                    <a:pt x="15237" y="1938"/>
                    <a:pt x="15229" y="1643"/>
                  </a:cubicBezTo>
                  <a:cubicBezTo>
                    <a:pt x="15229" y="1358"/>
                    <a:pt x="15113" y="1081"/>
                    <a:pt x="14916" y="885"/>
                  </a:cubicBezTo>
                  <a:cubicBezTo>
                    <a:pt x="14698" y="675"/>
                    <a:pt x="14419" y="571"/>
                    <a:pt x="14140" y="571"/>
                  </a:cubicBezTo>
                  <a:close/>
                  <a:moveTo>
                    <a:pt x="32045" y="5283"/>
                  </a:moveTo>
                  <a:cubicBezTo>
                    <a:pt x="32678" y="5292"/>
                    <a:pt x="33178" y="5506"/>
                    <a:pt x="33526" y="5934"/>
                  </a:cubicBezTo>
                  <a:cubicBezTo>
                    <a:pt x="33882" y="6354"/>
                    <a:pt x="34061" y="6987"/>
                    <a:pt x="34061" y="7835"/>
                  </a:cubicBezTo>
                  <a:cubicBezTo>
                    <a:pt x="34061" y="8691"/>
                    <a:pt x="33891" y="9324"/>
                    <a:pt x="33543" y="9761"/>
                  </a:cubicBezTo>
                  <a:cubicBezTo>
                    <a:pt x="33204" y="10190"/>
                    <a:pt x="32705" y="10404"/>
                    <a:pt x="32054" y="10404"/>
                  </a:cubicBezTo>
                  <a:cubicBezTo>
                    <a:pt x="31385" y="10404"/>
                    <a:pt x="30876" y="10190"/>
                    <a:pt x="30510" y="9761"/>
                  </a:cubicBezTo>
                  <a:cubicBezTo>
                    <a:pt x="30153" y="9333"/>
                    <a:pt x="29975" y="8700"/>
                    <a:pt x="29975" y="7888"/>
                  </a:cubicBezTo>
                  <a:lnTo>
                    <a:pt x="29966" y="7888"/>
                  </a:lnTo>
                  <a:cubicBezTo>
                    <a:pt x="29966" y="7050"/>
                    <a:pt x="30153" y="6407"/>
                    <a:pt x="30510" y="5961"/>
                  </a:cubicBezTo>
                  <a:cubicBezTo>
                    <a:pt x="30876" y="5506"/>
                    <a:pt x="31385" y="5283"/>
                    <a:pt x="32045" y="5283"/>
                  </a:cubicBezTo>
                  <a:close/>
                  <a:moveTo>
                    <a:pt x="46577" y="5283"/>
                  </a:moveTo>
                  <a:cubicBezTo>
                    <a:pt x="47219" y="5292"/>
                    <a:pt x="47710" y="5506"/>
                    <a:pt x="48067" y="5934"/>
                  </a:cubicBezTo>
                  <a:cubicBezTo>
                    <a:pt x="48415" y="6354"/>
                    <a:pt x="48593" y="6987"/>
                    <a:pt x="48593" y="7835"/>
                  </a:cubicBezTo>
                  <a:cubicBezTo>
                    <a:pt x="48593" y="8691"/>
                    <a:pt x="48424" y="9324"/>
                    <a:pt x="48085" y="9761"/>
                  </a:cubicBezTo>
                  <a:cubicBezTo>
                    <a:pt x="47737" y="10190"/>
                    <a:pt x="47246" y="10404"/>
                    <a:pt x="46595" y="10404"/>
                  </a:cubicBezTo>
                  <a:cubicBezTo>
                    <a:pt x="46582" y="10404"/>
                    <a:pt x="46568" y="10404"/>
                    <a:pt x="46555" y="10404"/>
                  </a:cubicBezTo>
                  <a:cubicBezTo>
                    <a:pt x="45905" y="10404"/>
                    <a:pt x="45401" y="10190"/>
                    <a:pt x="45052" y="9770"/>
                  </a:cubicBezTo>
                  <a:cubicBezTo>
                    <a:pt x="44686" y="9333"/>
                    <a:pt x="44507" y="8709"/>
                    <a:pt x="44507" y="7888"/>
                  </a:cubicBezTo>
                  <a:cubicBezTo>
                    <a:pt x="44507" y="7050"/>
                    <a:pt x="44686" y="6407"/>
                    <a:pt x="45052" y="5961"/>
                  </a:cubicBezTo>
                  <a:cubicBezTo>
                    <a:pt x="45408" y="5506"/>
                    <a:pt x="45926" y="5283"/>
                    <a:pt x="46577" y="5283"/>
                  </a:cubicBezTo>
                  <a:close/>
                  <a:moveTo>
                    <a:pt x="27294" y="3784"/>
                  </a:moveTo>
                  <a:cubicBezTo>
                    <a:pt x="26880" y="3784"/>
                    <a:pt x="26476" y="3917"/>
                    <a:pt x="26139" y="4159"/>
                  </a:cubicBezTo>
                  <a:cubicBezTo>
                    <a:pt x="25800" y="4400"/>
                    <a:pt x="25550" y="4748"/>
                    <a:pt x="25399" y="5140"/>
                  </a:cubicBezTo>
                  <a:lnTo>
                    <a:pt x="25372" y="5140"/>
                  </a:lnTo>
                  <a:lnTo>
                    <a:pt x="25372" y="3909"/>
                  </a:lnTo>
                  <a:lnTo>
                    <a:pt x="23579" y="3909"/>
                  </a:lnTo>
                  <a:lnTo>
                    <a:pt x="23579" y="11751"/>
                  </a:lnTo>
                  <a:lnTo>
                    <a:pt x="25363" y="11751"/>
                  </a:lnTo>
                  <a:lnTo>
                    <a:pt x="25363" y="7790"/>
                  </a:lnTo>
                  <a:cubicBezTo>
                    <a:pt x="25363" y="7005"/>
                    <a:pt x="25515" y="6416"/>
                    <a:pt x="25818" y="6033"/>
                  </a:cubicBezTo>
                  <a:cubicBezTo>
                    <a:pt x="26085" y="5676"/>
                    <a:pt x="26496" y="5462"/>
                    <a:pt x="26933" y="5462"/>
                  </a:cubicBezTo>
                  <a:cubicBezTo>
                    <a:pt x="26956" y="5461"/>
                    <a:pt x="26978" y="5460"/>
                    <a:pt x="27001" y="5460"/>
                  </a:cubicBezTo>
                  <a:cubicBezTo>
                    <a:pt x="27201" y="5460"/>
                    <a:pt x="27401" y="5496"/>
                    <a:pt x="27593" y="5560"/>
                  </a:cubicBezTo>
                  <a:cubicBezTo>
                    <a:pt x="27736" y="5604"/>
                    <a:pt x="27879" y="5667"/>
                    <a:pt x="28004" y="5756"/>
                  </a:cubicBezTo>
                  <a:lnTo>
                    <a:pt x="28004" y="3891"/>
                  </a:lnTo>
                  <a:cubicBezTo>
                    <a:pt x="27914" y="3856"/>
                    <a:pt x="27816" y="3829"/>
                    <a:pt x="27718" y="3811"/>
                  </a:cubicBezTo>
                  <a:cubicBezTo>
                    <a:pt x="27584" y="3793"/>
                    <a:pt x="27459" y="3784"/>
                    <a:pt x="27334" y="3784"/>
                  </a:cubicBezTo>
                  <a:cubicBezTo>
                    <a:pt x="27321" y="3784"/>
                    <a:pt x="27308" y="3784"/>
                    <a:pt x="27294" y="3784"/>
                  </a:cubicBezTo>
                  <a:close/>
                  <a:moveTo>
                    <a:pt x="0" y="823"/>
                  </a:moveTo>
                  <a:lnTo>
                    <a:pt x="0" y="11760"/>
                  </a:lnTo>
                  <a:lnTo>
                    <a:pt x="1695" y="11760"/>
                  </a:lnTo>
                  <a:lnTo>
                    <a:pt x="1695" y="3187"/>
                  </a:lnTo>
                  <a:lnTo>
                    <a:pt x="1722" y="3187"/>
                  </a:lnTo>
                  <a:lnTo>
                    <a:pt x="5094" y="11760"/>
                  </a:lnTo>
                  <a:lnTo>
                    <a:pt x="6316" y="11760"/>
                  </a:lnTo>
                  <a:lnTo>
                    <a:pt x="9617" y="3187"/>
                  </a:lnTo>
                  <a:lnTo>
                    <a:pt x="9644" y="3187"/>
                  </a:lnTo>
                  <a:lnTo>
                    <a:pt x="9644" y="11751"/>
                  </a:lnTo>
                  <a:lnTo>
                    <a:pt x="11500" y="11751"/>
                  </a:lnTo>
                  <a:lnTo>
                    <a:pt x="11500" y="823"/>
                  </a:lnTo>
                  <a:lnTo>
                    <a:pt x="8957" y="823"/>
                  </a:lnTo>
                  <a:lnTo>
                    <a:pt x="5728" y="8923"/>
                  </a:lnTo>
                  <a:lnTo>
                    <a:pt x="5683" y="8923"/>
                  </a:lnTo>
                  <a:lnTo>
                    <a:pt x="2641" y="823"/>
                  </a:lnTo>
                  <a:close/>
                  <a:moveTo>
                    <a:pt x="13221" y="3918"/>
                  </a:moveTo>
                  <a:lnTo>
                    <a:pt x="13221" y="11760"/>
                  </a:lnTo>
                  <a:lnTo>
                    <a:pt x="15023" y="11760"/>
                  </a:lnTo>
                  <a:lnTo>
                    <a:pt x="15023" y="3918"/>
                  </a:lnTo>
                  <a:close/>
                  <a:moveTo>
                    <a:pt x="39726" y="3722"/>
                  </a:moveTo>
                  <a:cubicBezTo>
                    <a:pt x="38851" y="3722"/>
                    <a:pt x="38147" y="3945"/>
                    <a:pt x="37603" y="4400"/>
                  </a:cubicBezTo>
                  <a:cubicBezTo>
                    <a:pt x="37067" y="4819"/>
                    <a:pt x="36764" y="5462"/>
                    <a:pt x="36782" y="6148"/>
                  </a:cubicBezTo>
                  <a:cubicBezTo>
                    <a:pt x="36764" y="6639"/>
                    <a:pt x="36907" y="7121"/>
                    <a:pt x="37192" y="7504"/>
                  </a:cubicBezTo>
                  <a:cubicBezTo>
                    <a:pt x="37469" y="7861"/>
                    <a:pt x="37942" y="8174"/>
                    <a:pt x="38602" y="8459"/>
                  </a:cubicBezTo>
                  <a:cubicBezTo>
                    <a:pt x="39012" y="8602"/>
                    <a:pt x="39396" y="8807"/>
                    <a:pt x="39744" y="9066"/>
                  </a:cubicBezTo>
                  <a:cubicBezTo>
                    <a:pt x="39931" y="9217"/>
                    <a:pt x="40038" y="9458"/>
                    <a:pt x="40038" y="9708"/>
                  </a:cubicBezTo>
                  <a:cubicBezTo>
                    <a:pt x="40056" y="9949"/>
                    <a:pt x="39949" y="10172"/>
                    <a:pt x="39753" y="10306"/>
                  </a:cubicBezTo>
                  <a:cubicBezTo>
                    <a:pt x="39510" y="10423"/>
                    <a:pt x="39241" y="10479"/>
                    <a:pt x="38974" y="10479"/>
                  </a:cubicBezTo>
                  <a:cubicBezTo>
                    <a:pt x="38936" y="10479"/>
                    <a:pt x="38898" y="10477"/>
                    <a:pt x="38860" y="10475"/>
                  </a:cubicBezTo>
                  <a:cubicBezTo>
                    <a:pt x="38504" y="10466"/>
                    <a:pt x="38165" y="10395"/>
                    <a:pt x="37834" y="10270"/>
                  </a:cubicBezTo>
                  <a:cubicBezTo>
                    <a:pt x="37460" y="10136"/>
                    <a:pt x="37103" y="9949"/>
                    <a:pt x="36782" y="9717"/>
                  </a:cubicBezTo>
                  <a:lnTo>
                    <a:pt x="36782" y="11519"/>
                  </a:lnTo>
                  <a:cubicBezTo>
                    <a:pt x="37094" y="11662"/>
                    <a:pt x="37424" y="11760"/>
                    <a:pt x="37754" y="11822"/>
                  </a:cubicBezTo>
                  <a:cubicBezTo>
                    <a:pt x="38102" y="11894"/>
                    <a:pt x="38450" y="11929"/>
                    <a:pt x="38807" y="11938"/>
                  </a:cubicBezTo>
                  <a:cubicBezTo>
                    <a:pt x="39744" y="11938"/>
                    <a:pt x="40484" y="11715"/>
                    <a:pt x="41037" y="11260"/>
                  </a:cubicBezTo>
                  <a:cubicBezTo>
                    <a:pt x="41572" y="10841"/>
                    <a:pt x="41885" y="10190"/>
                    <a:pt x="41867" y="9494"/>
                  </a:cubicBezTo>
                  <a:cubicBezTo>
                    <a:pt x="41876" y="9012"/>
                    <a:pt x="41724" y="8539"/>
                    <a:pt x="41430" y="8165"/>
                  </a:cubicBezTo>
                  <a:cubicBezTo>
                    <a:pt x="41153" y="7799"/>
                    <a:pt x="40645" y="7460"/>
                    <a:pt x="39922" y="7165"/>
                  </a:cubicBezTo>
                  <a:cubicBezTo>
                    <a:pt x="39369" y="6942"/>
                    <a:pt x="39012" y="6746"/>
                    <a:pt x="38843" y="6603"/>
                  </a:cubicBezTo>
                  <a:cubicBezTo>
                    <a:pt x="38682" y="6443"/>
                    <a:pt x="38593" y="6211"/>
                    <a:pt x="38602" y="5979"/>
                  </a:cubicBezTo>
                  <a:lnTo>
                    <a:pt x="38593" y="5970"/>
                  </a:lnTo>
                  <a:cubicBezTo>
                    <a:pt x="38593" y="5747"/>
                    <a:pt x="38700" y="5533"/>
                    <a:pt x="38887" y="5408"/>
                  </a:cubicBezTo>
                  <a:cubicBezTo>
                    <a:pt x="39104" y="5272"/>
                    <a:pt x="39349" y="5200"/>
                    <a:pt x="39598" y="5200"/>
                  </a:cubicBezTo>
                  <a:cubicBezTo>
                    <a:pt x="39626" y="5200"/>
                    <a:pt x="39653" y="5201"/>
                    <a:pt x="39681" y="5203"/>
                  </a:cubicBezTo>
                  <a:cubicBezTo>
                    <a:pt x="40002" y="5203"/>
                    <a:pt x="40315" y="5265"/>
                    <a:pt x="40618" y="5381"/>
                  </a:cubicBezTo>
                  <a:cubicBezTo>
                    <a:pt x="40912" y="5479"/>
                    <a:pt x="41189" y="5622"/>
                    <a:pt x="41448" y="5801"/>
                  </a:cubicBezTo>
                  <a:lnTo>
                    <a:pt x="41448" y="4043"/>
                  </a:lnTo>
                  <a:cubicBezTo>
                    <a:pt x="41180" y="3936"/>
                    <a:pt x="40903" y="3856"/>
                    <a:pt x="40618" y="3811"/>
                  </a:cubicBezTo>
                  <a:cubicBezTo>
                    <a:pt x="40323" y="3749"/>
                    <a:pt x="40020" y="3722"/>
                    <a:pt x="39726" y="3722"/>
                  </a:cubicBezTo>
                  <a:close/>
                  <a:moveTo>
                    <a:pt x="54619" y="0"/>
                  </a:moveTo>
                  <a:cubicBezTo>
                    <a:pt x="53904" y="0"/>
                    <a:pt x="53219" y="292"/>
                    <a:pt x="52706" y="796"/>
                  </a:cubicBezTo>
                  <a:cubicBezTo>
                    <a:pt x="52180" y="1331"/>
                    <a:pt x="51894" y="2063"/>
                    <a:pt x="51921" y="2821"/>
                  </a:cubicBezTo>
                  <a:lnTo>
                    <a:pt x="51921" y="3918"/>
                  </a:lnTo>
                  <a:lnTo>
                    <a:pt x="50645" y="3918"/>
                  </a:lnTo>
                  <a:lnTo>
                    <a:pt x="50645" y="5426"/>
                  </a:lnTo>
                  <a:lnTo>
                    <a:pt x="51921" y="5426"/>
                  </a:lnTo>
                  <a:lnTo>
                    <a:pt x="51921" y="11751"/>
                  </a:lnTo>
                  <a:lnTo>
                    <a:pt x="53741" y="11751"/>
                  </a:lnTo>
                  <a:lnTo>
                    <a:pt x="53741" y="5426"/>
                  </a:lnTo>
                  <a:lnTo>
                    <a:pt x="56417" y="5426"/>
                  </a:lnTo>
                  <a:lnTo>
                    <a:pt x="56408" y="9449"/>
                  </a:lnTo>
                  <a:cubicBezTo>
                    <a:pt x="56408" y="10279"/>
                    <a:pt x="56604" y="10903"/>
                    <a:pt x="56979" y="11314"/>
                  </a:cubicBezTo>
                  <a:cubicBezTo>
                    <a:pt x="57354" y="11733"/>
                    <a:pt x="57916" y="11938"/>
                    <a:pt x="58674" y="11938"/>
                  </a:cubicBezTo>
                  <a:cubicBezTo>
                    <a:pt x="58933" y="11938"/>
                    <a:pt x="59200" y="11911"/>
                    <a:pt x="59459" y="11858"/>
                  </a:cubicBezTo>
                  <a:cubicBezTo>
                    <a:pt x="59655" y="11822"/>
                    <a:pt x="59843" y="11760"/>
                    <a:pt x="60021" y="11671"/>
                  </a:cubicBezTo>
                  <a:lnTo>
                    <a:pt x="60021" y="10145"/>
                  </a:lnTo>
                  <a:cubicBezTo>
                    <a:pt x="59905" y="10225"/>
                    <a:pt x="59780" y="10288"/>
                    <a:pt x="59646" y="10332"/>
                  </a:cubicBezTo>
                  <a:cubicBezTo>
                    <a:pt x="59522" y="10377"/>
                    <a:pt x="59397" y="10404"/>
                    <a:pt x="59272" y="10404"/>
                  </a:cubicBezTo>
                  <a:cubicBezTo>
                    <a:pt x="58906" y="10404"/>
                    <a:pt x="58638" y="10306"/>
                    <a:pt x="58469" y="10109"/>
                  </a:cubicBezTo>
                  <a:cubicBezTo>
                    <a:pt x="58299" y="9913"/>
                    <a:pt x="58210" y="9574"/>
                    <a:pt x="58210" y="9092"/>
                  </a:cubicBezTo>
                  <a:lnTo>
                    <a:pt x="58210" y="5426"/>
                  </a:lnTo>
                  <a:lnTo>
                    <a:pt x="60021" y="5426"/>
                  </a:lnTo>
                  <a:lnTo>
                    <a:pt x="60021" y="3918"/>
                  </a:lnTo>
                  <a:lnTo>
                    <a:pt x="58210" y="3918"/>
                  </a:lnTo>
                  <a:lnTo>
                    <a:pt x="58210" y="1590"/>
                  </a:lnTo>
                  <a:lnTo>
                    <a:pt x="56408" y="2152"/>
                  </a:lnTo>
                  <a:lnTo>
                    <a:pt x="56408" y="3909"/>
                  </a:lnTo>
                  <a:lnTo>
                    <a:pt x="53741" y="3909"/>
                  </a:lnTo>
                  <a:lnTo>
                    <a:pt x="53741" y="2955"/>
                  </a:lnTo>
                  <a:cubicBezTo>
                    <a:pt x="53741" y="2491"/>
                    <a:pt x="53848" y="2134"/>
                    <a:pt x="54053" y="1884"/>
                  </a:cubicBezTo>
                  <a:cubicBezTo>
                    <a:pt x="54254" y="1658"/>
                    <a:pt x="54550" y="1526"/>
                    <a:pt x="54852" y="1526"/>
                  </a:cubicBezTo>
                  <a:cubicBezTo>
                    <a:pt x="54871" y="1526"/>
                    <a:pt x="54890" y="1526"/>
                    <a:pt x="54909" y="1527"/>
                  </a:cubicBezTo>
                  <a:cubicBezTo>
                    <a:pt x="55088" y="1527"/>
                    <a:pt x="55257" y="1545"/>
                    <a:pt x="55427" y="1599"/>
                  </a:cubicBezTo>
                  <a:cubicBezTo>
                    <a:pt x="55525" y="1634"/>
                    <a:pt x="55632" y="1679"/>
                    <a:pt x="55730" y="1733"/>
                  </a:cubicBezTo>
                  <a:lnTo>
                    <a:pt x="55730" y="145"/>
                  </a:lnTo>
                  <a:cubicBezTo>
                    <a:pt x="55587" y="91"/>
                    <a:pt x="55436" y="55"/>
                    <a:pt x="55284" y="38"/>
                  </a:cubicBezTo>
                  <a:cubicBezTo>
                    <a:pt x="55097" y="20"/>
                    <a:pt x="54900" y="2"/>
                    <a:pt x="54713" y="2"/>
                  </a:cubicBezTo>
                  <a:cubicBezTo>
                    <a:pt x="54682" y="1"/>
                    <a:pt x="54650" y="0"/>
                    <a:pt x="54619" y="0"/>
                  </a:cubicBezTo>
                  <a:close/>
                  <a:moveTo>
                    <a:pt x="20394" y="3704"/>
                  </a:moveTo>
                  <a:cubicBezTo>
                    <a:pt x="19082" y="3722"/>
                    <a:pt x="18065" y="4132"/>
                    <a:pt x="17343" y="4944"/>
                  </a:cubicBezTo>
                  <a:cubicBezTo>
                    <a:pt x="16629" y="5756"/>
                    <a:pt x="16263" y="6791"/>
                    <a:pt x="16263" y="8049"/>
                  </a:cubicBezTo>
                  <a:cubicBezTo>
                    <a:pt x="16272" y="9182"/>
                    <a:pt x="16620" y="10118"/>
                    <a:pt x="17316" y="10850"/>
                  </a:cubicBezTo>
                  <a:cubicBezTo>
                    <a:pt x="18021" y="11572"/>
                    <a:pt x="18931" y="11938"/>
                    <a:pt x="20055" y="11938"/>
                  </a:cubicBezTo>
                  <a:cubicBezTo>
                    <a:pt x="20089" y="11939"/>
                    <a:pt x="20122" y="11939"/>
                    <a:pt x="20156" y="11939"/>
                  </a:cubicBezTo>
                  <a:cubicBezTo>
                    <a:pt x="20524" y="11939"/>
                    <a:pt x="20891" y="11895"/>
                    <a:pt x="21250" y="11813"/>
                  </a:cubicBezTo>
                  <a:cubicBezTo>
                    <a:pt x="21589" y="11733"/>
                    <a:pt x="21919" y="11608"/>
                    <a:pt x="22223" y="11430"/>
                  </a:cubicBezTo>
                  <a:lnTo>
                    <a:pt x="22223" y="9717"/>
                  </a:lnTo>
                  <a:cubicBezTo>
                    <a:pt x="21955" y="9922"/>
                    <a:pt x="21652" y="10092"/>
                    <a:pt x="21331" y="10216"/>
                  </a:cubicBezTo>
                  <a:cubicBezTo>
                    <a:pt x="21054" y="10341"/>
                    <a:pt x="20760" y="10404"/>
                    <a:pt x="20456" y="10404"/>
                  </a:cubicBezTo>
                  <a:lnTo>
                    <a:pt x="20447" y="10404"/>
                  </a:lnTo>
                  <a:cubicBezTo>
                    <a:pt x="19734" y="10404"/>
                    <a:pt x="19163" y="10181"/>
                    <a:pt x="18752" y="9744"/>
                  </a:cubicBezTo>
                  <a:cubicBezTo>
                    <a:pt x="18333" y="9315"/>
                    <a:pt x="18128" y="8691"/>
                    <a:pt x="18128" y="7888"/>
                  </a:cubicBezTo>
                  <a:cubicBezTo>
                    <a:pt x="18128" y="7085"/>
                    <a:pt x="18342" y="6452"/>
                    <a:pt x="18779" y="5979"/>
                  </a:cubicBezTo>
                  <a:cubicBezTo>
                    <a:pt x="19204" y="5520"/>
                    <a:pt x="19791" y="5263"/>
                    <a:pt x="20401" y="5263"/>
                  </a:cubicBezTo>
                  <a:cubicBezTo>
                    <a:pt x="20431" y="5263"/>
                    <a:pt x="20462" y="5264"/>
                    <a:pt x="20492" y="5265"/>
                  </a:cubicBezTo>
                  <a:cubicBezTo>
                    <a:pt x="20795" y="5274"/>
                    <a:pt x="21099" y="5337"/>
                    <a:pt x="21384" y="5453"/>
                  </a:cubicBezTo>
                  <a:cubicBezTo>
                    <a:pt x="21687" y="5569"/>
                    <a:pt x="21973" y="5729"/>
                    <a:pt x="22232" y="5925"/>
                  </a:cubicBezTo>
                  <a:lnTo>
                    <a:pt x="22232" y="4159"/>
                  </a:lnTo>
                  <a:cubicBezTo>
                    <a:pt x="21973" y="4016"/>
                    <a:pt x="21696" y="3909"/>
                    <a:pt x="21411" y="3838"/>
                  </a:cubicBezTo>
                  <a:cubicBezTo>
                    <a:pt x="21081" y="3758"/>
                    <a:pt x="20733" y="3713"/>
                    <a:pt x="20394" y="3704"/>
                  </a:cubicBezTo>
                  <a:close/>
                  <a:moveTo>
                    <a:pt x="32134" y="3731"/>
                  </a:moveTo>
                  <a:cubicBezTo>
                    <a:pt x="30867" y="3731"/>
                    <a:pt x="29886" y="4115"/>
                    <a:pt x="29172" y="4864"/>
                  </a:cubicBezTo>
                  <a:cubicBezTo>
                    <a:pt x="28458" y="5622"/>
                    <a:pt x="28102" y="6648"/>
                    <a:pt x="28102" y="7951"/>
                  </a:cubicBezTo>
                  <a:cubicBezTo>
                    <a:pt x="28102" y="9182"/>
                    <a:pt x="28458" y="10163"/>
                    <a:pt x="29145" y="10877"/>
                  </a:cubicBezTo>
                  <a:cubicBezTo>
                    <a:pt x="29841" y="11590"/>
                    <a:pt x="30778" y="11947"/>
                    <a:pt x="31956" y="11947"/>
                  </a:cubicBezTo>
                  <a:cubicBezTo>
                    <a:pt x="33187" y="11947"/>
                    <a:pt x="34150" y="11572"/>
                    <a:pt x="34864" y="10814"/>
                  </a:cubicBezTo>
                  <a:cubicBezTo>
                    <a:pt x="35577" y="10065"/>
                    <a:pt x="35934" y="9057"/>
                    <a:pt x="35934" y="7781"/>
                  </a:cubicBezTo>
                  <a:cubicBezTo>
                    <a:pt x="35925" y="6541"/>
                    <a:pt x="35595" y="5551"/>
                    <a:pt x="34926" y="4828"/>
                  </a:cubicBezTo>
                  <a:cubicBezTo>
                    <a:pt x="34257" y="4097"/>
                    <a:pt x="33329" y="3731"/>
                    <a:pt x="32134" y="3731"/>
                  </a:cubicBezTo>
                  <a:close/>
                  <a:moveTo>
                    <a:pt x="46666" y="3740"/>
                  </a:moveTo>
                  <a:cubicBezTo>
                    <a:pt x="45408" y="3740"/>
                    <a:pt x="44418" y="4115"/>
                    <a:pt x="43705" y="4873"/>
                  </a:cubicBezTo>
                  <a:cubicBezTo>
                    <a:pt x="43000" y="5631"/>
                    <a:pt x="42643" y="6657"/>
                    <a:pt x="42643" y="7951"/>
                  </a:cubicBezTo>
                  <a:lnTo>
                    <a:pt x="42634" y="7951"/>
                  </a:lnTo>
                  <a:cubicBezTo>
                    <a:pt x="42643" y="9191"/>
                    <a:pt x="42991" y="10172"/>
                    <a:pt x="43687" y="10886"/>
                  </a:cubicBezTo>
                  <a:cubicBezTo>
                    <a:pt x="44374" y="11590"/>
                    <a:pt x="45310" y="11947"/>
                    <a:pt x="46497" y="11947"/>
                  </a:cubicBezTo>
                  <a:cubicBezTo>
                    <a:pt x="46511" y="11947"/>
                    <a:pt x="46525" y="11947"/>
                    <a:pt x="46538" y="11947"/>
                  </a:cubicBezTo>
                  <a:cubicBezTo>
                    <a:pt x="47741" y="11947"/>
                    <a:pt x="48700" y="11564"/>
                    <a:pt x="49405" y="10823"/>
                  </a:cubicBezTo>
                  <a:cubicBezTo>
                    <a:pt x="50110" y="10074"/>
                    <a:pt x="50467" y="9057"/>
                    <a:pt x="50467" y="7790"/>
                  </a:cubicBezTo>
                  <a:cubicBezTo>
                    <a:pt x="50467" y="6550"/>
                    <a:pt x="50128" y="5560"/>
                    <a:pt x="49459" y="4828"/>
                  </a:cubicBezTo>
                  <a:cubicBezTo>
                    <a:pt x="48790" y="4106"/>
                    <a:pt x="47862" y="3740"/>
                    <a:pt x="46666" y="374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9" name="Google Shape;165;p17">
              <a:extLst>
                <a:ext uri="{FF2B5EF4-FFF2-40B4-BE49-F238E27FC236}">
                  <a16:creationId xmlns:a16="http://schemas.microsoft.com/office/drawing/2014/main" id="{3797ECD8-4A6A-B626-7D72-95386C56AA8F}"/>
                </a:ext>
              </a:extLst>
            </p:cNvPr>
            <p:cNvSpPr/>
            <p:nvPr/>
          </p:nvSpPr>
          <p:spPr>
            <a:xfrm>
              <a:off x="633633" y="-1170893"/>
              <a:ext cx="159560" cy="111531"/>
            </a:xfrm>
            <a:custGeom>
              <a:avLst/>
              <a:gdLst/>
              <a:ahLst/>
              <a:cxnLst/>
              <a:rect l="l" t="t" r="r" b="b"/>
              <a:pathLst>
                <a:path w="14757" h="10315" extrusionOk="0">
                  <a:moveTo>
                    <a:pt x="14049" y="1"/>
                  </a:moveTo>
                  <a:cubicBezTo>
                    <a:pt x="14038" y="1"/>
                    <a:pt x="14027" y="1"/>
                    <a:pt x="14016" y="1"/>
                  </a:cubicBezTo>
                  <a:cubicBezTo>
                    <a:pt x="13677" y="1"/>
                    <a:pt x="13373" y="242"/>
                    <a:pt x="13302" y="581"/>
                  </a:cubicBezTo>
                  <a:lnTo>
                    <a:pt x="10733" y="7959"/>
                  </a:lnTo>
                  <a:lnTo>
                    <a:pt x="8199" y="599"/>
                  </a:lnTo>
                  <a:cubicBezTo>
                    <a:pt x="8112" y="248"/>
                    <a:pt x="7800" y="1"/>
                    <a:pt x="7434" y="1"/>
                  </a:cubicBezTo>
                  <a:cubicBezTo>
                    <a:pt x="7427" y="1"/>
                    <a:pt x="7421" y="1"/>
                    <a:pt x="7414" y="1"/>
                  </a:cubicBezTo>
                  <a:lnTo>
                    <a:pt x="7334" y="1"/>
                  </a:lnTo>
                  <a:cubicBezTo>
                    <a:pt x="6986" y="10"/>
                    <a:pt x="6674" y="251"/>
                    <a:pt x="6602" y="599"/>
                  </a:cubicBezTo>
                  <a:lnTo>
                    <a:pt x="4051" y="7959"/>
                  </a:lnTo>
                  <a:lnTo>
                    <a:pt x="1517" y="626"/>
                  </a:lnTo>
                  <a:cubicBezTo>
                    <a:pt x="1437" y="260"/>
                    <a:pt x="1125" y="1"/>
                    <a:pt x="759" y="1"/>
                  </a:cubicBezTo>
                  <a:cubicBezTo>
                    <a:pt x="754" y="1"/>
                    <a:pt x="748" y="1"/>
                    <a:pt x="742" y="1"/>
                  </a:cubicBezTo>
                  <a:cubicBezTo>
                    <a:pt x="340" y="1"/>
                    <a:pt x="10" y="319"/>
                    <a:pt x="1" y="724"/>
                  </a:cubicBezTo>
                  <a:cubicBezTo>
                    <a:pt x="10" y="858"/>
                    <a:pt x="45" y="1001"/>
                    <a:pt x="99" y="1125"/>
                  </a:cubicBezTo>
                  <a:lnTo>
                    <a:pt x="3150" y="9636"/>
                  </a:lnTo>
                  <a:lnTo>
                    <a:pt x="3159" y="9636"/>
                  </a:lnTo>
                  <a:cubicBezTo>
                    <a:pt x="3257" y="10029"/>
                    <a:pt x="3596" y="10305"/>
                    <a:pt x="3997" y="10314"/>
                  </a:cubicBezTo>
                  <a:lnTo>
                    <a:pt x="4042" y="10314"/>
                  </a:lnTo>
                  <a:cubicBezTo>
                    <a:pt x="4435" y="10314"/>
                    <a:pt x="4782" y="10029"/>
                    <a:pt x="4854" y="9636"/>
                  </a:cubicBezTo>
                  <a:lnTo>
                    <a:pt x="7387" y="2410"/>
                  </a:lnTo>
                  <a:lnTo>
                    <a:pt x="9894" y="9636"/>
                  </a:lnTo>
                  <a:cubicBezTo>
                    <a:pt x="9975" y="10029"/>
                    <a:pt x="10314" y="10314"/>
                    <a:pt x="10715" y="10314"/>
                  </a:cubicBezTo>
                  <a:lnTo>
                    <a:pt x="10769" y="10314"/>
                  </a:lnTo>
                  <a:cubicBezTo>
                    <a:pt x="11161" y="10296"/>
                    <a:pt x="11491" y="10020"/>
                    <a:pt x="11589" y="9636"/>
                  </a:cubicBezTo>
                  <a:lnTo>
                    <a:pt x="14667" y="1108"/>
                  </a:lnTo>
                  <a:cubicBezTo>
                    <a:pt x="14712" y="983"/>
                    <a:pt x="14747" y="840"/>
                    <a:pt x="14756" y="697"/>
                  </a:cubicBezTo>
                  <a:cubicBezTo>
                    <a:pt x="14756" y="510"/>
                    <a:pt x="14676" y="331"/>
                    <a:pt x="14533" y="198"/>
                  </a:cubicBezTo>
                  <a:cubicBezTo>
                    <a:pt x="14407" y="71"/>
                    <a:pt x="14233" y="1"/>
                    <a:pt x="14049"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0" name="Google Shape;166;p17">
              <a:extLst>
                <a:ext uri="{FF2B5EF4-FFF2-40B4-BE49-F238E27FC236}">
                  <a16:creationId xmlns:a16="http://schemas.microsoft.com/office/drawing/2014/main" id="{649144F2-2A9B-58C3-2983-4ED4990AD088}"/>
                </a:ext>
              </a:extLst>
            </p:cNvPr>
            <p:cNvSpPr/>
            <p:nvPr/>
          </p:nvSpPr>
          <p:spPr>
            <a:xfrm>
              <a:off x="908346" y="-1171088"/>
              <a:ext cx="62237" cy="112007"/>
            </a:xfrm>
            <a:custGeom>
              <a:avLst/>
              <a:gdLst/>
              <a:ahLst/>
              <a:cxnLst/>
              <a:rect l="l" t="t" r="r" b="b"/>
              <a:pathLst>
                <a:path w="5756" h="10359" extrusionOk="0">
                  <a:moveTo>
                    <a:pt x="798" y="1"/>
                  </a:moveTo>
                  <a:cubicBezTo>
                    <a:pt x="788" y="1"/>
                    <a:pt x="778" y="1"/>
                    <a:pt x="768" y="2"/>
                  </a:cubicBezTo>
                  <a:cubicBezTo>
                    <a:pt x="349" y="10"/>
                    <a:pt x="19" y="349"/>
                    <a:pt x="28" y="760"/>
                  </a:cubicBezTo>
                  <a:lnTo>
                    <a:pt x="10" y="760"/>
                  </a:lnTo>
                  <a:lnTo>
                    <a:pt x="10" y="9565"/>
                  </a:lnTo>
                  <a:cubicBezTo>
                    <a:pt x="1" y="9841"/>
                    <a:pt x="135" y="10109"/>
                    <a:pt x="376" y="10252"/>
                  </a:cubicBezTo>
                  <a:cubicBezTo>
                    <a:pt x="496" y="10323"/>
                    <a:pt x="630" y="10359"/>
                    <a:pt x="764" y="10359"/>
                  </a:cubicBezTo>
                  <a:cubicBezTo>
                    <a:pt x="898" y="10359"/>
                    <a:pt x="1031" y="10323"/>
                    <a:pt x="1152" y="10252"/>
                  </a:cubicBezTo>
                  <a:cubicBezTo>
                    <a:pt x="1393" y="10109"/>
                    <a:pt x="1535" y="9841"/>
                    <a:pt x="1518" y="9565"/>
                  </a:cubicBezTo>
                  <a:lnTo>
                    <a:pt x="1518" y="6157"/>
                  </a:lnTo>
                  <a:cubicBezTo>
                    <a:pt x="1518" y="3240"/>
                    <a:pt x="3114" y="1777"/>
                    <a:pt x="5068" y="1536"/>
                  </a:cubicBezTo>
                  <a:cubicBezTo>
                    <a:pt x="5461" y="1500"/>
                    <a:pt x="5755" y="1170"/>
                    <a:pt x="5746" y="778"/>
                  </a:cubicBezTo>
                  <a:cubicBezTo>
                    <a:pt x="5755" y="581"/>
                    <a:pt x="5675" y="376"/>
                    <a:pt x="5541" y="233"/>
                  </a:cubicBezTo>
                  <a:cubicBezTo>
                    <a:pt x="5405" y="98"/>
                    <a:pt x="5222" y="19"/>
                    <a:pt x="5028" y="19"/>
                  </a:cubicBezTo>
                  <a:cubicBezTo>
                    <a:pt x="5017" y="19"/>
                    <a:pt x="5007" y="19"/>
                    <a:pt x="4997" y="19"/>
                  </a:cubicBezTo>
                  <a:cubicBezTo>
                    <a:pt x="3908" y="19"/>
                    <a:pt x="2267" y="813"/>
                    <a:pt x="1526" y="2491"/>
                  </a:cubicBezTo>
                  <a:lnTo>
                    <a:pt x="1526" y="760"/>
                  </a:lnTo>
                  <a:cubicBezTo>
                    <a:pt x="1526" y="555"/>
                    <a:pt x="1446" y="358"/>
                    <a:pt x="1303" y="216"/>
                  </a:cubicBezTo>
                  <a:cubicBezTo>
                    <a:pt x="1168" y="80"/>
                    <a:pt x="984" y="1"/>
                    <a:pt x="798"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1" name="Google Shape;167;p17">
              <a:extLst>
                <a:ext uri="{FF2B5EF4-FFF2-40B4-BE49-F238E27FC236}">
                  <a16:creationId xmlns:a16="http://schemas.microsoft.com/office/drawing/2014/main" id="{1C172BBA-3580-2687-E4DE-393E7EBC0388}"/>
                </a:ext>
              </a:extLst>
            </p:cNvPr>
            <p:cNvSpPr/>
            <p:nvPr/>
          </p:nvSpPr>
          <p:spPr>
            <a:xfrm>
              <a:off x="969220" y="-1171174"/>
              <a:ext cx="100902" cy="112699"/>
            </a:xfrm>
            <a:custGeom>
              <a:avLst/>
              <a:gdLst/>
              <a:ahLst/>
              <a:cxnLst/>
              <a:rect l="l" t="t" r="r" b="b"/>
              <a:pathLst>
                <a:path w="9332" h="10423" extrusionOk="0">
                  <a:moveTo>
                    <a:pt x="4702" y="1258"/>
                  </a:moveTo>
                  <a:cubicBezTo>
                    <a:pt x="6664" y="1258"/>
                    <a:pt x="7699" y="2838"/>
                    <a:pt x="7860" y="4648"/>
                  </a:cubicBezTo>
                  <a:lnTo>
                    <a:pt x="1490" y="4648"/>
                  </a:lnTo>
                  <a:cubicBezTo>
                    <a:pt x="1677" y="2704"/>
                    <a:pt x="2980" y="1258"/>
                    <a:pt x="4702" y="1258"/>
                  </a:cubicBezTo>
                  <a:close/>
                  <a:moveTo>
                    <a:pt x="4737" y="1"/>
                  </a:moveTo>
                  <a:cubicBezTo>
                    <a:pt x="2007" y="1"/>
                    <a:pt x="0" y="2320"/>
                    <a:pt x="0" y="5193"/>
                  </a:cubicBezTo>
                  <a:lnTo>
                    <a:pt x="0" y="5228"/>
                  </a:lnTo>
                  <a:cubicBezTo>
                    <a:pt x="0" y="8324"/>
                    <a:pt x="2213" y="10420"/>
                    <a:pt x="4933" y="10420"/>
                  </a:cubicBezTo>
                  <a:cubicBezTo>
                    <a:pt x="4986" y="10422"/>
                    <a:pt x="5039" y="10423"/>
                    <a:pt x="5092" y="10423"/>
                  </a:cubicBezTo>
                  <a:cubicBezTo>
                    <a:pt x="6428" y="10423"/>
                    <a:pt x="7718" y="9883"/>
                    <a:pt x="8654" y="8922"/>
                  </a:cubicBezTo>
                  <a:cubicBezTo>
                    <a:pt x="8796" y="8797"/>
                    <a:pt x="8885" y="8627"/>
                    <a:pt x="8885" y="8440"/>
                  </a:cubicBezTo>
                  <a:cubicBezTo>
                    <a:pt x="8894" y="8181"/>
                    <a:pt x="8743" y="7949"/>
                    <a:pt x="8511" y="7851"/>
                  </a:cubicBezTo>
                  <a:cubicBezTo>
                    <a:pt x="8427" y="7814"/>
                    <a:pt x="8341" y="7796"/>
                    <a:pt x="8255" y="7796"/>
                  </a:cubicBezTo>
                  <a:cubicBezTo>
                    <a:pt x="8094" y="7796"/>
                    <a:pt x="7937" y="7859"/>
                    <a:pt x="7815" y="7976"/>
                  </a:cubicBezTo>
                  <a:cubicBezTo>
                    <a:pt x="7065" y="8709"/>
                    <a:pt x="6052" y="9127"/>
                    <a:pt x="5002" y="9127"/>
                  </a:cubicBezTo>
                  <a:cubicBezTo>
                    <a:pt x="4991" y="9127"/>
                    <a:pt x="4980" y="9127"/>
                    <a:pt x="4969" y="9127"/>
                  </a:cubicBezTo>
                  <a:cubicBezTo>
                    <a:pt x="3212" y="9127"/>
                    <a:pt x="1704" y="7922"/>
                    <a:pt x="1490" y="5755"/>
                  </a:cubicBezTo>
                  <a:lnTo>
                    <a:pt x="8636" y="5755"/>
                  </a:lnTo>
                  <a:cubicBezTo>
                    <a:pt x="8823" y="5755"/>
                    <a:pt x="9001" y="5683"/>
                    <a:pt x="9126" y="5549"/>
                  </a:cubicBezTo>
                  <a:cubicBezTo>
                    <a:pt x="9260" y="5416"/>
                    <a:pt x="9332" y="5246"/>
                    <a:pt x="9332" y="5059"/>
                  </a:cubicBezTo>
                  <a:cubicBezTo>
                    <a:pt x="9332" y="2409"/>
                    <a:pt x="7663" y="1"/>
                    <a:pt x="4737"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2" name="Google Shape;168;p17">
              <a:extLst>
                <a:ext uri="{FF2B5EF4-FFF2-40B4-BE49-F238E27FC236}">
                  <a16:creationId xmlns:a16="http://schemas.microsoft.com/office/drawing/2014/main" id="{C79793B0-F1F6-909C-C87A-CFC147C2A4CC}"/>
                </a:ext>
              </a:extLst>
            </p:cNvPr>
            <p:cNvSpPr/>
            <p:nvPr/>
          </p:nvSpPr>
          <p:spPr>
            <a:xfrm>
              <a:off x="793463" y="-1170958"/>
              <a:ext cx="95604" cy="112580"/>
            </a:xfrm>
            <a:custGeom>
              <a:avLst/>
              <a:gdLst/>
              <a:ahLst/>
              <a:cxnLst/>
              <a:rect l="l" t="t" r="r" b="b"/>
              <a:pathLst>
                <a:path w="8842" h="10412" extrusionOk="0">
                  <a:moveTo>
                    <a:pt x="4461" y="5101"/>
                  </a:moveTo>
                  <a:cubicBezTo>
                    <a:pt x="5461" y="5101"/>
                    <a:pt x="6451" y="5244"/>
                    <a:pt x="7414" y="5529"/>
                  </a:cubicBezTo>
                  <a:lnTo>
                    <a:pt x="7414" y="6502"/>
                  </a:lnTo>
                  <a:lnTo>
                    <a:pt x="7414" y="6511"/>
                  </a:lnTo>
                  <a:cubicBezTo>
                    <a:pt x="7414" y="8090"/>
                    <a:pt x="5898" y="9223"/>
                    <a:pt x="4051" y="9223"/>
                  </a:cubicBezTo>
                  <a:cubicBezTo>
                    <a:pt x="2686" y="9223"/>
                    <a:pt x="1518" y="8482"/>
                    <a:pt x="1518" y="7216"/>
                  </a:cubicBezTo>
                  <a:lnTo>
                    <a:pt x="1518" y="7180"/>
                  </a:lnTo>
                  <a:cubicBezTo>
                    <a:pt x="1518" y="5913"/>
                    <a:pt x="2570" y="5101"/>
                    <a:pt x="4461" y="5101"/>
                  </a:cubicBezTo>
                  <a:close/>
                  <a:moveTo>
                    <a:pt x="4255" y="1"/>
                  </a:moveTo>
                  <a:cubicBezTo>
                    <a:pt x="3327" y="1"/>
                    <a:pt x="2399" y="190"/>
                    <a:pt x="1544" y="569"/>
                  </a:cubicBezTo>
                  <a:cubicBezTo>
                    <a:pt x="1286" y="659"/>
                    <a:pt x="1116" y="917"/>
                    <a:pt x="1134" y="1194"/>
                  </a:cubicBezTo>
                  <a:cubicBezTo>
                    <a:pt x="1143" y="1551"/>
                    <a:pt x="1437" y="1836"/>
                    <a:pt x="1794" y="1836"/>
                  </a:cubicBezTo>
                  <a:cubicBezTo>
                    <a:pt x="1892" y="1836"/>
                    <a:pt x="1981" y="1809"/>
                    <a:pt x="2071" y="1774"/>
                  </a:cubicBezTo>
                  <a:cubicBezTo>
                    <a:pt x="2735" y="1474"/>
                    <a:pt x="3459" y="1314"/>
                    <a:pt x="4188" y="1314"/>
                  </a:cubicBezTo>
                  <a:cubicBezTo>
                    <a:pt x="4261" y="1314"/>
                    <a:pt x="4335" y="1316"/>
                    <a:pt x="4408" y="1319"/>
                  </a:cubicBezTo>
                  <a:cubicBezTo>
                    <a:pt x="6281" y="1319"/>
                    <a:pt x="7397" y="2255"/>
                    <a:pt x="7397" y="4058"/>
                  </a:cubicBezTo>
                  <a:lnTo>
                    <a:pt x="7397" y="4414"/>
                  </a:lnTo>
                  <a:cubicBezTo>
                    <a:pt x="6442" y="4136"/>
                    <a:pt x="5455" y="3985"/>
                    <a:pt x="4466" y="3985"/>
                  </a:cubicBezTo>
                  <a:cubicBezTo>
                    <a:pt x="4411" y="3985"/>
                    <a:pt x="4356" y="3985"/>
                    <a:pt x="4301" y="3986"/>
                  </a:cubicBezTo>
                  <a:cubicBezTo>
                    <a:pt x="1758" y="3986"/>
                    <a:pt x="1" y="5119"/>
                    <a:pt x="1" y="7242"/>
                  </a:cubicBezTo>
                  <a:lnTo>
                    <a:pt x="1" y="7278"/>
                  </a:lnTo>
                  <a:cubicBezTo>
                    <a:pt x="1" y="9339"/>
                    <a:pt x="1892" y="10409"/>
                    <a:pt x="3757" y="10409"/>
                  </a:cubicBezTo>
                  <a:cubicBezTo>
                    <a:pt x="3803" y="10411"/>
                    <a:pt x="3850" y="10411"/>
                    <a:pt x="3896" y="10411"/>
                  </a:cubicBezTo>
                  <a:cubicBezTo>
                    <a:pt x="5271" y="10411"/>
                    <a:pt x="6559" y="9775"/>
                    <a:pt x="7397" y="8679"/>
                  </a:cubicBezTo>
                  <a:lnTo>
                    <a:pt x="7397" y="9642"/>
                  </a:lnTo>
                  <a:cubicBezTo>
                    <a:pt x="7388" y="9829"/>
                    <a:pt x="7468" y="10008"/>
                    <a:pt x="7602" y="10142"/>
                  </a:cubicBezTo>
                  <a:cubicBezTo>
                    <a:pt x="7728" y="10268"/>
                    <a:pt x="7902" y="10339"/>
                    <a:pt x="8079" y="10339"/>
                  </a:cubicBezTo>
                  <a:cubicBezTo>
                    <a:pt x="8089" y="10339"/>
                    <a:pt x="8100" y="10338"/>
                    <a:pt x="8110" y="10338"/>
                  </a:cubicBezTo>
                  <a:cubicBezTo>
                    <a:pt x="8306" y="10338"/>
                    <a:pt x="8494" y="10267"/>
                    <a:pt x="8628" y="10124"/>
                  </a:cubicBezTo>
                  <a:cubicBezTo>
                    <a:pt x="8761" y="9981"/>
                    <a:pt x="8842" y="9794"/>
                    <a:pt x="8833" y="9597"/>
                  </a:cubicBezTo>
                  <a:lnTo>
                    <a:pt x="8833" y="4049"/>
                  </a:lnTo>
                  <a:cubicBezTo>
                    <a:pt x="8833" y="2773"/>
                    <a:pt x="8485" y="1801"/>
                    <a:pt x="7798" y="1114"/>
                  </a:cubicBezTo>
                  <a:cubicBezTo>
                    <a:pt x="7058" y="373"/>
                    <a:pt x="5969" y="7"/>
                    <a:pt x="4551" y="7"/>
                  </a:cubicBezTo>
                  <a:cubicBezTo>
                    <a:pt x="4452" y="3"/>
                    <a:pt x="4353" y="1"/>
                    <a:pt x="4255"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3" name="Google Shape;169;p17">
              <a:extLst>
                <a:ext uri="{FF2B5EF4-FFF2-40B4-BE49-F238E27FC236}">
                  <a16:creationId xmlns:a16="http://schemas.microsoft.com/office/drawing/2014/main" id="{23DDD4B6-DE8B-8A80-66B7-12D422C6B9F4}"/>
                </a:ext>
              </a:extLst>
            </p:cNvPr>
            <p:cNvSpPr/>
            <p:nvPr/>
          </p:nvSpPr>
          <p:spPr>
            <a:xfrm>
              <a:off x="342906" y="-1173229"/>
              <a:ext cx="283698" cy="114926"/>
            </a:xfrm>
            <a:custGeom>
              <a:avLst/>
              <a:gdLst/>
              <a:ahLst/>
              <a:cxnLst/>
              <a:rect l="l" t="t" r="r" b="b"/>
              <a:pathLst>
                <a:path w="26238" h="10629" extrusionOk="0">
                  <a:moveTo>
                    <a:pt x="1493" y="0"/>
                  </a:moveTo>
                  <a:cubicBezTo>
                    <a:pt x="1287" y="0"/>
                    <a:pt x="1082" y="45"/>
                    <a:pt x="893" y="137"/>
                  </a:cubicBezTo>
                  <a:cubicBezTo>
                    <a:pt x="545" y="289"/>
                    <a:pt x="268" y="574"/>
                    <a:pt x="135" y="940"/>
                  </a:cubicBezTo>
                  <a:cubicBezTo>
                    <a:pt x="1" y="1297"/>
                    <a:pt x="28" y="1689"/>
                    <a:pt x="197" y="2037"/>
                  </a:cubicBezTo>
                  <a:lnTo>
                    <a:pt x="3391" y="8960"/>
                  </a:lnTo>
                  <a:cubicBezTo>
                    <a:pt x="3890" y="10048"/>
                    <a:pt x="4417" y="10619"/>
                    <a:pt x="5407" y="10619"/>
                  </a:cubicBezTo>
                  <a:cubicBezTo>
                    <a:pt x="6477" y="10619"/>
                    <a:pt x="6932" y="10004"/>
                    <a:pt x="7441" y="8960"/>
                  </a:cubicBezTo>
                  <a:lnTo>
                    <a:pt x="10251" y="2858"/>
                  </a:lnTo>
                  <a:cubicBezTo>
                    <a:pt x="10303" y="2695"/>
                    <a:pt x="10454" y="2581"/>
                    <a:pt x="10624" y="2581"/>
                  </a:cubicBezTo>
                  <a:cubicBezTo>
                    <a:pt x="10631" y="2581"/>
                    <a:pt x="10637" y="2581"/>
                    <a:pt x="10644" y="2581"/>
                  </a:cubicBezTo>
                  <a:cubicBezTo>
                    <a:pt x="10768" y="2581"/>
                    <a:pt x="10876" y="2635"/>
                    <a:pt x="10965" y="2715"/>
                  </a:cubicBezTo>
                  <a:cubicBezTo>
                    <a:pt x="11045" y="2804"/>
                    <a:pt x="11090" y="2912"/>
                    <a:pt x="11090" y="3036"/>
                  </a:cubicBezTo>
                  <a:lnTo>
                    <a:pt x="11090" y="8960"/>
                  </a:lnTo>
                  <a:cubicBezTo>
                    <a:pt x="11090" y="9879"/>
                    <a:pt x="11598" y="10628"/>
                    <a:pt x="12571" y="10628"/>
                  </a:cubicBezTo>
                  <a:cubicBezTo>
                    <a:pt x="13543" y="10628"/>
                    <a:pt x="14069" y="9879"/>
                    <a:pt x="14069" y="8960"/>
                  </a:cubicBezTo>
                  <a:lnTo>
                    <a:pt x="14069" y="4125"/>
                  </a:lnTo>
                  <a:cubicBezTo>
                    <a:pt x="14060" y="3697"/>
                    <a:pt x="14221" y="3295"/>
                    <a:pt x="14524" y="3001"/>
                  </a:cubicBezTo>
                  <a:cubicBezTo>
                    <a:pt x="14796" y="2729"/>
                    <a:pt x="15175" y="2578"/>
                    <a:pt x="15562" y="2578"/>
                  </a:cubicBezTo>
                  <a:cubicBezTo>
                    <a:pt x="15594" y="2578"/>
                    <a:pt x="15626" y="2579"/>
                    <a:pt x="15657" y="2581"/>
                  </a:cubicBezTo>
                  <a:cubicBezTo>
                    <a:pt x="15679" y="2581"/>
                    <a:pt x="15701" y="2580"/>
                    <a:pt x="15722" y="2580"/>
                  </a:cubicBezTo>
                  <a:cubicBezTo>
                    <a:pt x="16110" y="2580"/>
                    <a:pt x="16485" y="2731"/>
                    <a:pt x="16763" y="3010"/>
                  </a:cubicBezTo>
                  <a:cubicBezTo>
                    <a:pt x="17049" y="3304"/>
                    <a:pt x="17201" y="3706"/>
                    <a:pt x="17174" y="4125"/>
                  </a:cubicBezTo>
                  <a:lnTo>
                    <a:pt x="17174" y="8960"/>
                  </a:lnTo>
                  <a:cubicBezTo>
                    <a:pt x="17174" y="9879"/>
                    <a:pt x="17682" y="10628"/>
                    <a:pt x="18655" y="10628"/>
                  </a:cubicBezTo>
                  <a:cubicBezTo>
                    <a:pt x="19627" y="10628"/>
                    <a:pt x="20153" y="9888"/>
                    <a:pt x="20153" y="8960"/>
                  </a:cubicBezTo>
                  <a:lnTo>
                    <a:pt x="20153" y="4125"/>
                  </a:lnTo>
                  <a:cubicBezTo>
                    <a:pt x="20136" y="3706"/>
                    <a:pt x="20296" y="3295"/>
                    <a:pt x="20599" y="3001"/>
                  </a:cubicBezTo>
                  <a:cubicBezTo>
                    <a:pt x="20880" y="2729"/>
                    <a:pt x="21252" y="2578"/>
                    <a:pt x="21638" y="2578"/>
                  </a:cubicBezTo>
                  <a:cubicBezTo>
                    <a:pt x="21669" y="2578"/>
                    <a:pt x="21701" y="2579"/>
                    <a:pt x="21732" y="2581"/>
                  </a:cubicBezTo>
                  <a:cubicBezTo>
                    <a:pt x="21754" y="2581"/>
                    <a:pt x="21776" y="2580"/>
                    <a:pt x="21797" y="2580"/>
                  </a:cubicBezTo>
                  <a:cubicBezTo>
                    <a:pt x="22185" y="2580"/>
                    <a:pt x="22560" y="2731"/>
                    <a:pt x="22839" y="3010"/>
                  </a:cubicBezTo>
                  <a:cubicBezTo>
                    <a:pt x="23133" y="3304"/>
                    <a:pt x="23285" y="3706"/>
                    <a:pt x="23258" y="4125"/>
                  </a:cubicBezTo>
                  <a:lnTo>
                    <a:pt x="23258" y="8960"/>
                  </a:lnTo>
                  <a:cubicBezTo>
                    <a:pt x="23258" y="9879"/>
                    <a:pt x="23766" y="10628"/>
                    <a:pt x="24739" y="10628"/>
                  </a:cubicBezTo>
                  <a:cubicBezTo>
                    <a:pt x="25711" y="10628"/>
                    <a:pt x="26238" y="9879"/>
                    <a:pt x="26238" y="8960"/>
                  </a:cubicBezTo>
                  <a:lnTo>
                    <a:pt x="26238" y="3447"/>
                  </a:lnTo>
                  <a:cubicBezTo>
                    <a:pt x="26238" y="1422"/>
                    <a:pt x="24605" y="3"/>
                    <a:pt x="22642" y="3"/>
                  </a:cubicBezTo>
                  <a:cubicBezTo>
                    <a:pt x="21447" y="30"/>
                    <a:pt x="20314" y="512"/>
                    <a:pt x="19466" y="1359"/>
                  </a:cubicBezTo>
                  <a:cubicBezTo>
                    <a:pt x="18815" y="512"/>
                    <a:pt x="17914" y="3"/>
                    <a:pt x="16389" y="3"/>
                  </a:cubicBezTo>
                  <a:cubicBezTo>
                    <a:pt x="14783" y="3"/>
                    <a:pt x="13382" y="1359"/>
                    <a:pt x="13382" y="1359"/>
                  </a:cubicBezTo>
                  <a:cubicBezTo>
                    <a:pt x="12722" y="539"/>
                    <a:pt x="11741" y="39"/>
                    <a:pt x="10697" y="3"/>
                  </a:cubicBezTo>
                  <a:cubicBezTo>
                    <a:pt x="9270" y="3"/>
                    <a:pt x="8137" y="628"/>
                    <a:pt x="7450" y="2207"/>
                  </a:cubicBezTo>
                  <a:lnTo>
                    <a:pt x="5407" y="7006"/>
                  </a:lnTo>
                  <a:lnTo>
                    <a:pt x="2802" y="851"/>
                  </a:lnTo>
                  <a:cubicBezTo>
                    <a:pt x="2641" y="494"/>
                    <a:pt x="2356" y="226"/>
                    <a:pt x="1999" y="92"/>
                  </a:cubicBezTo>
                  <a:cubicBezTo>
                    <a:pt x="1836" y="32"/>
                    <a:pt x="1665" y="0"/>
                    <a:pt x="1493"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4" name="Google Shape;170;p17">
              <a:extLst>
                <a:ext uri="{FF2B5EF4-FFF2-40B4-BE49-F238E27FC236}">
                  <a16:creationId xmlns:a16="http://schemas.microsoft.com/office/drawing/2014/main" id="{DB69D094-375F-BF8B-14E9-78A2F8B41836}"/>
                </a:ext>
              </a:extLst>
            </p:cNvPr>
            <p:cNvSpPr/>
            <p:nvPr/>
          </p:nvSpPr>
          <p:spPr>
            <a:xfrm>
              <a:off x="1071366" y="-1170980"/>
              <a:ext cx="26923" cy="26923"/>
            </a:xfrm>
            <a:custGeom>
              <a:avLst/>
              <a:gdLst/>
              <a:ahLst/>
              <a:cxnLst/>
              <a:rect l="l" t="t" r="r" b="b"/>
              <a:pathLst>
                <a:path w="2490" h="2490" extrusionOk="0">
                  <a:moveTo>
                    <a:pt x="1241" y="223"/>
                  </a:moveTo>
                  <a:cubicBezTo>
                    <a:pt x="1517" y="223"/>
                    <a:pt x="1767" y="331"/>
                    <a:pt x="1963" y="527"/>
                  </a:cubicBezTo>
                  <a:cubicBezTo>
                    <a:pt x="2150" y="714"/>
                    <a:pt x="2258" y="973"/>
                    <a:pt x="2249" y="1240"/>
                  </a:cubicBezTo>
                  <a:lnTo>
                    <a:pt x="2249" y="1249"/>
                  </a:lnTo>
                  <a:cubicBezTo>
                    <a:pt x="2266" y="1615"/>
                    <a:pt x="2079" y="1972"/>
                    <a:pt x="1758" y="2159"/>
                  </a:cubicBezTo>
                  <a:cubicBezTo>
                    <a:pt x="1602" y="2257"/>
                    <a:pt x="1423" y="2307"/>
                    <a:pt x="1244" y="2307"/>
                  </a:cubicBezTo>
                  <a:cubicBezTo>
                    <a:pt x="1064" y="2307"/>
                    <a:pt x="884" y="2257"/>
                    <a:pt x="723" y="2159"/>
                  </a:cubicBezTo>
                  <a:cubicBezTo>
                    <a:pt x="402" y="1972"/>
                    <a:pt x="215" y="1615"/>
                    <a:pt x="241" y="1249"/>
                  </a:cubicBezTo>
                  <a:cubicBezTo>
                    <a:pt x="232" y="982"/>
                    <a:pt x="340" y="723"/>
                    <a:pt x="527" y="527"/>
                  </a:cubicBezTo>
                  <a:cubicBezTo>
                    <a:pt x="714" y="339"/>
                    <a:pt x="973" y="223"/>
                    <a:pt x="1241" y="223"/>
                  </a:cubicBezTo>
                  <a:close/>
                  <a:moveTo>
                    <a:pt x="1241" y="0"/>
                  </a:moveTo>
                  <a:cubicBezTo>
                    <a:pt x="554" y="0"/>
                    <a:pt x="1" y="554"/>
                    <a:pt x="1" y="1240"/>
                  </a:cubicBezTo>
                  <a:cubicBezTo>
                    <a:pt x="1" y="1927"/>
                    <a:pt x="554" y="2489"/>
                    <a:pt x="1241" y="2489"/>
                  </a:cubicBezTo>
                  <a:cubicBezTo>
                    <a:pt x="1927" y="2489"/>
                    <a:pt x="2489" y="1927"/>
                    <a:pt x="2489" y="1240"/>
                  </a:cubicBezTo>
                  <a:cubicBezTo>
                    <a:pt x="2489" y="554"/>
                    <a:pt x="1927" y="0"/>
                    <a:pt x="1241"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5" name="Google Shape;171;p17">
              <a:extLst>
                <a:ext uri="{FF2B5EF4-FFF2-40B4-BE49-F238E27FC236}">
                  <a16:creationId xmlns:a16="http://schemas.microsoft.com/office/drawing/2014/main" id="{48AB33FD-3CD1-9237-FCE1-6FA735C8E527}"/>
                </a:ext>
              </a:extLst>
            </p:cNvPr>
            <p:cNvSpPr/>
            <p:nvPr/>
          </p:nvSpPr>
          <p:spPr>
            <a:xfrm>
              <a:off x="1079562" y="-1164438"/>
              <a:ext cx="11104" cy="13245"/>
            </a:xfrm>
            <a:custGeom>
              <a:avLst/>
              <a:gdLst/>
              <a:ahLst/>
              <a:cxnLst/>
              <a:rect l="l" t="t" r="r" b="b"/>
              <a:pathLst>
                <a:path w="1027" h="1225" extrusionOk="0">
                  <a:moveTo>
                    <a:pt x="554" y="243"/>
                  </a:moveTo>
                  <a:cubicBezTo>
                    <a:pt x="679" y="243"/>
                    <a:pt x="759" y="305"/>
                    <a:pt x="759" y="421"/>
                  </a:cubicBezTo>
                  <a:cubicBezTo>
                    <a:pt x="759" y="520"/>
                    <a:pt x="688" y="591"/>
                    <a:pt x="554" y="591"/>
                  </a:cubicBezTo>
                  <a:lnTo>
                    <a:pt x="277" y="591"/>
                  </a:lnTo>
                  <a:lnTo>
                    <a:pt x="277" y="243"/>
                  </a:lnTo>
                  <a:close/>
                  <a:moveTo>
                    <a:pt x="594" y="1"/>
                  </a:moveTo>
                  <a:cubicBezTo>
                    <a:pt x="584" y="1"/>
                    <a:pt x="573" y="1"/>
                    <a:pt x="563" y="2"/>
                  </a:cubicBezTo>
                  <a:lnTo>
                    <a:pt x="144" y="2"/>
                  </a:lnTo>
                  <a:cubicBezTo>
                    <a:pt x="108" y="2"/>
                    <a:pt x="72" y="11"/>
                    <a:pt x="45" y="38"/>
                  </a:cubicBezTo>
                  <a:cubicBezTo>
                    <a:pt x="28" y="65"/>
                    <a:pt x="10" y="100"/>
                    <a:pt x="10" y="136"/>
                  </a:cubicBezTo>
                  <a:lnTo>
                    <a:pt x="1" y="1090"/>
                  </a:lnTo>
                  <a:cubicBezTo>
                    <a:pt x="1" y="1162"/>
                    <a:pt x="63" y="1224"/>
                    <a:pt x="135" y="1224"/>
                  </a:cubicBezTo>
                  <a:cubicBezTo>
                    <a:pt x="215" y="1224"/>
                    <a:pt x="277" y="1162"/>
                    <a:pt x="277" y="1090"/>
                  </a:cubicBezTo>
                  <a:lnTo>
                    <a:pt x="277" y="823"/>
                  </a:lnTo>
                  <a:lnTo>
                    <a:pt x="483" y="823"/>
                  </a:lnTo>
                  <a:lnTo>
                    <a:pt x="741" y="1144"/>
                  </a:lnTo>
                  <a:cubicBezTo>
                    <a:pt x="777" y="1189"/>
                    <a:pt x="822" y="1215"/>
                    <a:pt x="875" y="1215"/>
                  </a:cubicBezTo>
                  <a:cubicBezTo>
                    <a:pt x="911" y="1215"/>
                    <a:pt x="938" y="1198"/>
                    <a:pt x="964" y="1180"/>
                  </a:cubicBezTo>
                  <a:cubicBezTo>
                    <a:pt x="991" y="1153"/>
                    <a:pt x="1000" y="1126"/>
                    <a:pt x="1000" y="1090"/>
                  </a:cubicBezTo>
                  <a:cubicBezTo>
                    <a:pt x="1000" y="1055"/>
                    <a:pt x="982" y="1019"/>
                    <a:pt x="955" y="992"/>
                  </a:cubicBezTo>
                  <a:lnTo>
                    <a:pt x="777" y="760"/>
                  </a:lnTo>
                  <a:cubicBezTo>
                    <a:pt x="929" y="707"/>
                    <a:pt x="1027" y="564"/>
                    <a:pt x="1018" y="395"/>
                  </a:cubicBezTo>
                  <a:cubicBezTo>
                    <a:pt x="1018" y="296"/>
                    <a:pt x="982" y="198"/>
                    <a:pt x="911" y="127"/>
                  </a:cubicBezTo>
                  <a:cubicBezTo>
                    <a:pt x="821" y="45"/>
                    <a:pt x="708" y="1"/>
                    <a:pt x="594"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6" name="Google Shape;172;p17">
              <a:extLst>
                <a:ext uri="{FF2B5EF4-FFF2-40B4-BE49-F238E27FC236}">
                  <a16:creationId xmlns:a16="http://schemas.microsoft.com/office/drawing/2014/main" id="{416829C5-BBCA-5445-8A4B-A5EE6CB49F51}"/>
                </a:ext>
              </a:extLst>
            </p:cNvPr>
            <p:cNvSpPr/>
            <p:nvPr/>
          </p:nvSpPr>
          <p:spPr>
            <a:xfrm>
              <a:off x="1186346" y="-1290685"/>
              <a:ext cx="7817" cy="350055"/>
            </a:xfrm>
            <a:custGeom>
              <a:avLst/>
              <a:gdLst/>
              <a:ahLst/>
              <a:cxnLst/>
              <a:rect l="l" t="t" r="r" b="b"/>
              <a:pathLst>
                <a:path w="723" h="32375" extrusionOk="0">
                  <a:moveTo>
                    <a:pt x="0" y="1"/>
                  </a:moveTo>
                  <a:lnTo>
                    <a:pt x="0" y="32375"/>
                  </a:lnTo>
                  <a:lnTo>
                    <a:pt x="723" y="32375"/>
                  </a:lnTo>
                  <a:lnTo>
                    <a:pt x="723" y="1"/>
                  </a:ln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7" name="Google Shape;173;p17">
              <a:extLst>
                <a:ext uri="{FF2B5EF4-FFF2-40B4-BE49-F238E27FC236}">
                  <a16:creationId xmlns:a16="http://schemas.microsoft.com/office/drawing/2014/main" id="{93CC6F99-C2C0-F67A-FBCD-29DD279EE1DD}"/>
                </a:ext>
              </a:extLst>
            </p:cNvPr>
            <p:cNvSpPr/>
            <p:nvPr/>
          </p:nvSpPr>
          <p:spPr>
            <a:xfrm>
              <a:off x="1303737" y="-1211397"/>
              <a:ext cx="88176" cy="88079"/>
            </a:xfrm>
            <a:custGeom>
              <a:avLst/>
              <a:gdLst/>
              <a:ahLst/>
              <a:cxnLst/>
              <a:rect l="l" t="t" r="r" b="b"/>
              <a:pathLst>
                <a:path w="8155" h="8146" extrusionOk="0">
                  <a:moveTo>
                    <a:pt x="0" y="1"/>
                  </a:moveTo>
                  <a:lnTo>
                    <a:pt x="0" y="8145"/>
                  </a:lnTo>
                  <a:lnTo>
                    <a:pt x="8154" y="8145"/>
                  </a:lnTo>
                  <a:lnTo>
                    <a:pt x="8154" y="1"/>
                  </a:lnTo>
                  <a:close/>
                </a:path>
              </a:pathLst>
            </a:custGeom>
            <a:solidFill>
              <a:srgbClr val="F0512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8" name="Google Shape;174;p17">
              <a:extLst>
                <a:ext uri="{FF2B5EF4-FFF2-40B4-BE49-F238E27FC236}">
                  <a16:creationId xmlns:a16="http://schemas.microsoft.com/office/drawing/2014/main" id="{63331B8C-708C-F6DC-B855-F58B402A5FBE}"/>
                </a:ext>
              </a:extLst>
            </p:cNvPr>
            <p:cNvSpPr/>
            <p:nvPr/>
          </p:nvSpPr>
          <p:spPr>
            <a:xfrm>
              <a:off x="1406564" y="-1211397"/>
              <a:ext cx="88079" cy="88079"/>
            </a:xfrm>
            <a:custGeom>
              <a:avLst/>
              <a:gdLst/>
              <a:ahLst/>
              <a:cxnLst/>
              <a:rect l="l" t="t" r="r" b="b"/>
              <a:pathLst>
                <a:path w="8146" h="8146" extrusionOk="0">
                  <a:moveTo>
                    <a:pt x="0" y="1"/>
                  </a:moveTo>
                  <a:lnTo>
                    <a:pt x="0" y="8145"/>
                  </a:lnTo>
                  <a:lnTo>
                    <a:pt x="8145" y="8145"/>
                  </a:lnTo>
                  <a:lnTo>
                    <a:pt x="8145" y="1"/>
                  </a:lnTo>
                  <a:close/>
                </a:path>
              </a:pathLst>
            </a:custGeom>
            <a:solidFill>
              <a:srgbClr val="7EBA41"/>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9" name="Google Shape;175;p17">
              <a:extLst>
                <a:ext uri="{FF2B5EF4-FFF2-40B4-BE49-F238E27FC236}">
                  <a16:creationId xmlns:a16="http://schemas.microsoft.com/office/drawing/2014/main" id="{20701445-93BD-A67C-9A6F-C809AD387DA3}"/>
                </a:ext>
              </a:extLst>
            </p:cNvPr>
            <p:cNvSpPr/>
            <p:nvPr/>
          </p:nvSpPr>
          <p:spPr>
            <a:xfrm>
              <a:off x="1303737" y="-1108570"/>
              <a:ext cx="88176" cy="88079"/>
            </a:xfrm>
            <a:custGeom>
              <a:avLst/>
              <a:gdLst/>
              <a:ahLst/>
              <a:cxnLst/>
              <a:rect l="l" t="t" r="r" b="b"/>
              <a:pathLst>
                <a:path w="8155" h="8146" extrusionOk="0">
                  <a:moveTo>
                    <a:pt x="0" y="0"/>
                  </a:moveTo>
                  <a:lnTo>
                    <a:pt x="0" y="8145"/>
                  </a:lnTo>
                  <a:lnTo>
                    <a:pt x="8154" y="8145"/>
                  </a:lnTo>
                  <a:lnTo>
                    <a:pt x="8154" y="0"/>
                  </a:lnTo>
                  <a:close/>
                </a:path>
              </a:pathLst>
            </a:custGeom>
            <a:solidFill>
              <a:srgbClr val="31A0D9"/>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20" name="Google Shape;176;p17">
              <a:extLst>
                <a:ext uri="{FF2B5EF4-FFF2-40B4-BE49-F238E27FC236}">
                  <a16:creationId xmlns:a16="http://schemas.microsoft.com/office/drawing/2014/main" id="{F0B8B175-C06F-6644-3FDB-821E563B4298}"/>
                </a:ext>
              </a:extLst>
            </p:cNvPr>
            <p:cNvSpPr/>
            <p:nvPr/>
          </p:nvSpPr>
          <p:spPr>
            <a:xfrm>
              <a:off x="1406564" y="-1108570"/>
              <a:ext cx="88079" cy="88079"/>
            </a:xfrm>
            <a:custGeom>
              <a:avLst/>
              <a:gdLst/>
              <a:ahLst/>
              <a:cxnLst/>
              <a:rect l="l" t="t" r="r" b="b"/>
              <a:pathLst>
                <a:path w="8146" h="8146" extrusionOk="0">
                  <a:moveTo>
                    <a:pt x="0" y="0"/>
                  </a:moveTo>
                  <a:lnTo>
                    <a:pt x="0" y="8145"/>
                  </a:lnTo>
                  <a:lnTo>
                    <a:pt x="8145" y="8145"/>
                  </a:lnTo>
                  <a:lnTo>
                    <a:pt x="8145" y="0"/>
                  </a:lnTo>
                  <a:close/>
                </a:path>
              </a:pathLst>
            </a:custGeom>
            <a:solidFill>
              <a:srgbClr val="FAB60A"/>
            </a:solidFill>
            <a:ln>
              <a:noFill/>
            </a:ln>
          </p:spPr>
          <p:txBody>
            <a:bodyPr spcFirstLastPara="1" wrap="square" lIns="121900" tIns="121900" rIns="121900" bIns="121900" anchor="ctr" anchorCtr="0">
              <a:noAutofit/>
            </a:bodyPr>
            <a:lstStyle/>
            <a:p>
              <a:endParaRPr sz="2488">
                <a:latin typeface="Metropolis" pitchFamily="2" charset="77"/>
              </a:endParaRPr>
            </a:p>
          </p:txBody>
        </p:sp>
      </p:grpSp>
      <p:pic>
        <p:nvPicPr>
          <p:cNvPr id="21" name="Gradient-colored box">
            <a:extLst>
              <a:ext uri="{FF2B5EF4-FFF2-40B4-BE49-F238E27FC236}">
                <a16:creationId xmlns:a16="http://schemas.microsoft.com/office/drawing/2014/main" id="{21C4649F-EF3C-768B-7D80-624765FE63CF}"/>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 y="6766563"/>
            <a:ext cx="12192000" cy="95225"/>
          </a:xfrm>
          <a:prstGeom prst="rect">
            <a:avLst/>
          </a:prstGeom>
        </p:spPr>
      </p:pic>
      <p:sp>
        <p:nvSpPr>
          <p:cNvPr id="2" name="Title 1">
            <a:extLst>
              <a:ext uri="{FF2B5EF4-FFF2-40B4-BE49-F238E27FC236}">
                <a16:creationId xmlns:a16="http://schemas.microsoft.com/office/drawing/2014/main" id="{41317693-6153-7399-16A1-4179805DE5BD}"/>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F7B136B2-7FF2-C7CB-0594-332E78E848FE}"/>
              </a:ext>
            </a:extLst>
          </p:cNvPr>
          <p:cNvSpPr>
            <a:spLocks noGrp="1"/>
          </p:cNvSpPr>
          <p:nvPr>
            <p:ph type="sldNum" idx="10"/>
          </p:nvPr>
        </p:nvSpPr>
        <p:spPr/>
        <p:txBody>
          <a:bodyPr/>
          <a:lstStyle/>
          <a:p>
            <a:fld id="{3BD295A3-96FB-4E80-91AF-4225D266C57B}" type="slidenum">
              <a:rPr lang="en-US" smtClean="0"/>
              <a:t>‹#›</a:t>
            </a:fld>
            <a:endParaRPr lang="en-US"/>
          </a:p>
        </p:txBody>
      </p:sp>
      <p:sp>
        <p:nvSpPr>
          <p:cNvPr id="4" name="Footer Placeholder 3">
            <a:extLst>
              <a:ext uri="{FF2B5EF4-FFF2-40B4-BE49-F238E27FC236}">
                <a16:creationId xmlns:a16="http://schemas.microsoft.com/office/drawing/2014/main" id="{324BA00E-DE38-2CE9-BEF4-242CA2E195E6}"/>
              </a:ext>
            </a:extLst>
          </p:cNvPr>
          <p:cNvSpPr>
            <a:spLocks noGrp="1"/>
          </p:cNvSpPr>
          <p:nvPr>
            <p:ph type="ftr" sz="quarter" idx="11"/>
          </p:nvPr>
        </p:nvSpPr>
        <p:spPr/>
        <p:txBody>
          <a:bodyPr/>
          <a:lstStyle/>
          <a:p>
            <a:r>
              <a:rPr lang="en-US"/>
              <a:t>©2022 VMware, Inc. and Microsoft Corporation. All rights reserved.</a:t>
            </a:r>
          </a:p>
        </p:txBody>
      </p:sp>
    </p:spTree>
    <p:extLst>
      <p:ext uri="{BB962C8B-B14F-4D97-AF65-F5344CB8AC3E}">
        <p14:creationId xmlns:p14="http://schemas.microsoft.com/office/powerpoint/2010/main" val="727579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Subtitle - No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97666-6BDA-AE54-A702-A8E4451D140F}"/>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580359A1-5E07-1512-F962-EF244732783B}"/>
              </a:ext>
            </a:extLst>
          </p:cNvPr>
          <p:cNvSpPr>
            <a:spLocks noGrp="1"/>
          </p:cNvSpPr>
          <p:nvPr>
            <p:ph type="sldNum" idx="10"/>
          </p:nvPr>
        </p:nvSpPr>
        <p:spPr/>
        <p:txBody>
          <a:bodyPr/>
          <a:lstStyle/>
          <a:p>
            <a:fld id="{3BD295A3-96FB-4E80-91AF-4225D266C57B}" type="slidenum">
              <a:rPr lang="en-US" smtClean="0"/>
              <a:t>‹#›</a:t>
            </a:fld>
            <a:endParaRPr lang="en-US"/>
          </a:p>
        </p:txBody>
      </p:sp>
      <p:sp>
        <p:nvSpPr>
          <p:cNvPr id="4" name="Footer Placeholder 3">
            <a:extLst>
              <a:ext uri="{FF2B5EF4-FFF2-40B4-BE49-F238E27FC236}">
                <a16:creationId xmlns:a16="http://schemas.microsoft.com/office/drawing/2014/main" id="{1B6AB15D-49EB-E8BB-AEC2-7309B6B55BF0}"/>
              </a:ext>
            </a:extLst>
          </p:cNvPr>
          <p:cNvSpPr>
            <a:spLocks noGrp="1"/>
          </p:cNvSpPr>
          <p:nvPr>
            <p:ph type="ftr" sz="quarter" idx="11"/>
          </p:nvPr>
        </p:nvSpPr>
        <p:spPr/>
        <p:txBody>
          <a:bodyPr/>
          <a:lstStyle/>
          <a:p>
            <a:r>
              <a:rPr lang="en-US"/>
              <a:t>©2022 VMware, Inc. and Microsoft Corporation. All rights reserved.</a:t>
            </a:r>
          </a:p>
        </p:txBody>
      </p:sp>
      <p:sp>
        <p:nvSpPr>
          <p:cNvPr id="5" name="Text Placeholder 2">
            <a:extLst>
              <a:ext uri="{FF2B5EF4-FFF2-40B4-BE49-F238E27FC236}">
                <a16:creationId xmlns:a16="http://schemas.microsoft.com/office/drawing/2014/main" id="{13E20CD8-2984-BD01-EDCF-8B6283F49A1E}"/>
              </a:ext>
            </a:extLst>
          </p:cNvPr>
          <p:cNvSpPr>
            <a:spLocks noGrp="1"/>
          </p:cNvSpPr>
          <p:nvPr>
            <p:ph type="body" sz="quarter" idx="12"/>
          </p:nvPr>
        </p:nvSpPr>
        <p:spPr>
          <a:xfrm>
            <a:off x="609600" y="899961"/>
            <a:ext cx="10972801" cy="319078"/>
          </a:xfrm>
          <a:prstGeom prst="rect">
            <a:avLst/>
          </a:prstGeom>
        </p:spPr>
        <p:txBody>
          <a:bodyPr/>
          <a:lstStyle>
            <a:lvl1pPr>
              <a:defRPr sz="1999"/>
            </a:lvl1pPr>
          </a:lstStyle>
          <a:p>
            <a:pPr lvl="0"/>
            <a:r>
              <a:rPr lang="en-US"/>
              <a:t>Click to edit Master text styles</a:t>
            </a:r>
          </a:p>
        </p:txBody>
      </p:sp>
      <p:grpSp>
        <p:nvGrpSpPr>
          <p:cNvPr id="6" name="Google Shape;163;p17">
            <a:extLst>
              <a:ext uri="{FF2B5EF4-FFF2-40B4-BE49-F238E27FC236}">
                <a16:creationId xmlns:a16="http://schemas.microsoft.com/office/drawing/2014/main" id="{066E3EF5-5219-D6DE-14CC-7D78C1B85A4E}"/>
              </a:ext>
            </a:extLst>
          </p:cNvPr>
          <p:cNvGrpSpPr/>
          <p:nvPr/>
        </p:nvGrpSpPr>
        <p:grpSpPr>
          <a:xfrm>
            <a:off x="616212" y="6287351"/>
            <a:ext cx="1936489" cy="365124"/>
            <a:chOff x="342906" y="-1290685"/>
            <a:chExt cx="1856560" cy="350055"/>
          </a:xfrm>
        </p:grpSpPr>
        <p:sp>
          <p:nvSpPr>
            <p:cNvPr id="7" name="Google Shape;164;p17">
              <a:extLst>
                <a:ext uri="{FF2B5EF4-FFF2-40B4-BE49-F238E27FC236}">
                  <a16:creationId xmlns:a16="http://schemas.microsoft.com/office/drawing/2014/main" id="{AC28FC9A-BD67-2F2E-E18F-D9D688F47D80}"/>
                </a:ext>
              </a:extLst>
            </p:cNvPr>
            <p:cNvSpPr/>
            <p:nvPr/>
          </p:nvSpPr>
          <p:spPr>
            <a:xfrm>
              <a:off x="1550479" y="-1184982"/>
              <a:ext cx="648988" cy="129188"/>
            </a:xfrm>
            <a:custGeom>
              <a:avLst/>
              <a:gdLst/>
              <a:ahLst/>
              <a:cxnLst/>
              <a:rect l="l" t="t" r="r" b="b"/>
              <a:pathLst>
                <a:path w="60022" h="11948" extrusionOk="0">
                  <a:moveTo>
                    <a:pt x="14140" y="571"/>
                  </a:moveTo>
                  <a:cubicBezTo>
                    <a:pt x="13861" y="571"/>
                    <a:pt x="13583" y="675"/>
                    <a:pt x="13364" y="885"/>
                  </a:cubicBezTo>
                  <a:cubicBezTo>
                    <a:pt x="13150" y="1081"/>
                    <a:pt x="13034" y="1358"/>
                    <a:pt x="13043" y="1652"/>
                  </a:cubicBezTo>
                  <a:cubicBezTo>
                    <a:pt x="13043" y="1938"/>
                    <a:pt x="13159" y="2214"/>
                    <a:pt x="13364" y="2411"/>
                  </a:cubicBezTo>
                  <a:cubicBezTo>
                    <a:pt x="13562" y="2600"/>
                    <a:pt x="13826" y="2714"/>
                    <a:pt x="14109" y="2714"/>
                  </a:cubicBezTo>
                  <a:cubicBezTo>
                    <a:pt x="14119" y="2714"/>
                    <a:pt x="14130" y="2714"/>
                    <a:pt x="14140" y="2714"/>
                  </a:cubicBezTo>
                  <a:cubicBezTo>
                    <a:pt x="14150" y="2714"/>
                    <a:pt x="14161" y="2714"/>
                    <a:pt x="14171" y="2714"/>
                  </a:cubicBezTo>
                  <a:cubicBezTo>
                    <a:pt x="14445" y="2714"/>
                    <a:pt x="14710" y="2600"/>
                    <a:pt x="14907" y="2411"/>
                  </a:cubicBezTo>
                  <a:cubicBezTo>
                    <a:pt x="15122" y="2214"/>
                    <a:pt x="15237" y="1938"/>
                    <a:pt x="15229" y="1643"/>
                  </a:cubicBezTo>
                  <a:cubicBezTo>
                    <a:pt x="15229" y="1358"/>
                    <a:pt x="15113" y="1081"/>
                    <a:pt x="14916" y="885"/>
                  </a:cubicBezTo>
                  <a:cubicBezTo>
                    <a:pt x="14698" y="675"/>
                    <a:pt x="14419" y="571"/>
                    <a:pt x="14140" y="571"/>
                  </a:cubicBezTo>
                  <a:close/>
                  <a:moveTo>
                    <a:pt x="32045" y="5283"/>
                  </a:moveTo>
                  <a:cubicBezTo>
                    <a:pt x="32678" y="5292"/>
                    <a:pt x="33178" y="5506"/>
                    <a:pt x="33526" y="5934"/>
                  </a:cubicBezTo>
                  <a:cubicBezTo>
                    <a:pt x="33882" y="6354"/>
                    <a:pt x="34061" y="6987"/>
                    <a:pt x="34061" y="7835"/>
                  </a:cubicBezTo>
                  <a:cubicBezTo>
                    <a:pt x="34061" y="8691"/>
                    <a:pt x="33891" y="9324"/>
                    <a:pt x="33543" y="9761"/>
                  </a:cubicBezTo>
                  <a:cubicBezTo>
                    <a:pt x="33204" y="10190"/>
                    <a:pt x="32705" y="10404"/>
                    <a:pt x="32054" y="10404"/>
                  </a:cubicBezTo>
                  <a:cubicBezTo>
                    <a:pt x="31385" y="10404"/>
                    <a:pt x="30876" y="10190"/>
                    <a:pt x="30510" y="9761"/>
                  </a:cubicBezTo>
                  <a:cubicBezTo>
                    <a:pt x="30153" y="9333"/>
                    <a:pt x="29975" y="8700"/>
                    <a:pt x="29975" y="7888"/>
                  </a:cubicBezTo>
                  <a:lnTo>
                    <a:pt x="29966" y="7888"/>
                  </a:lnTo>
                  <a:cubicBezTo>
                    <a:pt x="29966" y="7050"/>
                    <a:pt x="30153" y="6407"/>
                    <a:pt x="30510" y="5961"/>
                  </a:cubicBezTo>
                  <a:cubicBezTo>
                    <a:pt x="30876" y="5506"/>
                    <a:pt x="31385" y="5283"/>
                    <a:pt x="32045" y="5283"/>
                  </a:cubicBezTo>
                  <a:close/>
                  <a:moveTo>
                    <a:pt x="46577" y="5283"/>
                  </a:moveTo>
                  <a:cubicBezTo>
                    <a:pt x="47219" y="5292"/>
                    <a:pt x="47710" y="5506"/>
                    <a:pt x="48067" y="5934"/>
                  </a:cubicBezTo>
                  <a:cubicBezTo>
                    <a:pt x="48415" y="6354"/>
                    <a:pt x="48593" y="6987"/>
                    <a:pt x="48593" y="7835"/>
                  </a:cubicBezTo>
                  <a:cubicBezTo>
                    <a:pt x="48593" y="8691"/>
                    <a:pt x="48424" y="9324"/>
                    <a:pt x="48085" y="9761"/>
                  </a:cubicBezTo>
                  <a:cubicBezTo>
                    <a:pt x="47737" y="10190"/>
                    <a:pt x="47246" y="10404"/>
                    <a:pt x="46595" y="10404"/>
                  </a:cubicBezTo>
                  <a:cubicBezTo>
                    <a:pt x="46582" y="10404"/>
                    <a:pt x="46568" y="10404"/>
                    <a:pt x="46555" y="10404"/>
                  </a:cubicBezTo>
                  <a:cubicBezTo>
                    <a:pt x="45905" y="10404"/>
                    <a:pt x="45401" y="10190"/>
                    <a:pt x="45052" y="9770"/>
                  </a:cubicBezTo>
                  <a:cubicBezTo>
                    <a:pt x="44686" y="9333"/>
                    <a:pt x="44507" y="8709"/>
                    <a:pt x="44507" y="7888"/>
                  </a:cubicBezTo>
                  <a:cubicBezTo>
                    <a:pt x="44507" y="7050"/>
                    <a:pt x="44686" y="6407"/>
                    <a:pt x="45052" y="5961"/>
                  </a:cubicBezTo>
                  <a:cubicBezTo>
                    <a:pt x="45408" y="5506"/>
                    <a:pt x="45926" y="5283"/>
                    <a:pt x="46577" y="5283"/>
                  </a:cubicBezTo>
                  <a:close/>
                  <a:moveTo>
                    <a:pt x="27294" y="3784"/>
                  </a:moveTo>
                  <a:cubicBezTo>
                    <a:pt x="26880" y="3784"/>
                    <a:pt x="26476" y="3917"/>
                    <a:pt x="26139" y="4159"/>
                  </a:cubicBezTo>
                  <a:cubicBezTo>
                    <a:pt x="25800" y="4400"/>
                    <a:pt x="25550" y="4748"/>
                    <a:pt x="25399" y="5140"/>
                  </a:cubicBezTo>
                  <a:lnTo>
                    <a:pt x="25372" y="5140"/>
                  </a:lnTo>
                  <a:lnTo>
                    <a:pt x="25372" y="3909"/>
                  </a:lnTo>
                  <a:lnTo>
                    <a:pt x="23579" y="3909"/>
                  </a:lnTo>
                  <a:lnTo>
                    <a:pt x="23579" y="11751"/>
                  </a:lnTo>
                  <a:lnTo>
                    <a:pt x="25363" y="11751"/>
                  </a:lnTo>
                  <a:lnTo>
                    <a:pt x="25363" y="7790"/>
                  </a:lnTo>
                  <a:cubicBezTo>
                    <a:pt x="25363" y="7005"/>
                    <a:pt x="25515" y="6416"/>
                    <a:pt x="25818" y="6033"/>
                  </a:cubicBezTo>
                  <a:cubicBezTo>
                    <a:pt x="26085" y="5676"/>
                    <a:pt x="26496" y="5462"/>
                    <a:pt x="26933" y="5462"/>
                  </a:cubicBezTo>
                  <a:cubicBezTo>
                    <a:pt x="26956" y="5461"/>
                    <a:pt x="26978" y="5460"/>
                    <a:pt x="27001" y="5460"/>
                  </a:cubicBezTo>
                  <a:cubicBezTo>
                    <a:pt x="27201" y="5460"/>
                    <a:pt x="27401" y="5496"/>
                    <a:pt x="27593" y="5560"/>
                  </a:cubicBezTo>
                  <a:cubicBezTo>
                    <a:pt x="27736" y="5604"/>
                    <a:pt x="27879" y="5667"/>
                    <a:pt x="28004" y="5756"/>
                  </a:cubicBezTo>
                  <a:lnTo>
                    <a:pt x="28004" y="3891"/>
                  </a:lnTo>
                  <a:cubicBezTo>
                    <a:pt x="27914" y="3856"/>
                    <a:pt x="27816" y="3829"/>
                    <a:pt x="27718" y="3811"/>
                  </a:cubicBezTo>
                  <a:cubicBezTo>
                    <a:pt x="27584" y="3793"/>
                    <a:pt x="27459" y="3784"/>
                    <a:pt x="27334" y="3784"/>
                  </a:cubicBezTo>
                  <a:cubicBezTo>
                    <a:pt x="27321" y="3784"/>
                    <a:pt x="27308" y="3784"/>
                    <a:pt x="27294" y="3784"/>
                  </a:cubicBezTo>
                  <a:close/>
                  <a:moveTo>
                    <a:pt x="0" y="823"/>
                  </a:moveTo>
                  <a:lnTo>
                    <a:pt x="0" y="11760"/>
                  </a:lnTo>
                  <a:lnTo>
                    <a:pt x="1695" y="11760"/>
                  </a:lnTo>
                  <a:lnTo>
                    <a:pt x="1695" y="3187"/>
                  </a:lnTo>
                  <a:lnTo>
                    <a:pt x="1722" y="3187"/>
                  </a:lnTo>
                  <a:lnTo>
                    <a:pt x="5094" y="11760"/>
                  </a:lnTo>
                  <a:lnTo>
                    <a:pt x="6316" y="11760"/>
                  </a:lnTo>
                  <a:lnTo>
                    <a:pt x="9617" y="3187"/>
                  </a:lnTo>
                  <a:lnTo>
                    <a:pt x="9644" y="3187"/>
                  </a:lnTo>
                  <a:lnTo>
                    <a:pt x="9644" y="11751"/>
                  </a:lnTo>
                  <a:lnTo>
                    <a:pt x="11500" y="11751"/>
                  </a:lnTo>
                  <a:lnTo>
                    <a:pt x="11500" y="823"/>
                  </a:lnTo>
                  <a:lnTo>
                    <a:pt x="8957" y="823"/>
                  </a:lnTo>
                  <a:lnTo>
                    <a:pt x="5728" y="8923"/>
                  </a:lnTo>
                  <a:lnTo>
                    <a:pt x="5683" y="8923"/>
                  </a:lnTo>
                  <a:lnTo>
                    <a:pt x="2641" y="823"/>
                  </a:lnTo>
                  <a:close/>
                  <a:moveTo>
                    <a:pt x="13221" y="3918"/>
                  </a:moveTo>
                  <a:lnTo>
                    <a:pt x="13221" y="11760"/>
                  </a:lnTo>
                  <a:lnTo>
                    <a:pt x="15023" y="11760"/>
                  </a:lnTo>
                  <a:lnTo>
                    <a:pt x="15023" y="3918"/>
                  </a:lnTo>
                  <a:close/>
                  <a:moveTo>
                    <a:pt x="39726" y="3722"/>
                  </a:moveTo>
                  <a:cubicBezTo>
                    <a:pt x="38851" y="3722"/>
                    <a:pt x="38147" y="3945"/>
                    <a:pt x="37603" y="4400"/>
                  </a:cubicBezTo>
                  <a:cubicBezTo>
                    <a:pt x="37067" y="4819"/>
                    <a:pt x="36764" y="5462"/>
                    <a:pt x="36782" y="6148"/>
                  </a:cubicBezTo>
                  <a:cubicBezTo>
                    <a:pt x="36764" y="6639"/>
                    <a:pt x="36907" y="7121"/>
                    <a:pt x="37192" y="7504"/>
                  </a:cubicBezTo>
                  <a:cubicBezTo>
                    <a:pt x="37469" y="7861"/>
                    <a:pt x="37942" y="8174"/>
                    <a:pt x="38602" y="8459"/>
                  </a:cubicBezTo>
                  <a:cubicBezTo>
                    <a:pt x="39012" y="8602"/>
                    <a:pt x="39396" y="8807"/>
                    <a:pt x="39744" y="9066"/>
                  </a:cubicBezTo>
                  <a:cubicBezTo>
                    <a:pt x="39931" y="9217"/>
                    <a:pt x="40038" y="9458"/>
                    <a:pt x="40038" y="9708"/>
                  </a:cubicBezTo>
                  <a:cubicBezTo>
                    <a:pt x="40056" y="9949"/>
                    <a:pt x="39949" y="10172"/>
                    <a:pt x="39753" y="10306"/>
                  </a:cubicBezTo>
                  <a:cubicBezTo>
                    <a:pt x="39510" y="10423"/>
                    <a:pt x="39241" y="10479"/>
                    <a:pt x="38974" y="10479"/>
                  </a:cubicBezTo>
                  <a:cubicBezTo>
                    <a:pt x="38936" y="10479"/>
                    <a:pt x="38898" y="10477"/>
                    <a:pt x="38860" y="10475"/>
                  </a:cubicBezTo>
                  <a:cubicBezTo>
                    <a:pt x="38504" y="10466"/>
                    <a:pt x="38165" y="10395"/>
                    <a:pt x="37834" y="10270"/>
                  </a:cubicBezTo>
                  <a:cubicBezTo>
                    <a:pt x="37460" y="10136"/>
                    <a:pt x="37103" y="9949"/>
                    <a:pt x="36782" y="9717"/>
                  </a:cubicBezTo>
                  <a:lnTo>
                    <a:pt x="36782" y="11519"/>
                  </a:lnTo>
                  <a:cubicBezTo>
                    <a:pt x="37094" y="11662"/>
                    <a:pt x="37424" y="11760"/>
                    <a:pt x="37754" y="11822"/>
                  </a:cubicBezTo>
                  <a:cubicBezTo>
                    <a:pt x="38102" y="11894"/>
                    <a:pt x="38450" y="11929"/>
                    <a:pt x="38807" y="11938"/>
                  </a:cubicBezTo>
                  <a:cubicBezTo>
                    <a:pt x="39744" y="11938"/>
                    <a:pt x="40484" y="11715"/>
                    <a:pt x="41037" y="11260"/>
                  </a:cubicBezTo>
                  <a:cubicBezTo>
                    <a:pt x="41572" y="10841"/>
                    <a:pt x="41885" y="10190"/>
                    <a:pt x="41867" y="9494"/>
                  </a:cubicBezTo>
                  <a:cubicBezTo>
                    <a:pt x="41876" y="9012"/>
                    <a:pt x="41724" y="8539"/>
                    <a:pt x="41430" y="8165"/>
                  </a:cubicBezTo>
                  <a:cubicBezTo>
                    <a:pt x="41153" y="7799"/>
                    <a:pt x="40645" y="7460"/>
                    <a:pt x="39922" y="7165"/>
                  </a:cubicBezTo>
                  <a:cubicBezTo>
                    <a:pt x="39369" y="6942"/>
                    <a:pt x="39012" y="6746"/>
                    <a:pt x="38843" y="6603"/>
                  </a:cubicBezTo>
                  <a:cubicBezTo>
                    <a:pt x="38682" y="6443"/>
                    <a:pt x="38593" y="6211"/>
                    <a:pt x="38602" y="5979"/>
                  </a:cubicBezTo>
                  <a:lnTo>
                    <a:pt x="38593" y="5970"/>
                  </a:lnTo>
                  <a:cubicBezTo>
                    <a:pt x="38593" y="5747"/>
                    <a:pt x="38700" y="5533"/>
                    <a:pt x="38887" y="5408"/>
                  </a:cubicBezTo>
                  <a:cubicBezTo>
                    <a:pt x="39104" y="5272"/>
                    <a:pt x="39349" y="5200"/>
                    <a:pt x="39598" y="5200"/>
                  </a:cubicBezTo>
                  <a:cubicBezTo>
                    <a:pt x="39626" y="5200"/>
                    <a:pt x="39653" y="5201"/>
                    <a:pt x="39681" y="5203"/>
                  </a:cubicBezTo>
                  <a:cubicBezTo>
                    <a:pt x="40002" y="5203"/>
                    <a:pt x="40315" y="5265"/>
                    <a:pt x="40618" y="5381"/>
                  </a:cubicBezTo>
                  <a:cubicBezTo>
                    <a:pt x="40912" y="5479"/>
                    <a:pt x="41189" y="5622"/>
                    <a:pt x="41448" y="5801"/>
                  </a:cubicBezTo>
                  <a:lnTo>
                    <a:pt x="41448" y="4043"/>
                  </a:lnTo>
                  <a:cubicBezTo>
                    <a:pt x="41180" y="3936"/>
                    <a:pt x="40903" y="3856"/>
                    <a:pt x="40618" y="3811"/>
                  </a:cubicBezTo>
                  <a:cubicBezTo>
                    <a:pt x="40323" y="3749"/>
                    <a:pt x="40020" y="3722"/>
                    <a:pt x="39726" y="3722"/>
                  </a:cubicBezTo>
                  <a:close/>
                  <a:moveTo>
                    <a:pt x="54619" y="0"/>
                  </a:moveTo>
                  <a:cubicBezTo>
                    <a:pt x="53904" y="0"/>
                    <a:pt x="53219" y="292"/>
                    <a:pt x="52706" y="796"/>
                  </a:cubicBezTo>
                  <a:cubicBezTo>
                    <a:pt x="52180" y="1331"/>
                    <a:pt x="51894" y="2063"/>
                    <a:pt x="51921" y="2821"/>
                  </a:cubicBezTo>
                  <a:lnTo>
                    <a:pt x="51921" y="3918"/>
                  </a:lnTo>
                  <a:lnTo>
                    <a:pt x="50645" y="3918"/>
                  </a:lnTo>
                  <a:lnTo>
                    <a:pt x="50645" y="5426"/>
                  </a:lnTo>
                  <a:lnTo>
                    <a:pt x="51921" y="5426"/>
                  </a:lnTo>
                  <a:lnTo>
                    <a:pt x="51921" y="11751"/>
                  </a:lnTo>
                  <a:lnTo>
                    <a:pt x="53741" y="11751"/>
                  </a:lnTo>
                  <a:lnTo>
                    <a:pt x="53741" y="5426"/>
                  </a:lnTo>
                  <a:lnTo>
                    <a:pt x="56417" y="5426"/>
                  </a:lnTo>
                  <a:lnTo>
                    <a:pt x="56408" y="9449"/>
                  </a:lnTo>
                  <a:cubicBezTo>
                    <a:pt x="56408" y="10279"/>
                    <a:pt x="56604" y="10903"/>
                    <a:pt x="56979" y="11314"/>
                  </a:cubicBezTo>
                  <a:cubicBezTo>
                    <a:pt x="57354" y="11733"/>
                    <a:pt x="57916" y="11938"/>
                    <a:pt x="58674" y="11938"/>
                  </a:cubicBezTo>
                  <a:cubicBezTo>
                    <a:pt x="58933" y="11938"/>
                    <a:pt x="59200" y="11911"/>
                    <a:pt x="59459" y="11858"/>
                  </a:cubicBezTo>
                  <a:cubicBezTo>
                    <a:pt x="59655" y="11822"/>
                    <a:pt x="59843" y="11760"/>
                    <a:pt x="60021" y="11671"/>
                  </a:cubicBezTo>
                  <a:lnTo>
                    <a:pt x="60021" y="10145"/>
                  </a:lnTo>
                  <a:cubicBezTo>
                    <a:pt x="59905" y="10225"/>
                    <a:pt x="59780" y="10288"/>
                    <a:pt x="59646" y="10332"/>
                  </a:cubicBezTo>
                  <a:cubicBezTo>
                    <a:pt x="59522" y="10377"/>
                    <a:pt x="59397" y="10404"/>
                    <a:pt x="59272" y="10404"/>
                  </a:cubicBezTo>
                  <a:cubicBezTo>
                    <a:pt x="58906" y="10404"/>
                    <a:pt x="58638" y="10306"/>
                    <a:pt x="58469" y="10109"/>
                  </a:cubicBezTo>
                  <a:cubicBezTo>
                    <a:pt x="58299" y="9913"/>
                    <a:pt x="58210" y="9574"/>
                    <a:pt x="58210" y="9092"/>
                  </a:cubicBezTo>
                  <a:lnTo>
                    <a:pt x="58210" y="5426"/>
                  </a:lnTo>
                  <a:lnTo>
                    <a:pt x="60021" y="5426"/>
                  </a:lnTo>
                  <a:lnTo>
                    <a:pt x="60021" y="3918"/>
                  </a:lnTo>
                  <a:lnTo>
                    <a:pt x="58210" y="3918"/>
                  </a:lnTo>
                  <a:lnTo>
                    <a:pt x="58210" y="1590"/>
                  </a:lnTo>
                  <a:lnTo>
                    <a:pt x="56408" y="2152"/>
                  </a:lnTo>
                  <a:lnTo>
                    <a:pt x="56408" y="3909"/>
                  </a:lnTo>
                  <a:lnTo>
                    <a:pt x="53741" y="3909"/>
                  </a:lnTo>
                  <a:lnTo>
                    <a:pt x="53741" y="2955"/>
                  </a:lnTo>
                  <a:cubicBezTo>
                    <a:pt x="53741" y="2491"/>
                    <a:pt x="53848" y="2134"/>
                    <a:pt x="54053" y="1884"/>
                  </a:cubicBezTo>
                  <a:cubicBezTo>
                    <a:pt x="54254" y="1658"/>
                    <a:pt x="54550" y="1526"/>
                    <a:pt x="54852" y="1526"/>
                  </a:cubicBezTo>
                  <a:cubicBezTo>
                    <a:pt x="54871" y="1526"/>
                    <a:pt x="54890" y="1526"/>
                    <a:pt x="54909" y="1527"/>
                  </a:cubicBezTo>
                  <a:cubicBezTo>
                    <a:pt x="55088" y="1527"/>
                    <a:pt x="55257" y="1545"/>
                    <a:pt x="55427" y="1599"/>
                  </a:cubicBezTo>
                  <a:cubicBezTo>
                    <a:pt x="55525" y="1634"/>
                    <a:pt x="55632" y="1679"/>
                    <a:pt x="55730" y="1733"/>
                  </a:cubicBezTo>
                  <a:lnTo>
                    <a:pt x="55730" y="145"/>
                  </a:lnTo>
                  <a:cubicBezTo>
                    <a:pt x="55587" y="91"/>
                    <a:pt x="55436" y="55"/>
                    <a:pt x="55284" y="38"/>
                  </a:cubicBezTo>
                  <a:cubicBezTo>
                    <a:pt x="55097" y="20"/>
                    <a:pt x="54900" y="2"/>
                    <a:pt x="54713" y="2"/>
                  </a:cubicBezTo>
                  <a:cubicBezTo>
                    <a:pt x="54682" y="1"/>
                    <a:pt x="54650" y="0"/>
                    <a:pt x="54619" y="0"/>
                  </a:cubicBezTo>
                  <a:close/>
                  <a:moveTo>
                    <a:pt x="20394" y="3704"/>
                  </a:moveTo>
                  <a:cubicBezTo>
                    <a:pt x="19082" y="3722"/>
                    <a:pt x="18065" y="4132"/>
                    <a:pt x="17343" y="4944"/>
                  </a:cubicBezTo>
                  <a:cubicBezTo>
                    <a:pt x="16629" y="5756"/>
                    <a:pt x="16263" y="6791"/>
                    <a:pt x="16263" y="8049"/>
                  </a:cubicBezTo>
                  <a:cubicBezTo>
                    <a:pt x="16272" y="9182"/>
                    <a:pt x="16620" y="10118"/>
                    <a:pt x="17316" y="10850"/>
                  </a:cubicBezTo>
                  <a:cubicBezTo>
                    <a:pt x="18021" y="11572"/>
                    <a:pt x="18931" y="11938"/>
                    <a:pt x="20055" y="11938"/>
                  </a:cubicBezTo>
                  <a:cubicBezTo>
                    <a:pt x="20089" y="11939"/>
                    <a:pt x="20122" y="11939"/>
                    <a:pt x="20156" y="11939"/>
                  </a:cubicBezTo>
                  <a:cubicBezTo>
                    <a:pt x="20524" y="11939"/>
                    <a:pt x="20891" y="11895"/>
                    <a:pt x="21250" y="11813"/>
                  </a:cubicBezTo>
                  <a:cubicBezTo>
                    <a:pt x="21589" y="11733"/>
                    <a:pt x="21919" y="11608"/>
                    <a:pt x="22223" y="11430"/>
                  </a:cubicBezTo>
                  <a:lnTo>
                    <a:pt x="22223" y="9717"/>
                  </a:lnTo>
                  <a:cubicBezTo>
                    <a:pt x="21955" y="9922"/>
                    <a:pt x="21652" y="10092"/>
                    <a:pt x="21331" y="10216"/>
                  </a:cubicBezTo>
                  <a:cubicBezTo>
                    <a:pt x="21054" y="10341"/>
                    <a:pt x="20760" y="10404"/>
                    <a:pt x="20456" y="10404"/>
                  </a:cubicBezTo>
                  <a:lnTo>
                    <a:pt x="20447" y="10404"/>
                  </a:lnTo>
                  <a:cubicBezTo>
                    <a:pt x="19734" y="10404"/>
                    <a:pt x="19163" y="10181"/>
                    <a:pt x="18752" y="9744"/>
                  </a:cubicBezTo>
                  <a:cubicBezTo>
                    <a:pt x="18333" y="9315"/>
                    <a:pt x="18128" y="8691"/>
                    <a:pt x="18128" y="7888"/>
                  </a:cubicBezTo>
                  <a:cubicBezTo>
                    <a:pt x="18128" y="7085"/>
                    <a:pt x="18342" y="6452"/>
                    <a:pt x="18779" y="5979"/>
                  </a:cubicBezTo>
                  <a:cubicBezTo>
                    <a:pt x="19204" y="5520"/>
                    <a:pt x="19791" y="5263"/>
                    <a:pt x="20401" y="5263"/>
                  </a:cubicBezTo>
                  <a:cubicBezTo>
                    <a:pt x="20431" y="5263"/>
                    <a:pt x="20462" y="5264"/>
                    <a:pt x="20492" y="5265"/>
                  </a:cubicBezTo>
                  <a:cubicBezTo>
                    <a:pt x="20795" y="5274"/>
                    <a:pt x="21099" y="5337"/>
                    <a:pt x="21384" y="5453"/>
                  </a:cubicBezTo>
                  <a:cubicBezTo>
                    <a:pt x="21687" y="5569"/>
                    <a:pt x="21973" y="5729"/>
                    <a:pt x="22232" y="5925"/>
                  </a:cubicBezTo>
                  <a:lnTo>
                    <a:pt x="22232" y="4159"/>
                  </a:lnTo>
                  <a:cubicBezTo>
                    <a:pt x="21973" y="4016"/>
                    <a:pt x="21696" y="3909"/>
                    <a:pt x="21411" y="3838"/>
                  </a:cubicBezTo>
                  <a:cubicBezTo>
                    <a:pt x="21081" y="3758"/>
                    <a:pt x="20733" y="3713"/>
                    <a:pt x="20394" y="3704"/>
                  </a:cubicBezTo>
                  <a:close/>
                  <a:moveTo>
                    <a:pt x="32134" y="3731"/>
                  </a:moveTo>
                  <a:cubicBezTo>
                    <a:pt x="30867" y="3731"/>
                    <a:pt x="29886" y="4115"/>
                    <a:pt x="29172" y="4864"/>
                  </a:cubicBezTo>
                  <a:cubicBezTo>
                    <a:pt x="28458" y="5622"/>
                    <a:pt x="28102" y="6648"/>
                    <a:pt x="28102" y="7951"/>
                  </a:cubicBezTo>
                  <a:cubicBezTo>
                    <a:pt x="28102" y="9182"/>
                    <a:pt x="28458" y="10163"/>
                    <a:pt x="29145" y="10877"/>
                  </a:cubicBezTo>
                  <a:cubicBezTo>
                    <a:pt x="29841" y="11590"/>
                    <a:pt x="30778" y="11947"/>
                    <a:pt x="31956" y="11947"/>
                  </a:cubicBezTo>
                  <a:cubicBezTo>
                    <a:pt x="33187" y="11947"/>
                    <a:pt x="34150" y="11572"/>
                    <a:pt x="34864" y="10814"/>
                  </a:cubicBezTo>
                  <a:cubicBezTo>
                    <a:pt x="35577" y="10065"/>
                    <a:pt x="35934" y="9057"/>
                    <a:pt x="35934" y="7781"/>
                  </a:cubicBezTo>
                  <a:cubicBezTo>
                    <a:pt x="35925" y="6541"/>
                    <a:pt x="35595" y="5551"/>
                    <a:pt x="34926" y="4828"/>
                  </a:cubicBezTo>
                  <a:cubicBezTo>
                    <a:pt x="34257" y="4097"/>
                    <a:pt x="33329" y="3731"/>
                    <a:pt x="32134" y="3731"/>
                  </a:cubicBezTo>
                  <a:close/>
                  <a:moveTo>
                    <a:pt x="46666" y="3740"/>
                  </a:moveTo>
                  <a:cubicBezTo>
                    <a:pt x="45408" y="3740"/>
                    <a:pt x="44418" y="4115"/>
                    <a:pt x="43705" y="4873"/>
                  </a:cubicBezTo>
                  <a:cubicBezTo>
                    <a:pt x="43000" y="5631"/>
                    <a:pt x="42643" y="6657"/>
                    <a:pt x="42643" y="7951"/>
                  </a:cubicBezTo>
                  <a:lnTo>
                    <a:pt x="42634" y="7951"/>
                  </a:lnTo>
                  <a:cubicBezTo>
                    <a:pt x="42643" y="9191"/>
                    <a:pt x="42991" y="10172"/>
                    <a:pt x="43687" y="10886"/>
                  </a:cubicBezTo>
                  <a:cubicBezTo>
                    <a:pt x="44374" y="11590"/>
                    <a:pt x="45310" y="11947"/>
                    <a:pt x="46497" y="11947"/>
                  </a:cubicBezTo>
                  <a:cubicBezTo>
                    <a:pt x="46511" y="11947"/>
                    <a:pt x="46525" y="11947"/>
                    <a:pt x="46538" y="11947"/>
                  </a:cubicBezTo>
                  <a:cubicBezTo>
                    <a:pt x="47741" y="11947"/>
                    <a:pt x="48700" y="11564"/>
                    <a:pt x="49405" y="10823"/>
                  </a:cubicBezTo>
                  <a:cubicBezTo>
                    <a:pt x="50110" y="10074"/>
                    <a:pt x="50467" y="9057"/>
                    <a:pt x="50467" y="7790"/>
                  </a:cubicBezTo>
                  <a:cubicBezTo>
                    <a:pt x="50467" y="6550"/>
                    <a:pt x="50128" y="5560"/>
                    <a:pt x="49459" y="4828"/>
                  </a:cubicBezTo>
                  <a:cubicBezTo>
                    <a:pt x="48790" y="4106"/>
                    <a:pt x="47862" y="3740"/>
                    <a:pt x="46666" y="374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8" name="Google Shape;165;p17">
              <a:extLst>
                <a:ext uri="{FF2B5EF4-FFF2-40B4-BE49-F238E27FC236}">
                  <a16:creationId xmlns:a16="http://schemas.microsoft.com/office/drawing/2014/main" id="{1CE2C3CA-F23F-3D43-4FFD-8A6BE2B17CB7}"/>
                </a:ext>
              </a:extLst>
            </p:cNvPr>
            <p:cNvSpPr/>
            <p:nvPr/>
          </p:nvSpPr>
          <p:spPr>
            <a:xfrm>
              <a:off x="633633" y="-1170893"/>
              <a:ext cx="159560" cy="111531"/>
            </a:xfrm>
            <a:custGeom>
              <a:avLst/>
              <a:gdLst/>
              <a:ahLst/>
              <a:cxnLst/>
              <a:rect l="l" t="t" r="r" b="b"/>
              <a:pathLst>
                <a:path w="14757" h="10315" extrusionOk="0">
                  <a:moveTo>
                    <a:pt x="14049" y="1"/>
                  </a:moveTo>
                  <a:cubicBezTo>
                    <a:pt x="14038" y="1"/>
                    <a:pt x="14027" y="1"/>
                    <a:pt x="14016" y="1"/>
                  </a:cubicBezTo>
                  <a:cubicBezTo>
                    <a:pt x="13677" y="1"/>
                    <a:pt x="13373" y="242"/>
                    <a:pt x="13302" y="581"/>
                  </a:cubicBezTo>
                  <a:lnTo>
                    <a:pt x="10733" y="7959"/>
                  </a:lnTo>
                  <a:lnTo>
                    <a:pt x="8199" y="599"/>
                  </a:lnTo>
                  <a:cubicBezTo>
                    <a:pt x="8112" y="248"/>
                    <a:pt x="7800" y="1"/>
                    <a:pt x="7434" y="1"/>
                  </a:cubicBezTo>
                  <a:cubicBezTo>
                    <a:pt x="7427" y="1"/>
                    <a:pt x="7421" y="1"/>
                    <a:pt x="7414" y="1"/>
                  </a:cubicBezTo>
                  <a:lnTo>
                    <a:pt x="7334" y="1"/>
                  </a:lnTo>
                  <a:cubicBezTo>
                    <a:pt x="6986" y="10"/>
                    <a:pt x="6674" y="251"/>
                    <a:pt x="6602" y="599"/>
                  </a:cubicBezTo>
                  <a:lnTo>
                    <a:pt x="4051" y="7959"/>
                  </a:lnTo>
                  <a:lnTo>
                    <a:pt x="1517" y="626"/>
                  </a:lnTo>
                  <a:cubicBezTo>
                    <a:pt x="1437" y="260"/>
                    <a:pt x="1125" y="1"/>
                    <a:pt x="759" y="1"/>
                  </a:cubicBezTo>
                  <a:cubicBezTo>
                    <a:pt x="754" y="1"/>
                    <a:pt x="748" y="1"/>
                    <a:pt x="742" y="1"/>
                  </a:cubicBezTo>
                  <a:cubicBezTo>
                    <a:pt x="340" y="1"/>
                    <a:pt x="10" y="319"/>
                    <a:pt x="1" y="724"/>
                  </a:cubicBezTo>
                  <a:cubicBezTo>
                    <a:pt x="10" y="858"/>
                    <a:pt x="45" y="1001"/>
                    <a:pt x="99" y="1125"/>
                  </a:cubicBezTo>
                  <a:lnTo>
                    <a:pt x="3150" y="9636"/>
                  </a:lnTo>
                  <a:lnTo>
                    <a:pt x="3159" y="9636"/>
                  </a:lnTo>
                  <a:cubicBezTo>
                    <a:pt x="3257" y="10029"/>
                    <a:pt x="3596" y="10305"/>
                    <a:pt x="3997" y="10314"/>
                  </a:cubicBezTo>
                  <a:lnTo>
                    <a:pt x="4042" y="10314"/>
                  </a:lnTo>
                  <a:cubicBezTo>
                    <a:pt x="4435" y="10314"/>
                    <a:pt x="4782" y="10029"/>
                    <a:pt x="4854" y="9636"/>
                  </a:cubicBezTo>
                  <a:lnTo>
                    <a:pt x="7387" y="2410"/>
                  </a:lnTo>
                  <a:lnTo>
                    <a:pt x="9894" y="9636"/>
                  </a:lnTo>
                  <a:cubicBezTo>
                    <a:pt x="9975" y="10029"/>
                    <a:pt x="10314" y="10314"/>
                    <a:pt x="10715" y="10314"/>
                  </a:cubicBezTo>
                  <a:lnTo>
                    <a:pt x="10769" y="10314"/>
                  </a:lnTo>
                  <a:cubicBezTo>
                    <a:pt x="11161" y="10296"/>
                    <a:pt x="11491" y="10020"/>
                    <a:pt x="11589" y="9636"/>
                  </a:cubicBezTo>
                  <a:lnTo>
                    <a:pt x="14667" y="1108"/>
                  </a:lnTo>
                  <a:cubicBezTo>
                    <a:pt x="14712" y="983"/>
                    <a:pt x="14747" y="840"/>
                    <a:pt x="14756" y="697"/>
                  </a:cubicBezTo>
                  <a:cubicBezTo>
                    <a:pt x="14756" y="510"/>
                    <a:pt x="14676" y="331"/>
                    <a:pt x="14533" y="198"/>
                  </a:cubicBezTo>
                  <a:cubicBezTo>
                    <a:pt x="14407" y="71"/>
                    <a:pt x="14233" y="1"/>
                    <a:pt x="14049"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9" name="Google Shape;166;p17">
              <a:extLst>
                <a:ext uri="{FF2B5EF4-FFF2-40B4-BE49-F238E27FC236}">
                  <a16:creationId xmlns:a16="http://schemas.microsoft.com/office/drawing/2014/main" id="{DD0D2829-52BC-6C00-B5EF-D75218A9D682}"/>
                </a:ext>
              </a:extLst>
            </p:cNvPr>
            <p:cNvSpPr/>
            <p:nvPr/>
          </p:nvSpPr>
          <p:spPr>
            <a:xfrm>
              <a:off x="908346" y="-1171088"/>
              <a:ext cx="62237" cy="112007"/>
            </a:xfrm>
            <a:custGeom>
              <a:avLst/>
              <a:gdLst/>
              <a:ahLst/>
              <a:cxnLst/>
              <a:rect l="l" t="t" r="r" b="b"/>
              <a:pathLst>
                <a:path w="5756" h="10359" extrusionOk="0">
                  <a:moveTo>
                    <a:pt x="798" y="1"/>
                  </a:moveTo>
                  <a:cubicBezTo>
                    <a:pt x="788" y="1"/>
                    <a:pt x="778" y="1"/>
                    <a:pt x="768" y="2"/>
                  </a:cubicBezTo>
                  <a:cubicBezTo>
                    <a:pt x="349" y="10"/>
                    <a:pt x="19" y="349"/>
                    <a:pt x="28" y="760"/>
                  </a:cubicBezTo>
                  <a:lnTo>
                    <a:pt x="10" y="760"/>
                  </a:lnTo>
                  <a:lnTo>
                    <a:pt x="10" y="9565"/>
                  </a:lnTo>
                  <a:cubicBezTo>
                    <a:pt x="1" y="9841"/>
                    <a:pt x="135" y="10109"/>
                    <a:pt x="376" y="10252"/>
                  </a:cubicBezTo>
                  <a:cubicBezTo>
                    <a:pt x="496" y="10323"/>
                    <a:pt x="630" y="10359"/>
                    <a:pt x="764" y="10359"/>
                  </a:cubicBezTo>
                  <a:cubicBezTo>
                    <a:pt x="898" y="10359"/>
                    <a:pt x="1031" y="10323"/>
                    <a:pt x="1152" y="10252"/>
                  </a:cubicBezTo>
                  <a:cubicBezTo>
                    <a:pt x="1393" y="10109"/>
                    <a:pt x="1535" y="9841"/>
                    <a:pt x="1518" y="9565"/>
                  </a:cubicBezTo>
                  <a:lnTo>
                    <a:pt x="1518" y="6157"/>
                  </a:lnTo>
                  <a:cubicBezTo>
                    <a:pt x="1518" y="3240"/>
                    <a:pt x="3114" y="1777"/>
                    <a:pt x="5068" y="1536"/>
                  </a:cubicBezTo>
                  <a:cubicBezTo>
                    <a:pt x="5461" y="1500"/>
                    <a:pt x="5755" y="1170"/>
                    <a:pt x="5746" y="778"/>
                  </a:cubicBezTo>
                  <a:cubicBezTo>
                    <a:pt x="5755" y="581"/>
                    <a:pt x="5675" y="376"/>
                    <a:pt x="5541" y="233"/>
                  </a:cubicBezTo>
                  <a:cubicBezTo>
                    <a:pt x="5405" y="98"/>
                    <a:pt x="5222" y="19"/>
                    <a:pt x="5028" y="19"/>
                  </a:cubicBezTo>
                  <a:cubicBezTo>
                    <a:pt x="5017" y="19"/>
                    <a:pt x="5007" y="19"/>
                    <a:pt x="4997" y="19"/>
                  </a:cubicBezTo>
                  <a:cubicBezTo>
                    <a:pt x="3908" y="19"/>
                    <a:pt x="2267" y="813"/>
                    <a:pt x="1526" y="2491"/>
                  </a:cubicBezTo>
                  <a:lnTo>
                    <a:pt x="1526" y="760"/>
                  </a:lnTo>
                  <a:cubicBezTo>
                    <a:pt x="1526" y="555"/>
                    <a:pt x="1446" y="358"/>
                    <a:pt x="1303" y="216"/>
                  </a:cubicBezTo>
                  <a:cubicBezTo>
                    <a:pt x="1168" y="80"/>
                    <a:pt x="984" y="1"/>
                    <a:pt x="798"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0" name="Google Shape;167;p17">
              <a:extLst>
                <a:ext uri="{FF2B5EF4-FFF2-40B4-BE49-F238E27FC236}">
                  <a16:creationId xmlns:a16="http://schemas.microsoft.com/office/drawing/2014/main" id="{7DD36068-EC20-8CF2-8CFB-F70D7E67357E}"/>
                </a:ext>
              </a:extLst>
            </p:cNvPr>
            <p:cNvSpPr/>
            <p:nvPr/>
          </p:nvSpPr>
          <p:spPr>
            <a:xfrm>
              <a:off x="969220" y="-1171174"/>
              <a:ext cx="100902" cy="112699"/>
            </a:xfrm>
            <a:custGeom>
              <a:avLst/>
              <a:gdLst/>
              <a:ahLst/>
              <a:cxnLst/>
              <a:rect l="l" t="t" r="r" b="b"/>
              <a:pathLst>
                <a:path w="9332" h="10423" extrusionOk="0">
                  <a:moveTo>
                    <a:pt x="4702" y="1258"/>
                  </a:moveTo>
                  <a:cubicBezTo>
                    <a:pt x="6664" y="1258"/>
                    <a:pt x="7699" y="2838"/>
                    <a:pt x="7860" y="4648"/>
                  </a:cubicBezTo>
                  <a:lnTo>
                    <a:pt x="1490" y="4648"/>
                  </a:lnTo>
                  <a:cubicBezTo>
                    <a:pt x="1677" y="2704"/>
                    <a:pt x="2980" y="1258"/>
                    <a:pt x="4702" y="1258"/>
                  </a:cubicBezTo>
                  <a:close/>
                  <a:moveTo>
                    <a:pt x="4737" y="1"/>
                  </a:moveTo>
                  <a:cubicBezTo>
                    <a:pt x="2007" y="1"/>
                    <a:pt x="0" y="2320"/>
                    <a:pt x="0" y="5193"/>
                  </a:cubicBezTo>
                  <a:lnTo>
                    <a:pt x="0" y="5228"/>
                  </a:lnTo>
                  <a:cubicBezTo>
                    <a:pt x="0" y="8324"/>
                    <a:pt x="2213" y="10420"/>
                    <a:pt x="4933" y="10420"/>
                  </a:cubicBezTo>
                  <a:cubicBezTo>
                    <a:pt x="4986" y="10422"/>
                    <a:pt x="5039" y="10423"/>
                    <a:pt x="5092" y="10423"/>
                  </a:cubicBezTo>
                  <a:cubicBezTo>
                    <a:pt x="6428" y="10423"/>
                    <a:pt x="7718" y="9883"/>
                    <a:pt x="8654" y="8922"/>
                  </a:cubicBezTo>
                  <a:cubicBezTo>
                    <a:pt x="8796" y="8797"/>
                    <a:pt x="8885" y="8627"/>
                    <a:pt x="8885" y="8440"/>
                  </a:cubicBezTo>
                  <a:cubicBezTo>
                    <a:pt x="8894" y="8181"/>
                    <a:pt x="8743" y="7949"/>
                    <a:pt x="8511" y="7851"/>
                  </a:cubicBezTo>
                  <a:cubicBezTo>
                    <a:pt x="8427" y="7814"/>
                    <a:pt x="8341" y="7796"/>
                    <a:pt x="8255" y="7796"/>
                  </a:cubicBezTo>
                  <a:cubicBezTo>
                    <a:pt x="8094" y="7796"/>
                    <a:pt x="7937" y="7859"/>
                    <a:pt x="7815" y="7976"/>
                  </a:cubicBezTo>
                  <a:cubicBezTo>
                    <a:pt x="7065" y="8709"/>
                    <a:pt x="6052" y="9127"/>
                    <a:pt x="5002" y="9127"/>
                  </a:cubicBezTo>
                  <a:cubicBezTo>
                    <a:pt x="4991" y="9127"/>
                    <a:pt x="4980" y="9127"/>
                    <a:pt x="4969" y="9127"/>
                  </a:cubicBezTo>
                  <a:cubicBezTo>
                    <a:pt x="3212" y="9127"/>
                    <a:pt x="1704" y="7922"/>
                    <a:pt x="1490" y="5755"/>
                  </a:cubicBezTo>
                  <a:lnTo>
                    <a:pt x="8636" y="5755"/>
                  </a:lnTo>
                  <a:cubicBezTo>
                    <a:pt x="8823" y="5755"/>
                    <a:pt x="9001" y="5683"/>
                    <a:pt x="9126" y="5549"/>
                  </a:cubicBezTo>
                  <a:cubicBezTo>
                    <a:pt x="9260" y="5416"/>
                    <a:pt x="9332" y="5246"/>
                    <a:pt x="9332" y="5059"/>
                  </a:cubicBezTo>
                  <a:cubicBezTo>
                    <a:pt x="9332" y="2409"/>
                    <a:pt x="7663" y="1"/>
                    <a:pt x="4737"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1" name="Google Shape;168;p17">
              <a:extLst>
                <a:ext uri="{FF2B5EF4-FFF2-40B4-BE49-F238E27FC236}">
                  <a16:creationId xmlns:a16="http://schemas.microsoft.com/office/drawing/2014/main" id="{0FAFA10B-6E38-94F3-69DF-E5278403AAAA}"/>
                </a:ext>
              </a:extLst>
            </p:cNvPr>
            <p:cNvSpPr/>
            <p:nvPr/>
          </p:nvSpPr>
          <p:spPr>
            <a:xfrm>
              <a:off x="793463" y="-1170958"/>
              <a:ext cx="95604" cy="112580"/>
            </a:xfrm>
            <a:custGeom>
              <a:avLst/>
              <a:gdLst/>
              <a:ahLst/>
              <a:cxnLst/>
              <a:rect l="l" t="t" r="r" b="b"/>
              <a:pathLst>
                <a:path w="8842" h="10412" extrusionOk="0">
                  <a:moveTo>
                    <a:pt x="4461" y="5101"/>
                  </a:moveTo>
                  <a:cubicBezTo>
                    <a:pt x="5461" y="5101"/>
                    <a:pt x="6451" y="5244"/>
                    <a:pt x="7414" y="5529"/>
                  </a:cubicBezTo>
                  <a:lnTo>
                    <a:pt x="7414" y="6502"/>
                  </a:lnTo>
                  <a:lnTo>
                    <a:pt x="7414" y="6511"/>
                  </a:lnTo>
                  <a:cubicBezTo>
                    <a:pt x="7414" y="8090"/>
                    <a:pt x="5898" y="9223"/>
                    <a:pt x="4051" y="9223"/>
                  </a:cubicBezTo>
                  <a:cubicBezTo>
                    <a:pt x="2686" y="9223"/>
                    <a:pt x="1518" y="8482"/>
                    <a:pt x="1518" y="7216"/>
                  </a:cubicBezTo>
                  <a:lnTo>
                    <a:pt x="1518" y="7180"/>
                  </a:lnTo>
                  <a:cubicBezTo>
                    <a:pt x="1518" y="5913"/>
                    <a:pt x="2570" y="5101"/>
                    <a:pt x="4461" y="5101"/>
                  </a:cubicBezTo>
                  <a:close/>
                  <a:moveTo>
                    <a:pt x="4255" y="1"/>
                  </a:moveTo>
                  <a:cubicBezTo>
                    <a:pt x="3327" y="1"/>
                    <a:pt x="2399" y="190"/>
                    <a:pt x="1544" y="569"/>
                  </a:cubicBezTo>
                  <a:cubicBezTo>
                    <a:pt x="1286" y="659"/>
                    <a:pt x="1116" y="917"/>
                    <a:pt x="1134" y="1194"/>
                  </a:cubicBezTo>
                  <a:cubicBezTo>
                    <a:pt x="1143" y="1551"/>
                    <a:pt x="1437" y="1836"/>
                    <a:pt x="1794" y="1836"/>
                  </a:cubicBezTo>
                  <a:cubicBezTo>
                    <a:pt x="1892" y="1836"/>
                    <a:pt x="1981" y="1809"/>
                    <a:pt x="2071" y="1774"/>
                  </a:cubicBezTo>
                  <a:cubicBezTo>
                    <a:pt x="2735" y="1474"/>
                    <a:pt x="3459" y="1314"/>
                    <a:pt x="4188" y="1314"/>
                  </a:cubicBezTo>
                  <a:cubicBezTo>
                    <a:pt x="4261" y="1314"/>
                    <a:pt x="4335" y="1316"/>
                    <a:pt x="4408" y="1319"/>
                  </a:cubicBezTo>
                  <a:cubicBezTo>
                    <a:pt x="6281" y="1319"/>
                    <a:pt x="7397" y="2255"/>
                    <a:pt x="7397" y="4058"/>
                  </a:cubicBezTo>
                  <a:lnTo>
                    <a:pt x="7397" y="4414"/>
                  </a:lnTo>
                  <a:cubicBezTo>
                    <a:pt x="6442" y="4136"/>
                    <a:pt x="5455" y="3985"/>
                    <a:pt x="4466" y="3985"/>
                  </a:cubicBezTo>
                  <a:cubicBezTo>
                    <a:pt x="4411" y="3985"/>
                    <a:pt x="4356" y="3985"/>
                    <a:pt x="4301" y="3986"/>
                  </a:cubicBezTo>
                  <a:cubicBezTo>
                    <a:pt x="1758" y="3986"/>
                    <a:pt x="1" y="5119"/>
                    <a:pt x="1" y="7242"/>
                  </a:cubicBezTo>
                  <a:lnTo>
                    <a:pt x="1" y="7278"/>
                  </a:lnTo>
                  <a:cubicBezTo>
                    <a:pt x="1" y="9339"/>
                    <a:pt x="1892" y="10409"/>
                    <a:pt x="3757" y="10409"/>
                  </a:cubicBezTo>
                  <a:cubicBezTo>
                    <a:pt x="3803" y="10411"/>
                    <a:pt x="3850" y="10411"/>
                    <a:pt x="3896" y="10411"/>
                  </a:cubicBezTo>
                  <a:cubicBezTo>
                    <a:pt x="5271" y="10411"/>
                    <a:pt x="6559" y="9775"/>
                    <a:pt x="7397" y="8679"/>
                  </a:cubicBezTo>
                  <a:lnTo>
                    <a:pt x="7397" y="9642"/>
                  </a:lnTo>
                  <a:cubicBezTo>
                    <a:pt x="7388" y="9829"/>
                    <a:pt x="7468" y="10008"/>
                    <a:pt x="7602" y="10142"/>
                  </a:cubicBezTo>
                  <a:cubicBezTo>
                    <a:pt x="7728" y="10268"/>
                    <a:pt x="7902" y="10339"/>
                    <a:pt x="8079" y="10339"/>
                  </a:cubicBezTo>
                  <a:cubicBezTo>
                    <a:pt x="8089" y="10339"/>
                    <a:pt x="8100" y="10338"/>
                    <a:pt x="8110" y="10338"/>
                  </a:cubicBezTo>
                  <a:cubicBezTo>
                    <a:pt x="8306" y="10338"/>
                    <a:pt x="8494" y="10267"/>
                    <a:pt x="8628" y="10124"/>
                  </a:cubicBezTo>
                  <a:cubicBezTo>
                    <a:pt x="8761" y="9981"/>
                    <a:pt x="8842" y="9794"/>
                    <a:pt x="8833" y="9597"/>
                  </a:cubicBezTo>
                  <a:lnTo>
                    <a:pt x="8833" y="4049"/>
                  </a:lnTo>
                  <a:cubicBezTo>
                    <a:pt x="8833" y="2773"/>
                    <a:pt x="8485" y="1801"/>
                    <a:pt x="7798" y="1114"/>
                  </a:cubicBezTo>
                  <a:cubicBezTo>
                    <a:pt x="7058" y="373"/>
                    <a:pt x="5969" y="7"/>
                    <a:pt x="4551" y="7"/>
                  </a:cubicBezTo>
                  <a:cubicBezTo>
                    <a:pt x="4452" y="3"/>
                    <a:pt x="4353" y="1"/>
                    <a:pt x="4255"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2" name="Google Shape;169;p17">
              <a:extLst>
                <a:ext uri="{FF2B5EF4-FFF2-40B4-BE49-F238E27FC236}">
                  <a16:creationId xmlns:a16="http://schemas.microsoft.com/office/drawing/2014/main" id="{5B0113B0-2E2C-8019-4A4D-408D2EADA277}"/>
                </a:ext>
              </a:extLst>
            </p:cNvPr>
            <p:cNvSpPr/>
            <p:nvPr/>
          </p:nvSpPr>
          <p:spPr>
            <a:xfrm>
              <a:off x="342906" y="-1173229"/>
              <a:ext cx="283698" cy="114926"/>
            </a:xfrm>
            <a:custGeom>
              <a:avLst/>
              <a:gdLst/>
              <a:ahLst/>
              <a:cxnLst/>
              <a:rect l="l" t="t" r="r" b="b"/>
              <a:pathLst>
                <a:path w="26238" h="10629" extrusionOk="0">
                  <a:moveTo>
                    <a:pt x="1493" y="0"/>
                  </a:moveTo>
                  <a:cubicBezTo>
                    <a:pt x="1287" y="0"/>
                    <a:pt x="1082" y="45"/>
                    <a:pt x="893" y="137"/>
                  </a:cubicBezTo>
                  <a:cubicBezTo>
                    <a:pt x="545" y="289"/>
                    <a:pt x="268" y="574"/>
                    <a:pt x="135" y="940"/>
                  </a:cubicBezTo>
                  <a:cubicBezTo>
                    <a:pt x="1" y="1297"/>
                    <a:pt x="28" y="1689"/>
                    <a:pt x="197" y="2037"/>
                  </a:cubicBezTo>
                  <a:lnTo>
                    <a:pt x="3391" y="8960"/>
                  </a:lnTo>
                  <a:cubicBezTo>
                    <a:pt x="3890" y="10048"/>
                    <a:pt x="4417" y="10619"/>
                    <a:pt x="5407" y="10619"/>
                  </a:cubicBezTo>
                  <a:cubicBezTo>
                    <a:pt x="6477" y="10619"/>
                    <a:pt x="6932" y="10004"/>
                    <a:pt x="7441" y="8960"/>
                  </a:cubicBezTo>
                  <a:lnTo>
                    <a:pt x="10251" y="2858"/>
                  </a:lnTo>
                  <a:cubicBezTo>
                    <a:pt x="10303" y="2695"/>
                    <a:pt x="10454" y="2581"/>
                    <a:pt x="10624" y="2581"/>
                  </a:cubicBezTo>
                  <a:cubicBezTo>
                    <a:pt x="10631" y="2581"/>
                    <a:pt x="10637" y="2581"/>
                    <a:pt x="10644" y="2581"/>
                  </a:cubicBezTo>
                  <a:cubicBezTo>
                    <a:pt x="10768" y="2581"/>
                    <a:pt x="10876" y="2635"/>
                    <a:pt x="10965" y="2715"/>
                  </a:cubicBezTo>
                  <a:cubicBezTo>
                    <a:pt x="11045" y="2804"/>
                    <a:pt x="11090" y="2912"/>
                    <a:pt x="11090" y="3036"/>
                  </a:cubicBezTo>
                  <a:lnTo>
                    <a:pt x="11090" y="8960"/>
                  </a:lnTo>
                  <a:cubicBezTo>
                    <a:pt x="11090" y="9879"/>
                    <a:pt x="11598" y="10628"/>
                    <a:pt x="12571" y="10628"/>
                  </a:cubicBezTo>
                  <a:cubicBezTo>
                    <a:pt x="13543" y="10628"/>
                    <a:pt x="14069" y="9879"/>
                    <a:pt x="14069" y="8960"/>
                  </a:cubicBezTo>
                  <a:lnTo>
                    <a:pt x="14069" y="4125"/>
                  </a:lnTo>
                  <a:cubicBezTo>
                    <a:pt x="14060" y="3697"/>
                    <a:pt x="14221" y="3295"/>
                    <a:pt x="14524" y="3001"/>
                  </a:cubicBezTo>
                  <a:cubicBezTo>
                    <a:pt x="14796" y="2729"/>
                    <a:pt x="15175" y="2578"/>
                    <a:pt x="15562" y="2578"/>
                  </a:cubicBezTo>
                  <a:cubicBezTo>
                    <a:pt x="15594" y="2578"/>
                    <a:pt x="15626" y="2579"/>
                    <a:pt x="15657" y="2581"/>
                  </a:cubicBezTo>
                  <a:cubicBezTo>
                    <a:pt x="15679" y="2581"/>
                    <a:pt x="15701" y="2580"/>
                    <a:pt x="15722" y="2580"/>
                  </a:cubicBezTo>
                  <a:cubicBezTo>
                    <a:pt x="16110" y="2580"/>
                    <a:pt x="16485" y="2731"/>
                    <a:pt x="16763" y="3010"/>
                  </a:cubicBezTo>
                  <a:cubicBezTo>
                    <a:pt x="17049" y="3304"/>
                    <a:pt x="17201" y="3706"/>
                    <a:pt x="17174" y="4125"/>
                  </a:cubicBezTo>
                  <a:lnTo>
                    <a:pt x="17174" y="8960"/>
                  </a:lnTo>
                  <a:cubicBezTo>
                    <a:pt x="17174" y="9879"/>
                    <a:pt x="17682" y="10628"/>
                    <a:pt x="18655" y="10628"/>
                  </a:cubicBezTo>
                  <a:cubicBezTo>
                    <a:pt x="19627" y="10628"/>
                    <a:pt x="20153" y="9888"/>
                    <a:pt x="20153" y="8960"/>
                  </a:cubicBezTo>
                  <a:lnTo>
                    <a:pt x="20153" y="4125"/>
                  </a:lnTo>
                  <a:cubicBezTo>
                    <a:pt x="20136" y="3706"/>
                    <a:pt x="20296" y="3295"/>
                    <a:pt x="20599" y="3001"/>
                  </a:cubicBezTo>
                  <a:cubicBezTo>
                    <a:pt x="20880" y="2729"/>
                    <a:pt x="21252" y="2578"/>
                    <a:pt x="21638" y="2578"/>
                  </a:cubicBezTo>
                  <a:cubicBezTo>
                    <a:pt x="21669" y="2578"/>
                    <a:pt x="21701" y="2579"/>
                    <a:pt x="21732" y="2581"/>
                  </a:cubicBezTo>
                  <a:cubicBezTo>
                    <a:pt x="21754" y="2581"/>
                    <a:pt x="21776" y="2580"/>
                    <a:pt x="21797" y="2580"/>
                  </a:cubicBezTo>
                  <a:cubicBezTo>
                    <a:pt x="22185" y="2580"/>
                    <a:pt x="22560" y="2731"/>
                    <a:pt x="22839" y="3010"/>
                  </a:cubicBezTo>
                  <a:cubicBezTo>
                    <a:pt x="23133" y="3304"/>
                    <a:pt x="23285" y="3706"/>
                    <a:pt x="23258" y="4125"/>
                  </a:cubicBezTo>
                  <a:lnTo>
                    <a:pt x="23258" y="8960"/>
                  </a:lnTo>
                  <a:cubicBezTo>
                    <a:pt x="23258" y="9879"/>
                    <a:pt x="23766" y="10628"/>
                    <a:pt x="24739" y="10628"/>
                  </a:cubicBezTo>
                  <a:cubicBezTo>
                    <a:pt x="25711" y="10628"/>
                    <a:pt x="26238" y="9879"/>
                    <a:pt x="26238" y="8960"/>
                  </a:cubicBezTo>
                  <a:lnTo>
                    <a:pt x="26238" y="3447"/>
                  </a:lnTo>
                  <a:cubicBezTo>
                    <a:pt x="26238" y="1422"/>
                    <a:pt x="24605" y="3"/>
                    <a:pt x="22642" y="3"/>
                  </a:cubicBezTo>
                  <a:cubicBezTo>
                    <a:pt x="21447" y="30"/>
                    <a:pt x="20314" y="512"/>
                    <a:pt x="19466" y="1359"/>
                  </a:cubicBezTo>
                  <a:cubicBezTo>
                    <a:pt x="18815" y="512"/>
                    <a:pt x="17914" y="3"/>
                    <a:pt x="16389" y="3"/>
                  </a:cubicBezTo>
                  <a:cubicBezTo>
                    <a:pt x="14783" y="3"/>
                    <a:pt x="13382" y="1359"/>
                    <a:pt x="13382" y="1359"/>
                  </a:cubicBezTo>
                  <a:cubicBezTo>
                    <a:pt x="12722" y="539"/>
                    <a:pt x="11741" y="39"/>
                    <a:pt x="10697" y="3"/>
                  </a:cubicBezTo>
                  <a:cubicBezTo>
                    <a:pt x="9270" y="3"/>
                    <a:pt x="8137" y="628"/>
                    <a:pt x="7450" y="2207"/>
                  </a:cubicBezTo>
                  <a:lnTo>
                    <a:pt x="5407" y="7006"/>
                  </a:lnTo>
                  <a:lnTo>
                    <a:pt x="2802" y="851"/>
                  </a:lnTo>
                  <a:cubicBezTo>
                    <a:pt x="2641" y="494"/>
                    <a:pt x="2356" y="226"/>
                    <a:pt x="1999" y="92"/>
                  </a:cubicBezTo>
                  <a:cubicBezTo>
                    <a:pt x="1836" y="32"/>
                    <a:pt x="1665" y="0"/>
                    <a:pt x="1493"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3" name="Google Shape;170;p17">
              <a:extLst>
                <a:ext uri="{FF2B5EF4-FFF2-40B4-BE49-F238E27FC236}">
                  <a16:creationId xmlns:a16="http://schemas.microsoft.com/office/drawing/2014/main" id="{55AC9393-977B-A09D-28B7-74E1A2900007}"/>
                </a:ext>
              </a:extLst>
            </p:cNvPr>
            <p:cNvSpPr/>
            <p:nvPr/>
          </p:nvSpPr>
          <p:spPr>
            <a:xfrm>
              <a:off x="1071366" y="-1170980"/>
              <a:ext cx="26923" cy="26923"/>
            </a:xfrm>
            <a:custGeom>
              <a:avLst/>
              <a:gdLst/>
              <a:ahLst/>
              <a:cxnLst/>
              <a:rect l="l" t="t" r="r" b="b"/>
              <a:pathLst>
                <a:path w="2490" h="2490" extrusionOk="0">
                  <a:moveTo>
                    <a:pt x="1241" y="223"/>
                  </a:moveTo>
                  <a:cubicBezTo>
                    <a:pt x="1517" y="223"/>
                    <a:pt x="1767" y="331"/>
                    <a:pt x="1963" y="527"/>
                  </a:cubicBezTo>
                  <a:cubicBezTo>
                    <a:pt x="2150" y="714"/>
                    <a:pt x="2258" y="973"/>
                    <a:pt x="2249" y="1240"/>
                  </a:cubicBezTo>
                  <a:lnTo>
                    <a:pt x="2249" y="1249"/>
                  </a:lnTo>
                  <a:cubicBezTo>
                    <a:pt x="2266" y="1615"/>
                    <a:pt x="2079" y="1972"/>
                    <a:pt x="1758" y="2159"/>
                  </a:cubicBezTo>
                  <a:cubicBezTo>
                    <a:pt x="1602" y="2257"/>
                    <a:pt x="1423" y="2307"/>
                    <a:pt x="1244" y="2307"/>
                  </a:cubicBezTo>
                  <a:cubicBezTo>
                    <a:pt x="1064" y="2307"/>
                    <a:pt x="884" y="2257"/>
                    <a:pt x="723" y="2159"/>
                  </a:cubicBezTo>
                  <a:cubicBezTo>
                    <a:pt x="402" y="1972"/>
                    <a:pt x="215" y="1615"/>
                    <a:pt x="241" y="1249"/>
                  </a:cubicBezTo>
                  <a:cubicBezTo>
                    <a:pt x="232" y="982"/>
                    <a:pt x="340" y="723"/>
                    <a:pt x="527" y="527"/>
                  </a:cubicBezTo>
                  <a:cubicBezTo>
                    <a:pt x="714" y="339"/>
                    <a:pt x="973" y="223"/>
                    <a:pt x="1241" y="223"/>
                  </a:cubicBezTo>
                  <a:close/>
                  <a:moveTo>
                    <a:pt x="1241" y="0"/>
                  </a:moveTo>
                  <a:cubicBezTo>
                    <a:pt x="554" y="0"/>
                    <a:pt x="1" y="554"/>
                    <a:pt x="1" y="1240"/>
                  </a:cubicBezTo>
                  <a:cubicBezTo>
                    <a:pt x="1" y="1927"/>
                    <a:pt x="554" y="2489"/>
                    <a:pt x="1241" y="2489"/>
                  </a:cubicBezTo>
                  <a:cubicBezTo>
                    <a:pt x="1927" y="2489"/>
                    <a:pt x="2489" y="1927"/>
                    <a:pt x="2489" y="1240"/>
                  </a:cubicBezTo>
                  <a:cubicBezTo>
                    <a:pt x="2489" y="554"/>
                    <a:pt x="1927" y="0"/>
                    <a:pt x="1241"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4" name="Google Shape;171;p17">
              <a:extLst>
                <a:ext uri="{FF2B5EF4-FFF2-40B4-BE49-F238E27FC236}">
                  <a16:creationId xmlns:a16="http://schemas.microsoft.com/office/drawing/2014/main" id="{2D023179-3522-6407-2152-7968C8B0CFC9}"/>
                </a:ext>
              </a:extLst>
            </p:cNvPr>
            <p:cNvSpPr/>
            <p:nvPr/>
          </p:nvSpPr>
          <p:spPr>
            <a:xfrm>
              <a:off x="1079562" y="-1164438"/>
              <a:ext cx="11104" cy="13245"/>
            </a:xfrm>
            <a:custGeom>
              <a:avLst/>
              <a:gdLst/>
              <a:ahLst/>
              <a:cxnLst/>
              <a:rect l="l" t="t" r="r" b="b"/>
              <a:pathLst>
                <a:path w="1027" h="1225" extrusionOk="0">
                  <a:moveTo>
                    <a:pt x="554" y="243"/>
                  </a:moveTo>
                  <a:cubicBezTo>
                    <a:pt x="679" y="243"/>
                    <a:pt x="759" y="305"/>
                    <a:pt x="759" y="421"/>
                  </a:cubicBezTo>
                  <a:cubicBezTo>
                    <a:pt x="759" y="520"/>
                    <a:pt x="688" y="591"/>
                    <a:pt x="554" y="591"/>
                  </a:cubicBezTo>
                  <a:lnTo>
                    <a:pt x="277" y="591"/>
                  </a:lnTo>
                  <a:lnTo>
                    <a:pt x="277" y="243"/>
                  </a:lnTo>
                  <a:close/>
                  <a:moveTo>
                    <a:pt x="594" y="1"/>
                  </a:moveTo>
                  <a:cubicBezTo>
                    <a:pt x="584" y="1"/>
                    <a:pt x="573" y="1"/>
                    <a:pt x="563" y="2"/>
                  </a:cubicBezTo>
                  <a:lnTo>
                    <a:pt x="144" y="2"/>
                  </a:lnTo>
                  <a:cubicBezTo>
                    <a:pt x="108" y="2"/>
                    <a:pt x="72" y="11"/>
                    <a:pt x="45" y="38"/>
                  </a:cubicBezTo>
                  <a:cubicBezTo>
                    <a:pt x="28" y="65"/>
                    <a:pt x="10" y="100"/>
                    <a:pt x="10" y="136"/>
                  </a:cubicBezTo>
                  <a:lnTo>
                    <a:pt x="1" y="1090"/>
                  </a:lnTo>
                  <a:cubicBezTo>
                    <a:pt x="1" y="1162"/>
                    <a:pt x="63" y="1224"/>
                    <a:pt x="135" y="1224"/>
                  </a:cubicBezTo>
                  <a:cubicBezTo>
                    <a:pt x="215" y="1224"/>
                    <a:pt x="277" y="1162"/>
                    <a:pt x="277" y="1090"/>
                  </a:cubicBezTo>
                  <a:lnTo>
                    <a:pt x="277" y="823"/>
                  </a:lnTo>
                  <a:lnTo>
                    <a:pt x="483" y="823"/>
                  </a:lnTo>
                  <a:lnTo>
                    <a:pt x="741" y="1144"/>
                  </a:lnTo>
                  <a:cubicBezTo>
                    <a:pt x="777" y="1189"/>
                    <a:pt x="822" y="1215"/>
                    <a:pt x="875" y="1215"/>
                  </a:cubicBezTo>
                  <a:cubicBezTo>
                    <a:pt x="911" y="1215"/>
                    <a:pt x="938" y="1198"/>
                    <a:pt x="964" y="1180"/>
                  </a:cubicBezTo>
                  <a:cubicBezTo>
                    <a:pt x="991" y="1153"/>
                    <a:pt x="1000" y="1126"/>
                    <a:pt x="1000" y="1090"/>
                  </a:cubicBezTo>
                  <a:cubicBezTo>
                    <a:pt x="1000" y="1055"/>
                    <a:pt x="982" y="1019"/>
                    <a:pt x="955" y="992"/>
                  </a:cubicBezTo>
                  <a:lnTo>
                    <a:pt x="777" y="760"/>
                  </a:lnTo>
                  <a:cubicBezTo>
                    <a:pt x="929" y="707"/>
                    <a:pt x="1027" y="564"/>
                    <a:pt x="1018" y="395"/>
                  </a:cubicBezTo>
                  <a:cubicBezTo>
                    <a:pt x="1018" y="296"/>
                    <a:pt x="982" y="198"/>
                    <a:pt x="911" y="127"/>
                  </a:cubicBezTo>
                  <a:cubicBezTo>
                    <a:pt x="821" y="45"/>
                    <a:pt x="708" y="1"/>
                    <a:pt x="594"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5" name="Google Shape;172;p17">
              <a:extLst>
                <a:ext uri="{FF2B5EF4-FFF2-40B4-BE49-F238E27FC236}">
                  <a16:creationId xmlns:a16="http://schemas.microsoft.com/office/drawing/2014/main" id="{178E2154-8BF4-2CCC-84E4-DAF9E5E83922}"/>
                </a:ext>
              </a:extLst>
            </p:cNvPr>
            <p:cNvSpPr/>
            <p:nvPr/>
          </p:nvSpPr>
          <p:spPr>
            <a:xfrm>
              <a:off x="1186346" y="-1290685"/>
              <a:ext cx="7817" cy="350055"/>
            </a:xfrm>
            <a:custGeom>
              <a:avLst/>
              <a:gdLst/>
              <a:ahLst/>
              <a:cxnLst/>
              <a:rect l="l" t="t" r="r" b="b"/>
              <a:pathLst>
                <a:path w="723" h="32375" extrusionOk="0">
                  <a:moveTo>
                    <a:pt x="0" y="1"/>
                  </a:moveTo>
                  <a:lnTo>
                    <a:pt x="0" y="32375"/>
                  </a:lnTo>
                  <a:lnTo>
                    <a:pt x="723" y="32375"/>
                  </a:lnTo>
                  <a:lnTo>
                    <a:pt x="723" y="1"/>
                  </a:ln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6" name="Google Shape;173;p17">
              <a:extLst>
                <a:ext uri="{FF2B5EF4-FFF2-40B4-BE49-F238E27FC236}">
                  <a16:creationId xmlns:a16="http://schemas.microsoft.com/office/drawing/2014/main" id="{540AA5A5-B92A-3CF5-AEAD-070649308304}"/>
                </a:ext>
              </a:extLst>
            </p:cNvPr>
            <p:cNvSpPr/>
            <p:nvPr/>
          </p:nvSpPr>
          <p:spPr>
            <a:xfrm>
              <a:off x="1303737" y="-1211397"/>
              <a:ext cx="88176" cy="88079"/>
            </a:xfrm>
            <a:custGeom>
              <a:avLst/>
              <a:gdLst/>
              <a:ahLst/>
              <a:cxnLst/>
              <a:rect l="l" t="t" r="r" b="b"/>
              <a:pathLst>
                <a:path w="8155" h="8146" extrusionOk="0">
                  <a:moveTo>
                    <a:pt x="0" y="1"/>
                  </a:moveTo>
                  <a:lnTo>
                    <a:pt x="0" y="8145"/>
                  </a:lnTo>
                  <a:lnTo>
                    <a:pt x="8154" y="8145"/>
                  </a:lnTo>
                  <a:lnTo>
                    <a:pt x="8154" y="1"/>
                  </a:lnTo>
                  <a:close/>
                </a:path>
              </a:pathLst>
            </a:custGeom>
            <a:solidFill>
              <a:srgbClr val="F0512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7" name="Google Shape;174;p17">
              <a:extLst>
                <a:ext uri="{FF2B5EF4-FFF2-40B4-BE49-F238E27FC236}">
                  <a16:creationId xmlns:a16="http://schemas.microsoft.com/office/drawing/2014/main" id="{10EDD9DA-75C5-37F0-45E3-0561934AE462}"/>
                </a:ext>
              </a:extLst>
            </p:cNvPr>
            <p:cNvSpPr/>
            <p:nvPr/>
          </p:nvSpPr>
          <p:spPr>
            <a:xfrm>
              <a:off x="1406564" y="-1211397"/>
              <a:ext cx="88079" cy="88079"/>
            </a:xfrm>
            <a:custGeom>
              <a:avLst/>
              <a:gdLst/>
              <a:ahLst/>
              <a:cxnLst/>
              <a:rect l="l" t="t" r="r" b="b"/>
              <a:pathLst>
                <a:path w="8146" h="8146" extrusionOk="0">
                  <a:moveTo>
                    <a:pt x="0" y="1"/>
                  </a:moveTo>
                  <a:lnTo>
                    <a:pt x="0" y="8145"/>
                  </a:lnTo>
                  <a:lnTo>
                    <a:pt x="8145" y="8145"/>
                  </a:lnTo>
                  <a:lnTo>
                    <a:pt x="8145" y="1"/>
                  </a:lnTo>
                  <a:close/>
                </a:path>
              </a:pathLst>
            </a:custGeom>
            <a:solidFill>
              <a:srgbClr val="7EBA41"/>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8" name="Google Shape;175;p17">
              <a:extLst>
                <a:ext uri="{FF2B5EF4-FFF2-40B4-BE49-F238E27FC236}">
                  <a16:creationId xmlns:a16="http://schemas.microsoft.com/office/drawing/2014/main" id="{CBA3870F-6026-2819-3744-FEDF79E92F2F}"/>
                </a:ext>
              </a:extLst>
            </p:cNvPr>
            <p:cNvSpPr/>
            <p:nvPr/>
          </p:nvSpPr>
          <p:spPr>
            <a:xfrm>
              <a:off x="1303737" y="-1108570"/>
              <a:ext cx="88176" cy="88079"/>
            </a:xfrm>
            <a:custGeom>
              <a:avLst/>
              <a:gdLst/>
              <a:ahLst/>
              <a:cxnLst/>
              <a:rect l="l" t="t" r="r" b="b"/>
              <a:pathLst>
                <a:path w="8155" h="8146" extrusionOk="0">
                  <a:moveTo>
                    <a:pt x="0" y="0"/>
                  </a:moveTo>
                  <a:lnTo>
                    <a:pt x="0" y="8145"/>
                  </a:lnTo>
                  <a:lnTo>
                    <a:pt x="8154" y="8145"/>
                  </a:lnTo>
                  <a:lnTo>
                    <a:pt x="8154" y="0"/>
                  </a:lnTo>
                  <a:close/>
                </a:path>
              </a:pathLst>
            </a:custGeom>
            <a:solidFill>
              <a:srgbClr val="31A0D9"/>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9" name="Google Shape;176;p17">
              <a:extLst>
                <a:ext uri="{FF2B5EF4-FFF2-40B4-BE49-F238E27FC236}">
                  <a16:creationId xmlns:a16="http://schemas.microsoft.com/office/drawing/2014/main" id="{3142E80C-518F-EDFA-DB0F-CED23BB96190}"/>
                </a:ext>
              </a:extLst>
            </p:cNvPr>
            <p:cNvSpPr/>
            <p:nvPr/>
          </p:nvSpPr>
          <p:spPr>
            <a:xfrm>
              <a:off x="1406564" y="-1108570"/>
              <a:ext cx="88079" cy="88079"/>
            </a:xfrm>
            <a:custGeom>
              <a:avLst/>
              <a:gdLst/>
              <a:ahLst/>
              <a:cxnLst/>
              <a:rect l="l" t="t" r="r" b="b"/>
              <a:pathLst>
                <a:path w="8146" h="8146" extrusionOk="0">
                  <a:moveTo>
                    <a:pt x="0" y="0"/>
                  </a:moveTo>
                  <a:lnTo>
                    <a:pt x="0" y="8145"/>
                  </a:lnTo>
                  <a:lnTo>
                    <a:pt x="8145" y="8145"/>
                  </a:lnTo>
                  <a:lnTo>
                    <a:pt x="8145" y="0"/>
                  </a:lnTo>
                  <a:close/>
                </a:path>
              </a:pathLst>
            </a:custGeom>
            <a:solidFill>
              <a:srgbClr val="FAB60A"/>
            </a:solidFill>
            <a:ln>
              <a:noFill/>
            </a:ln>
          </p:spPr>
          <p:txBody>
            <a:bodyPr spcFirstLastPara="1" wrap="square" lIns="121900" tIns="121900" rIns="121900" bIns="121900" anchor="ctr" anchorCtr="0">
              <a:noAutofit/>
            </a:bodyPr>
            <a:lstStyle/>
            <a:p>
              <a:endParaRPr sz="2488">
                <a:latin typeface="Metropolis" pitchFamily="2" charset="77"/>
              </a:endParaRPr>
            </a:p>
          </p:txBody>
        </p:sp>
      </p:grpSp>
      <p:pic>
        <p:nvPicPr>
          <p:cNvPr id="20" name="Gradient-colored box">
            <a:extLst>
              <a:ext uri="{FF2B5EF4-FFF2-40B4-BE49-F238E27FC236}">
                <a16:creationId xmlns:a16="http://schemas.microsoft.com/office/drawing/2014/main" id="{2E74F9E3-7B08-B729-3821-C4517491A4C4}"/>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 y="6766563"/>
            <a:ext cx="12192000" cy="95225"/>
          </a:xfrm>
          <a:prstGeom prst="rect">
            <a:avLst/>
          </a:prstGeom>
        </p:spPr>
      </p:pic>
    </p:spTree>
    <p:extLst>
      <p:ext uri="{BB962C8B-B14F-4D97-AF65-F5344CB8AC3E}">
        <p14:creationId xmlns:p14="http://schemas.microsoft.com/office/powerpoint/2010/main" val="2114479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ig Statement with Icon - Ocean">
    <p:spTree>
      <p:nvGrpSpPr>
        <p:cNvPr id="1" name=""/>
        <p:cNvGrpSpPr/>
        <p:nvPr/>
      </p:nvGrpSpPr>
      <p:grpSpPr>
        <a:xfrm>
          <a:off x="0" y="0"/>
          <a:ext cx="0" cy="0"/>
          <a:chOff x="0" y="0"/>
          <a:chExt cx="0" cy="0"/>
        </a:xfrm>
      </p:grpSpPr>
      <p:sp>
        <p:nvSpPr>
          <p:cNvPr id="3" name="Google Shape;388;p24">
            <a:extLst>
              <a:ext uri="{FF2B5EF4-FFF2-40B4-BE49-F238E27FC236}">
                <a16:creationId xmlns:a16="http://schemas.microsoft.com/office/drawing/2014/main" id="{496AA5AE-6C01-1507-CD05-685BBB3BF5E9}"/>
              </a:ext>
            </a:extLst>
          </p:cNvPr>
          <p:cNvSpPr/>
          <p:nvPr/>
        </p:nvSpPr>
        <p:spPr>
          <a:xfrm>
            <a:off x="933100" y="0"/>
            <a:ext cx="11258900" cy="6859000"/>
          </a:xfrm>
          <a:custGeom>
            <a:avLst/>
            <a:gdLst/>
            <a:ahLst/>
            <a:cxnLst/>
            <a:rect l="l" t="t" r="r" b="b"/>
            <a:pathLst>
              <a:path w="337767" h="206690" extrusionOk="0">
                <a:moveTo>
                  <a:pt x="272318" y="206467"/>
                </a:moveTo>
                <a:lnTo>
                  <a:pt x="337767" y="141018"/>
                </a:lnTo>
                <a:lnTo>
                  <a:pt x="337767" y="0"/>
                </a:lnTo>
                <a:lnTo>
                  <a:pt x="206868" y="0"/>
                </a:lnTo>
                <a:lnTo>
                  <a:pt x="0" y="206546"/>
                </a:lnTo>
                <a:lnTo>
                  <a:pt x="153531" y="206690"/>
                </a:lnTo>
                <a:close/>
              </a:path>
            </a:pathLst>
          </a:custGeom>
          <a:gradFill>
            <a:gsLst>
              <a:gs pos="0">
                <a:srgbClr val="E4E4E6">
                  <a:alpha val="19607"/>
                </a:srgbClr>
              </a:gs>
              <a:gs pos="74000">
                <a:srgbClr val="E4E4E6">
                  <a:alpha val="19607"/>
                </a:srgbClr>
              </a:gs>
              <a:gs pos="100000">
                <a:srgbClr val="FFFFFF">
                  <a:alpha val="0"/>
                </a:srgbClr>
              </a:gs>
              <a:gs pos="100000">
                <a:srgbClr val="FFFFFF">
                  <a:alpha val="0"/>
                </a:srgbClr>
              </a:gs>
            </a:gsLst>
            <a:lin ang="5400700" scaled="0"/>
          </a:gradFill>
          <a:ln>
            <a:noFill/>
          </a:ln>
        </p:spPr>
      </p:sp>
      <p:sp>
        <p:nvSpPr>
          <p:cNvPr id="6" name="Freeform: Shape 5">
            <a:extLst>
              <a:ext uri="{FF2B5EF4-FFF2-40B4-BE49-F238E27FC236}">
                <a16:creationId xmlns:a16="http://schemas.microsoft.com/office/drawing/2014/main" id="{B95FD2E6-B8EA-4366-97C4-6A53370F84D0}"/>
              </a:ext>
              <a:ext uri="{C183D7F6-B498-43B3-948B-1728B52AA6E4}">
                <adec:decorative xmlns:adec="http://schemas.microsoft.com/office/drawing/2017/decorative" val="1"/>
              </a:ext>
            </a:extLst>
          </p:cNvPr>
          <p:cNvSpPr/>
          <p:nvPr/>
        </p:nvSpPr>
        <p:spPr>
          <a:xfrm>
            <a:off x="5380260" y="2"/>
            <a:ext cx="6811740" cy="6821367"/>
          </a:xfrm>
          <a:custGeom>
            <a:avLst/>
            <a:gdLst>
              <a:gd name="connsiteX0" fmla="*/ 6845677 w 6846538"/>
              <a:gd name="connsiteY0" fmla="*/ 4820854 h 6858000"/>
              <a:gd name="connsiteX1" fmla="*/ 4811938 w 6846538"/>
              <a:gd name="connsiteY1" fmla="*/ 6857998 h 6858000"/>
              <a:gd name="connsiteX2" fmla="*/ 6845677 w 6846538"/>
              <a:gd name="connsiteY2" fmla="*/ 6857998 h 6858000"/>
              <a:gd name="connsiteX3" fmla="*/ 6846538 w 6846538"/>
              <a:gd name="connsiteY3" fmla="*/ 0 h 6858000"/>
              <a:gd name="connsiteX4" fmla="*/ 6846538 w 6846538"/>
              <a:gd name="connsiteY4" fmla="*/ 6858000 h 6858000"/>
              <a:gd name="connsiteX5" fmla="*/ 0 w 6846538"/>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6538" h="6858000">
                <a:moveTo>
                  <a:pt x="6845677" y="4820854"/>
                </a:moveTo>
                <a:lnTo>
                  <a:pt x="4811938" y="6857998"/>
                </a:lnTo>
                <a:lnTo>
                  <a:pt x="6845677" y="6857998"/>
                </a:lnTo>
                <a:close/>
                <a:moveTo>
                  <a:pt x="6846538" y="0"/>
                </a:moveTo>
                <a:lnTo>
                  <a:pt x="6846538" y="6858000"/>
                </a:lnTo>
                <a:lnTo>
                  <a:pt x="0" y="6858000"/>
                </a:lnTo>
                <a:close/>
              </a:path>
            </a:pathLst>
          </a:custGeom>
          <a:gradFill>
            <a:gsLst>
              <a:gs pos="0">
                <a:srgbClr val="F4F8FA"/>
              </a:gs>
              <a:gs pos="30000">
                <a:srgbClr val="F4F8FA"/>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lvl="0" algn="ctr">
              <a:spcAft>
                <a:spcPts val="600"/>
              </a:spcAft>
            </a:pPr>
            <a:endParaRPr lang="en-US" sz="1200">
              <a:solidFill>
                <a:schemeClr val="bg1"/>
              </a:solidFill>
            </a:endParaRPr>
          </a:p>
        </p:txBody>
      </p:sp>
      <p:sp>
        <p:nvSpPr>
          <p:cNvPr id="23" name="Oval 22" descr="place icon in center">
            <a:extLst>
              <a:ext uri="{FF2B5EF4-FFF2-40B4-BE49-F238E27FC236}">
                <a16:creationId xmlns:a16="http://schemas.microsoft.com/office/drawing/2014/main" id="{E5D79735-D0CD-BB00-B0F7-2E0A63F5A72A}"/>
              </a:ext>
              <a:ext uri="{C183D7F6-B498-43B3-948B-1728B52AA6E4}">
                <adec:decorative xmlns:adec="http://schemas.microsoft.com/office/drawing/2017/decorative" val="0"/>
              </a:ext>
            </a:extLst>
          </p:cNvPr>
          <p:cNvSpPr/>
          <p:nvPr/>
        </p:nvSpPr>
        <p:spPr bwMode="gray">
          <a:xfrm>
            <a:off x="6982031" y="1563893"/>
            <a:ext cx="3736885" cy="3735912"/>
          </a:xfrm>
          <a:prstGeom prst="ellipse">
            <a:avLst/>
          </a:prstGeom>
          <a:solidFill>
            <a:schemeClr val="bg1"/>
          </a:solidFill>
          <a:ln w="317500">
            <a:solidFill>
              <a:schemeClr val="accent1">
                <a:lumMod val="75000"/>
                <a:alpha val="25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60307" lvl="0" algn="ctr">
              <a:spcAft>
                <a:spcPts val="800"/>
              </a:spcAft>
            </a:pPr>
            <a:endParaRPr lang="en-US" sz="1400" kern="0"/>
          </a:p>
        </p:txBody>
      </p:sp>
      <p:grpSp>
        <p:nvGrpSpPr>
          <p:cNvPr id="4" name="Google Shape;163;p17">
            <a:extLst>
              <a:ext uri="{FF2B5EF4-FFF2-40B4-BE49-F238E27FC236}">
                <a16:creationId xmlns:a16="http://schemas.microsoft.com/office/drawing/2014/main" id="{1BCED3CD-DBC3-0F29-AE83-7FCEE55F267B}"/>
              </a:ext>
            </a:extLst>
          </p:cNvPr>
          <p:cNvGrpSpPr/>
          <p:nvPr/>
        </p:nvGrpSpPr>
        <p:grpSpPr>
          <a:xfrm>
            <a:off x="616212" y="6287351"/>
            <a:ext cx="1936489" cy="365124"/>
            <a:chOff x="342906" y="-1290685"/>
            <a:chExt cx="1856560" cy="350055"/>
          </a:xfrm>
        </p:grpSpPr>
        <p:sp>
          <p:nvSpPr>
            <p:cNvPr id="5" name="Google Shape;164;p17">
              <a:extLst>
                <a:ext uri="{FF2B5EF4-FFF2-40B4-BE49-F238E27FC236}">
                  <a16:creationId xmlns:a16="http://schemas.microsoft.com/office/drawing/2014/main" id="{D42DA1EE-38DF-63C1-1F64-150D2EDBE1DA}"/>
                </a:ext>
              </a:extLst>
            </p:cNvPr>
            <p:cNvSpPr/>
            <p:nvPr/>
          </p:nvSpPr>
          <p:spPr>
            <a:xfrm>
              <a:off x="1550479" y="-1184982"/>
              <a:ext cx="648988" cy="129188"/>
            </a:xfrm>
            <a:custGeom>
              <a:avLst/>
              <a:gdLst/>
              <a:ahLst/>
              <a:cxnLst/>
              <a:rect l="l" t="t" r="r" b="b"/>
              <a:pathLst>
                <a:path w="60022" h="11948" extrusionOk="0">
                  <a:moveTo>
                    <a:pt x="14140" y="571"/>
                  </a:moveTo>
                  <a:cubicBezTo>
                    <a:pt x="13861" y="571"/>
                    <a:pt x="13583" y="675"/>
                    <a:pt x="13364" y="885"/>
                  </a:cubicBezTo>
                  <a:cubicBezTo>
                    <a:pt x="13150" y="1081"/>
                    <a:pt x="13034" y="1358"/>
                    <a:pt x="13043" y="1652"/>
                  </a:cubicBezTo>
                  <a:cubicBezTo>
                    <a:pt x="13043" y="1938"/>
                    <a:pt x="13159" y="2214"/>
                    <a:pt x="13364" y="2411"/>
                  </a:cubicBezTo>
                  <a:cubicBezTo>
                    <a:pt x="13562" y="2600"/>
                    <a:pt x="13826" y="2714"/>
                    <a:pt x="14109" y="2714"/>
                  </a:cubicBezTo>
                  <a:cubicBezTo>
                    <a:pt x="14119" y="2714"/>
                    <a:pt x="14130" y="2714"/>
                    <a:pt x="14140" y="2714"/>
                  </a:cubicBezTo>
                  <a:cubicBezTo>
                    <a:pt x="14150" y="2714"/>
                    <a:pt x="14161" y="2714"/>
                    <a:pt x="14171" y="2714"/>
                  </a:cubicBezTo>
                  <a:cubicBezTo>
                    <a:pt x="14445" y="2714"/>
                    <a:pt x="14710" y="2600"/>
                    <a:pt x="14907" y="2411"/>
                  </a:cubicBezTo>
                  <a:cubicBezTo>
                    <a:pt x="15122" y="2214"/>
                    <a:pt x="15237" y="1938"/>
                    <a:pt x="15229" y="1643"/>
                  </a:cubicBezTo>
                  <a:cubicBezTo>
                    <a:pt x="15229" y="1358"/>
                    <a:pt x="15113" y="1081"/>
                    <a:pt x="14916" y="885"/>
                  </a:cubicBezTo>
                  <a:cubicBezTo>
                    <a:pt x="14698" y="675"/>
                    <a:pt x="14419" y="571"/>
                    <a:pt x="14140" y="571"/>
                  </a:cubicBezTo>
                  <a:close/>
                  <a:moveTo>
                    <a:pt x="32045" y="5283"/>
                  </a:moveTo>
                  <a:cubicBezTo>
                    <a:pt x="32678" y="5292"/>
                    <a:pt x="33178" y="5506"/>
                    <a:pt x="33526" y="5934"/>
                  </a:cubicBezTo>
                  <a:cubicBezTo>
                    <a:pt x="33882" y="6354"/>
                    <a:pt x="34061" y="6987"/>
                    <a:pt x="34061" y="7835"/>
                  </a:cubicBezTo>
                  <a:cubicBezTo>
                    <a:pt x="34061" y="8691"/>
                    <a:pt x="33891" y="9324"/>
                    <a:pt x="33543" y="9761"/>
                  </a:cubicBezTo>
                  <a:cubicBezTo>
                    <a:pt x="33204" y="10190"/>
                    <a:pt x="32705" y="10404"/>
                    <a:pt x="32054" y="10404"/>
                  </a:cubicBezTo>
                  <a:cubicBezTo>
                    <a:pt x="31385" y="10404"/>
                    <a:pt x="30876" y="10190"/>
                    <a:pt x="30510" y="9761"/>
                  </a:cubicBezTo>
                  <a:cubicBezTo>
                    <a:pt x="30153" y="9333"/>
                    <a:pt x="29975" y="8700"/>
                    <a:pt x="29975" y="7888"/>
                  </a:cubicBezTo>
                  <a:lnTo>
                    <a:pt x="29966" y="7888"/>
                  </a:lnTo>
                  <a:cubicBezTo>
                    <a:pt x="29966" y="7050"/>
                    <a:pt x="30153" y="6407"/>
                    <a:pt x="30510" y="5961"/>
                  </a:cubicBezTo>
                  <a:cubicBezTo>
                    <a:pt x="30876" y="5506"/>
                    <a:pt x="31385" y="5283"/>
                    <a:pt x="32045" y="5283"/>
                  </a:cubicBezTo>
                  <a:close/>
                  <a:moveTo>
                    <a:pt x="46577" y="5283"/>
                  </a:moveTo>
                  <a:cubicBezTo>
                    <a:pt x="47219" y="5292"/>
                    <a:pt x="47710" y="5506"/>
                    <a:pt x="48067" y="5934"/>
                  </a:cubicBezTo>
                  <a:cubicBezTo>
                    <a:pt x="48415" y="6354"/>
                    <a:pt x="48593" y="6987"/>
                    <a:pt x="48593" y="7835"/>
                  </a:cubicBezTo>
                  <a:cubicBezTo>
                    <a:pt x="48593" y="8691"/>
                    <a:pt x="48424" y="9324"/>
                    <a:pt x="48085" y="9761"/>
                  </a:cubicBezTo>
                  <a:cubicBezTo>
                    <a:pt x="47737" y="10190"/>
                    <a:pt x="47246" y="10404"/>
                    <a:pt x="46595" y="10404"/>
                  </a:cubicBezTo>
                  <a:cubicBezTo>
                    <a:pt x="46582" y="10404"/>
                    <a:pt x="46568" y="10404"/>
                    <a:pt x="46555" y="10404"/>
                  </a:cubicBezTo>
                  <a:cubicBezTo>
                    <a:pt x="45905" y="10404"/>
                    <a:pt x="45401" y="10190"/>
                    <a:pt x="45052" y="9770"/>
                  </a:cubicBezTo>
                  <a:cubicBezTo>
                    <a:pt x="44686" y="9333"/>
                    <a:pt x="44507" y="8709"/>
                    <a:pt x="44507" y="7888"/>
                  </a:cubicBezTo>
                  <a:cubicBezTo>
                    <a:pt x="44507" y="7050"/>
                    <a:pt x="44686" y="6407"/>
                    <a:pt x="45052" y="5961"/>
                  </a:cubicBezTo>
                  <a:cubicBezTo>
                    <a:pt x="45408" y="5506"/>
                    <a:pt x="45926" y="5283"/>
                    <a:pt x="46577" y="5283"/>
                  </a:cubicBezTo>
                  <a:close/>
                  <a:moveTo>
                    <a:pt x="27294" y="3784"/>
                  </a:moveTo>
                  <a:cubicBezTo>
                    <a:pt x="26880" y="3784"/>
                    <a:pt x="26476" y="3917"/>
                    <a:pt x="26139" y="4159"/>
                  </a:cubicBezTo>
                  <a:cubicBezTo>
                    <a:pt x="25800" y="4400"/>
                    <a:pt x="25550" y="4748"/>
                    <a:pt x="25399" y="5140"/>
                  </a:cubicBezTo>
                  <a:lnTo>
                    <a:pt x="25372" y="5140"/>
                  </a:lnTo>
                  <a:lnTo>
                    <a:pt x="25372" y="3909"/>
                  </a:lnTo>
                  <a:lnTo>
                    <a:pt x="23579" y="3909"/>
                  </a:lnTo>
                  <a:lnTo>
                    <a:pt x="23579" y="11751"/>
                  </a:lnTo>
                  <a:lnTo>
                    <a:pt x="25363" y="11751"/>
                  </a:lnTo>
                  <a:lnTo>
                    <a:pt x="25363" y="7790"/>
                  </a:lnTo>
                  <a:cubicBezTo>
                    <a:pt x="25363" y="7005"/>
                    <a:pt x="25515" y="6416"/>
                    <a:pt x="25818" y="6033"/>
                  </a:cubicBezTo>
                  <a:cubicBezTo>
                    <a:pt x="26085" y="5676"/>
                    <a:pt x="26496" y="5462"/>
                    <a:pt x="26933" y="5462"/>
                  </a:cubicBezTo>
                  <a:cubicBezTo>
                    <a:pt x="26956" y="5461"/>
                    <a:pt x="26978" y="5460"/>
                    <a:pt x="27001" y="5460"/>
                  </a:cubicBezTo>
                  <a:cubicBezTo>
                    <a:pt x="27201" y="5460"/>
                    <a:pt x="27401" y="5496"/>
                    <a:pt x="27593" y="5560"/>
                  </a:cubicBezTo>
                  <a:cubicBezTo>
                    <a:pt x="27736" y="5604"/>
                    <a:pt x="27879" y="5667"/>
                    <a:pt x="28004" y="5756"/>
                  </a:cubicBezTo>
                  <a:lnTo>
                    <a:pt x="28004" y="3891"/>
                  </a:lnTo>
                  <a:cubicBezTo>
                    <a:pt x="27914" y="3856"/>
                    <a:pt x="27816" y="3829"/>
                    <a:pt x="27718" y="3811"/>
                  </a:cubicBezTo>
                  <a:cubicBezTo>
                    <a:pt x="27584" y="3793"/>
                    <a:pt x="27459" y="3784"/>
                    <a:pt x="27334" y="3784"/>
                  </a:cubicBezTo>
                  <a:cubicBezTo>
                    <a:pt x="27321" y="3784"/>
                    <a:pt x="27308" y="3784"/>
                    <a:pt x="27294" y="3784"/>
                  </a:cubicBezTo>
                  <a:close/>
                  <a:moveTo>
                    <a:pt x="0" y="823"/>
                  </a:moveTo>
                  <a:lnTo>
                    <a:pt x="0" y="11760"/>
                  </a:lnTo>
                  <a:lnTo>
                    <a:pt x="1695" y="11760"/>
                  </a:lnTo>
                  <a:lnTo>
                    <a:pt x="1695" y="3187"/>
                  </a:lnTo>
                  <a:lnTo>
                    <a:pt x="1722" y="3187"/>
                  </a:lnTo>
                  <a:lnTo>
                    <a:pt x="5094" y="11760"/>
                  </a:lnTo>
                  <a:lnTo>
                    <a:pt x="6316" y="11760"/>
                  </a:lnTo>
                  <a:lnTo>
                    <a:pt x="9617" y="3187"/>
                  </a:lnTo>
                  <a:lnTo>
                    <a:pt x="9644" y="3187"/>
                  </a:lnTo>
                  <a:lnTo>
                    <a:pt x="9644" y="11751"/>
                  </a:lnTo>
                  <a:lnTo>
                    <a:pt x="11500" y="11751"/>
                  </a:lnTo>
                  <a:lnTo>
                    <a:pt x="11500" y="823"/>
                  </a:lnTo>
                  <a:lnTo>
                    <a:pt x="8957" y="823"/>
                  </a:lnTo>
                  <a:lnTo>
                    <a:pt x="5728" y="8923"/>
                  </a:lnTo>
                  <a:lnTo>
                    <a:pt x="5683" y="8923"/>
                  </a:lnTo>
                  <a:lnTo>
                    <a:pt x="2641" y="823"/>
                  </a:lnTo>
                  <a:close/>
                  <a:moveTo>
                    <a:pt x="13221" y="3918"/>
                  </a:moveTo>
                  <a:lnTo>
                    <a:pt x="13221" y="11760"/>
                  </a:lnTo>
                  <a:lnTo>
                    <a:pt x="15023" y="11760"/>
                  </a:lnTo>
                  <a:lnTo>
                    <a:pt x="15023" y="3918"/>
                  </a:lnTo>
                  <a:close/>
                  <a:moveTo>
                    <a:pt x="39726" y="3722"/>
                  </a:moveTo>
                  <a:cubicBezTo>
                    <a:pt x="38851" y="3722"/>
                    <a:pt x="38147" y="3945"/>
                    <a:pt x="37603" y="4400"/>
                  </a:cubicBezTo>
                  <a:cubicBezTo>
                    <a:pt x="37067" y="4819"/>
                    <a:pt x="36764" y="5462"/>
                    <a:pt x="36782" y="6148"/>
                  </a:cubicBezTo>
                  <a:cubicBezTo>
                    <a:pt x="36764" y="6639"/>
                    <a:pt x="36907" y="7121"/>
                    <a:pt x="37192" y="7504"/>
                  </a:cubicBezTo>
                  <a:cubicBezTo>
                    <a:pt x="37469" y="7861"/>
                    <a:pt x="37942" y="8174"/>
                    <a:pt x="38602" y="8459"/>
                  </a:cubicBezTo>
                  <a:cubicBezTo>
                    <a:pt x="39012" y="8602"/>
                    <a:pt x="39396" y="8807"/>
                    <a:pt x="39744" y="9066"/>
                  </a:cubicBezTo>
                  <a:cubicBezTo>
                    <a:pt x="39931" y="9217"/>
                    <a:pt x="40038" y="9458"/>
                    <a:pt x="40038" y="9708"/>
                  </a:cubicBezTo>
                  <a:cubicBezTo>
                    <a:pt x="40056" y="9949"/>
                    <a:pt x="39949" y="10172"/>
                    <a:pt x="39753" y="10306"/>
                  </a:cubicBezTo>
                  <a:cubicBezTo>
                    <a:pt x="39510" y="10423"/>
                    <a:pt x="39241" y="10479"/>
                    <a:pt x="38974" y="10479"/>
                  </a:cubicBezTo>
                  <a:cubicBezTo>
                    <a:pt x="38936" y="10479"/>
                    <a:pt x="38898" y="10477"/>
                    <a:pt x="38860" y="10475"/>
                  </a:cubicBezTo>
                  <a:cubicBezTo>
                    <a:pt x="38504" y="10466"/>
                    <a:pt x="38165" y="10395"/>
                    <a:pt x="37834" y="10270"/>
                  </a:cubicBezTo>
                  <a:cubicBezTo>
                    <a:pt x="37460" y="10136"/>
                    <a:pt x="37103" y="9949"/>
                    <a:pt x="36782" y="9717"/>
                  </a:cubicBezTo>
                  <a:lnTo>
                    <a:pt x="36782" y="11519"/>
                  </a:lnTo>
                  <a:cubicBezTo>
                    <a:pt x="37094" y="11662"/>
                    <a:pt x="37424" y="11760"/>
                    <a:pt x="37754" y="11822"/>
                  </a:cubicBezTo>
                  <a:cubicBezTo>
                    <a:pt x="38102" y="11894"/>
                    <a:pt x="38450" y="11929"/>
                    <a:pt x="38807" y="11938"/>
                  </a:cubicBezTo>
                  <a:cubicBezTo>
                    <a:pt x="39744" y="11938"/>
                    <a:pt x="40484" y="11715"/>
                    <a:pt x="41037" y="11260"/>
                  </a:cubicBezTo>
                  <a:cubicBezTo>
                    <a:pt x="41572" y="10841"/>
                    <a:pt x="41885" y="10190"/>
                    <a:pt x="41867" y="9494"/>
                  </a:cubicBezTo>
                  <a:cubicBezTo>
                    <a:pt x="41876" y="9012"/>
                    <a:pt x="41724" y="8539"/>
                    <a:pt x="41430" y="8165"/>
                  </a:cubicBezTo>
                  <a:cubicBezTo>
                    <a:pt x="41153" y="7799"/>
                    <a:pt x="40645" y="7460"/>
                    <a:pt x="39922" y="7165"/>
                  </a:cubicBezTo>
                  <a:cubicBezTo>
                    <a:pt x="39369" y="6942"/>
                    <a:pt x="39012" y="6746"/>
                    <a:pt x="38843" y="6603"/>
                  </a:cubicBezTo>
                  <a:cubicBezTo>
                    <a:pt x="38682" y="6443"/>
                    <a:pt x="38593" y="6211"/>
                    <a:pt x="38602" y="5979"/>
                  </a:cubicBezTo>
                  <a:lnTo>
                    <a:pt x="38593" y="5970"/>
                  </a:lnTo>
                  <a:cubicBezTo>
                    <a:pt x="38593" y="5747"/>
                    <a:pt x="38700" y="5533"/>
                    <a:pt x="38887" y="5408"/>
                  </a:cubicBezTo>
                  <a:cubicBezTo>
                    <a:pt x="39104" y="5272"/>
                    <a:pt x="39349" y="5200"/>
                    <a:pt x="39598" y="5200"/>
                  </a:cubicBezTo>
                  <a:cubicBezTo>
                    <a:pt x="39626" y="5200"/>
                    <a:pt x="39653" y="5201"/>
                    <a:pt x="39681" y="5203"/>
                  </a:cubicBezTo>
                  <a:cubicBezTo>
                    <a:pt x="40002" y="5203"/>
                    <a:pt x="40315" y="5265"/>
                    <a:pt x="40618" y="5381"/>
                  </a:cubicBezTo>
                  <a:cubicBezTo>
                    <a:pt x="40912" y="5479"/>
                    <a:pt x="41189" y="5622"/>
                    <a:pt x="41448" y="5801"/>
                  </a:cubicBezTo>
                  <a:lnTo>
                    <a:pt x="41448" y="4043"/>
                  </a:lnTo>
                  <a:cubicBezTo>
                    <a:pt x="41180" y="3936"/>
                    <a:pt x="40903" y="3856"/>
                    <a:pt x="40618" y="3811"/>
                  </a:cubicBezTo>
                  <a:cubicBezTo>
                    <a:pt x="40323" y="3749"/>
                    <a:pt x="40020" y="3722"/>
                    <a:pt x="39726" y="3722"/>
                  </a:cubicBezTo>
                  <a:close/>
                  <a:moveTo>
                    <a:pt x="54619" y="0"/>
                  </a:moveTo>
                  <a:cubicBezTo>
                    <a:pt x="53904" y="0"/>
                    <a:pt x="53219" y="292"/>
                    <a:pt x="52706" y="796"/>
                  </a:cubicBezTo>
                  <a:cubicBezTo>
                    <a:pt x="52180" y="1331"/>
                    <a:pt x="51894" y="2063"/>
                    <a:pt x="51921" y="2821"/>
                  </a:cubicBezTo>
                  <a:lnTo>
                    <a:pt x="51921" y="3918"/>
                  </a:lnTo>
                  <a:lnTo>
                    <a:pt x="50645" y="3918"/>
                  </a:lnTo>
                  <a:lnTo>
                    <a:pt x="50645" y="5426"/>
                  </a:lnTo>
                  <a:lnTo>
                    <a:pt x="51921" y="5426"/>
                  </a:lnTo>
                  <a:lnTo>
                    <a:pt x="51921" y="11751"/>
                  </a:lnTo>
                  <a:lnTo>
                    <a:pt x="53741" y="11751"/>
                  </a:lnTo>
                  <a:lnTo>
                    <a:pt x="53741" y="5426"/>
                  </a:lnTo>
                  <a:lnTo>
                    <a:pt x="56417" y="5426"/>
                  </a:lnTo>
                  <a:lnTo>
                    <a:pt x="56408" y="9449"/>
                  </a:lnTo>
                  <a:cubicBezTo>
                    <a:pt x="56408" y="10279"/>
                    <a:pt x="56604" y="10903"/>
                    <a:pt x="56979" y="11314"/>
                  </a:cubicBezTo>
                  <a:cubicBezTo>
                    <a:pt x="57354" y="11733"/>
                    <a:pt x="57916" y="11938"/>
                    <a:pt x="58674" y="11938"/>
                  </a:cubicBezTo>
                  <a:cubicBezTo>
                    <a:pt x="58933" y="11938"/>
                    <a:pt x="59200" y="11911"/>
                    <a:pt x="59459" y="11858"/>
                  </a:cubicBezTo>
                  <a:cubicBezTo>
                    <a:pt x="59655" y="11822"/>
                    <a:pt x="59843" y="11760"/>
                    <a:pt x="60021" y="11671"/>
                  </a:cubicBezTo>
                  <a:lnTo>
                    <a:pt x="60021" y="10145"/>
                  </a:lnTo>
                  <a:cubicBezTo>
                    <a:pt x="59905" y="10225"/>
                    <a:pt x="59780" y="10288"/>
                    <a:pt x="59646" y="10332"/>
                  </a:cubicBezTo>
                  <a:cubicBezTo>
                    <a:pt x="59522" y="10377"/>
                    <a:pt x="59397" y="10404"/>
                    <a:pt x="59272" y="10404"/>
                  </a:cubicBezTo>
                  <a:cubicBezTo>
                    <a:pt x="58906" y="10404"/>
                    <a:pt x="58638" y="10306"/>
                    <a:pt x="58469" y="10109"/>
                  </a:cubicBezTo>
                  <a:cubicBezTo>
                    <a:pt x="58299" y="9913"/>
                    <a:pt x="58210" y="9574"/>
                    <a:pt x="58210" y="9092"/>
                  </a:cubicBezTo>
                  <a:lnTo>
                    <a:pt x="58210" y="5426"/>
                  </a:lnTo>
                  <a:lnTo>
                    <a:pt x="60021" y="5426"/>
                  </a:lnTo>
                  <a:lnTo>
                    <a:pt x="60021" y="3918"/>
                  </a:lnTo>
                  <a:lnTo>
                    <a:pt x="58210" y="3918"/>
                  </a:lnTo>
                  <a:lnTo>
                    <a:pt x="58210" y="1590"/>
                  </a:lnTo>
                  <a:lnTo>
                    <a:pt x="56408" y="2152"/>
                  </a:lnTo>
                  <a:lnTo>
                    <a:pt x="56408" y="3909"/>
                  </a:lnTo>
                  <a:lnTo>
                    <a:pt x="53741" y="3909"/>
                  </a:lnTo>
                  <a:lnTo>
                    <a:pt x="53741" y="2955"/>
                  </a:lnTo>
                  <a:cubicBezTo>
                    <a:pt x="53741" y="2491"/>
                    <a:pt x="53848" y="2134"/>
                    <a:pt x="54053" y="1884"/>
                  </a:cubicBezTo>
                  <a:cubicBezTo>
                    <a:pt x="54254" y="1658"/>
                    <a:pt x="54550" y="1526"/>
                    <a:pt x="54852" y="1526"/>
                  </a:cubicBezTo>
                  <a:cubicBezTo>
                    <a:pt x="54871" y="1526"/>
                    <a:pt x="54890" y="1526"/>
                    <a:pt x="54909" y="1527"/>
                  </a:cubicBezTo>
                  <a:cubicBezTo>
                    <a:pt x="55088" y="1527"/>
                    <a:pt x="55257" y="1545"/>
                    <a:pt x="55427" y="1599"/>
                  </a:cubicBezTo>
                  <a:cubicBezTo>
                    <a:pt x="55525" y="1634"/>
                    <a:pt x="55632" y="1679"/>
                    <a:pt x="55730" y="1733"/>
                  </a:cubicBezTo>
                  <a:lnTo>
                    <a:pt x="55730" y="145"/>
                  </a:lnTo>
                  <a:cubicBezTo>
                    <a:pt x="55587" y="91"/>
                    <a:pt x="55436" y="55"/>
                    <a:pt x="55284" y="38"/>
                  </a:cubicBezTo>
                  <a:cubicBezTo>
                    <a:pt x="55097" y="20"/>
                    <a:pt x="54900" y="2"/>
                    <a:pt x="54713" y="2"/>
                  </a:cubicBezTo>
                  <a:cubicBezTo>
                    <a:pt x="54682" y="1"/>
                    <a:pt x="54650" y="0"/>
                    <a:pt x="54619" y="0"/>
                  </a:cubicBezTo>
                  <a:close/>
                  <a:moveTo>
                    <a:pt x="20394" y="3704"/>
                  </a:moveTo>
                  <a:cubicBezTo>
                    <a:pt x="19082" y="3722"/>
                    <a:pt x="18065" y="4132"/>
                    <a:pt x="17343" y="4944"/>
                  </a:cubicBezTo>
                  <a:cubicBezTo>
                    <a:pt x="16629" y="5756"/>
                    <a:pt x="16263" y="6791"/>
                    <a:pt x="16263" y="8049"/>
                  </a:cubicBezTo>
                  <a:cubicBezTo>
                    <a:pt x="16272" y="9182"/>
                    <a:pt x="16620" y="10118"/>
                    <a:pt x="17316" y="10850"/>
                  </a:cubicBezTo>
                  <a:cubicBezTo>
                    <a:pt x="18021" y="11572"/>
                    <a:pt x="18931" y="11938"/>
                    <a:pt x="20055" y="11938"/>
                  </a:cubicBezTo>
                  <a:cubicBezTo>
                    <a:pt x="20089" y="11939"/>
                    <a:pt x="20122" y="11939"/>
                    <a:pt x="20156" y="11939"/>
                  </a:cubicBezTo>
                  <a:cubicBezTo>
                    <a:pt x="20524" y="11939"/>
                    <a:pt x="20891" y="11895"/>
                    <a:pt x="21250" y="11813"/>
                  </a:cubicBezTo>
                  <a:cubicBezTo>
                    <a:pt x="21589" y="11733"/>
                    <a:pt x="21919" y="11608"/>
                    <a:pt x="22223" y="11430"/>
                  </a:cubicBezTo>
                  <a:lnTo>
                    <a:pt x="22223" y="9717"/>
                  </a:lnTo>
                  <a:cubicBezTo>
                    <a:pt x="21955" y="9922"/>
                    <a:pt x="21652" y="10092"/>
                    <a:pt x="21331" y="10216"/>
                  </a:cubicBezTo>
                  <a:cubicBezTo>
                    <a:pt x="21054" y="10341"/>
                    <a:pt x="20760" y="10404"/>
                    <a:pt x="20456" y="10404"/>
                  </a:cubicBezTo>
                  <a:lnTo>
                    <a:pt x="20447" y="10404"/>
                  </a:lnTo>
                  <a:cubicBezTo>
                    <a:pt x="19734" y="10404"/>
                    <a:pt x="19163" y="10181"/>
                    <a:pt x="18752" y="9744"/>
                  </a:cubicBezTo>
                  <a:cubicBezTo>
                    <a:pt x="18333" y="9315"/>
                    <a:pt x="18128" y="8691"/>
                    <a:pt x="18128" y="7888"/>
                  </a:cubicBezTo>
                  <a:cubicBezTo>
                    <a:pt x="18128" y="7085"/>
                    <a:pt x="18342" y="6452"/>
                    <a:pt x="18779" y="5979"/>
                  </a:cubicBezTo>
                  <a:cubicBezTo>
                    <a:pt x="19204" y="5520"/>
                    <a:pt x="19791" y="5263"/>
                    <a:pt x="20401" y="5263"/>
                  </a:cubicBezTo>
                  <a:cubicBezTo>
                    <a:pt x="20431" y="5263"/>
                    <a:pt x="20462" y="5264"/>
                    <a:pt x="20492" y="5265"/>
                  </a:cubicBezTo>
                  <a:cubicBezTo>
                    <a:pt x="20795" y="5274"/>
                    <a:pt x="21099" y="5337"/>
                    <a:pt x="21384" y="5453"/>
                  </a:cubicBezTo>
                  <a:cubicBezTo>
                    <a:pt x="21687" y="5569"/>
                    <a:pt x="21973" y="5729"/>
                    <a:pt x="22232" y="5925"/>
                  </a:cubicBezTo>
                  <a:lnTo>
                    <a:pt x="22232" y="4159"/>
                  </a:lnTo>
                  <a:cubicBezTo>
                    <a:pt x="21973" y="4016"/>
                    <a:pt x="21696" y="3909"/>
                    <a:pt x="21411" y="3838"/>
                  </a:cubicBezTo>
                  <a:cubicBezTo>
                    <a:pt x="21081" y="3758"/>
                    <a:pt x="20733" y="3713"/>
                    <a:pt x="20394" y="3704"/>
                  </a:cubicBezTo>
                  <a:close/>
                  <a:moveTo>
                    <a:pt x="32134" y="3731"/>
                  </a:moveTo>
                  <a:cubicBezTo>
                    <a:pt x="30867" y="3731"/>
                    <a:pt x="29886" y="4115"/>
                    <a:pt x="29172" y="4864"/>
                  </a:cubicBezTo>
                  <a:cubicBezTo>
                    <a:pt x="28458" y="5622"/>
                    <a:pt x="28102" y="6648"/>
                    <a:pt x="28102" y="7951"/>
                  </a:cubicBezTo>
                  <a:cubicBezTo>
                    <a:pt x="28102" y="9182"/>
                    <a:pt x="28458" y="10163"/>
                    <a:pt x="29145" y="10877"/>
                  </a:cubicBezTo>
                  <a:cubicBezTo>
                    <a:pt x="29841" y="11590"/>
                    <a:pt x="30778" y="11947"/>
                    <a:pt x="31956" y="11947"/>
                  </a:cubicBezTo>
                  <a:cubicBezTo>
                    <a:pt x="33187" y="11947"/>
                    <a:pt x="34150" y="11572"/>
                    <a:pt x="34864" y="10814"/>
                  </a:cubicBezTo>
                  <a:cubicBezTo>
                    <a:pt x="35577" y="10065"/>
                    <a:pt x="35934" y="9057"/>
                    <a:pt x="35934" y="7781"/>
                  </a:cubicBezTo>
                  <a:cubicBezTo>
                    <a:pt x="35925" y="6541"/>
                    <a:pt x="35595" y="5551"/>
                    <a:pt x="34926" y="4828"/>
                  </a:cubicBezTo>
                  <a:cubicBezTo>
                    <a:pt x="34257" y="4097"/>
                    <a:pt x="33329" y="3731"/>
                    <a:pt x="32134" y="3731"/>
                  </a:cubicBezTo>
                  <a:close/>
                  <a:moveTo>
                    <a:pt x="46666" y="3740"/>
                  </a:moveTo>
                  <a:cubicBezTo>
                    <a:pt x="45408" y="3740"/>
                    <a:pt x="44418" y="4115"/>
                    <a:pt x="43705" y="4873"/>
                  </a:cubicBezTo>
                  <a:cubicBezTo>
                    <a:pt x="43000" y="5631"/>
                    <a:pt x="42643" y="6657"/>
                    <a:pt x="42643" y="7951"/>
                  </a:cubicBezTo>
                  <a:lnTo>
                    <a:pt x="42634" y="7951"/>
                  </a:lnTo>
                  <a:cubicBezTo>
                    <a:pt x="42643" y="9191"/>
                    <a:pt x="42991" y="10172"/>
                    <a:pt x="43687" y="10886"/>
                  </a:cubicBezTo>
                  <a:cubicBezTo>
                    <a:pt x="44374" y="11590"/>
                    <a:pt x="45310" y="11947"/>
                    <a:pt x="46497" y="11947"/>
                  </a:cubicBezTo>
                  <a:cubicBezTo>
                    <a:pt x="46511" y="11947"/>
                    <a:pt x="46525" y="11947"/>
                    <a:pt x="46538" y="11947"/>
                  </a:cubicBezTo>
                  <a:cubicBezTo>
                    <a:pt x="47741" y="11947"/>
                    <a:pt x="48700" y="11564"/>
                    <a:pt x="49405" y="10823"/>
                  </a:cubicBezTo>
                  <a:cubicBezTo>
                    <a:pt x="50110" y="10074"/>
                    <a:pt x="50467" y="9057"/>
                    <a:pt x="50467" y="7790"/>
                  </a:cubicBezTo>
                  <a:cubicBezTo>
                    <a:pt x="50467" y="6550"/>
                    <a:pt x="50128" y="5560"/>
                    <a:pt x="49459" y="4828"/>
                  </a:cubicBezTo>
                  <a:cubicBezTo>
                    <a:pt x="48790" y="4106"/>
                    <a:pt x="47862" y="3740"/>
                    <a:pt x="46666" y="374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7" name="Google Shape;165;p17">
              <a:extLst>
                <a:ext uri="{FF2B5EF4-FFF2-40B4-BE49-F238E27FC236}">
                  <a16:creationId xmlns:a16="http://schemas.microsoft.com/office/drawing/2014/main" id="{BB53B913-2385-89C8-8CD9-302F8E9EB3DD}"/>
                </a:ext>
              </a:extLst>
            </p:cNvPr>
            <p:cNvSpPr/>
            <p:nvPr/>
          </p:nvSpPr>
          <p:spPr>
            <a:xfrm>
              <a:off x="633633" y="-1170893"/>
              <a:ext cx="159560" cy="111531"/>
            </a:xfrm>
            <a:custGeom>
              <a:avLst/>
              <a:gdLst/>
              <a:ahLst/>
              <a:cxnLst/>
              <a:rect l="l" t="t" r="r" b="b"/>
              <a:pathLst>
                <a:path w="14757" h="10315" extrusionOk="0">
                  <a:moveTo>
                    <a:pt x="14049" y="1"/>
                  </a:moveTo>
                  <a:cubicBezTo>
                    <a:pt x="14038" y="1"/>
                    <a:pt x="14027" y="1"/>
                    <a:pt x="14016" y="1"/>
                  </a:cubicBezTo>
                  <a:cubicBezTo>
                    <a:pt x="13677" y="1"/>
                    <a:pt x="13373" y="242"/>
                    <a:pt x="13302" y="581"/>
                  </a:cubicBezTo>
                  <a:lnTo>
                    <a:pt x="10733" y="7959"/>
                  </a:lnTo>
                  <a:lnTo>
                    <a:pt x="8199" y="599"/>
                  </a:lnTo>
                  <a:cubicBezTo>
                    <a:pt x="8112" y="248"/>
                    <a:pt x="7800" y="1"/>
                    <a:pt x="7434" y="1"/>
                  </a:cubicBezTo>
                  <a:cubicBezTo>
                    <a:pt x="7427" y="1"/>
                    <a:pt x="7421" y="1"/>
                    <a:pt x="7414" y="1"/>
                  </a:cubicBezTo>
                  <a:lnTo>
                    <a:pt x="7334" y="1"/>
                  </a:lnTo>
                  <a:cubicBezTo>
                    <a:pt x="6986" y="10"/>
                    <a:pt x="6674" y="251"/>
                    <a:pt x="6602" y="599"/>
                  </a:cubicBezTo>
                  <a:lnTo>
                    <a:pt x="4051" y="7959"/>
                  </a:lnTo>
                  <a:lnTo>
                    <a:pt x="1517" y="626"/>
                  </a:lnTo>
                  <a:cubicBezTo>
                    <a:pt x="1437" y="260"/>
                    <a:pt x="1125" y="1"/>
                    <a:pt x="759" y="1"/>
                  </a:cubicBezTo>
                  <a:cubicBezTo>
                    <a:pt x="754" y="1"/>
                    <a:pt x="748" y="1"/>
                    <a:pt x="742" y="1"/>
                  </a:cubicBezTo>
                  <a:cubicBezTo>
                    <a:pt x="340" y="1"/>
                    <a:pt x="10" y="319"/>
                    <a:pt x="1" y="724"/>
                  </a:cubicBezTo>
                  <a:cubicBezTo>
                    <a:pt x="10" y="858"/>
                    <a:pt x="45" y="1001"/>
                    <a:pt x="99" y="1125"/>
                  </a:cubicBezTo>
                  <a:lnTo>
                    <a:pt x="3150" y="9636"/>
                  </a:lnTo>
                  <a:lnTo>
                    <a:pt x="3159" y="9636"/>
                  </a:lnTo>
                  <a:cubicBezTo>
                    <a:pt x="3257" y="10029"/>
                    <a:pt x="3596" y="10305"/>
                    <a:pt x="3997" y="10314"/>
                  </a:cubicBezTo>
                  <a:lnTo>
                    <a:pt x="4042" y="10314"/>
                  </a:lnTo>
                  <a:cubicBezTo>
                    <a:pt x="4435" y="10314"/>
                    <a:pt x="4782" y="10029"/>
                    <a:pt x="4854" y="9636"/>
                  </a:cubicBezTo>
                  <a:lnTo>
                    <a:pt x="7387" y="2410"/>
                  </a:lnTo>
                  <a:lnTo>
                    <a:pt x="9894" y="9636"/>
                  </a:lnTo>
                  <a:cubicBezTo>
                    <a:pt x="9975" y="10029"/>
                    <a:pt x="10314" y="10314"/>
                    <a:pt x="10715" y="10314"/>
                  </a:cubicBezTo>
                  <a:lnTo>
                    <a:pt x="10769" y="10314"/>
                  </a:lnTo>
                  <a:cubicBezTo>
                    <a:pt x="11161" y="10296"/>
                    <a:pt x="11491" y="10020"/>
                    <a:pt x="11589" y="9636"/>
                  </a:cubicBezTo>
                  <a:lnTo>
                    <a:pt x="14667" y="1108"/>
                  </a:lnTo>
                  <a:cubicBezTo>
                    <a:pt x="14712" y="983"/>
                    <a:pt x="14747" y="840"/>
                    <a:pt x="14756" y="697"/>
                  </a:cubicBezTo>
                  <a:cubicBezTo>
                    <a:pt x="14756" y="510"/>
                    <a:pt x="14676" y="331"/>
                    <a:pt x="14533" y="198"/>
                  </a:cubicBezTo>
                  <a:cubicBezTo>
                    <a:pt x="14407" y="71"/>
                    <a:pt x="14233" y="1"/>
                    <a:pt x="14049"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9" name="Google Shape;166;p17">
              <a:extLst>
                <a:ext uri="{FF2B5EF4-FFF2-40B4-BE49-F238E27FC236}">
                  <a16:creationId xmlns:a16="http://schemas.microsoft.com/office/drawing/2014/main" id="{50E04BB9-E94F-CB21-323D-1ADC29788B8D}"/>
                </a:ext>
              </a:extLst>
            </p:cNvPr>
            <p:cNvSpPr/>
            <p:nvPr/>
          </p:nvSpPr>
          <p:spPr>
            <a:xfrm>
              <a:off x="908346" y="-1171088"/>
              <a:ext cx="62237" cy="112007"/>
            </a:xfrm>
            <a:custGeom>
              <a:avLst/>
              <a:gdLst/>
              <a:ahLst/>
              <a:cxnLst/>
              <a:rect l="l" t="t" r="r" b="b"/>
              <a:pathLst>
                <a:path w="5756" h="10359" extrusionOk="0">
                  <a:moveTo>
                    <a:pt x="798" y="1"/>
                  </a:moveTo>
                  <a:cubicBezTo>
                    <a:pt x="788" y="1"/>
                    <a:pt x="778" y="1"/>
                    <a:pt x="768" y="2"/>
                  </a:cubicBezTo>
                  <a:cubicBezTo>
                    <a:pt x="349" y="10"/>
                    <a:pt x="19" y="349"/>
                    <a:pt x="28" y="760"/>
                  </a:cubicBezTo>
                  <a:lnTo>
                    <a:pt x="10" y="760"/>
                  </a:lnTo>
                  <a:lnTo>
                    <a:pt x="10" y="9565"/>
                  </a:lnTo>
                  <a:cubicBezTo>
                    <a:pt x="1" y="9841"/>
                    <a:pt x="135" y="10109"/>
                    <a:pt x="376" y="10252"/>
                  </a:cubicBezTo>
                  <a:cubicBezTo>
                    <a:pt x="496" y="10323"/>
                    <a:pt x="630" y="10359"/>
                    <a:pt x="764" y="10359"/>
                  </a:cubicBezTo>
                  <a:cubicBezTo>
                    <a:pt x="898" y="10359"/>
                    <a:pt x="1031" y="10323"/>
                    <a:pt x="1152" y="10252"/>
                  </a:cubicBezTo>
                  <a:cubicBezTo>
                    <a:pt x="1393" y="10109"/>
                    <a:pt x="1535" y="9841"/>
                    <a:pt x="1518" y="9565"/>
                  </a:cubicBezTo>
                  <a:lnTo>
                    <a:pt x="1518" y="6157"/>
                  </a:lnTo>
                  <a:cubicBezTo>
                    <a:pt x="1518" y="3240"/>
                    <a:pt x="3114" y="1777"/>
                    <a:pt x="5068" y="1536"/>
                  </a:cubicBezTo>
                  <a:cubicBezTo>
                    <a:pt x="5461" y="1500"/>
                    <a:pt x="5755" y="1170"/>
                    <a:pt x="5746" y="778"/>
                  </a:cubicBezTo>
                  <a:cubicBezTo>
                    <a:pt x="5755" y="581"/>
                    <a:pt x="5675" y="376"/>
                    <a:pt x="5541" y="233"/>
                  </a:cubicBezTo>
                  <a:cubicBezTo>
                    <a:pt x="5405" y="98"/>
                    <a:pt x="5222" y="19"/>
                    <a:pt x="5028" y="19"/>
                  </a:cubicBezTo>
                  <a:cubicBezTo>
                    <a:pt x="5017" y="19"/>
                    <a:pt x="5007" y="19"/>
                    <a:pt x="4997" y="19"/>
                  </a:cubicBezTo>
                  <a:cubicBezTo>
                    <a:pt x="3908" y="19"/>
                    <a:pt x="2267" y="813"/>
                    <a:pt x="1526" y="2491"/>
                  </a:cubicBezTo>
                  <a:lnTo>
                    <a:pt x="1526" y="760"/>
                  </a:lnTo>
                  <a:cubicBezTo>
                    <a:pt x="1526" y="555"/>
                    <a:pt x="1446" y="358"/>
                    <a:pt x="1303" y="216"/>
                  </a:cubicBezTo>
                  <a:cubicBezTo>
                    <a:pt x="1168" y="80"/>
                    <a:pt x="984" y="1"/>
                    <a:pt x="798"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0" name="Google Shape;167;p17">
              <a:extLst>
                <a:ext uri="{FF2B5EF4-FFF2-40B4-BE49-F238E27FC236}">
                  <a16:creationId xmlns:a16="http://schemas.microsoft.com/office/drawing/2014/main" id="{1EC6A098-4091-E43E-E17B-EABEB178AC29}"/>
                </a:ext>
              </a:extLst>
            </p:cNvPr>
            <p:cNvSpPr/>
            <p:nvPr/>
          </p:nvSpPr>
          <p:spPr>
            <a:xfrm>
              <a:off x="969220" y="-1171174"/>
              <a:ext cx="100902" cy="112699"/>
            </a:xfrm>
            <a:custGeom>
              <a:avLst/>
              <a:gdLst/>
              <a:ahLst/>
              <a:cxnLst/>
              <a:rect l="l" t="t" r="r" b="b"/>
              <a:pathLst>
                <a:path w="9332" h="10423" extrusionOk="0">
                  <a:moveTo>
                    <a:pt x="4702" y="1258"/>
                  </a:moveTo>
                  <a:cubicBezTo>
                    <a:pt x="6664" y="1258"/>
                    <a:pt x="7699" y="2838"/>
                    <a:pt x="7860" y="4648"/>
                  </a:cubicBezTo>
                  <a:lnTo>
                    <a:pt x="1490" y="4648"/>
                  </a:lnTo>
                  <a:cubicBezTo>
                    <a:pt x="1677" y="2704"/>
                    <a:pt x="2980" y="1258"/>
                    <a:pt x="4702" y="1258"/>
                  </a:cubicBezTo>
                  <a:close/>
                  <a:moveTo>
                    <a:pt x="4737" y="1"/>
                  </a:moveTo>
                  <a:cubicBezTo>
                    <a:pt x="2007" y="1"/>
                    <a:pt x="0" y="2320"/>
                    <a:pt x="0" y="5193"/>
                  </a:cubicBezTo>
                  <a:lnTo>
                    <a:pt x="0" y="5228"/>
                  </a:lnTo>
                  <a:cubicBezTo>
                    <a:pt x="0" y="8324"/>
                    <a:pt x="2213" y="10420"/>
                    <a:pt x="4933" y="10420"/>
                  </a:cubicBezTo>
                  <a:cubicBezTo>
                    <a:pt x="4986" y="10422"/>
                    <a:pt x="5039" y="10423"/>
                    <a:pt x="5092" y="10423"/>
                  </a:cubicBezTo>
                  <a:cubicBezTo>
                    <a:pt x="6428" y="10423"/>
                    <a:pt x="7718" y="9883"/>
                    <a:pt x="8654" y="8922"/>
                  </a:cubicBezTo>
                  <a:cubicBezTo>
                    <a:pt x="8796" y="8797"/>
                    <a:pt x="8885" y="8627"/>
                    <a:pt x="8885" y="8440"/>
                  </a:cubicBezTo>
                  <a:cubicBezTo>
                    <a:pt x="8894" y="8181"/>
                    <a:pt x="8743" y="7949"/>
                    <a:pt x="8511" y="7851"/>
                  </a:cubicBezTo>
                  <a:cubicBezTo>
                    <a:pt x="8427" y="7814"/>
                    <a:pt x="8341" y="7796"/>
                    <a:pt x="8255" y="7796"/>
                  </a:cubicBezTo>
                  <a:cubicBezTo>
                    <a:pt x="8094" y="7796"/>
                    <a:pt x="7937" y="7859"/>
                    <a:pt x="7815" y="7976"/>
                  </a:cubicBezTo>
                  <a:cubicBezTo>
                    <a:pt x="7065" y="8709"/>
                    <a:pt x="6052" y="9127"/>
                    <a:pt x="5002" y="9127"/>
                  </a:cubicBezTo>
                  <a:cubicBezTo>
                    <a:pt x="4991" y="9127"/>
                    <a:pt x="4980" y="9127"/>
                    <a:pt x="4969" y="9127"/>
                  </a:cubicBezTo>
                  <a:cubicBezTo>
                    <a:pt x="3212" y="9127"/>
                    <a:pt x="1704" y="7922"/>
                    <a:pt x="1490" y="5755"/>
                  </a:cubicBezTo>
                  <a:lnTo>
                    <a:pt x="8636" y="5755"/>
                  </a:lnTo>
                  <a:cubicBezTo>
                    <a:pt x="8823" y="5755"/>
                    <a:pt x="9001" y="5683"/>
                    <a:pt x="9126" y="5549"/>
                  </a:cubicBezTo>
                  <a:cubicBezTo>
                    <a:pt x="9260" y="5416"/>
                    <a:pt x="9332" y="5246"/>
                    <a:pt x="9332" y="5059"/>
                  </a:cubicBezTo>
                  <a:cubicBezTo>
                    <a:pt x="9332" y="2409"/>
                    <a:pt x="7663" y="1"/>
                    <a:pt x="4737"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1" name="Google Shape;168;p17">
              <a:extLst>
                <a:ext uri="{FF2B5EF4-FFF2-40B4-BE49-F238E27FC236}">
                  <a16:creationId xmlns:a16="http://schemas.microsoft.com/office/drawing/2014/main" id="{34B969A9-2AEE-865E-C20F-D6EA796B0C7D}"/>
                </a:ext>
              </a:extLst>
            </p:cNvPr>
            <p:cNvSpPr/>
            <p:nvPr/>
          </p:nvSpPr>
          <p:spPr>
            <a:xfrm>
              <a:off x="793463" y="-1170958"/>
              <a:ext cx="95604" cy="112580"/>
            </a:xfrm>
            <a:custGeom>
              <a:avLst/>
              <a:gdLst/>
              <a:ahLst/>
              <a:cxnLst/>
              <a:rect l="l" t="t" r="r" b="b"/>
              <a:pathLst>
                <a:path w="8842" h="10412" extrusionOk="0">
                  <a:moveTo>
                    <a:pt x="4461" y="5101"/>
                  </a:moveTo>
                  <a:cubicBezTo>
                    <a:pt x="5461" y="5101"/>
                    <a:pt x="6451" y="5244"/>
                    <a:pt x="7414" y="5529"/>
                  </a:cubicBezTo>
                  <a:lnTo>
                    <a:pt x="7414" y="6502"/>
                  </a:lnTo>
                  <a:lnTo>
                    <a:pt x="7414" y="6511"/>
                  </a:lnTo>
                  <a:cubicBezTo>
                    <a:pt x="7414" y="8090"/>
                    <a:pt x="5898" y="9223"/>
                    <a:pt x="4051" y="9223"/>
                  </a:cubicBezTo>
                  <a:cubicBezTo>
                    <a:pt x="2686" y="9223"/>
                    <a:pt x="1518" y="8482"/>
                    <a:pt x="1518" y="7216"/>
                  </a:cubicBezTo>
                  <a:lnTo>
                    <a:pt x="1518" y="7180"/>
                  </a:lnTo>
                  <a:cubicBezTo>
                    <a:pt x="1518" y="5913"/>
                    <a:pt x="2570" y="5101"/>
                    <a:pt x="4461" y="5101"/>
                  </a:cubicBezTo>
                  <a:close/>
                  <a:moveTo>
                    <a:pt x="4255" y="1"/>
                  </a:moveTo>
                  <a:cubicBezTo>
                    <a:pt x="3327" y="1"/>
                    <a:pt x="2399" y="190"/>
                    <a:pt x="1544" y="569"/>
                  </a:cubicBezTo>
                  <a:cubicBezTo>
                    <a:pt x="1286" y="659"/>
                    <a:pt x="1116" y="917"/>
                    <a:pt x="1134" y="1194"/>
                  </a:cubicBezTo>
                  <a:cubicBezTo>
                    <a:pt x="1143" y="1551"/>
                    <a:pt x="1437" y="1836"/>
                    <a:pt x="1794" y="1836"/>
                  </a:cubicBezTo>
                  <a:cubicBezTo>
                    <a:pt x="1892" y="1836"/>
                    <a:pt x="1981" y="1809"/>
                    <a:pt x="2071" y="1774"/>
                  </a:cubicBezTo>
                  <a:cubicBezTo>
                    <a:pt x="2735" y="1474"/>
                    <a:pt x="3459" y="1314"/>
                    <a:pt x="4188" y="1314"/>
                  </a:cubicBezTo>
                  <a:cubicBezTo>
                    <a:pt x="4261" y="1314"/>
                    <a:pt x="4335" y="1316"/>
                    <a:pt x="4408" y="1319"/>
                  </a:cubicBezTo>
                  <a:cubicBezTo>
                    <a:pt x="6281" y="1319"/>
                    <a:pt x="7397" y="2255"/>
                    <a:pt x="7397" y="4058"/>
                  </a:cubicBezTo>
                  <a:lnTo>
                    <a:pt x="7397" y="4414"/>
                  </a:lnTo>
                  <a:cubicBezTo>
                    <a:pt x="6442" y="4136"/>
                    <a:pt x="5455" y="3985"/>
                    <a:pt x="4466" y="3985"/>
                  </a:cubicBezTo>
                  <a:cubicBezTo>
                    <a:pt x="4411" y="3985"/>
                    <a:pt x="4356" y="3985"/>
                    <a:pt x="4301" y="3986"/>
                  </a:cubicBezTo>
                  <a:cubicBezTo>
                    <a:pt x="1758" y="3986"/>
                    <a:pt x="1" y="5119"/>
                    <a:pt x="1" y="7242"/>
                  </a:cubicBezTo>
                  <a:lnTo>
                    <a:pt x="1" y="7278"/>
                  </a:lnTo>
                  <a:cubicBezTo>
                    <a:pt x="1" y="9339"/>
                    <a:pt x="1892" y="10409"/>
                    <a:pt x="3757" y="10409"/>
                  </a:cubicBezTo>
                  <a:cubicBezTo>
                    <a:pt x="3803" y="10411"/>
                    <a:pt x="3850" y="10411"/>
                    <a:pt x="3896" y="10411"/>
                  </a:cubicBezTo>
                  <a:cubicBezTo>
                    <a:pt x="5271" y="10411"/>
                    <a:pt x="6559" y="9775"/>
                    <a:pt x="7397" y="8679"/>
                  </a:cubicBezTo>
                  <a:lnTo>
                    <a:pt x="7397" y="9642"/>
                  </a:lnTo>
                  <a:cubicBezTo>
                    <a:pt x="7388" y="9829"/>
                    <a:pt x="7468" y="10008"/>
                    <a:pt x="7602" y="10142"/>
                  </a:cubicBezTo>
                  <a:cubicBezTo>
                    <a:pt x="7728" y="10268"/>
                    <a:pt x="7902" y="10339"/>
                    <a:pt x="8079" y="10339"/>
                  </a:cubicBezTo>
                  <a:cubicBezTo>
                    <a:pt x="8089" y="10339"/>
                    <a:pt x="8100" y="10338"/>
                    <a:pt x="8110" y="10338"/>
                  </a:cubicBezTo>
                  <a:cubicBezTo>
                    <a:pt x="8306" y="10338"/>
                    <a:pt x="8494" y="10267"/>
                    <a:pt x="8628" y="10124"/>
                  </a:cubicBezTo>
                  <a:cubicBezTo>
                    <a:pt x="8761" y="9981"/>
                    <a:pt x="8842" y="9794"/>
                    <a:pt x="8833" y="9597"/>
                  </a:cubicBezTo>
                  <a:lnTo>
                    <a:pt x="8833" y="4049"/>
                  </a:lnTo>
                  <a:cubicBezTo>
                    <a:pt x="8833" y="2773"/>
                    <a:pt x="8485" y="1801"/>
                    <a:pt x="7798" y="1114"/>
                  </a:cubicBezTo>
                  <a:cubicBezTo>
                    <a:pt x="7058" y="373"/>
                    <a:pt x="5969" y="7"/>
                    <a:pt x="4551" y="7"/>
                  </a:cubicBezTo>
                  <a:cubicBezTo>
                    <a:pt x="4452" y="3"/>
                    <a:pt x="4353" y="1"/>
                    <a:pt x="4255"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2" name="Google Shape;169;p17">
              <a:extLst>
                <a:ext uri="{FF2B5EF4-FFF2-40B4-BE49-F238E27FC236}">
                  <a16:creationId xmlns:a16="http://schemas.microsoft.com/office/drawing/2014/main" id="{68BC5C7B-3AB1-8892-A1EB-6F59DAC506CE}"/>
                </a:ext>
              </a:extLst>
            </p:cNvPr>
            <p:cNvSpPr/>
            <p:nvPr/>
          </p:nvSpPr>
          <p:spPr>
            <a:xfrm>
              <a:off x="342906" y="-1173229"/>
              <a:ext cx="283698" cy="114926"/>
            </a:xfrm>
            <a:custGeom>
              <a:avLst/>
              <a:gdLst/>
              <a:ahLst/>
              <a:cxnLst/>
              <a:rect l="l" t="t" r="r" b="b"/>
              <a:pathLst>
                <a:path w="26238" h="10629" extrusionOk="0">
                  <a:moveTo>
                    <a:pt x="1493" y="0"/>
                  </a:moveTo>
                  <a:cubicBezTo>
                    <a:pt x="1287" y="0"/>
                    <a:pt x="1082" y="45"/>
                    <a:pt x="893" y="137"/>
                  </a:cubicBezTo>
                  <a:cubicBezTo>
                    <a:pt x="545" y="289"/>
                    <a:pt x="268" y="574"/>
                    <a:pt x="135" y="940"/>
                  </a:cubicBezTo>
                  <a:cubicBezTo>
                    <a:pt x="1" y="1297"/>
                    <a:pt x="28" y="1689"/>
                    <a:pt x="197" y="2037"/>
                  </a:cubicBezTo>
                  <a:lnTo>
                    <a:pt x="3391" y="8960"/>
                  </a:lnTo>
                  <a:cubicBezTo>
                    <a:pt x="3890" y="10048"/>
                    <a:pt x="4417" y="10619"/>
                    <a:pt x="5407" y="10619"/>
                  </a:cubicBezTo>
                  <a:cubicBezTo>
                    <a:pt x="6477" y="10619"/>
                    <a:pt x="6932" y="10004"/>
                    <a:pt x="7441" y="8960"/>
                  </a:cubicBezTo>
                  <a:lnTo>
                    <a:pt x="10251" y="2858"/>
                  </a:lnTo>
                  <a:cubicBezTo>
                    <a:pt x="10303" y="2695"/>
                    <a:pt x="10454" y="2581"/>
                    <a:pt x="10624" y="2581"/>
                  </a:cubicBezTo>
                  <a:cubicBezTo>
                    <a:pt x="10631" y="2581"/>
                    <a:pt x="10637" y="2581"/>
                    <a:pt x="10644" y="2581"/>
                  </a:cubicBezTo>
                  <a:cubicBezTo>
                    <a:pt x="10768" y="2581"/>
                    <a:pt x="10876" y="2635"/>
                    <a:pt x="10965" y="2715"/>
                  </a:cubicBezTo>
                  <a:cubicBezTo>
                    <a:pt x="11045" y="2804"/>
                    <a:pt x="11090" y="2912"/>
                    <a:pt x="11090" y="3036"/>
                  </a:cubicBezTo>
                  <a:lnTo>
                    <a:pt x="11090" y="8960"/>
                  </a:lnTo>
                  <a:cubicBezTo>
                    <a:pt x="11090" y="9879"/>
                    <a:pt x="11598" y="10628"/>
                    <a:pt x="12571" y="10628"/>
                  </a:cubicBezTo>
                  <a:cubicBezTo>
                    <a:pt x="13543" y="10628"/>
                    <a:pt x="14069" y="9879"/>
                    <a:pt x="14069" y="8960"/>
                  </a:cubicBezTo>
                  <a:lnTo>
                    <a:pt x="14069" y="4125"/>
                  </a:lnTo>
                  <a:cubicBezTo>
                    <a:pt x="14060" y="3697"/>
                    <a:pt x="14221" y="3295"/>
                    <a:pt x="14524" y="3001"/>
                  </a:cubicBezTo>
                  <a:cubicBezTo>
                    <a:pt x="14796" y="2729"/>
                    <a:pt x="15175" y="2578"/>
                    <a:pt x="15562" y="2578"/>
                  </a:cubicBezTo>
                  <a:cubicBezTo>
                    <a:pt x="15594" y="2578"/>
                    <a:pt x="15626" y="2579"/>
                    <a:pt x="15657" y="2581"/>
                  </a:cubicBezTo>
                  <a:cubicBezTo>
                    <a:pt x="15679" y="2581"/>
                    <a:pt x="15701" y="2580"/>
                    <a:pt x="15722" y="2580"/>
                  </a:cubicBezTo>
                  <a:cubicBezTo>
                    <a:pt x="16110" y="2580"/>
                    <a:pt x="16485" y="2731"/>
                    <a:pt x="16763" y="3010"/>
                  </a:cubicBezTo>
                  <a:cubicBezTo>
                    <a:pt x="17049" y="3304"/>
                    <a:pt x="17201" y="3706"/>
                    <a:pt x="17174" y="4125"/>
                  </a:cubicBezTo>
                  <a:lnTo>
                    <a:pt x="17174" y="8960"/>
                  </a:lnTo>
                  <a:cubicBezTo>
                    <a:pt x="17174" y="9879"/>
                    <a:pt x="17682" y="10628"/>
                    <a:pt x="18655" y="10628"/>
                  </a:cubicBezTo>
                  <a:cubicBezTo>
                    <a:pt x="19627" y="10628"/>
                    <a:pt x="20153" y="9888"/>
                    <a:pt x="20153" y="8960"/>
                  </a:cubicBezTo>
                  <a:lnTo>
                    <a:pt x="20153" y="4125"/>
                  </a:lnTo>
                  <a:cubicBezTo>
                    <a:pt x="20136" y="3706"/>
                    <a:pt x="20296" y="3295"/>
                    <a:pt x="20599" y="3001"/>
                  </a:cubicBezTo>
                  <a:cubicBezTo>
                    <a:pt x="20880" y="2729"/>
                    <a:pt x="21252" y="2578"/>
                    <a:pt x="21638" y="2578"/>
                  </a:cubicBezTo>
                  <a:cubicBezTo>
                    <a:pt x="21669" y="2578"/>
                    <a:pt x="21701" y="2579"/>
                    <a:pt x="21732" y="2581"/>
                  </a:cubicBezTo>
                  <a:cubicBezTo>
                    <a:pt x="21754" y="2581"/>
                    <a:pt x="21776" y="2580"/>
                    <a:pt x="21797" y="2580"/>
                  </a:cubicBezTo>
                  <a:cubicBezTo>
                    <a:pt x="22185" y="2580"/>
                    <a:pt x="22560" y="2731"/>
                    <a:pt x="22839" y="3010"/>
                  </a:cubicBezTo>
                  <a:cubicBezTo>
                    <a:pt x="23133" y="3304"/>
                    <a:pt x="23285" y="3706"/>
                    <a:pt x="23258" y="4125"/>
                  </a:cubicBezTo>
                  <a:lnTo>
                    <a:pt x="23258" y="8960"/>
                  </a:lnTo>
                  <a:cubicBezTo>
                    <a:pt x="23258" y="9879"/>
                    <a:pt x="23766" y="10628"/>
                    <a:pt x="24739" y="10628"/>
                  </a:cubicBezTo>
                  <a:cubicBezTo>
                    <a:pt x="25711" y="10628"/>
                    <a:pt x="26238" y="9879"/>
                    <a:pt x="26238" y="8960"/>
                  </a:cubicBezTo>
                  <a:lnTo>
                    <a:pt x="26238" y="3447"/>
                  </a:lnTo>
                  <a:cubicBezTo>
                    <a:pt x="26238" y="1422"/>
                    <a:pt x="24605" y="3"/>
                    <a:pt x="22642" y="3"/>
                  </a:cubicBezTo>
                  <a:cubicBezTo>
                    <a:pt x="21447" y="30"/>
                    <a:pt x="20314" y="512"/>
                    <a:pt x="19466" y="1359"/>
                  </a:cubicBezTo>
                  <a:cubicBezTo>
                    <a:pt x="18815" y="512"/>
                    <a:pt x="17914" y="3"/>
                    <a:pt x="16389" y="3"/>
                  </a:cubicBezTo>
                  <a:cubicBezTo>
                    <a:pt x="14783" y="3"/>
                    <a:pt x="13382" y="1359"/>
                    <a:pt x="13382" y="1359"/>
                  </a:cubicBezTo>
                  <a:cubicBezTo>
                    <a:pt x="12722" y="539"/>
                    <a:pt x="11741" y="39"/>
                    <a:pt x="10697" y="3"/>
                  </a:cubicBezTo>
                  <a:cubicBezTo>
                    <a:pt x="9270" y="3"/>
                    <a:pt x="8137" y="628"/>
                    <a:pt x="7450" y="2207"/>
                  </a:cubicBezTo>
                  <a:lnTo>
                    <a:pt x="5407" y="7006"/>
                  </a:lnTo>
                  <a:lnTo>
                    <a:pt x="2802" y="851"/>
                  </a:lnTo>
                  <a:cubicBezTo>
                    <a:pt x="2641" y="494"/>
                    <a:pt x="2356" y="226"/>
                    <a:pt x="1999" y="92"/>
                  </a:cubicBezTo>
                  <a:cubicBezTo>
                    <a:pt x="1836" y="32"/>
                    <a:pt x="1665" y="0"/>
                    <a:pt x="1493"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3" name="Google Shape;170;p17">
              <a:extLst>
                <a:ext uri="{FF2B5EF4-FFF2-40B4-BE49-F238E27FC236}">
                  <a16:creationId xmlns:a16="http://schemas.microsoft.com/office/drawing/2014/main" id="{1B5E0CC6-6296-3B39-B57F-F64E5E07FBF0}"/>
                </a:ext>
              </a:extLst>
            </p:cNvPr>
            <p:cNvSpPr/>
            <p:nvPr/>
          </p:nvSpPr>
          <p:spPr>
            <a:xfrm>
              <a:off x="1071366" y="-1170980"/>
              <a:ext cx="26923" cy="26923"/>
            </a:xfrm>
            <a:custGeom>
              <a:avLst/>
              <a:gdLst/>
              <a:ahLst/>
              <a:cxnLst/>
              <a:rect l="l" t="t" r="r" b="b"/>
              <a:pathLst>
                <a:path w="2490" h="2490" extrusionOk="0">
                  <a:moveTo>
                    <a:pt x="1241" y="223"/>
                  </a:moveTo>
                  <a:cubicBezTo>
                    <a:pt x="1517" y="223"/>
                    <a:pt x="1767" y="331"/>
                    <a:pt x="1963" y="527"/>
                  </a:cubicBezTo>
                  <a:cubicBezTo>
                    <a:pt x="2150" y="714"/>
                    <a:pt x="2258" y="973"/>
                    <a:pt x="2249" y="1240"/>
                  </a:cubicBezTo>
                  <a:lnTo>
                    <a:pt x="2249" y="1249"/>
                  </a:lnTo>
                  <a:cubicBezTo>
                    <a:pt x="2266" y="1615"/>
                    <a:pt x="2079" y="1972"/>
                    <a:pt x="1758" y="2159"/>
                  </a:cubicBezTo>
                  <a:cubicBezTo>
                    <a:pt x="1602" y="2257"/>
                    <a:pt x="1423" y="2307"/>
                    <a:pt x="1244" y="2307"/>
                  </a:cubicBezTo>
                  <a:cubicBezTo>
                    <a:pt x="1064" y="2307"/>
                    <a:pt x="884" y="2257"/>
                    <a:pt x="723" y="2159"/>
                  </a:cubicBezTo>
                  <a:cubicBezTo>
                    <a:pt x="402" y="1972"/>
                    <a:pt x="215" y="1615"/>
                    <a:pt x="241" y="1249"/>
                  </a:cubicBezTo>
                  <a:cubicBezTo>
                    <a:pt x="232" y="982"/>
                    <a:pt x="340" y="723"/>
                    <a:pt x="527" y="527"/>
                  </a:cubicBezTo>
                  <a:cubicBezTo>
                    <a:pt x="714" y="339"/>
                    <a:pt x="973" y="223"/>
                    <a:pt x="1241" y="223"/>
                  </a:cubicBezTo>
                  <a:close/>
                  <a:moveTo>
                    <a:pt x="1241" y="0"/>
                  </a:moveTo>
                  <a:cubicBezTo>
                    <a:pt x="554" y="0"/>
                    <a:pt x="1" y="554"/>
                    <a:pt x="1" y="1240"/>
                  </a:cubicBezTo>
                  <a:cubicBezTo>
                    <a:pt x="1" y="1927"/>
                    <a:pt x="554" y="2489"/>
                    <a:pt x="1241" y="2489"/>
                  </a:cubicBezTo>
                  <a:cubicBezTo>
                    <a:pt x="1927" y="2489"/>
                    <a:pt x="2489" y="1927"/>
                    <a:pt x="2489" y="1240"/>
                  </a:cubicBezTo>
                  <a:cubicBezTo>
                    <a:pt x="2489" y="554"/>
                    <a:pt x="1927" y="0"/>
                    <a:pt x="1241"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4" name="Google Shape;171;p17">
              <a:extLst>
                <a:ext uri="{FF2B5EF4-FFF2-40B4-BE49-F238E27FC236}">
                  <a16:creationId xmlns:a16="http://schemas.microsoft.com/office/drawing/2014/main" id="{867C9F8D-C7B9-59B3-59D2-42ABCC610A20}"/>
                </a:ext>
              </a:extLst>
            </p:cNvPr>
            <p:cNvSpPr/>
            <p:nvPr/>
          </p:nvSpPr>
          <p:spPr>
            <a:xfrm>
              <a:off x="1079562" y="-1164438"/>
              <a:ext cx="11104" cy="13245"/>
            </a:xfrm>
            <a:custGeom>
              <a:avLst/>
              <a:gdLst/>
              <a:ahLst/>
              <a:cxnLst/>
              <a:rect l="l" t="t" r="r" b="b"/>
              <a:pathLst>
                <a:path w="1027" h="1225" extrusionOk="0">
                  <a:moveTo>
                    <a:pt x="554" y="243"/>
                  </a:moveTo>
                  <a:cubicBezTo>
                    <a:pt x="679" y="243"/>
                    <a:pt x="759" y="305"/>
                    <a:pt x="759" y="421"/>
                  </a:cubicBezTo>
                  <a:cubicBezTo>
                    <a:pt x="759" y="520"/>
                    <a:pt x="688" y="591"/>
                    <a:pt x="554" y="591"/>
                  </a:cubicBezTo>
                  <a:lnTo>
                    <a:pt x="277" y="591"/>
                  </a:lnTo>
                  <a:lnTo>
                    <a:pt x="277" y="243"/>
                  </a:lnTo>
                  <a:close/>
                  <a:moveTo>
                    <a:pt x="594" y="1"/>
                  </a:moveTo>
                  <a:cubicBezTo>
                    <a:pt x="584" y="1"/>
                    <a:pt x="573" y="1"/>
                    <a:pt x="563" y="2"/>
                  </a:cubicBezTo>
                  <a:lnTo>
                    <a:pt x="144" y="2"/>
                  </a:lnTo>
                  <a:cubicBezTo>
                    <a:pt x="108" y="2"/>
                    <a:pt x="72" y="11"/>
                    <a:pt x="45" y="38"/>
                  </a:cubicBezTo>
                  <a:cubicBezTo>
                    <a:pt x="28" y="65"/>
                    <a:pt x="10" y="100"/>
                    <a:pt x="10" y="136"/>
                  </a:cubicBezTo>
                  <a:lnTo>
                    <a:pt x="1" y="1090"/>
                  </a:lnTo>
                  <a:cubicBezTo>
                    <a:pt x="1" y="1162"/>
                    <a:pt x="63" y="1224"/>
                    <a:pt x="135" y="1224"/>
                  </a:cubicBezTo>
                  <a:cubicBezTo>
                    <a:pt x="215" y="1224"/>
                    <a:pt x="277" y="1162"/>
                    <a:pt x="277" y="1090"/>
                  </a:cubicBezTo>
                  <a:lnTo>
                    <a:pt x="277" y="823"/>
                  </a:lnTo>
                  <a:lnTo>
                    <a:pt x="483" y="823"/>
                  </a:lnTo>
                  <a:lnTo>
                    <a:pt x="741" y="1144"/>
                  </a:lnTo>
                  <a:cubicBezTo>
                    <a:pt x="777" y="1189"/>
                    <a:pt x="822" y="1215"/>
                    <a:pt x="875" y="1215"/>
                  </a:cubicBezTo>
                  <a:cubicBezTo>
                    <a:pt x="911" y="1215"/>
                    <a:pt x="938" y="1198"/>
                    <a:pt x="964" y="1180"/>
                  </a:cubicBezTo>
                  <a:cubicBezTo>
                    <a:pt x="991" y="1153"/>
                    <a:pt x="1000" y="1126"/>
                    <a:pt x="1000" y="1090"/>
                  </a:cubicBezTo>
                  <a:cubicBezTo>
                    <a:pt x="1000" y="1055"/>
                    <a:pt x="982" y="1019"/>
                    <a:pt x="955" y="992"/>
                  </a:cubicBezTo>
                  <a:lnTo>
                    <a:pt x="777" y="760"/>
                  </a:lnTo>
                  <a:cubicBezTo>
                    <a:pt x="929" y="707"/>
                    <a:pt x="1027" y="564"/>
                    <a:pt x="1018" y="395"/>
                  </a:cubicBezTo>
                  <a:cubicBezTo>
                    <a:pt x="1018" y="296"/>
                    <a:pt x="982" y="198"/>
                    <a:pt x="911" y="127"/>
                  </a:cubicBezTo>
                  <a:cubicBezTo>
                    <a:pt x="821" y="45"/>
                    <a:pt x="708" y="1"/>
                    <a:pt x="594"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5" name="Google Shape;172;p17">
              <a:extLst>
                <a:ext uri="{FF2B5EF4-FFF2-40B4-BE49-F238E27FC236}">
                  <a16:creationId xmlns:a16="http://schemas.microsoft.com/office/drawing/2014/main" id="{E3B8E100-4C5D-DFD2-B758-FDAA4ABDC1BA}"/>
                </a:ext>
              </a:extLst>
            </p:cNvPr>
            <p:cNvSpPr/>
            <p:nvPr/>
          </p:nvSpPr>
          <p:spPr>
            <a:xfrm>
              <a:off x="1186346" y="-1290685"/>
              <a:ext cx="7817" cy="350055"/>
            </a:xfrm>
            <a:custGeom>
              <a:avLst/>
              <a:gdLst/>
              <a:ahLst/>
              <a:cxnLst/>
              <a:rect l="l" t="t" r="r" b="b"/>
              <a:pathLst>
                <a:path w="723" h="32375" extrusionOk="0">
                  <a:moveTo>
                    <a:pt x="0" y="1"/>
                  </a:moveTo>
                  <a:lnTo>
                    <a:pt x="0" y="32375"/>
                  </a:lnTo>
                  <a:lnTo>
                    <a:pt x="723" y="32375"/>
                  </a:lnTo>
                  <a:lnTo>
                    <a:pt x="723" y="1"/>
                  </a:ln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6" name="Google Shape;173;p17">
              <a:extLst>
                <a:ext uri="{FF2B5EF4-FFF2-40B4-BE49-F238E27FC236}">
                  <a16:creationId xmlns:a16="http://schemas.microsoft.com/office/drawing/2014/main" id="{E90FE041-3F11-6ED4-2579-0351C1B0E323}"/>
                </a:ext>
              </a:extLst>
            </p:cNvPr>
            <p:cNvSpPr/>
            <p:nvPr/>
          </p:nvSpPr>
          <p:spPr>
            <a:xfrm>
              <a:off x="1303737" y="-1211397"/>
              <a:ext cx="88176" cy="88079"/>
            </a:xfrm>
            <a:custGeom>
              <a:avLst/>
              <a:gdLst/>
              <a:ahLst/>
              <a:cxnLst/>
              <a:rect l="l" t="t" r="r" b="b"/>
              <a:pathLst>
                <a:path w="8155" h="8146" extrusionOk="0">
                  <a:moveTo>
                    <a:pt x="0" y="1"/>
                  </a:moveTo>
                  <a:lnTo>
                    <a:pt x="0" y="8145"/>
                  </a:lnTo>
                  <a:lnTo>
                    <a:pt x="8154" y="8145"/>
                  </a:lnTo>
                  <a:lnTo>
                    <a:pt x="8154" y="1"/>
                  </a:lnTo>
                  <a:close/>
                </a:path>
              </a:pathLst>
            </a:custGeom>
            <a:solidFill>
              <a:srgbClr val="F0512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7" name="Google Shape;174;p17">
              <a:extLst>
                <a:ext uri="{FF2B5EF4-FFF2-40B4-BE49-F238E27FC236}">
                  <a16:creationId xmlns:a16="http://schemas.microsoft.com/office/drawing/2014/main" id="{7A066FBD-A05C-B402-26BE-B93ED267DDCD}"/>
                </a:ext>
              </a:extLst>
            </p:cNvPr>
            <p:cNvSpPr/>
            <p:nvPr/>
          </p:nvSpPr>
          <p:spPr>
            <a:xfrm>
              <a:off x="1406564" y="-1211397"/>
              <a:ext cx="88079" cy="88079"/>
            </a:xfrm>
            <a:custGeom>
              <a:avLst/>
              <a:gdLst/>
              <a:ahLst/>
              <a:cxnLst/>
              <a:rect l="l" t="t" r="r" b="b"/>
              <a:pathLst>
                <a:path w="8146" h="8146" extrusionOk="0">
                  <a:moveTo>
                    <a:pt x="0" y="1"/>
                  </a:moveTo>
                  <a:lnTo>
                    <a:pt x="0" y="8145"/>
                  </a:lnTo>
                  <a:lnTo>
                    <a:pt x="8145" y="8145"/>
                  </a:lnTo>
                  <a:lnTo>
                    <a:pt x="8145" y="1"/>
                  </a:lnTo>
                  <a:close/>
                </a:path>
              </a:pathLst>
            </a:custGeom>
            <a:solidFill>
              <a:srgbClr val="7EBA41"/>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9" name="Google Shape;175;p17">
              <a:extLst>
                <a:ext uri="{FF2B5EF4-FFF2-40B4-BE49-F238E27FC236}">
                  <a16:creationId xmlns:a16="http://schemas.microsoft.com/office/drawing/2014/main" id="{49CF5318-7A0E-25EE-E5B2-7E2D350933DC}"/>
                </a:ext>
              </a:extLst>
            </p:cNvPr>
            <p:cNvSpPr/>
            <p:nvPr/>
          </p:nvSpPr>
          <p:spPr>
            <a:xfrm>
              <a:off x="1303737" y="-1108570"/>
              <a:ext cx="88176" cy="88079"/>
            </a:xfrm>
            <a:custGeom>
              <a:avLst/>
              <a:gdLst/>
              <a:ahLst/>
              <a:cxnLst/>
              <a:rect l="l" t="t" r="r" b="b"/>
              <a:pathLst>
                <a:path w="8155" h="8146" extrusionOk="0">
                  <a:moveTo>
                    <a:pt x="0" y="0"/>
                  </a:moveTo>
                  <a:lnTo>
                    <a:pt x="0" y="8145"/>
                  </a:lnTo>
                  <a:lnTo>
                    <a:pt x="8154" y="8145"/>
                  </a:lnTo>
                  <a:lnTo>
                    <a:pt x="8154" y="0"/>
                  </a:lnTo>
                  <a:close/>
                </a:path>
              </a:pathLst>
            </a:custGeom>
            <a:solidFill>
              <a:srgbClr val="31A0D9"/>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20" name="Google Shape;176;p17">
              <a:extLst>
                <a:ext uri="{FF2B5EF4-FFF2-40B4-BE49-F238E27FC236}">
                  <a16:creationId xmlns:a16="http://schemas.microsoft.com/office/drawing/2014/main" id="{44766C49-89B0-C5E6-A007-0685194E0F83}"/>
                </a:ext>
              </a:extLst>
            </p:cNvPr>
            <p:cNvSpPr/>
            <p:nvPr/>
          </p:nvSpPr>
          <p:spPr>
            <a:xfrm>
              <a:off x="1406564" y="-1108570"/>
              <a:ext cx="88079" cy="88079"/>
            </a:xfrm>
            <a:custGeom>
              <a:avLst/>
              <a:gdLst/>
              <a:ahLst/>
              <a:cxnLst/>
              <a:rect l="l" t="t" r="r" b="b"/>
              <a:pathLst>
                <a:path w="8146" h="8146" extrusionOk="0">
                  <a:moveTo>
                    <a:pt x="0" y="0"/>
                  </a:moveTo>
                  <a:lnTo>
                    <a:pt x="0" y="8145"/>
                  </a:lnTo>
                  <a:lnTo>
                    <a:pt x="8145" y="8145"/>
                  </a:lnTo>
                  <a:lnTo>
                    <a:pt x="8145" y="0"/>
                  </a:lnTo>
                  <a:close/>
                </a:path>
              </a:pathLst>
            </a:custGeom>
            <a:solidFill>
              <a:srgbClr val="FAB60A"/>
            </a:solidFill>
            <a:ln>
              <a:noFill/>
            </a:ln>
          </p:spPr>
          <p:txBody>
            <a:bodyPr spcFirstLastPara="1" wrap="square" lIns="121900" tIns="121900" rIns="121900" bIns="121900" anchor="ctr" anchorCtr="0">
              <a:noAutofit/>
            </a:bodyPr>
            <a:lstStyle/>
            <a:p>
              <a:endParaRPr sz="2488">
                <a:latin typeface="Metropolis" pitchFamily="2" charset="77"/>
              </a:endParaRPr>
            </a:p>
          </p:txBody>
        </p:sp>
      </p:grpSp>
      <p:sp>
        <p:nvSpPr>
          <p:cNvPr id="18" name="Text Placeholder 862">
            <a:extLst>
              <a:ext uri="{FF2B5EF4-FFF2-40B4-BE49-F238E27FC236}">
                <a16:creationId xmlns:a16="http://schemas.microsoft.com/office/drawing/2014/main" id="{E56855D3-D3B3-4208-ADBF-9790190F0A6E}"/>
              </a:ext>
            </a:extLst>
          </p:cNvPr>
          <p:cNvSpPr>
            <a:spLocks noGrp="1"/>
          </p:cNvSpPr>
          <p:nvPr>
            <p:ph type="body" sz="quarter" idx="12" hasCustomPrompt="1"/>
          </p:nvPr>
        </p:nvSpPr>
        <p:spPr>
          <a:xfrm>
            <a:off x="608172" y="2514603"/>
            <a:ext cx="5558260" cy="1828799"/>
          </a:xfrm>
        </p:spPr>
        <p:txBody>
          <a:bodyPr anchor="ctr"/>
          <a:lstStyle>
            <a:lvl1pPr>
              <a:lnSpc>
                <a:spcPct val="100000"/>
              </a:lnSpc>
              <a:spcBef>
                <a:spcPts val="0"/>
              </a:spcBef>
              <a:defRPr sz="3599">
                <a:solidFill>
                  <a:schemeClr val="accent2"/>
                </a:solidFill>
              </a:defRPr>
            </a:lvl1pPr>
            <a:lvl2pPr marL="272968" indent="0">
              <a:buNone/>
              <a:defRPr/>
            </a:lvl2pPr>
          </a:lstStyle>
          <a:p>
            <a:pPr lvl="0"/>
            <a:r>
              <a:rPr lang="en-US"/>
              <a:t>Slide with large text placeholder and circle graphic. Circle is ocean color with a sample icon in the center.</a:t>
            </a:r>
          </a:p>
        </p:txBody>
      </p:sp>
      <p:sp>
        <p:nvSpPr>
          <p:cNvPr id="2147" name="Oval 2146" descr="place icon in center">
            <a:extLst>
              <a:ext uri="{FF2B5EF4-FFF2-40B4-BE49-F238E27FC236}">
                <a16:creationId xmlns:a16="http://schemas.microsoft.com/office/drawing/2014/main" id="{FDDA58E5-A99B-48C0-A6B7-6BAE32E46F62}"/>
              </a:ext>
              <a:ext uri="{C183D7F6-B498-43B3-948B-1728B52AA6E4}">
                <adec:decorative xmlns:adec="http://schemas.microsoft.com/office/drawing/2017/decorative" val="0"/>
              </a:ext>
            </a:extLst>
          </p:cNvPr>
          <p:cNvSpPr/>
          <p:nvPr/>
        </p:nvSpPr>
        <p:spPr bwMode="gray">
          <a:xfrm>
            <a:off x="6982031" y="1563893"/>
            <a:ext cx="3736885" cy="3735912"/>
          </a:xfrm>
          <a:prstGeom prst="ellipse">
            <a:avLst/>
          </a:prstGeom>
          <a:solidFill>
            <a:schemeClr val="bg1"/>
          </a:solidFill>
          <a:ln w="38100">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60307" lvl="0" algn="ctr">
              <a:spcAft>
                <a:spcPts val="800"/>
              </a:spcAft>
            </a:pPr>
            <a:endParaRPr lang="en-US" sz="1400" kern="0"/>
          </a:p>
        </p:txBody>
      </p:sp>
      <p:pic>
        <p:nvPicPr>
          <p:cNvPr id="21" name="Gradient-colored box">
            <a:extLst>
              <a:ext uri="{FF2B5EF4-FFF2-40B4-BE49-F238E27FC236}">
                <a16:creationId xmlns:a16="http://schemas.microsoft.com/office/drawing/2014/main" id="{3A43C408-750A-3F61-9B89-8FB7BC5BDBA9}"/>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 y="6766563"/>
            <a:ext cx="12192000" cy="95225"/>
          </a:xfrm>
          <a:prstGeom prst="rect">
            <a:avLst/>
          </a:prstGeom>
        </p:spPr>
      </p:pic>
      <p:sp>
        <p:nvSpPr>
          <p:cNvPr id="2" name="Footer Placeholder 1">
            <a:extLst>
              <a:ext uri="{FF2B5EF4-FFF2-40B4-BE49-F238E27FC236}">
                <a16:creationId xmlns:a16="http://schemas.microsoft.com/office/drawing/2014/main" id="{932AB7EE-9151-1774-1638-44C69F15CCB5}"/>
              </a:ext>
            </a:extLst>
          </p:cNvPr>
          <p:cNvSpPr>
            <a:spLocks noGrp="1"/>
          </p:cNvSpPr>
          <p:nvPr>
            <p:ph type="ftr" sz="quarter" idx="13"/>
          </p:nvPr>
        </p:nvSpPr>
        <p:spPr/>
        <p:txBody>
          <a:bodyPr/>
          <a:lstStyle/>
          <a:p>
            <a:r>
              <a:rPr lang="en-US"/>
              <a:t>©2022 VMware, Inc. and Microsoft Corporation. All rights reserved.</a:t>
            </a:r>
          </a:p>
        </p:txBody>
      </p:sp>
      <p:sp>
        <p:nvSpPr>
          <p:cNvPr id="22" name="Slide Number Placeholder 21">
            <a:extLst>
              <a:ext uri="{FF2B5EF4-FFF2-40B4-BE49-F238E27FC236}">
                <a16:creationId xmlns:a16="http://schemas.microsoft.com/office/drawing/2014/main" id="{B6BD8AAA-274C-A9B9-3B15-011844E57326}"/>
              </a:ext>
            </a:extLst>
          </p:cNvPr>
          <p:cNvSpPr>
            <a:spLocks noGrp="1"/>
          </p:cNvSpPr>
          <p:nvPr>
            <p:ph type="sldNum" idx="14"/>
          </p:nvPr>
        </p:nvSpPr>
        <p:spPr/>
        <p:txBody>
          <a:bodyPr/>
          <a:lstStyle/>
          <a:p>
            <a:fld id="{3BD295A3-96FB-4E80-91AF-4225D266C57B}" type="slidenum">
              <a:rPr lang="en-US" smtClean="0"/>
              <a:t>‹#›</a:t>
            </a:fld>
            <a:endParaRPr lang="en-US"/>
          </a:p>
        </p:txBody>
      </p:sp>
    </p:spTree>
    <p:extLst>
      <p:ext uri="{BB962C8B-B14F-4D97-AF65-F5344CB8AC3E}">
        <p14:creationId xmlns:p14="http://schemas.microsoft.com/office/powerpoint/2010/main" val="2516060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heme" Target="../theme/theme3.xml"/><Relationship Id="rId1" Type="http://schemas.openxmlformats.org/officeDocument/2006/relationships/slideLayout" Target="../slideLayouts/slideLayout10.xml"/><Relationship Id="rId5" Type="http://schemas.openxmlformats.org/officeDocument/2006/relationships/image" Target="../media/image1.emf"/><Relationship Id="rId4"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graphicFrame>
        <p:nvGraphicFramePr>
          <p:cNvPr id="34" name="Object 33" hidden="1">
            <a:extLst>
              <a:ext uri="{FF2B5EF4-FFF2-40B4-BE49-F238E27FC236}">
                <a16:creationId xmlns:a16="http://schemas.microsoft.com/office/drawing/2014/main" id="{63B9B4A0-3C23-6AD4-9BFC-DB58761D479A}"/>
              </a:ext>
            </a:extLst>
          </p:cNvPr>
          <p:cNvGraphicFramePr>
            <a:graphicFrameLocks noChangeAspect="1"/>
          </p:cNvGraphicFramePr>
          <p:nvPr userDrawn="1">
            <p:custDataLst>
              <p:tags r:id="rId8"/>
            </p:custDataLst>
            <p:extLst>
              <p:ext uri="{D42A27DB-BD31-4B8C-83A1-F6EECF244321}">
                <p14:modId xmlns:p14="http://schemas.microsoft.com/office/powerpoint/2010/main" val="26163566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25" imgH="424" progId="TCLayout.ActiveDocument.1">
                  <p:embed/>
                </p:oleObj>
              </mc:Choice>
              <mc:Fallback>
                <p:oleObj name="think-cell Slide" r:id="rId9" imgW="425" imgH="424" progId="TCLayout.ActiveDocument.1">
                  <p:embed/>
                  <p:pic>
                    <p:nvPicPr>
                      <p:cNvPr id="34" name="Object 33" hidden="1">
                        <a:extLst>
                          <a:ext uri="{FF2B5EF4-FFF2-40B4-BE49-F238E27FC236}">
                            <a16:creationId xmlns:a16="http://schemas.microsoft.com/office/drawing/2014/main" id="{63B9B4A0-3C23-6AD4-9BFC-DB58761D479A}"/>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0" name="Text Placeholder 3">
            <a:extLst>
              <a:ext uri="{FF2B5EF4-FFF2-40B4-BE49-F238E27FC236}">
                <a16:creationId xmlns:a16="http://schemas.microsoft.com/office/drawing/2014/main" id="{82F42317-AD13-1C64-2F94-CC80297B169C}"/>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1" name="GRID" hidden="1">
            <a:extLst>
              <a:ext uri="{FF2B5EF4-FFF2-40B4-BE49-F238E27FC236}">
                <a16:creationId xmlns:a16="http://schemas.microsoft.com/office/drawing/2014/main" id="{34E461C4-0667-0C35-3228-98017FD82325}"/>
              </a:ext>
            </a:extLst>
          </p:cNvPr>
          <p:cNvGrpSpPr/>
          <p:nvPr userDrawn="1"/>
        </p:nvGrpSpPr>
        <p:grpSpPr>
          <a:xfrm>
            <a:off x="0" y="0"/>
            <a:ext cx="12192000" cy="6858000"/>
            <a:chOff x="0" y="0"/>
            <a:chExt cx="12192000" cy="6858000"/>
          </a:xfrm>
        </p:grpSpPr>
        <p:cxnSp>
          <p:nvCxnSpPr>
            <p:cNvPr id="52" name="Straight Connector 51">
              <a:extLst>
                <a:ext uri="{FF2B5EF4-FFF2-40B4-BE49-F238E27FC236}">
                  <a16:creationId xmlns:a16="http://schemas.microsoft.com/office/drawing/2014/main" id="{BADC934D-23F7-24DF-DA08-BEED8647C31E}"/>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B651D8E-25A1-B58B-9598-5A8422966065}"/>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07EE53-9283-9473-8207-DF782B094AC4}"/>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C5D870-4275-37F9-5E2F-AC6CB02AD5CE}"/>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2226E0C-79A0-F1D6-6F7F-BF9171D12ACD}"/>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3F51624-73F7-B41C-75D1-49A2FE0B09DA}"/>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B5FD0EA-DCAF-9FEA-94B4-AD26C40410F7}"/>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CCEA043-FEA7-153C-1EE1-84DA54FC45CC}"/>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F48A40E-B71A-D448-08EB-8A94C01AC2D8}"/>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2DA704C-4918-7420-5D28-C99391980175}"/>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40B726C-16E4-7DE7-05E4-A46BF2935659}"/>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72B0F9E-1234-CD25-3FA7-773FFE9B718E}"/>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91C184D-2B61-C803-B22F-114E3FD8117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4C9E8B1-31B4-CFE5-EAF7-C12F90583EF6}"/>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176893B-08AD-FD98-2169-1961BD17DFAB}"/>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1AFBFDD-BEAD-44DE-9095-21C0402B430E}"/>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1D5E0BA-151A-147B-7A08-DE99D1B25713}"/>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E3295D0-69FC-C8EB-0CAE-3696160B8893}"/>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2B4FD60-EADD-5FED-F719-F17301CB1286}"/>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2AB595E-B74B-CB33-2F53-2BEEF67E6AAC}"/>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0714933-FDFB-B2A2-07E5-4ACFE0E56D97}"/>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B10ABBA-69D6-1325-CA6D-5DF00A4985FA}"/>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F05DFB8-8E12-10A9-7FBB-8444BB364888}"/>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096A70B-C0BA-DCFF-8B1A-FE9957587B5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D6D9D50-AEE9-0173-9EBD-26D63D6AA106}"/>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792BC17-F8B1-F663-5537-67FB640A1CAC}"/>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1FB88C8-B103-6711-56E8-BEF86644781F}"/>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F08A7A5-CFE8-1E97-E179-6C1C6ACCD40B}"/>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C6ED779-2104-E72D-1B39-90FC1189FF8B}"/>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15A26F0-D4F9-1FF2-6A81-073ED526CE78}"/>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541F0A8-B2FD-1DCA-EA4F-3170BA770A83}"/>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E1FEC50-7C2D-21B2-2778-4F80B684835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C906BB8-2690-3905-35DE-BB2E3AEF6048}"/>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C2B3ED0-49E0-09A2-8C2D-8B4E525A91DB}"/>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6" name=".64 square" hidden="1">
            <a:extLst>
              <a:ext uri="{FF2B5EF4-FFF2-40B4-BE49-F238E27FC236}">
                <a16:creationId xmlns:a16="http://schemas.microsoft.com/office/drawing/2014/main" id="{66650E58-D3B3-4B0D-DCB9-EB501F0DFB1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87" name=".32 square" hidden="1">
            <a:extLst>
              <a:ext uri="{FF2B5EF4-FFF2-40B4-BE49-F238E27FC236}">
                <a16:creationId xmlns:a16="http://schemas.microsoft.com/office/drawing/2014/main" id="{3A24154E-FD9E-71DE-640D-BF95D5440D8F}"/>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4">
            <a:extLst>
              <a:ext uri="{FF2B5EF4-FFF2-40B4-BE49-F238E27FC236}">
                <a16:creationId xmlns:a16="http://schemas.microsoft.com/office/drawing/2014/main" id="{9E292CDA-3036-7D1C-B851-7A5EB15FA1C0}"/>
              </a:ext>
            </a:extLst>
          </p:cNvPr>
          <p:cNvSpPr>
            <a:spLocks noGrp="1"/>
          </p:cNvSpPr>
          <p:nvPr>
            <p:ph type="ftr" sz="quarter" idx="3"/>
          </p:nvPr>
        </p:nvSpPr>
        <p:spPr>
          <a:xfrm>
            <a:off x="584200" y="6477356"/>
            <a:ext cx="4114800" cy="123111"/>
          </a:xfrm>
          <a:prstGeom prst="rect">
            <a:avLst/>
          </a:prstGeom>
        </p:spPr>
        <p:txBody>
          <a:bodyPr vert="horz" lIns="0" tIns="0" rIns="0" bIns="0" rtlCol="0" anchor="ctr">
            <a:spAutoFit/>
          </a:bodyPr>
          <a:lstStyle>
            <a:lvl1pPr algn="l">
              <a:defRPr sz="800">
                <a:solidFill>
                  <a:schemeClr val="tx1"/>
                </a:solidFill>
              </a:defRPr>
            </a:lvl1pPr>
          </a:lstStyle>
          <a:p>
            <a:r>
              <a:rPr lang="en-US"/>
              <a:t>Microsoft Confidential</a:t>
            </a:r>
          </a:p>
        </p:txBody>
      </p:sp>
      <p:sp>
        <p:nvSpPr>
          <p:cNvPr id="6" name="Slide Number Placeholder 5">
            <a:extLst>
              <a:ext uri="{FF2B5EF4-FFF2-40B4-BE49-F238E27FC236}">
                <a16:creationId xmlns:a16="http://schemas.microsoft.com/office/drawing/2014/main" id="{5D5F60D1-9CD4-1377-F479-CA37B83380D2}"/>
              </a:ext>
            </a:extLst>
          </p:cNvPr>
          <p:cNvSpPr>
            <a:spLocks noGrp="1"/>
          </p:cNvSpPr>
          <p:nvPr>
            <p:ph type="sldNum" sz="quarter" idx="4"/>
          </p:nvPr>
        </p:nvSpPr>
        <p:spPr>
          <a:xfrm>
            <a:off x="8866633" y="6477356"/>
            <a:ext cx="2743200" cy="123111"/>
          </a:xfrm>
          <a:prstGeom prst="rect">
            <a:avLst/>
          </a:prstGeom>
        </p:spPr>
        <p:txBody>
          <a:bodyPr vert="horz" lIns="0" tIns="0" rIns="0" bIns="0" rtlCol="0" anchor="ctr">
            <a:spAutoFit/>
          </a:bodyPr>
          <a:lstStyle>
            <a:lvl1pPr algn="r">
              <a:defRPr sz="800">
                <a:solidFill>
                  <a:schemeClr val="tx1"/>
                </a:solidFill>
              </a:defRPr>
            </a:lvl1pPr>
          </a:lstStyle>
          <a:p>
            <a:fld id="{F126207E-29C7-4F9F-8309-C6BAAD6BC8C8}" type="slidenum">
              <a:rPr lang="en-US" smtClean="0"/>
              <a:pPr/>
              <a:t>‹#›</a:t>
            </a:fld>
            <a:endParaRPr lang="en-US"/>
          </a:p>
        </p:txBody>
      </p:sp>
    </p:spTree>
    <p:extLst>
      <p:ext uri="{BB962C8B-B14F-4D97-AF65-F5344CB8AC3E}">
        <p14:creationId xmlns:p14="http://schemas.microsoft.com/office/powerpoint/2010/main" val="1263763055"/>
      </p:ext>
    </p:extLst>
  </p:cSld>
  <p:clrMap bg1="lt1" tx1="dk1" bg2="lt2" tx2="dk2" accent1="accent1" accent2="accent2" accent3="accent3" accent4="accent4" accent5="accent5" accent6="accent6" hlink="hlink" folHlink="folHlink"/>
  <p:sldLayoutIdLst>
    <p:sldLayoutId id="2147483894" r:id="rId1"/>
    <p:sldLayoutId id="2147483896" r:id="rId2"/>
    <p:sldLayoutId id="2147483898" r:id="rId3"/>
    <p:sldLayoutId id="2147483915" r:id="rId4"/>
    <p:sldLayoutId id="2147483920" r:id="rId5"/>
    <p:sldLayoutId id="2147483986" r:id="rId6"/>
  </p:sldLayoutIdLst>
  <p:transition>
    <p:fade/>
  </p:transition>
  <p:hf hd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Segoe UI Semibold" panose="020B0702040204020203" pitchFamily="34" charset="0"/>
          <a:ea typeface="+mn-ea"/>
          <a:cs typeface="Segoe UI Semibold" panose="020B0702040204020203"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368">
          <p15:clr>
            <a:srgbClr val="C35EA4"/>
          </p15:clr>
        </p15:guide>
        <p15:guide id="32" pos="7313">
          <p15:clr>
            <a:srgbClr val="C35EA4"/>
          </p15:clr>
        </p15:guide>
        <p15:guide id="33" orient="horz" pos="369">
          <p15:clr>
            <a:srgbClr val="C35EA4"/>
          </p15:clr>
        </p15:guide>
        <p15:guide id="34" orient="horz" pos="3949">
          <p15:clr>
            <a:srgbClr val="C35EA4"/>
          </p15:clr>
        </p15:guide>
        <p15:guide id="35" orient="horz" pos="184">
          <p15:clr>
            <a:srgbClr val="A4A3A4"/>
          </p15:clr>
        </p15:guide>
        <p15:guide id="36" pos="185">
          <p15:clr>
            <a:srgbClr val="A4A3A4"/>
          </p15:clr>
        </p15:guide>
        <p15:guide id="37" orient="horz" pos="4135">
          <p15:clr>
            <a:srgbClr val="A4A3A4"/>
          </p15:clr>
        </p15:guide>
        <p15:guide id="38" pos="7495">
          <p15:clr>
            <a:srgbClr val="A4A3A4"/>
          </p15:clr>
        </p15:guide>
        <p15:guide id="39" orient="horz" pos="7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8" name="Google Shape;8;p1"/>
          <p:cNvSpPr txBox="1">
            <a:spLocks noGrp="1"/>
          </p:cNvSpPr>
          <p:nvPr>
            <p:ph type="sldNum" idx="12"/>
          </p:nvPr>
        </p:nvSpPr>
        <p:spPr>
          <a:xfrm>
            <a:off x="11125200" y="6400802"/>
            <a:ext cx="731600" cy="191387"/>
          </a:xfrm>
          <a:prstGeom prst="rect">
            <a:avLst/>
          </a:prstGeom>
          <a:noFill/>
          <a:ln>
            <a:noFill/>
          </a:ln>
        </p:spPr>
        <p:txBody>
          <a:bodyPr spcFirstLastPara="1" wrap="square" lIns="0" tIns="0" rIns="0" bIns="0" anchor="ctr" anchorCtr="0">
            <a:normAutofit/>
          </a:bodyPr>
          <a:lstStyle>
            <a:lvl1pPr lvl="0" algn="r">
              <a:buNone/>
              <a:defRPr sz="800" b="0" i="0">
                <a:solidFill>
                  <a:schemeClr val="tx1"/>
                </a:solidFill>
                <a:latin typeface="+mj-lt"/>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3BD295A3-96FB-4E80-91AF-4225D266C57B}" type="slidenum">
              <a:rPr lang="en-US" smtClean="0"/>
              <a:pPr/>
              <a:t>‹#›</a:t>
            </a:fld>
            <a:endParaRPr lang="en-US"/>
          </a:p>
        </p:txBody>
      </p:sp>
      <p:sp>
        <p:nvSpPr>
          <p:cNvPr id="5" name="Footer Placeholder 4">
            <a:extLst>
              <a:ext uri="{FF2B5EF4-FFF2-40B4-BE49-F238E27FC236}">
                <a16:creationId xmlns:a16="http://schemas.microsoft.com/office/drawing/2014/main" id="{747200A6-05FE-5D5A-6943-A0FA272FE528}"/>
              </a:ext>
            </a:extLst>
          </p:cNvPr>
          <p:cNvSpPr>
            <a:spLocks noGrp="1"/>
          </p:cNvSpPr>
          <p:nvPr>
            <p:ph type="ftr" sz="quarter" idx="3"/>
          </p:nvPr>
        </p:nvSpPr>
        <p:spPr>
          <a:xfrm>
            <a:off x="4038601" y="6404317"/>
            <a:ext cx="4114800" cy="191387"/>
          </a:xfrm>
          <a:prstGeom prst="rect">
            <a:avLst/>
          </a:prstGeom>
        </p:spPr>
        <p:txBody>
          <a:bodyPr vert="horz" lIns="0" tIns="0" rIns="0" bIns="0" rtlCol="0" anchor="ctr"/>
          <a:lstStyle>
            <a:lvl1pPr algn="ctr">
              <a:defRPr sz="800">
                <a:solidFill>
                  <a:schemeClr val="tx1"/>
                </a:solidFill>
                <a:latin typeface="+mj-lt"/>
              </a:defRPr>
            </a:lvl1pPr>
          </a:lstStyle>
          <a:p>
            <a:r>
              <a:rPr lang="en-US"/>
              <a:t>©2022 VMware, Inc. and Microsoft Corporation. All rights reserved.</a:t>
            </a:r>
          </a:p>
        </p:txBody>
      </p:sp>
      <p:sp>
        <p:nvSpPr>
          <p:cNvPr id="9" name="Title Placeholder 8">
            <a:extLst>
              <a:ext uri="{FF2B5EF4-FFF2-40B4-BE49-F238E27FC236}">
                <a16:creationId xmlns:a16="http://schemas.microsoft.com/office/drawing/2014/main" id="{31449C6B-669D-400A-4407-021205E8B3E9}"/>
              </a:ext>
            </a:extLst>
          </p:cNvPr>
          <p:cNvSpPr>
            <a:spLocks noGrp="1"/>
          </p:cNvSpPr>
          <p:nvPr>
            <p:ph type="title"/>
          </p:nvPr>
        </p:nvSpPr>
        <p:spPr>
          <a:xfrm>
            <a:off x="609600" y="366825"/>
            <a:ext cx="10972801" cy="547577"/>
          </a:xfrm>
          <a:prstGeom prst="rect">
            <a:avLst/>
          </a:prstGeom>
        </p:spPr>
        <p:txBody>
          <a:bodyPr vert="horz" lIns="0" tIns="0" rIns="0" bIns="0" rtlCol="0" anchor="t">
            <a:noAutofit/>
          </a:bodyPr>
          <a:lstStyle/>
          <a:p>
            <a:r>
              <a:rPr lang="en-US"/>
              <a:t>Click to edit Master title style</a:t>
            </a:r>
          </a:p>
        </p:txBody>
      </p:sp>
      <p:sp>
        <p:nvSpPr>
          <p:cNvPr id="13" name="Text Placeholder 12">
            <a:extLst>
              <a:ext uri="{FF2B5EF4-FFF2-40B4-BE49-F238E27FC236}">
                <a16:creationId xmlns:a16="http://schemas.microsoft.com/office/drawing/2014/main" id="{549FA1DA-D89B-34B7-3FB9-AA37FAF19A54}"/>
              </a:ext>
            </a:extLst>
          </p:cNvPr>
          <p:cNvSpPr>
            <a:spLocks noGrp="1"/>
          </p:cNvSpPr>
          <p:nvPr>
            <p:ph type="body" idx="1"/>
          </p:nvPr>
        </p:nvSpPr>
        <p:spPr>
          <a:xfrm>
            <a:off x="609600" y="1143000"/>
            <a:ext cx="10972799" cy="5038976"/>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562649"/>
      </p:ext>
    </p:extLst>
  </p:cSld>
  <p:clrMap bg1="lt1" tx1="dk1" bg2="dk2" tx2="lt2" accent1="accent1" accent2="accent2" accent3="accent3" accent4="accent4" accent5="accent5" accent6="accent6" hlink="hlink" folHlink="folHlink"/>
  <p:sldLayoutIdLst>
    <p:sldLayoutId id="2147484024" r:id="rId1"/>
    <p:sldLayoutId id="2147484026" r:id="rId2"/>
    <p:sldLayoutId id="2147484040" r:id="rId3"/>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2799" b="0" i="0" u="none" strike="noStrike" cap="none">
          <a:solidFill>
            <a:schemeClr val="accent2"/>
          </a:solidFill>
          <a:latin typeface="Metropolis" pitchFamily="2" charset="77"/>
          <a:ea typeface="Metropolis" pitchFamily="2" charset="77"/>
          <a:cs typeface="Arial"/>
          <a:sym typeface="Arial"/>
        </a:defRPr>
      </a:lvl1pPr>
      <a:lvl2pPr marR="0" lvl="1"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1200"/>
        </a:spcBef>
        <a:spcAft>
          <a:spcPts val="0"/>
        </a:spcAft>
        <a:buClr>
          <a:srgbClr val="000000"/>
        </a:buClr>
        <a:buFont typeface="Arial"/>
        <a:defRPr sz="1999" b="0" i="0" u="none" strike="noStrike" cap="none">
          <a:solidFill>
            <a:schemeClr val="bg2"/>
          </a:solidFill>
          <a:latin typeface="Metropolis" pitchFamily="2" charset="77"/>
          <a:ea typeface="Metropolis" pitchFamily="2" charset="77"/>
          <a:cs typeface="Arial"/>
          <a:sym typeface="Arial"/>
        </a:defRPr>
      </a:lvl1pPr>
      <a:lvl2pPr marL="457063" marR="0" lvl="1" indent="-182825" algn="l" rtl="0" eaLnBrk="1" hangingPunct="1">
        <a:lnSpc>
          <a:spcPct val="100000"/>
        </a:lnSpc>
        <a:spcBef>
          <a:spcPts val="1200"/>
        </a:spcBef>
        <a:spcAft>
          <a:spcPts val="0"/>
        </a:spcAft>
        <a:buClr>
          <a:schemeClr val="bg2"/>
        </a:buClr>
        <a:buFont typeface="Arial" panose="020B0604020202020204" pitchFamily="34" charset="0"/>
        <a:buChar char="•"/>
        <a:defRPr sz="1799" b="0" i="0" u="none" strike="noStrike" cap="none">
          <a:solidFill>
            <a:schemeClr val="bg2"/>
          </a:solidFill>
          <a:latin typeface="+mn-lt"/>
          <a:ea typeface="Arial"/>
          <a:cs typeface="Arial"/>
          <a:sym typeface="Arial"/>
        </a:defRPr>
      </a:lvl2pPr>
      <a:lvl3pPr marL="740442" marR="0" lvl="2" indent="-173684" algn="l" rtl="0" eaLnBrk="1" hangingPunct="1">
        <a:lnSpc>
          <a:spcPct val="100000"/>
        </a:lnSpc>
        <a:spcBef>
          <a:spcPts val="1200"/>
        </a:spcBef>
        <a:spcAft>
          <a:spcPts val="0"/>
        </a:spcAft>
        <a:buClr>
          <a:schemeClr val="bg2"/>
        </a:buClr>
        <a:buFont typeface="Symbol" panose="05050102010706020507" pitchFamily="18" charset="2"/>
        <a:buChar char=""/>
        <a:defRPr sz="1600" b="0" i="0" u="none" strike="noStrike" cap="none">
          <a:solidFill>
            <a:schemeClr val="bg2"/>
          </a:solidFill>
          <a:latin typeface="+mn-lt"/>
          <a:ea typeface="Arial"/>
          <a:cs typeface="Arial"/>
          <a:sym typeface="Arial"/>
        </a:defRPr>
      </a:lvl3pPr>
      <a:lvl4pPr marL="968973" marR="0" lvl="3" indent="-164543" algn="l" rtl="0" eaLnBrk="1" hangingPunct="1">
        <a:lnSpc>
          <a:spcPct val="100000"/>
        </a:lnSpc>
        <a:spcBef>
          <a:spcPts val="1200"/>
        </a:spcBef>
        <a:spcAft>
          <a:spcPts val="0"/>
        </a:spcAft>
        <a:buClr>
          <a:schemeClr val="bg2"/>
        </a:buClr>
        <a:buFont typeface="Arial" panose="020B0604020202020204" pitchFamily="34" charset="0"/>
        <a:buChar char="•"/>
        <a:defRPr sz="1400" b="0" i="0" u="none" strike="noStrike" cap="none">
          <a:solidFill>
            <a:schemeClr val="bg2"/>
          </a:solidFill>
          <a:latin typeface="+mn-lt"/>
          <a:ea typeface="Arial"/>
          <a:cs typeface="Arial"/>
          <a:sym typeface="Arial"/>
        </a:defRPr>
      </a:lvl4pPr>
      <a:lvl5pPr marL="1142657" marR="0" lvl="4" indent="-137119" algn="l" rtl="0" eaLnBrk="1" hangingPunct="1">
        <a:lnSpc>
          <a:spcPct val="100000"/>
        </a:lnSpc>
        <a:spcBef>
          <a:spcPts val="1200"/>
        </a:spcBef>
        <a:spcAft>
          <a:spcPts val="0"/>
        </a:spcAft>
        <a:buClr>
          <a:schemeClr val="bg2"/>
        </a:buClr>
        <a:buFont typeface="Symbol" panose="05050102010706020507" pitchFamily="18" charset="2"/>
        <a:buChar char=""/>
        <a:defRPr sz="1400" b="0" i="0" u="none" strike="noStrike" cap="none">
          <a:solidFill>
            <a:schemeClr val="bg2"/>
          </a:solidFill>
          <a:latin typeface="+mn-lt"/>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2" pos="3840">
          <p15:clr>
            <a:srgbClr val="547EBF"/>
          </p15:clr>
        </p15:guide>
        <p15:guide id="3" pos="4128">
          <p15:clr>
            <a:srgbClr val="F26B43"/>
          </p15:clr>
        </p15:guide>
        <p15:guide id="4" pos="4416">
          <p15:clr>
            <a:srgbClr val="F26B43"/>
          </p15:clr>
        </p15:guide>
        <p15:guide id="5" pos="4704">
          <p15:clr>
            <a:srgbClr val="F26B43"/>
          </p15:clr>
        </p15:guide>
        <p15:guide id="6" pos="4992">
          <p15:clr>
            <a:srgbClr val="9FCC3B"/>
          </p15:clr>
        </p15:guide>
        <p15:guide id="7" pos="5280">
          <p15:clr>
            <a:srgbClr val="F26B43"/>
          </p15:clr>
        </p15:guide>
        <p15:guide id="8" pos="5568">
          <p15:clr>
            <a:srgbClr val="547EBF"/>
          </p15:clr>
        </p15:guide>
        <p15:guide id="9" pos="5856">
          <p15:clr>
            <a:srgbClr val="F26B43"/>
          </p15:clr>
        </p15:guide>
        <p15:guide id="10" pos="6144">
          <p15:clr>
            <a:srgbClr val="F26B43"/>
          </p15:clr>
        </p15:guide>
        <p15:guide id="11" pos="6432">
          <p15:clr>
            <a:srgbClr val="F26B43"/>
          </p15:clr>
        </p15:guide>
        <p15:guide id="12" pos="6720">
          <p15:clr>
            <a:srgbClr val="F26B43"/>
          </p15:clr>
        </p15:guide>
        <p15:guide id="13" pos="7008">
          <p15:clr>
            <a:srgbClr val="F26B43"/>
          </p15:clr>
        </p15:guide>
        <p15:guide id="14" pos="7296">
          <p15:clr>
            <a:srgbClr val="5ACBF0"/>
          </p15:clr>
        </p15:guide>
        <p15:guide id="15" pos="3552">
          <p15:clr>
            <a:srgbClr val="F26B43"/>
          </p15:clr>
        </p15:guide>
        <p15:guide id="16" pos="3264">
          <p15:clr>
            <a:srgbClr val="F26B43"/>
          </p15:clr>
        </p15:guide>
        <p15:guide id="17" pos="2976">
          <p15:clr>
            <a:srgbClr val="F26B43"/>
          </p15:clr>
        </p15:guide>
        <p15:guide id="18" pos="2688">
          <p15:clr>
            <a:srgbClr val="9FCC3B"/>
          </p15:clr>
        </p15:guide>
        <p15:guide id="19" pos="2400">
          <p15:clr>
            <a:srgbClr val="F26B43"/>
          </p15:clr>
        </p15:guide>
        <p15:guide id="20" pos="2112">
          <p15:clr>
            <a:srgbClr val="547EBF"/>
          </p15:clr>
        </p15:guide>
        <p15:guide id="21" pos="1824">
          <p15:clr>
            <a:srgbClr val="F26B43"/>
          </p15:clr>
        </p15:guide>
        <p15:guide id="22" pos="1536">
          <p15:clr>
            <a:srgbClr val="F26B43"/>
          </p15:clr>
        </p15:guide>
        <p15:guide id="23" pos="1248">
          <p15:clr>
            <a:srgbClr val="F26B43"/>
          </p15:clr>
        </p15:guide>
        <p15:guide id="24" pos="960">
          <p15:clr>
            <a:srgbClr val="F26B43"/>
          </p15:clr>
        </p15:guide>
        <p15:guide id="25" pos="672">
          <p15:clr>
            <a:srgbClr val="F26B43"/>
          </p15:clr>
        </p15:guide>
        <p15:guide id="26" pos="384">
          <p15:clr>
            <a:srgbClr val="5ACBF0"/>
          </p15:clr>
        </p15:guide>
        <p15:guide id="27" orient="horz" pos="2448">
          <p15:clr>
            <a:srgbClr val="F26B43"/>
          </p15:clr>
        </p15:guide>
        <p15:guide id="28" orient="horz" pos="2736">
          <p15:clr>
            <a:srgbClr val="F26B43"/>
          </p15:clr>
        </p15:guide>
        <p15:guide id="29" orient="horz" pos="3024">
          <p15:clr>
            <a:srgbClr val="F26B43"/>
          </p15:clr>
        </p15:guide>
        <p15:guide id="30" orient="horz" pos="3312">
          <p15:clr>
            <a:srgbClr val="F26B43"/>
          </p15:clr>
        </p15:guide>
        <p15:guide id="31" orient="horz" pos="3600">
          <p15:clr>
            <a:srgbClr val="F26B43"/>
          </p15:clr>
        </p15:guide>
        <p15:guide id="32" orient="horz" pos="3888">
          <p15:clr>
            <a:srgbClr val="F26B43"/>
          </p15:clr>
        </p15:guide>
        <p15:guide id="33" orient="horz" pos="4032">
          <p15:clr>
            <a:srgbClr val="F26B43"/>
          </p15:clr>
        </p15:guide>
        <p15:guide id="34" orient="horz" pos="1872">
          <p15:clr>
            <a:srgbClr val="F26B43"/>
          </p15:clr>
        </p15:guide>
        <p15:guide id="35" orient="horz" pos="1584">
          <p15:clr>
            <a:srgbClr val="F26B43"/>
          </p15:clr>
        </p15:guide>
        <p15:guide id="36" orient="horz" pos="1296">
          <p15:clr>
            <a:srgbClr val="F26B43"/>
          </p15:clr>
        </p15:guide>
        <p15:guide id="37" orient="horz" pos="1008">
          <p15:clr>
            <a:srgbClr val="F26B43"/>
          </p15:clr>
        </p15:guide>
        <p15:guide id="38" orient="horz" pos="720">
          <p15:clr>
            <a:srgbClr val="F26B43"/>
          </p15:clr>
        </p15:guide>
        <p15:guide id="39" orient="horz" pos="576">
          <p15:clr>
            <a:srgbClr val="F26B43"/>
          </p15:clr>
        </p15:guide>
        <p15:guide id="40" orient="horz" pos="288">
          <p15:clr>
            <a:srgbClr val="F26B43"/>
          </p15:clr>
        </p15:guide>
        <p15:guide id="41" orient="horz" pos="2160">
          <p15:clr>
            <a:srgbClr val="F26B43"/>
          </p15:clr>
        </p15:guide>
        <p15:guide id="42" pos="383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graphicFrame>
        <p:nvGraphicFramePr>
          <p:cNvPr id="34" name="Object 33" hidden="1">
            <a:extLst>
              <a:ext uri="{FF2B5EF4-FFF2-40B4-BE49-F238E27FC236}">
                <a16:creationId xmlns:a16="http://schemas.microsoft.com/office/drawing/2014/main" id="{63B9B4A0-3C23-6AD4-9BFC-DB58761D479A}"/>
              </a:ext>
            </a:extLst>
          </p:cNvPr>
          <p:cNvGraphicFramePr>
            <a:graphicFrameLocks noChangeAspect="1"/>
          </p:cNvGraphicFramePr>
          <p:nvPr userDrawn="1">
            <p:custDataLst>
              <p:tags r:id="rId3"/>
            </p:custDataLst>
            <p:extLst>
              <p:ext uri="{D42A27DB-BD31-4B8C-83A1-F6EECF244321}">
                <p14:modId xmlns:p14="http://schemas.microsoft.com/office/powerpoint/2010/main" val="26163566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34" name="Object 33" hidden="1">
                        <a:extLst>
                          <a:ext uri="{FF2B5EF4-FFF2-40B4-BE49-F238E27FC236}">
                            <a16:creationId xmlns:a16="http://schemas.microsoft.com/office/drawing/2014/main" id="{63B9B4A0-3C23-6AD4-9BFC-DB58761D479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0" name="Text Placeholder 3">
            <a:extLst>
              <a:ext uri="{FF2B5EF4-FFF2-40B4-BE49-F238E27FC236}">
                <a16:creationId xmlns:a16="http://schemas.microsoft.com/office/drawing/2014/main" id="{82F42317-AD13-1C64-2F94-CC80297B169C}"/>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1" name="GRID" hidden="1">
            <a:extLst>
              <a:ext uri="{FF2B5EF4-FFF2-40B4-BE49-F238E27FC236}">
                <a16:creationId xmlns:a16="http://schemas.microsoft.com/office/drawing/2014/main" id="{34E461C4-0667-0C35-3228-98017FD82325}"/>
              </a:ext>
            </a:extLst>
          </p:cNvPr>
          <p:cNvGrpSpPr/>
          <p:nvPr userDrawn="1"/>
        </p:nvGrpSpPr>
        <p:grpSpPr>
          <a:xfrm>
            <a:off x="0" y="0"/>
            <a:ext cx="12192000" cy="6858000"/>
            <a:chOff x="0" y="0"/>
            <a:chExt cx="12192000" cy="6858000"/>
          </a:xfrm>
        </p:grpSpPr>
        <p:cxnSp>
          <p:nvCxnSpPr>
            <p:cNvPr id="52" name="Straight Connector 51">
              <a:extLst>
                <a:ext uri="{FF2B5EF4-FFF2-40B4-BE49-F238E27FC236}">
                  <a16:creationId xmlns:a16="http://schemas.microsoft.com/office/drawing/2014/main" id="{BADC934D-23F7-24DF-DA08-BEED8647C31E}"/>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B651D8E-25A1-B58B-9598-5A8422966065}"/>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07EE53-9283-9473-8207-DF782B094AC4}"/>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C5D870-4275-37F9-5E2F-AC6CB02AD5CE}"/>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2226E0C-79A0-F1D6-6F7F-BF9171D12ACD}"/>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3F51624-73F7-B41C-75D1-49A2FE0B09DA}"/>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B5FD0EA-DCAF-9FEA-94B4-AD26C40410F7}"/>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CCEA043-FEA7-153C-1EE1-84DA54FC45CC}"/>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F48A40E-B71A-D448-08EB-8A94C01AC2D8}"/>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2DA704C-4918-7420-5D28-C99391980175}"/>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40B726C-16E4-7DE7-05E4-A46BF2935659}"/>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72B0F9E-1234-CD25-3FA7-773FFE9B718E}"/>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91C184D-2B61-C803-B22F-114E3FD8117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4C9E8B1-31B4-CFE5-EAF7-C12F90583EF6}"/>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176893B-08AD-FD98-2169-1961BD17DFAB}"/>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1AFBFDD-BEAD-44DE-9095-21C0402B430E}"/>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1D5E0BA-151A-147B-7A08-DE99D1B25713}"/>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E3295D0-69FC-C8EB-0CAE-3696160B8893}"/>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2B4FD60-EADD-5FED-F719-F17301CB1286}"/>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2AB595E-B74B-CB33-2F53-2BEEF67E6AAC}"/>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0714933-FDFB-B2A2-07E5-4ACFE0E56D97}"/>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B10ABBA-69D6-1325-CA6D-5DF00A4985FA}"/>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F05DFB8-8E12-10A9-7FBB-8444BB364888}"/>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096A70B-C0BA-DCFF-8B1A-FE9957587B5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D6D9D50-AEE9-0173-9EBD-26D63D6AA106}"/>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792BC17-F8B1-F663-5537-67FB640A1CAC}"/>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1FB88C8-B103-6711-56E8-BEF86644781F}"/>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F08A7A5-CFE8-1E97-E179-6C1C6ACCD40B}"/>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C6ED779-2104-E72D-1B39-90FC1189FF8B}"/>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15A26F0-D4F9-1FF2-6A81-073ED526CE78}"/>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541F0A8-B2FD-1DCA-EA4F-3170BA770A83}"/>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E1FEC50-7C2D-21B2-2778-4F80B684835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C906BB8-2690-3905-35DE-BB2E3AEF6048}"/>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C2B3ED0-49E0-09A2-8C2D-8B4E525A91DB}"/>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6" name=".64 square" hidden="1">
            <a:extLst>
              <a:ext uri="{FF2B5EF4-FFF2-40B4-BE49-F238E27FC236}">
                <a16:creationId xmlns:a16="http://schemas.microsoft.com/office/drawing/2014/main" id="{66650E58-D3B3-4B0D-DCB9-EB501F0DFB1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87" name=".32 square" hidden="1">
            <a:extLst>
              <a:ext uri="{FF2B5EF4-FFF2-40B4-BE49-F238E27FC236}">
                <a16:creationId xmlns:a16="http://schemas.microsoft.com/office/drawing/2014/main" id="{3A24154E-FD9E-71DE-640D-BF95D5440D8F}"/>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4">
            <a:extLst>
              <a:ext uri="{FF2B5EF4-FFF2-40B4-BE49-F238E27FC236}">
                <a16:creationId xmlns:a16="http://schemas.microsoft.com/office/drawing/2014/main" id="{9E292CDA-3036-7D1C-B851-7A5EB15FA1C0}"/>
              </a:ext>
            </a:extLst>
          </p:cNvPr>
          <p:cNvSpPr>
            <a:spLocks noGrp="1"/>
          </p:cNvSpPr>
          <p:nvPr>
            <p:ph type="ftr" sz="quarter" idx="3"/>
          </p:nvPr>
        </p:nvSpPr>
        <p:spPr>
          <a:xfrm>
            <a:off x="584200" y="6477356"/>
            <a:ext cx="4114800" cy="123111"/>
          </a:xfrm>
          <a:prstGeom prst="rect">
            <a:avLst/>
          </a:prstGeom>
        </p:spPr>
        <p:txBody>
          <a:bodyPr vert="horz" lIns="0" tIns="0" rIns="0" bIns="0" rtlCol="0" anchor="ctr">
            <a:spAutoFit/>
          </a:bodyPr>
          <a:lstStyle>
            <a:lvl1pPr algn="l">
              <a:defRPr sz="800">
                <a:solidFill>
                  <a:schemeClr val="tx1"/>
                </a:solidFill>
              </a:defRPr>
            </a:lvl1pPr>
          </a:lstStyle>
          <a:p>
            <a:r>
              <a:rPr lang="en-US"/>
              <a:t>Microsoft Confidential</a:t>
            </a:r>
          </a:p>
        </p:txBody>
      </p:sp>
      <p:sp>
        <p:nvSpPr>
          <p:cNvPr id="6" name="Slide Number Placeholder 5">
            <a:extLst>
              <a:ext uri="{FF2B5EF4-FFF2-40B4-BE49-F238E27FC236}">
                <a16:creationId xmlns:a16="http://schemas.microsoft.com/office/drawing/2014/main" id="{5D5F60D1-9CD4-1377-F479-CA37B83380D2}"/>
              </a:ext>
            </a:extLst>
          </p:cNvPr>
          <p:cNvSpPr>
            <a:spLocks noGrp="1"/>
          </p:cNvSpPr>
          <p:nvPr>
            <p:ph type="sldNum" sz="quarter" idx="4"/>
          </p:nvPr>
        </p:nvSpPr>
        <p:spPr>
          <a:xfrm>
            <a:off x="8866633" y="6477356"/>
            <a:ext cx="2743200" cy="123111"/>
          </a:xfrm>
          <a:prstGeom prst="rect">
            <a:avLst/>
          </a:prstGeom>
        </p:spPr>
        <p:txBody>
          <a:bodyPr vert="horz" lIns="0" tIns="0" rIns="0" bIns="0" rtlCol="0" anchor="ctr">
            <a:spAutoFit/>
          </a:bodyPr>
          <a:lstStyle>
            <a:lvl1pPr algn="r">
              <a:defRPr sz="800">
                <a:solidFill>
                  <a:schemeClr val="tx1"/>
                </a:solidFill>
              </a:defRPr>
            </a:lvl1pPr>
          </a:lstStyle>
          <a:p>
            <a:fld id="{F126207E-29C7-4F9F-8309-C6BAAD6BC8C8}" type="slidenum">
              <a:rPr lang="en-US" smtClean="0"/>
              <a:pPr/>
              <a:t>‹#›</a:t>
            </a:fld>
            <a:endParaRPr lang="en-US"/>
          </a:p>
        </p:txBody>
      </p:sp>
    </p:spTree>
    <p:extLst>
      <p:ext uri="{BB962C8B-B14F-4D97-AF65-F5344CB8AC3E}">
        <p14:creationId xmlns:p14="http://schemas.microsoft.com/office/powerpoint/2010/main" val="505397739"/>
      </p:ext>
    </p:extLst>
  </p:cSld>
  <p:clrMap bg1="lt1" tx1="dk1" bg2="lt2" tx2="dk2" accent1="accent1" accent2="accent2" accent3="accent3" accent4="accent4" accent5="accent5" accent6="accent6" hlink="hlink" folHlink="folHlink"/>
  <p:sldLayoutIdLst>
    <p:sldLayoutId id="2147484045" r:id="rId1"/>
  </p:sldLayoutIdLst>
  <p:transition>
    <p:fade/>
  </p:transition>
  <p:hf hdr="0" dt="0"/>
  <p:txStyles>
    <p:titleStyle>
      <a:lvl1pPr algn="l" defTabSz="932742" rtl="0" eaLnBrk="1" latinLnBrk="0" hangingPunct="1">
        <a:lnSpc>
          <a:spcPct val="100000"/>
        </a:lnSpc>
        <a:spcBef>
          <a:spcPct val="0"/>
        </a:spcBef>
        <a:buNone/>
        <a:defRPr lang="en-US" sz="3600" b="1" kern="1200" cap="none" spc="-50" baseline="0" dirty="0" smtClean="0">
          <a:ln w="3175">
            <a:noFill/>
          </a:ln>
          <a:solidFill>
            <a:schemeClr val="tx1"/>
          </a:solidFill>
          <a:effectLst/>
          <a:latin typeface="+mn-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368">
          <p15:clr>
            <a:srgbClr val="C35EA4"/>
          </p15:clr>
        </p15:guide>
        <p15:guide id="32" pos="7313">
          <p15:clr>
            <a:srgbClr val="C35EA4"/>
          </p15:clr>
        </p15:guide>
        <p15:guide id="33" orient="horz" pos="369">
          <p15:clr>
            <a:srgbClr val="C35EA4"/>
          </p15:clr>
        </p15:guide>
        <p15:guide id="34" orient="horz" pos="3949">
          <p15:clr>
            <a:srgbClr val="C35EA4"/>
          </p15:clr>
        </p15:guide>
        <p15:guide id="35" orient="horz" pos="184">
          <p15:clr>
            <a:srgbClr val="A4A3A4"/>
          </p15:clr>
        </p15:guide>
        <p15:guide id="36" pos="185">
          <p15:clr>
            <a:srgbClr val="A4A3A4"/>
          </p15:clr>
        </p15:guide>
        <p15:guide id="37" orient="horz" pos="4135">
          <p15:clr>
            <a:srgbClr val="A4A3A4"/>
          </p15:clr>
        </p15:guide>
        <p15:guide id="38" pos="7495">
          <p15:clr>
            <a:srgbClr val="A4A3A4"/>
          </p15:clr>
        </p15:guide>
        <p15:guide id="39" orient="horz" pos="7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notesSlide" Target="../notesSlides/notesSlide10.xml"/><Relationship Id="rId7" Type="http://schemas.openxmlformats.org/officeDocument/2006/relationships/image" Target="../media/image8.png"/><Relationship Id="rId2" Type="http://schemas.openxmlformats.org/officeDocument/2006/relationships/slideLayout" Target="../slideLayouts/slideLayout6.xml"/><Relationship Id="rId1" Type="http://schemas.openxmlformats.org/officeDocument/2006/relationships/tags" Target="../tags/tag14.xml"/><Relationship Id="rId6" Type="http://schemas.openxmlformats.org/officeDocument/2006/relationships/image" Target="../media/image23.png"/><Relationship Id="rId11" Type="http://schemas.openxmlformats.org/officeDocument/2006/relationships/image" Target="../media/image12.png"/><Relationship Id="rId5" Type="http://schemas.openxmlformats.org/officeDocument/2006/relationships/image" Target="../media/image22.svg"/><Relationship Id="rId10" Type="http://schemas.openxmlformats.org/officeDocument/2006/relationships/image" Target="../media/image11.svg"/><Relationship Id="rId4" Type="http://schemas.openxmlformats.org/officeDocument/2006/relationships/image" Target="../media/image21.pn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slideLayout" Target="../slideLayouts/slideLayout6.xml"/><Relationship Id="rId7" Type="http://schemas.openxmlformats.org/officeDocument/2006/relationships/image" Target="../media/image24.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26.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27.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2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21.xml"/><Relationship Id="rId7" Type="http://schemas.openxmlformats.org/officeDocument/2006/relationships/image" Target="../media/image22.svg"/><Relationship Id="rId2" Type="http://schemas.openxmlformats.org/officeDocument/2006/relationships/slideLayout" Target="../slideLayouts/slideLayout6.xml"/><Relationship Id="rId1" Type="http://schemas.openxmlformats.org/officeDocument/2006/relationships/tags" Target="../tags/tag23.xml"/><Relationship Id="rId6" Type="http://schemas.openxmlformats.org/officeDocument/2006/relationships/image" Target="../media/image21.png"/><Relationship Id="rId11" Type="http://schemas.openxmlformats.org/officeDocument/2006/relationships/image" Target="../media/image7.svg"/><Relationship Id="rId5" Type="http://schemas.openxmlformats.org/officeDocument/2006/relationships/image" Target="../media/image29.svg"/><Relationship Id="rId10" Type="http://schemas.openxmlformats.org/officeDocument/2006/relationships/image" Target="../media/image6.png"/><Relationship Id="rId4" Type="http://schemas.openxmlformats.org/officeDocument/2006/relationships/image" Target="../media/image28.png"/><Relationship Id="rId9"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notesSlide" Target="../notesSlides/notesSlide28.xml"/><Relationship Id="rId7" Type="http://schemas.openxmlformats.org/officeDocument/2006/relationships/image" Target="../media/image12.png"/><Relationship Id="rId2" Type="http://schemas.openxmlformats.org/officeDocument/2006/relationships/slideLayout" Target="../slideLayouts/slideLayout6.xml"/><Relationship Id="rId1" Type="http://schemas.openxmlformats.org/officeDocument/2006/relationships/tags" Target="../tags/tag28.xml"/><Relationship Id="rId6" Type="http://schemas.openxmlformats.org/officeDocument/2006/relationships/image" Target="../media/image23.png"/><Relationship Id="rId5" Type="http://schemas.openxmlformats.org/officeDocument/2006/relationships/image" Target="../media/image31.svg"/><Relationship Id="rId4" Type="http://schemas.openxmlformats.org/officeDocument/2006/relationships/image" Target="../media/image30.png"/><Relationship Id="rId9" Type="http://schemas.openxmlformats.org/officeDocument/2006/relationships/image" Target="../media/image33.sv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notesSlide" Target="../notesSlides/notesSlide3.xml"/><Relationship Id="rId7" Type="http://schemas.openxmlformats.org/officeDocument/2006/relationships/image" Target="../media/image9.svg"/><Relationship Id="rId12" Type="http://schemas.openxmlformats.org/officeDocument/2006/relationships/image" Target="../media/image14.svg"/><Relationship Id="rId2" Type="http://schemas.openxmlformats.org/officeDocument/2006/relationships/slideLayout" Target="../slideLayouts/slideLayout6.xml"/><Relationship Id="rId1" Type="http://schemas.openxmlformats.org/officeDocument/2006/relationships/tags" Target="../tags/tag6.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30.xml"/><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31.xml"/><Relationship Id="rId5" Type="http://schemas.openxmlformats.org/officeDocument/2006/relationships/image" Target="../media/image37.png"/><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tags" Target="../tags/tag32.xml"/></Relationships>
</file>

<file path=ppt/slides/_rels/slide3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notesSlide" Target="../notesSlides/notesSlide35.xml"/><Relationship Id="rId7" Type="http://schemas.openxmlformats.org/officeDocument/2006/relationships/image" Target="../media/image12.png"/><Relationship Id="rId2" Type="http://schemas.openxmlformats.org/officeDocument/2006/relationships/slideLayout" Target="../slideLayouts/slideLayout6.xml"/><Relationship Id="rId1" Type="http://schemas.openxmlformats.org/officeDocument/2006/relationships/tags" Target="../tags/tag33.xml"/><Relationship Id="rId6" Type="http://schemas.openxmlformats.org/officeDocument/2006/relationships/image" Target="../media/image23.png"/><Relationship Id="rId11" Type="http://schemas.openxmlformats.org/officeDocument/2006/relationships/image" Target="../media/image39.svg"/><Relationship Id="rId5" Type="http://schemas.openxmlformats.org/officeDocument/2006/relationships/image" Target="../media/image31.svg"/><Relationship Id="rId10" Type="http://schemas.openxmlformats.org/officeDocument/2006/relationships/image" Target="../media/image38.png"/><Relationship Id="rId4" Type="http://schemas.openxmlformats.org/officeDocument/2006/relationships/image" Target="../media/image30.png"/><Relationship Id="rId9" Type="http://schemas.openxmlformats.org/officeDocument/2006/relationships/image" Target="../media/image33.sv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3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tags" Target="../tags/tag35.xml"/><Relationship Id="rId4" Type="http://schemas.openxmlformats.org/officeDocument/2006/relationships/image" Target="../media/image40.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tags" Target="../tags/tag37.xml"/><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tags" Target="../tags/tag38.xml"/></Relationships>
</file>

<file path=ppt/slides/_rels/slide41.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notesSlide" Target="../notesSlides/notesSlide41.xml"/><Relationship Id="rId7" Type="http://schemas.openxmlformats.org/officeDocument/2006/relationships/image" Target="../media/image30.png"/><Relationship Id="rId12" Type="http://schemas.openxmlformats.org/officeDocument/2006/relationships/image" Target="../media/image45.svg"/><Relationship Id="rId2" Type="http://schemas.openxmlformats.org/officeDocument/2006/relationships/slideLayout" Target="../slideLayouts/slideLayout6.xml"/><Relationship Id="rId1" Type="http://schemas.openxmlformats.org/officeDocument/2006/relationships/tags" Target="../tags/tag39.xml"/><Relationship Id="rId6" Type="http://schemas.openxmlformats.org/officeDocument/2006/relationships/image" Target="../media/image39.sv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svg"/><Relationship Id="rId4" Type="http://schemas.openxmlformats.org/officeDocument/2006/relationships/image" Target="../media/image23.png"/><Relationship Id="rId9" Type="http://schemas.openxmlformats.org/officeDocument/2006/relationships/image" Target="../media/image42.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6.xml"/><Relationship Id="rId1" Type="http://schemas.openxmlformats.org/officeDocument/2006/relationships/tags" Target="../tags/tag40.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6.xml"/><Relationship Id="rId1" Type="http://schemas.openxmlformats.org/officeDocument/2006/relationships/tags" Target="../tags/tag41.xml"/><Relationship Id="rId4" Type="http://schemas.openxmlformats.org/officeDocument/2006/relationships/image" Target="../media/image46.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6.xml"/><Relationship Id="rId1" Type="http://schemas.openxmlformats.org/officeDocument/2006/relationships/tags" Target="../tags/tag42.xml"/><Relationship Id="rId4" Type="http://schemas.openxmlformats.org/officeDocument/2006/relationships/image" Target="../media/image47.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6.xml"/><Relationship Id="rId1" Type="http://schemas.openxmlformats.org/officeDocument/2006/relationships/tags" Target="../tags/tag43.xml"/><Relationship Id="rId4" Type="http://schemas.openxmlformats.org/officeDocument/2006/relationships/image" Target="../media/image4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slideLayout" Target="../slideLayouts/slideLayout6.xml"/><Relationship Id="rId7" Type="http://schemas.openxmlformats.org/officeDocument/2006/relationships/image" Target="../media/image18.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20.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AA5FD98-5292-2367-63BF-BB583BFC2A96}"/>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spcBef>
                <a:spcPct val="20000"/>
              </a:spcBef>
              <a:defRPr/>
            </a:pPr>
            <a:r>
              <a:rPr lang="en-US" altLang="zh-CN" sz="4800" b="1" spc="0" dirty="0">
                <a:ln>
                  <a:noFill/>
                </a:ln>
                <a:solidFill>
                  <a:schemeClr val="bg1"/>
                </a:solidFill>
                <a:latin typeface="+mj-lt"/>
                <a:cs typeface="Segoe UI"/>
              </a:rPr>
              <a:t>Implementing automation practices using Azure OpenAI</a:t>
            </a:r>
            <a:endParaRPr lang="en-US" dirty="0">
              <a:ea typeface="+mn-ea"/>
            </a:endParaRPr>
          </a:p>
        </p:txBody>
      </p:sp>
    </p:spTree>
    <p:custDataLst>
      <p:tags r:id="rId1"/>
    </p:custDataLst>
    <p:extLst>
      <p:ext uri="{BB962C8B-B14F-4D97-AF65-F5344CB8AC3E}">
        <p14:creationId xmlns:p14="http://schemas.microsoft.com/office/powerpoint/2010/main" val="60791321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Exercise 2 Architecture </a:t>
            </a:r>
            <a:endParaRPr lang="en-US" dirty="0"/>
          </a:p>
        </p:txBody>
      </p:sp>
      <p:sp>
        <p:nvSpPr>
          <p:cNvPr id="13" name="TextBox 12">
            <a:extLst>
              <a:ext uri="{FF2B5EF4-FFF2-40B4-BE49-F238E27FC236}">
                <a16:creationId xmlns:a16="http://schemas.microsoft.com/office/drawing/2014/main" id="{FA62B92E-3EBC-097F-6E65-D354B5AFCACB}"/>
              </a:ext>
            </a:extLst>
          </p:cNvPr>
          <p:cNvSpPr txBox="1"/>
          <p:nvPr/>
        </p:nvSpPr>
        <p:spPr>
          <a:xfrm>
            <a:off x="3948215" y="2575293"/>
            <a:ext cx="2055504" cy="369332"/>
          </a:xfrm>
          <a:prstGeom prst="rect">
            <a:avLst/>
          </a:prstGeom>
          <a:noFill/>
        </p:spPr>
        <p:txBody>
          <a:bodyPr wrap="square">
            <a:spAutoFit/>
          </a:bodyPr>
          <a:lstStyle/>
          <a:p>
            <a:pPr defTabSz="932472" fontAlgn="base">
              <a:spcBef>
                <a:spcPct val="0"/>
              </a:spcBef>
              <a:spcAft>
                <a:spcPct val="0"/>
              </a:spcAft>
            </a:pPr>
            <a:r>
              <a:rPr lang="en-US" sz="1800" dirty="0">
                <a:solidFill>
                  <a:schemeClr val="tx1"/>
                </a:solidFill>
                <a:ea typeface="Segoe UI" pitchFamily="34" charset="0"/>
                <a:cs typeface="Segoe UI" pitchFamily="34" charset="0"/>
              </a:rPr>
              <a:t>Resorts.txt</a:t>
            </a:r>
          </a:p>
        </p:txBody>
      </p:sp>
      <p:pic>
        <p:nvPicPr>
          <p:cNvPr id="46" name="Graphic 45">
            <a:extLst>
              <a:ext uri="{FF2B5EF4-FFF2-40B4-BE49-F238E27FC236}">
                <a16:creationId xmlns:a16="http://schemas.microsoft.com/office/drawing/2014/main" id="{1B3D462D-9869-8DC9-52E9-C080E47C9CF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51631" y="2453808"/>
            <a:ext cx="578094" cy="578094"/>
          </a:xfrm>
          <a:prstGeom prst="rect">
            <a:avLst/>
          </a:prstGeom>
        </p:spPr>
      </p:pic>
      <p:sp>
        <p:nvSpPr>
          <p:cNvPr id="2" name="TextBox 1">
            <a:extLst>
              <a:ext uri="{FF2B5EF4-FFF2-40B4-BE49-F238E27FC236}">
                <a16:creationId xmlns:a16="http://schemas.microsoft.com/office/drawing/2014/main" id="{C574B723-26F4-0704-F8F3-3AFC0D643095}"/>
              </a:ext>
            </a:extLst>
          </p:cNvPr>
          <p:cNvSpPr txBox="1"/>
          <p:nvPr/>
        </p:nvSpPr>
        <p:spPr>
          <a:xfrm>
            <a:off x="3948215" y="3266504"/>
            <a:ext cx="2055504" cy="369332"/>
          </a:xfrm>
          <a:prstGeom prst="rect">
            <a:avLst/>
          </a:prstGeom>
          <a:noFill/>
        </p:spPr>
        <p:txBody>
          <a:bodyPr wrap="square">
            <a:spAutoFit/>
          </a:bodyPr>
          <a:lstStyle/>
          <a:p>
            <a:pPr defTabSz="932472" fontAlgn="base">
              <a:spcBef>
                <a:spcPct val="0"/>
              </a:spcBef>
              <a:spcAft>
                <a:spcPct val="0"/>
              </a:spcAft>
            </a:pPr>
            <a:r>
              <a:rPr lang="en-US" sz="1800" dirty="0">
                <a:solidFill>
                  <a:schemeClr val="tx1"/>
                </a:solidFill>
                <a:ea typeface="Segoe UI" pitchFamily="34" charset="0"/>
                <a:cs typeface="Segoe UI" pitchFamily="34" charset="0"/>
              </a:rPr>
              <a:t>Hotels.txt</a:t>
            </a:r>
          </a:p>
        </p:txBody>
      </p:sp>
      <p:pic>
        <p:nvPicPr>
          <p:cNvPr id="4" name="Graphic 3">
            <a:extLst>
              <a:ext uri="{FF2B5EF4-FFF2-40B4-BE49-F238E27FC236}">
                <a16:creationId xmlns:a16="http://schemas.microsoft.com/office/drawing/2014/main" id="{009CE9CA-8A36-2CED-A383-4F3163FB547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51631" y="3145019"/>
            <a:ext cx="578094" cy="578094"/>
          </a:xfrm>
          <a:prstGeom prst="rect">
            <a:avLst/>
          </a:prstGeom>
        </p:spPr>
      </p:pic>
      <p:pic>
        <p:nvPicPr>
          <p:cNvPr id="2050" name="Picture 2" descr="Streamlit logo on light background">
            <a:extLst>
              <a:ext uri="{FF2B5EF4-FFF2-40B4-BE49-F238E27FC236}">
                <a16:creationId xmlns:a16="http://schemas.microsoft.com/office/drawing/2014/main" id="{341F57E4-A15B-727C-9E80-8943CB042F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8386" y="5311707"/>
            <a:ext cx="1772719" cy="1037127"/>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a:extLst>
              <a:ext uri="{FF2B5EF4-FFF2-40B4-BE49-F238E27FC236}">
                <a16:creationId xmlns:a16="http://schemas.microsoft.com/office/drawing/2014/main" id="{8FC4A05D-F473-7897-F6F6-232AA6A0045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660634" y="1173856"/>
            <a:ext cx="575162" cy="575162"/>
          </a:xfrm>
          <a:prstGeom prst="rect">
            <a:avLst/>
          </a:prstGeom>
        </p:spPr>
      </p:pic>
      <p:sp>
        <p:nvSpPr>
          <p:cNvPr id="6" name="TextBox 5">
            <a:extLst>
              <a:ext uri="{FF2B5EF4-FFF2-40B4-BE49-F238E27FC236}">
                <a16:creationId xmlns:a16="http://schemas.microsoft.com/office/drawing/2014/main" id="{9AB03BF4-1C34-6804-7D55-4FD7CAE0C421}"/>
              </a:ext>
            </a:extLst>
          </p:cNvPr>
          <p:cNvSpPr txBox="1"/>
          <p:nvPr/>
        </p:nvSpPr>
        <p:spPr>
          <a:xfrm>
            <a:off x="2920463" y="1749018"/>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Storage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Account</a:t>
            </a:r>
          </a:p>
        </p:txBody>
      </p:sp>
      <p:pic>
        <p:nvPicPr>
          <p:cNvPr id="7" name="Graphic 6">
            <a:extLst>
              <a:ext uri="{FF2B5EF4-FFF2-40B4-BE49-F238E27FC236}">
                <a16:creationId xmlns:a16="http://schemas.microsoft.com/office/drawing/2014/main" id="{F5BFA038-D1EB-FC4A-FA26-FC76C658941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257165" y="2553040"/>
            <a:ext cx="575163" cy="575163"/>
          </a:xfrm>
          <a:prstGeom prst="rect">
            <a:avLst/>
          </a:prstGeom>
        </p:spPr>
      </p:pic>
      <p:sp>
        <p:nvSpPr>
          <p:cNvPr id="9" name="TextBox 8">
            <a:extLst>
              <a:ext uri="{FF2B5EF4-FFF2-40B4-BE49-F238E27FC236}">
                <a16:creationId xmlns:a16="http://schemas.microsoft.com/office/drawing/2014/main" id="{33AB8AAE-A65A-5C61-EA23-4A69C4710C7D}"/>
              </a:ext>
            </a:extLst>
          </p:cNvPr>
          <p:cNvSpPr txBox="1"/>
          <p:nvPr/>
        </p:nvSpPr>
        <p:spPr>
          <a:xfrm>
            <a:off x="5516994" y="3059668"/>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AI Search</a:t>
            </a:r>
          </a:p>
        </p:txBody>
      </p:sp>
      <p:pic>
        <p:nvPicPr>
          <p:cNvPr id="10" name="Picture 2" descr="Azure OpenAI Service: Microsoft integriert ChatGPT und Dall-E in Cloud">
            <a:extLst>
              <a:ext uri="{FF2B5EF4-FFF2-40B4-BE49-F238E27FC236}">
                <a16:creationId xmlns:a16="http://schemas.microsoft.com/office/drawing/2014/main" id="{EEC83C31-E895-2814-ED81-EDDD9A31F664}"/>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23996" t="7910" r="25049" b="9081"/>
          <a:stretch/>
        </p:blipFill>
        <p:spPr bwMode="auto">
          <a:xfrm>
            <a:off x="6233650" y="3761862"/>
            <a:ext cx="628092" cy="57516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5FA9BA3-164A-3583-73AA-64E7A06957BC}"/>
              </a:ext>
            </a:extLst>
          </p:cNvPr>
          <p:cNvSpPr txBox="1"/>
          <p:nvPr/>
        </p:nvSpPr>
        <p:spPr>
          <a:xfrm>
            <a:off x="5516994" y="4306470"/>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OpenAI</a:t>
            </a:r>
          </a:p>
        </p:txBody>
      </p:sp>
      <p:sp>
        <p:nvSpPr>
          <p:cNvPr id="12" name="Arrow: Right 11">
            <a:extLst>
              <a:ext uri="{FF2B5EF4-FFF2-40B4-BE49-F238E27FC236}">
                <a16:creationId xmlns:a16="http://schemas.microsoft.com/office/drawing/2014/main" id="{A93FAC12-F080-A1D6-791D-5C028F84BE1A}"/>
              </a:ext>
            </a:extLst>
          </p:cNvPr>
          <p:cNvSpPr/>
          <p:nvPr/>
        </p:nvSpPr>
        <p:spPr bwMode="auto">
          <a:xfrm>
            <a:off x="5205046" y="2453808"/>
            <a:ext cx="578094" cy="118202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cxnSp>
        <p:nvCxnSpPr>
          <p:cNvPr id="17" name="Straight Arrow Connector 16">
            <a:extLst>
              <a:ext uri="{FF2B5EF4-FFF2-40B4-BE49-F238E27FC236}">
                <a16:creationId xmlns:a16="http://schemas.microsoft.com/office/drawing/2014/main" id="{18ECADA0-A462-3B82-D7BF-982D43D7F6DC}"/>
              </a:ext>
            </a:extLst>
          </p:cNvPr>
          <p:cNvCxnSpPr>
            <a:stCxn id="9" idx="2"/>
            <a:endCxn id="10" idx="0"/>
          </p:cNvCxnSpPr>
          <p:nvPr/>
        </p:nvCxnSpPr>
        <p:spPr>
          <a:xfrm>
            <a:off x="6544746" y="3429000"/>
            <a:ext cx="2950" cy="332862"/>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899853F-38B8-7E9F-FA71-F1C0E1829D40}"/>
              </a:ext>
            </a:extLst>
          </p:cNvPr>
          <p:cNvCxnSpPr>
            <a:stCxn id="11" idx="2"/>
            <a:endCxn id="2050" idx="0"/>
          </p:cNvCxnSpPr>
          <p:nvPr/>
        </p:nvCxnSpPr>
        <p:spPr>
          <a:xfrm>
            <a:off x="6544746" y="4952801"/>
            <a:ext cx="0" cy="358906"/>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55117390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t>Introduction: Add chat with data</a:t>
            </a:r>
          </a:p>
        </p:txBody>
      </p:sp>
      <p:grpSp>
        <p:nvGrpSpPr>
          <p:cNvPr id="47" name="Group 46">
            <a:extLst>
              <a:ext uri="{FF2B5EF4-FFF2-40B4-BE49-F238E27FC236}">
                <a16:creationId xmlns:a16="http://schemas.microsoft.com/office/drawing/2014/main" id="{0A7FDF06-EFFB-19CD-08CC-02A34A1A0A12}"/>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46" name="Freeform: Shape 45">
              <a:extLst>
                <a:ext uri="{FF2B5EF4-FFF2-40B4-BE49-F238E27FC236}">
                  <a16:creationId xmlns:a16="http://schemas.microsoft.com/office/drawing/2014/main" id="{F0BE8041-3CCE-3F0F-2E63-F732A3C40FA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grpSp>
          <p:nvGrpSpPr>
            <p:cNvPr id="44" name="Group 43">
              <a:extLst>
                <a:ext uri="{FF2B5EF4-FFF2-40B4-BE49-F238E27FC236}">
                  <a16:creationId xmlns:a16="http://schemas.microsoft.com/office/drawing/2014/main" id="{ADA7C369-C07F-7836-347C-371887117C89}"/>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9E6481FD-3B54-4776-3820-44A780A43363}"/>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8" name="Graphic 160">
                <a:extLst>
                  <a:ext uri="{FF2B5EF4-FFF2-40B4-BE49-F238E27FC236}">
                    <a16:creationId xmlns:a16="http://schemas.microsoft.com/office/drawing/2014/main" id="{4F9CB3E7-A242-E97B-4AB7-66E3E5CD9892}"/>
                  </a:ext>
                </a:extLst>
              </p:cNvPr>
              <p:cNvGrpSpPr/>
              <p:nvPr/>
            </p:nvGrpSpPr>
            <p:grpSpPr>
              <a:xfrm>
                <a:off x="10537246" y="449420"/>
                <a:ext cx="356078" cy="508002"/>
                <a:chOff x="7053892" y="4608173"/>
                <a:chExt cx="402719" cy="574549"/>
              </a:xfrm>
              <a:noFill/>
            </p:grpSpPr>
            <p:sp>
              <p:nvSpPr>
                <p:cNvPr id="10" name="Freeform: Shape 9">
                  <a:extLst>
                    <a:ext uri="{FF2B5EF4-FFF2-40B4-BE49-F238E27FC236}">
                      <a16:creationId xmlns:a16="http://schemas.microsoft.com/office/drawing/2014/main" id="{29819F1B-3C24-8486-5FAF-FA2FB944A82D}"/>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Shape 10">
                  <a:extLst>
                    <a:ext uri="{FF2B5EF4-FFF2-40B4-BE49-F238E27FC236}">
                      <a16:creationId xmlns:a16="http://schemas.microsoft.com/office/drawing/2014/main" id="{E02D17B9-1B19-2B34-B172-64898DF0A14F}"/>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Shape 11">
                  <a:extLst>
                    <a:ext uri="{FF2B5EF4-FFF2-40B4-BE49-F238E27FC236}">
                      <a16:creationId xmlns:a16="http://schemas.microsoft.com/office/drawing/2014/main" id="{4076AE6B-F640-0C98-DD66-A86DF72017E7}"/>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Shape 12">
                  <a:extLst>
                    <a:ext uri="{FF2B5EF4-FFF2-40B4-BE49-F238E27FC236}">
                      <a16:creationId xmlns:a16="http://schemas.microsoft.com/office/drawing/2014/main" id="{A3AF4CCF-6A62-29B6-78C7-1883CDEE8789}"/>
                    </a:ext>
                    <a:ext uri="{C183D7F6-B498-43B3-948B-1728B52AA6E4}">
                      <adec:decorative xmlns:adec="http://schemas.microsoft.com/office/drawing/2017/decorative" val="1"/>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8C61D727-DE3B-B1A3-A452-6E0FE3322DA4}"/>
                    </a:ext>
                    <a:ext uri="{C183D7F6-B498-43B3-948B-1728B52AA6E4}">
                      <adec:decorative xmlns:adec="http://schemas.microsoft.com/office/drawing/2017/decorative" val="1"/>
                    </a:ext>
                  </a:extLst>
                </p:cNvPr>
                <p:cNvSpPr/>
                <p:nvPr/>
              </p:nvSpPr>
              <p:spPr>
                <a:xfrm>
                  <a:off x="7156858" y="4914595"/>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Shape 14">
                  <a:extLst>
                    <a:ext uri="{FF2B5EF4-FFF2-40B4-BE49-F238E27FC236}">
                      <a16:creationId xmlns:a16="http://schemas.microsoft.com/office/drawing/2014/main" id="{B225B4AC-F59D-D1F2-F2C0-F47701BF0CE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Shape 15">
                  <a:extLst>
                    <a:ext uri="{FF2B5EF4-FFF2-40B4-BE49-F238E27FC236}">
                      <a16:creationId xmlns:a16="http://schemas.microsoft.com/office/drawing/2014/main" id="{1DDF50A4-46DC-0AB3-DBA2-098B3038D85B}"/>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Shape 16">
                  <a:extLst>
                    <a:ext uri="{FF2B5EF4-FFF2-40B4-BE49-F238E27FC236}">
                      <a16:creationId xmlns:a16="http://schemas.microsoft.com/office/drawing/2014/main" id="{A8E1DCC1-B2D4-7B98-B800-068F293A58CD}"/>
                    </a:ext>
                    <a:ext uri="{C183D7F6-B498-43B3-948B-1728B52AA6E4}">
                      <adec:decorative xmlns:adec="http://schemas.microsoft.com/office/drawing/2017/decorative" val="1"/>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8" name="Graphic 160">
                  <a:extLst>
                    <a:ext uri="{FF2B5EF4-FFF2-40B4-BE49-F238E27FC236}">
                      <a16:creationId xmlns:a16="http://schemas.microsoft.com/office/drawing/2014/main" id="{73CE5EA2-8E9C-A70A-3C54-0189A91D5D33}"/>
                    </a:ext>
                  </a:extLst>
                </p:cNvPr>
                <p:cNvGrpSpPr/>
                <p:nvPr/>
              </p:nvGrpSpPr>
              <p:grpSpPr>
                <a:xfrm>
                  <a:off x="7258849" y="4914595"/>
                  <a:ext cx="197762" cy="268127"/>
                  <a:chOff x="7258849" y="4914595"/>
                  <a:chExt cx="197762" cy="268127"/>
                </a:xfrm>
                <a:noFill/>
              </p:grpSpPr>
              <p:sp>
                <p:nvSpPr>
                  <p:cNvPr id="19" name="Freeform: Shape 18">
                    <a:extLst>
                      <a:ext uri="{FF2B5EF4-FFF2-40B4-BE49-F238E27FC236}">
                        <a16:creationId xmlns:a16="http://schemas.microsoft.com/office/drawing/2014/main" id="{A5B07CD7-E583-5E7F-5F47-6D4BF3E20E7A}"/>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Shape 19">
                    <a:extLst>
                      <a:ext uri="{FF2B5EF4-FFF2-40B4-BE49-F238E27FC236}">
                        <a16:creationId xmlns:a16="http://schemas.microsoft.com/office/drawing/2014/main" id="{7CF9742E-30CA-8F18-035C-7F8E67318434}"/>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sp>
        <p:nvSpPr>
          <p:cNvPr id="21" name="TextBox 20">
            <a:extLst>
              <a:ext uri="{FF2B5EF4-FFF2-40B4-BE49-F238E27FC236}">
                <a16:creationId xmlns:a16="http://schemas.microsoft.com/office/drawing/2014/main" id="{68C8CFE1-65AB-E14A-D550-F9CC1A93CFC5}"/>
              </a:ext>
            </a:extLst>
          </p:cNvPr>
          <p:cNvSpPr txBox="1"/>
          <p:nvPr/>
        </p:nvSpPr>
        <p:spPr>
          <a:xfrm>
            <a:off x="598714" y="1189100"/>
            <a:ext cx="11008068" cy="553998"/>
          </a:xfrm>
          <a:prstGeom prst="rect">
            <a:avLst/>
          </a:prstGeom>
          <a:noFill/>
        </p:spPr>
        <p:txBody>
          <a:bodyPr wrap="square" lIns="0" tIns="0" rIns="0" bIns="0" anchor="ctr">
            <a:spAutoFit/>
          </a:bodyPr>
          <a:lstStyle/>
          <a:p>
            <a:pPr marL="0" marR="0" lvl="0" indent="0" algn="l" defTabSz="914367" rtl="0" eaLnBrk="1" fontAlgn="auto" latinLnBrk="0" hangingPunct="1">
              <a:spcBef>
                <a:spcPts val="0"/>
              </a:spcBef>
              <a:spcAft>
                <a:spcPts val="600"/>
              </a:spcAft>
              <a:buClrTx/>
              <a:buSzTx/>
              <a:buFontTx/>
              <a:buNone/>
              <a:tabLst/>
              <a:defRPr/>
            </a:pPr>
            <a:r>
              <a:rPr lang="en-US" dirty="0"/>
              <a:t>In this lab, you’ll begin by uploading files into Azure Blob Storage. Then, you will perform data ingestion and vectorization in Azure AI Search. Finally, you will perform chat with data in a </a:t>
            </a:r>
            <a:r>
              <a:rPr lang="en-US" dirty="0" err="1"/>
              <a:t>Streamlit</a:t>
            </a:r>
            <a:r>
              <a:rPr lang="en-US" dirty="0"/>
              <a:t> app.</a:t>
            </a:r>
          </a:p>
        </p:txBody>
      </p:sp>
      <p:sp>
        <p:nvSpPr>
          <p:cNvPr id="22" name="Rectangle: Top Corners Rounded 21">
            <a:extLst>
              <a:ext uri="{FF2B5EF4-FFF2-40B4-BE49-F238E27FC236}">
                <a16:creationId xmlns:a16="http://schemas.microsoft.com/office/drawing/2014/main" id="{DCB2C171-D2C3-8EA9-8D15-F13D5156428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23" name="TextBox 22">
            <a:extLst>
              <a:ext uri="{FF2B5EF4-FFF2-40B4-BE49-F238E27FC236}">
                <a16:creationId xmlns:a16="http://schemas.microsoft.com/office/drawing/2014/main" id="{9DA05131-6770-3582-BD7D-A41220780897}"/>
              </a:ext>
            </a:extLst>
          </p:cNvPr>
          <p:cNvSpPr txBox="1"/>
          <p:nvPr/>
        </p:nvSpPr>
        <p:spPr>
          <a:xfrm>
            <a:off x="598714" y="1979804"/>
            <a:ext cx="5992586" cy="246221"/>
          </a:xfrm>
          <a:prstGeom prst="rect">
            <a:avLst/>
          </a:prstGeom>
          <a:noFill/>
        </p:spPr>
        <p:txBody>
          <a:bodyPr wrap="square" lIns="0" tIns="0" rIns="0" bIns="0" anchor="ctr">
            <a:spAutoFit/>
          </a:bodyPr>
          <a:lstStyle/>
          <a:p>
            <a:pPr marL="0" marR="0" lvl="0" indent="0" algn="l" defTabSz="914367" rtl="0" eaLnBrk="1" fontAlgn="auto" latinLnBrk="0" hangingPunct="1">
              <a:spcBef>
                <a:spcPts val="0"/>
              </a:spcBef>
              <a:spcAft>
                <a:spcPts val="600"/>
              </a:spcAft>
              <a:buClrTx/>
              <a:buSzTx/>
              <a:buFontTx/>
              <a:buNone/>
              <a:tabLst/>
              <a:defRPr/>
            </a:pPr>
            <a:r>
              <a:rPr lang="en-US" sz="1600" b="1">
                <a:solidFill>
                  <a:schemeClr val="tx2"/>
                </a:solidFill>
              </a:rPr>
              <a:t>After completing this lab, you’ll be able to:</a:t>
            </a:r>
          </a:p>
        </p:txBody>
      </p:sp>
      <p:sp>
        <p:nvSpPr>
          <p:cNvPr id="27" name="TextBox 26">
            <a:extLst>
              <a:ext uri="{FF2B5EF4-FFF2-40B4-BE49-F238E27FC236}">
                <a16:creationId xmlns:a16="http://schemas.microsoft.com/office/drawing/2014/main" id="{2110CA23-E319-B299-E485-6F98BFAFC1EC}"/>
              </a:ext>
            </a:extLst>
          </p:cNvPr>
          <p:cNvSpPr txBox="1"/>
          <p:nvPr/>
        </p:nvSpPr>
        <p:spPr>
          <a:xfrm>
            <a:off x="1223358" y="2484637"/>
            <a:ext cx="10319499" cy="307777"/>
          </a:xfrm>
          <a:prstGeom prst="rect">
            <a:avLst/>
          </a:prstGeom>
          <a:noFill/>
        </p:spPr>
        <p:txBody>
          <a:bodyPr wrap="square" lIns="0">
            <a:spAutoFit/>
          </a:bodyPr>
          <a:lstStyle/>
          <a:p>
            <a:pPr marL="0" marR="0" lvl="1" algn="l" defTabSz="914367" rtl="0" eaLnBrk="1" fontAlgn="auto" latinLnBrk="0" hangingPunct="1">
              <a:spcBef>
                <a:spcPts val="392"/>
              </a:spcBef>
              <a:spcAft>
                <a:spcPts val="588"/>
              </a:spcAft>
              <a:buClrTx/>
              <a:buSzPct val="90000"/>
              <a:tabLst/>
              <a:defRPr/>
            </a:pPr>
            <a:r>
              <a:rPr kumimoji="0" lang="en-US" sz="1400" b="0" i="0" u="none" strike="noStrike" kern="1200" cap="none" spc="0" normalizeH="0" baseline="0" noProof="0" dirty="0">
                <a:ln>
                  <a:noFill/>
                </a:ln>
                <a:effectLst/>
                <a:uLnTx/>
                <a:uFillTx/>
                <a:ea typeface="+mn-ea"/>
                <a:cs typeface="+mn-cs"/>
              </a:rPr>
              <a:t>Prepare a dataset in Azure Blob Storage for ingestion into Azure OpenAI</a:t>
            </a:r>
          </a:p>
        </p:txBody>
      </p:sp>
      <p:grpSp>
        <p:nvGrpSpPr>
          <p:cNvPr id="83" name="Group 82">
            <a:extLst>
              <a:ext uri="{FF2B5EF4-FFF2-40B4-BE49-F238E27FC236}">
                <a16:creationId xmlns:a16="http://schemas.microsoft.com/office/drawing/2014/main" id="{18BA068A-C6EB-2213-E799-BAC9BBAF20C6}"/>
              </a:ext>
              <a:ext uri="{C183D7F6-B498-43B3-948B-1728B52AA6E4}">
                <adec:decorative xmlns:adec="http://schemas.microsoft.com/office/drawing/2017/decorative" val="1"/>
              </a:ext>
            </a:extLst>
          </p:cNvPr>
          <p:cNvGrpSpPr/>
          <p:nvPr/>
        </p:nvGrpSpPr>
        <p:grpSpPr>
          <a:xfrm>
            <a:off x="601762" y="2402396"/>
            <a:ext cx="472258" cy="472258"/>
            <a:chOff x="591756" y="2359696"/>
            <a:chExt cx="472258" cy="472258"/>
          </a:xfrm>
        </p:grpSpPr>
        <p:grpSp>
          <p:nvGrpSpPr>
            <p:cNvPr id="24" name="Group 23">
              <a:extLst>
                <a:ext uri="{FF2B5EF4-FFF2-40B4-BE49-F238E27FC236}">
                  <a16:creationId xmlns:a16="http://schemas.microsoft.com/office/drawing/2014/main" id="{78956D2B-0068-D1E7-1704-C9AFBA7F190A}"/>
                </a:ext>
                <a:ext uri="{C183D7F6-B498-43B3-948B-1728B52AA6E4}">
                  <adec:decorative xmlns:adec="http://schemas.microsoft.com/office/drawing/2017/decorative" val="1"/>
                </a:ext>
              </a:extLst>
            </p:cNvPr>
            <p:cNvGrpSpPr/>
            <p:nvPr/>
          </p:nvGrpSpPr>
          <p:grpSpPr>
            <a:xfrm>
              <a:off x="591756" y="2359696"/>
              <a:ext cx="472258" cy="472258"/>
              <a:chOff x="591756" y="2678861"/>
              <a:chExt cx="472258" cy="472258"/>
            </a:xfrm>
          </p:grpSpPr>
          <p:sp>
            <p:nvSpPr>
              <p:cNvPr id="25" name="Freeform: Shape 11">
                <a:extLst>
                  <a:ext uri="{FF2B5EF4-FFF2-40B4-BE49-F238E27FC236}">
                    <a16:creationId xmlns:a16="http://schemas.microsoft.com/office/drawing/2014/main" id="{A05D968C-C425-1322-8C6B-93DCD945E654}"/>
                  </a:ext>
                  <a:ext uri="{C183D7F6-B498-43B3-948B-1728B52AA6E4}">
                    <adec:decorative xmlns:adec="http://schemas.microsoft.com/office/drawing/2017/decorative" val="1"/>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6" name="Oval 25">
                <a:extLst>
                  <a:ext uri="{FF2B5EF4-FFF2-40B4-BE49-F238E27FC236}">
                    <a16:creationId xmlns:a16="http://schemas.microsoft.com/office/drawing/2014/main" id="{3BF49955-259C-90B2-1028-06AC4044A6F4}"/>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2" name="UniversalApp_E8CC">
              <a:extLst>
                <a:ext uri="{FF2B5EF4-FFF2-40B4-BE49-F238E27FC236}">
                  <a16:creationId xmlns:a16="http://schemas.microsoft.com/office/drawing/2014/main" id="{3628213E-77F6-63A6-0888-F760135FBC9F}"/>
                </a:ext>
                <a:ext uri="{C183D7F6-B498-43B3-948B-1728B52AA6E4}">
                  <adec:decorative xmlns:adec="http://schemas.microsoft.com/office/drawing/2017/decorative" val="1"/>
                </a:ext>
              </a:extLst>
            </p:cNvPr>
            <p:cNvSpPr>
              <a:spLocks noChangeAspect="1" noEditPoints="1"/>
            </p:cNvSpPr>
            <p:nvPr/>
          </p:nvSpPr>
          <p:spPr bwMode="auto">
            <a:xfrm>
              <a:off x="705651" y="2506128"/>
              <a:ext cx="244468" cy="179394"/>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8" name="TextBox 27">
            <a:extLst>
              <a:ext uri="{FF2B5EF4-FFF2-40B4-BE49-F238E27FC236}">
                <a16:creationId xmlns:a16="http://schemas.microsoft.com/office/drawing/2014/main" id="{0A250D4B-4C44-4636-CA86-49CB47665514}"/>
              </a:ext>
            </a:extLst>
          </p:cNvPr>
          <p:cNvSpPr txBox="1"/>
          <p:nvPr/>
        </p:nvSpPr>
        <p:spPr>
          <a:xfrm>
            <a:off x="1223358" y="3140682"/>
            <a:ext cx="10319499" cy="307777"/>
          </a:xfrm>
          <a:prstGeom prst="rect">
            <a:avLst/>
          </a:prstGeom>
          <a:noFill/>
        </p:spPr>
        <p:txBody>
          <a:bodyPr wrap="square" lIns="0">
            <a:spAutoFit/>
          </a:bodyPr>
          <a:lstStyle/>
          <a:p>
            <a:pPr marL="0" marR="0" lvl="1" algn="l" defTabSz="914367" rtl="0" eaLnBrk="1" fontAlgn="auto" latinLnBrk="0" hangingPunct="1">
              <a:spcBef>
                <a:spcPts val="392"/>
              </a:spcBef>
              <a:spcAft>
                <a:spcPts val="588"/>
              </a:spcAft>
              <a:buClrTx/>
              <a:buSzPct val="90000"/>
              <a:tabLst/>
              <a:defRPr/>
            </a:pPr>
            <a:r>
              <a:rPr kumimoji="0" lang="en-US" sz="1400" b="0" i="0" u="none" strike="noStrike" kern="1200" cap="none" spc="0" normalizeH="0" baseline="0" noProof="0" dirty="0">
                <a:ln>
                  <a:noFill/>
                </a:ln>
                <a:effectLst/>
                <a:uLnTx/>
                <a:uFillTx/>
                <a:ea typeface="+mn-ea"/>
                <a:cs typeface="+mn-cs"/>
              </a:rPr>
              <a:t>Ingest data from Azure Blob Storage into Azure OpenAI via Azure AI Search</a:t>
            </a:r>
          </a:p>
        </p:txBody>
      </p:sp>
      <p:grpSp>
        <p:nvGrpSpPr>
          <p:cNvPr id="82" name="Group 81">
            <a:extLst>
              <a:ext uri="{FF2B5EF4-FFF2-40B4-BE49-F238E27FC236}">
                <a16:creationId xmlns:a16="http://schemas.microsoft.com/office/drawing/2014/main" id="{EAEF69F6-2694-697D-7D1E-149050B419BB}"/>
              </a:ext>
              <a:ext uri="{C183D7F6-B498-43B3-948B-1728B52AA6E4}">
                <adec:decorative xmlns:adec="http://schemas.microsoft.com/office/drawing/2017/decorative" val="1"/>
              </a:ext>
            </a:extLst>
          </p:cNvPr>
          <p:cNvGrpSpPr/>
          <p:nvPr/>
        </p:nvGrpSpPr>
        <p:grpSpPr>
          <a:xfrm>
            <a:off x="601762" y="3058441"/>
            <a:ext cx="472258" cy="472258"/>
            <a:chOff x="591756" y="3183079"/>
            <a:chExt cx="472258" cy="472258"/>
          </a:xfrm>
        </p:grpSpPr>
        <p:grpSp>
          <p:nvGrpSpPr>
            <p:cNvPr id="29" name="Group 28">
              <a:extLst>
                <a:ext uri="{FF2B5EF4-FFF2-40B4-BE49-F238E27FC236}">
                  <a16:creationId xmlns:a16="http://schemas.microsoft.com/office/drawing/2014/main" id="{C3408F81-0293-46C4-DC12-DB67FC14B236}"/>
                </a:ext>
                <a:ext uri="{C183D7F6-B498-43B3-948B-1728B52AA6E4}">
                  <adec:decorative xmlns:adec="http://schemas.microsoft.com/office/drawing/2017/decorative" val="1"/>
                </a:ext>
              </a:extLst>
            </p:cNvPr>
            <p:cNvGrpSpPr/>
            <p:nvPr/>
          </p:nvGrpSpPr>
          <p:grpSpPr>
            <a:xfrm>
              <a:off x="591756" y="3183079"/>
              <a:ext cx="472258" cy="472258"/>
              <a:chOff x="4863419" y="201635"/>
              <a:chExt cx="1828800" cy="1828800"/>
            </a:xfrm>
          </p:grpSpPr>
          <p:sp>
            <p:nvSpPr>
              <p:cNvPr id="30" name="Freeform: Shape 11">
                <a:extLst>
                  <a:ext uri="{FF2B5EF4-FFF2-40B4-BE49-F238E27FC236}">
                    <a16:creationId xmlns:a16="http://schemas.microsoft.com/office/drawing/2014/main" id="{D24F269A-A5E5-DE3B-1F5A-7B050EF2D87C}"/>
                  </a:ext>
                  <a:ext uri="{C183D7F6-B498-43B3-948B-1728B52AA6E4}">
                    <adec:decorative xmlns:adec="http://schemas.microsoft.com/office/drawing/2017/decorative" val="1"/>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1" name="Oval 30">
                <a:extLst>
                  <a:ext uri="{FF2B5EF4-FFF2-40B4-BE49-F238E27FC236}">
                    <a16:creationId xmlns:a16="http://schemas.microsoft.com/office/drawing/2014/main" id="{7D5072F9-FA9A-8E51-49F6-91712DC534A6}"/>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3" name="Freeform 96">
              <a:extLst>
                <a:ext uri="{FF2B5EF4-FFF2-40B4-BE49-F238E27FC236}">
                  <a16:creationId xmlns:a16="http://schemas.microsoft.com/office/drawing/2014/main" id="{92AB6C3B-6752-A923-9889-0A8A36A76ED6}"/>
                </a:ext>
                <a:ext uri="{C183D7F6-B498-43B3-948B-1728B52AA6E4}">
                  <adec:decorative xmlns:adec="http://schemas.microsoft.com/office/drawing/2017/decorative" val="1"/>
                </a:ext>
              </a:extLst>
            </p:cNvPr>
            <p:cNvSpPr>
              <a:spLocks noChangeAspect="1" noEditPoints="1"/>
            </p:cNvSpPr>
            <p:nvPr/>
          </p:nvSpPr>
          <p:spPr bwMode="auto">
            <a:xfrm>
              <a:off x="698706" y="3300265"/>
              <a:ext cx="258358" cy="237886"/>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2" name="TextBox 31">
            <a:extLst>
              <a:ext uri="{FF2B5EF4-FFF2-40B4-BE49-F238E27FC236}">
                <a16:creationId xmlns:a16="http://schemas.microsoft.com/office/drawing/2014/main" id="{93C8FB2B-8EDA-992B-5C01-296093DB1125}"/>
              </a:ext>
            </a:extLst>
          </p:cNvPr>
          <p:cNvSpPr txBox="1"/>
          <p:nvPr/>
        </p:nvSpPr>
        <p:spPr>
          <a:xfrm>
            <a:off x="1223358" y="3796728"/>
            <a:ext cx="10319499" cy="307777"/>
          </a:xfrm>
          <a:prstGeom prst="rect">
            <a:avLst/>
          </a:prstGeom>
          <a:noFill/>
        </p:spPr>
        <p:txBody>
          <a:bodyPr wrap="square" lIns="0">
            <a:spAutoFit/>
          </a:bodyPr>
          <a:lstStyle/>
          <a:p>
            <a:pPr marL="0" marR="0" lvl="1" algn="l" defTabSz="914367" rtl="0" eaLnBrk="1" fontAlgn="auto" latinLnBrk="0" hangingPunct="1">
              <a:spcBef>
                <a:spcPts val="392"/>
              </a:spcBef>
              <a:spcAft>
                <a:spcPts val="588"/>
              </a:spcAft>
              <a:buClrTx/>
              <a:buSzPct val="90000"/>
              <a:tabLst/>
              <a:defRPr/>
            </a:pPr>
            <a:r>
              <a:rPr kumimoji="0" lang="en-US" sz="1400" b="0" i="0" u="none" strike="noStrike" kern="1200" cap="none" spc="0" normalizeH="0" baseline="0" noProof="0" dirty="0">
                <a:ln>
                  <a:noFill/>
                </a:ln>
                <a:effectLst/>
                <a:uLnTx/>
                <a:uFillTx/>
                <a:ea typeface="+mn-ea"/>
                <a:cs typeface="+mn-cs"/>
              </a:rPr>
              <a:t>Test completions using the Chat Playground in Azure OpenAI</a:t>
            </a:r>
          </a:p>
        </p:txBody>
      </p:sp>
      <p:grpSp>
        <p:nvGrpSpPr>
          <p:cNvPr id="84" name="Group 83">
            <a:extLst>
              <a:ext uri="{FF2B5EF4-FFF2-40B4-BE49-F238E27FC236}">
                <a16:creationId xmlns:a16="http://schemas.microsoft.com/office/drawing/2014/main" id="{1F91AC89-152D-5B9C-F26B-29D4A7100C52}"/>
              </a:ext>
              <a:ext uri="{C183D7F6-B498-43B3-948B-1728B52AA6E4}">
                <adec:decorative xmlns:adec="http://schemas.microsoft.com/office/drawing/2017/decorative" val="1"/>
              </a:ext>
            </a:extLst>
          </p:cNvPr>
          <p:cNvGrpSpPr/>
          <p:nvPr/>
        </p:nvGrpSpPr>
        <p:grpSpPr>
          <a:xfrm>
            <a:off x="601762" y="3714487"/>
            <a:ext cx="472258" cy="472258"/>
            <a:chOff x="591756" y="3838822"/>
            <a:chExt cx="472258" cy="472258"/>
          </a:xfrm>
        </p:grpSpPr>
        <p:grpSp>
          <p:nvGrpSpPr>
            <p:cNvPr id="33" name="Group 32">
              <a:extLst>
                <a:ext uri="{FF2B5EF4-FFF2-40B4-BE49-F238E27FC236}">
                  <a16:creationId xmlns:a16="http://schemas.microsoft.com/office/drawing/2014/main" id="{F339AB0E-EB41-47DC-3B95-58188D580D69}"/>
                </a:ext>
                <a:ext uri="{C183D7F6-B498-43B3-948B-1728B52AA6E4}">
                  <adec:decorative xmlns:adec="http://schemas.microsoft.com/office/drawing/2017/decorative" val="1"/>
                </a:ext>
              </a:extLst>
            </p:cNvPr>
            <p:cNvGrpSpPr/>
            <p:nvPr/>
          </p:nvGrpSpPr>
          <p:grpSpPr>
            <a:xfrm>
              <a:off x="591756" y="3838822"/>
              <a:ext cx="472258" cy="472258"/>
              <a:chOff x="4863419" y="201635"/>
              <a:chExt cx="1828800" cy="1828800"/>
            </a:xfrm>
          </p:grpSpPr>
          <p:sp>
            <p:nvSpPr>
              <p:cNvPr id="34" name="Freeform: Shape 11">
                <a:extLst>
                  <a:ext uri="{FF2B5EF4-FFF2-40B4-BE49-F238E27FC236}">
                    <a16:creationId xmlns:a16="http://schemas.microsoft.com/office/drawing/2014/main" id="{75263846-D3E9-8A0A-3EF8-E6C584B80412}"/>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5" name="Oval 34">
                <a:extLst>
                  <a:ext uri="{FF2B5EF4-FFF2-40B4-BE49-F238E27FC236}">
                    <a16:creationId xmlns:a16="http://schemas.microsoft.com/office/drawing/2014/main" id="{DACFA3A3-A922-4E0F-9B27-D0071F628442}"/>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4" name="Graphic 72">
              <a:extLst>
                <a:ext uri="{FF2B5EF4-FFF2-40B4-BE49-F238E27FC236}">
                  <a16:creationId xmlns:a16="http://schemas.microsoft.com/office/drawing/2014/main" id="{515A82D6-84CB-127D-9712-11062B4742D4}"/>
                </a:ext>
                <a:ext uri="{C183D7F6-B498-43B3-948B-1728B52AA6E4}">
                  <adec:decorative xmlns:adec="http://schemas.microsoft.com/office/drawing/2017/decorative" val="1"/>
                </a:ext>
              </a:extLst>
            </p:cNvPr>
            <p:cNvSpPr/>
            <p:nvPr/>
          </p:nvSpPr>
          <p:spPr>
            <a:xfrm>
              <a:off x="743751" y="3971337"/>
              <a:ext cx="168268" cy="207228"/>
            </a:xfrm>
            <a:custGeom>
              <a:avLst/>
              <a:gdLst>
                <a:gd name="connsiteX0" fmla="*/ 387001 w 773906"/>
                <a:gd name="connsiteY0" fmla="*/ 253079 h 953095"/>
                <a:gd name="connsiteX1" fmla="*/ 0 w 773906"/>
                <a:gd name="connsiteY1" fmla="*/ 126587 h 953095"/>
                <a:gd name="connsiteX2" fmla="*/ 387001 w 773906"/>
                <a:gd name="connsiteY2" fmla="*/ 0 h 953095"/>
                <a:gd name="connsiteX3" fmla="*/ 773906 w 773906"/>
                <a:gd name="connsiteY3" fmla="*/ 126587 h 953095"/>
                <a:gd name="connsiteX4" fmla="*/ 387001 w 773906"/>
                <a:gd name="connsiteY4" fmla="*/ 253079 h 953095"/>
                <a:gd name="connsiteX5" fmla="*/ 0 w 773906"/>
                <a:gd name="connsiteY5" fmla="*/ 227171 h 953095"/>
                <a:gd name="connsiteX6" fmla="*/ 0 w 773906"/>
                <a:gd name="connsiteY6" fmla="*/ 401860 h 953095"/>
                <a:gd name="connsiteX7" fmla="*/ 387001 w 773906"/>
                <a:gd name="connsiteY7" fmla="*/ 491204 h 953095"/>
                <a:gd name="connsiteX8" fmla="*/ 773906 w 773906"/>
                <a:gd name="connsiteY8" fmla="*/ 401860 h 953095"/>
                <a:gd name="connsiteX9" fmla="*/ 773906 w 773906"/>
                <a:gd name="connsiteY9" fmla="*/ 227171 h 953095"/>
                <a:gd name="connsiteX10" fmla="*/ 0 w 773906"/>
                <a:gd name="connsiteY10" fmla="*/ 481394 h 953095"/>
                <a:gd name="connsiteX11" fmla="*/ 0 w 773906"/>
                <a:gd name="connsiteY11" fmla="*/ 639985 h 953095"/>
                <a:gd name="connsiteX12" fmla="*/ 387001 w 773906"/>
                <a:gd name="connsiteY12" fmla="*/ 729329 h 953095"/>
                <a:gd name="connsiteX13" fmla="*/ 773906 w 773906"/>
                <a:gd name="connsiteY13" fmla="*/ 639985 h 953095"/>
                <a:gd name="connsiteX14" fmla="*/ 773906 w 773906"/>
                <a:gd name="connsiteY14" fmla="*/ 481394 h 953095"/>
                <a:gd name="connsiteX15" fmla="*/ 0 w 773906"/>
                <a:gd name="connsiteY15" fmla="*/ 719519 h 953095"/>
                <a:gd name="connsiteX16" fmla="*/ 0 w 773906"/>
                <a:gd name="connsiteY16" fmla="*/ 830294 h 953095"/>
                <a:gd name="connsiteX17" fmla="*/ 773906 w 773906"/>
                <a:gd name="connsiteY17" fmla="*/ 830294 h 953095"/>
                <a:gd name="connsiteX18" fmla="*/ 773906 w 773906"/>
                <a:gd name="connsiteY18" fmla="*/ 719519 h 9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3906" h="953095">
                  <a:moveTo>
                    <a:pt x="387001" y="253079"/>
                  </a:moveTo>
                  <a:cubicBezTo>
                    <a:pt x="173260" y="253079"/>
                    <a:pt x="0" y="196405"/>
                    <a:pt x="0" y="126587"/>
                  </a:cubicBezTo>
                  <a:cubicBezTo>
                    <a:pt x="0" y="56769"/>
                    <a:pt x="173260" y="0"/>
                    <a:pt x="387001" y="0"/>
                  </a:cubicBezTo>
                  <a:cubicBezTo>
                    <a:pt x="600742" y="0"/>
                    <a:pt x="773906" y="56769"/>
                    <a:pt x="773906" y="126587"/>
                  </a:cubicBezTo>
                  <a:cubicBezTo>
                    <a:pt x="773906" y="196405"/>
                    <a:pt x="600742" y="253079"/>
                    <a:pt x="387001" y="253079"/>
                  </a:cubicBezTo>
                  <a:close/>
                  <a:moveTo>
                    <a:pt x="0" y="227171"/>
                  </a:moveTo>
                  <a:lnTo>
                    <a:pt x="0" y="401860"/>
                  </a:lnTo>
                  <a:cubicBezTo>
                    <a:pt x="0" y="428530"/>
                    <a:pt x="131731" y="491204"/>
                    <a:pt x="387001" y="491204"/>
                  </a:cubicBezTo>
                  <a:cubicBezTo>
                    <a:pt x="642271" y="491204"/>
                    <a:pt x="773906" y="428530"/>
                    <a:pt x="773906" y="401860"/>
                  </a:cubicBezTo>
                  <a:lnTo>
                    <a:pt x="773906" y="227171"/>
                  </a:lnTo>
                  <a:moveTo>
                    <a:pt x="0" y="481394"/>
                  </a:moveTo>
                  <a:lnTo>
                    <a:pt x="0" y="639985"/>
                  </a:lnTo>
                  <a:cubicBezTo>
                    <a:pt x="0" y="666655"/>
                    <a:pt x="131731" y="729329"/>
                    <a:pt x="387001" y="729329"/>
                  </a:cubicBezTo>
                  <a:cubicBezTo>
                    <a:pt x="642271" y="729329"/>
                    <a:pt x="773906" y="666655"/>
                    <a:pt x="773906" y="639985"/>
                  </a:cubicBezTo>
                  <a:lnTo>
                    <a:pt x="773906" y="481394"/>
                  </a:lnTo>
                  <a:moveTo>
                    <a:pt x="0" y="719519"/>
                  </a:moveTo>
                  <a:lnTo>
                    <a:pt x="0" y="830294"/>
                  </a:lnTo>
                  <a:cubicBezTo>
                    <a:pt x="0" y="994029"/>
                    <a:pt x="773906" y="994029"/>
                    <a:pt x="773906" y="830294"/>
                  </a:cubicBezTo>
                  <a:lnTo>
                    <a:pt x="773906" y="719519"/>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36" name="TextBox 35">
            <a:extLst>
              <a:ext uri="{FF2B5EF4-FFF2-40B4-BE49-F238E27FC236}">
                <a16:creationId xmlns:a16="http://schemas.microsoft.com/office/drawing/2014/main" id="{3A0A3735-C114-E83A-76A1-BD992865B7E6}"/>
              </a:ext>
            </a:extLst>
          </p:cNvPr>
          <p:cNvSpPr txBox="1"/>
          <p:nvPr/>
        </p:nvSpPr>
        <p:spPr>
          <a:xfrm>
            <a:off x="1223358" y="4452773"/>
            <a:ext cx="10319499" cy="307777"/>
          </a:xfrm>
          <a:prstGeom prst="rect">
            <a:avLst/>
          </a:prstGeom>
          <a:noFill/>
        </p:spPr>
        <p:txBody>
          <a:bodyPr wrap="square" lIns="0">
            <a:spAutoFit/>
          </a:bodyPr>
          <a:lstStyle/>
          <a:p>
            <a:pPr marL="0" marR="0" lvl="1" algn="l" defTabSz="914367" rtl="0" eaLnBrk="1" fontAlgn="auto" latinLnBrk="0" hangingPunct="1">
              <a:spcBef>
                <a:spcPts val="392"/>
              </a:spcBef>
              <a:spcAft>
                <a:spcPts val="588"/>
              </a:spcAft>
              <a:buClrTx/>
              <a:buSzPct val="90000"/>
              <a:tabLst/>
              <a:defRPr/>
            </a:pPr>
            <a:r>
              <a:rPr kumimoji="0" lang="en-US" sz="1400" b="0" i="0" u="none" strike="noStrike" kern="1200" cap="none" spc="0" normalizeH="0" baseline="0" noProof="0" dirty="0">
                <a:ln>
                  <a:noFill/>
                </a:ln>
                <a:effectLst/>
                <a:uLnTx/>
                <a:uFillTx/>
                <a:ea typeface="+mn-ea"/>
                <a:cs typeface="+mn-cs"/>
              </a:rPr>
              <a:t>Incorporate chat completions in a </a:t>
            </a:r>
            <a:r>
              <a:rPr kumimoji="0" lang="en-US" sz="1400" b="0" i="0" u="none" strike="noStrike" kern="1200" cap="none" spc="0" normalizeH="0" baseline="0" noProof="0" dirty="0" err="1">
                <a:ln>
                  <a:noFill/>
                </a:ln>
                <a:effectLst/>
                <a:uLnTx/>
                <a:uFillTx/>
                <a:ea typeface="+mn-ea"/>
                <a:cs typeface="+mn-cs"/>
              </a:rPr>
              <a:t>Streamlit</a:t>
            </a:r>
            <a:r>
              <a:rPr kumimoji="0" lang="en-US" sz="1400" b="0" i="0" u="none" strike="noStrike" kern="1200" cap="none" spc="0" normalizeH="0" baseline="0" noProof="0" dirty="0">
                <a:ln>
                  <a:noFill/>
                </a:ln>
                <a:effectLst/>
                <a:uLnTx/>
                <a:uFillTx/>
                <a:ea typeface="+mn-ea"/>
                <a:cs typeface="+mn-cs"/>
              </a:rPr>
              <a:t> application</a:t>
            </a:r>
          </a:p>
        </p:txBody>
      </p:sp>
      <p:grpSp>
        <p:nvGrpSpPr>
          <p:cNvPr id="85" name="Group 84">
            <a:extLst>
              <a:ext uri="{FF2B5EF4-FFF2-40B4-BE49-F238E27FC236}">
                <a16:creationId xmlns:a16="http://schemas.microsoft.com/office/drawing/2014/main" id="{210A4147-83EC-0876-B502-637307B9CCBE}"/>
              </a:ext>
              <a:ext uri="{C183D7F6-B498-43B3-948B-1728B52AA6E4}">
                <adec:decorative xmlns:adec="http://schemas.microsoft.com/office/drawing/2017/decorative" val="1"/>
              </a:ext>
            </a:extLst>
          </p:cNvPr>
          <p:cNvGrpSpPr/>
          <p:nvPr/>
        </p:nvGrpSpPr>
        <p:grpSpPr>
          <a:xfrm>
            <a:off x="601762" y="4370532"/>
            <a:ext cx="472258" cy="472258"/>
            <a:chOff x="591756" y="4494565"/>
            <a:chExt cx="472258" cy="472258"/>
          </a:xfrm>
        </p:grpSpPr>
        <p:grpSp>
          <p:nvGrpSpPr>
            <p:cNvPr id="37" name="Group 36">
              <a:extLst>
                <a:ext uri="{FF2B5EF4-FFF2-40B4-BE49-F238E27FC236}">
                  <a16:creationId xmlns:a16="http://schemas.microsoft.com/office/drawing/2014/main" id="{03D53F7E-A80A-B713-205C-8B0DC3DD6DAC}"/>
                </a:ext>
                <a:ext uri="{C183D7F6-B498-43B3-948B-1728B52AA6E4}">
                  <adec:decorative xmlns:adec="http://schemas.microsoft.com/office/drawing/2017/decorative" val="1"/>
                </a:ext>
              </a:extLst>
            </p:cNvPr>
            <p:cNvGrpSpPr/>
            <p:nvPr/>
          </p:nvGrpSpPr>
          <p:grpSpPr>
            <a:xfrm>
              <a:off x="591756" y="4494565"/>
              <a:ext cx="472258" cy="472258"/>
              <a:chOff x="4863419" y="201635"/>
              <a:chExt cx="1828800" cy="1828800"/>
            </a:xfrm>
          </p:grpSpPr>
          <p:sp>
            <p:nvSpPr>
              <p:cNvPr id="38" name="Freeform: Shape 11">
                <a:extLst>
                  <a:ext uri="{FF2B5EF4-FFF2-40B4-BE49-F238E27FC236}">
                    <a16:creationId xmlns:a16="http://schemas.microsoft.com/office/drawing/2014/main" id="{AF9EFB31-CB5A-6B37-032D-D10BDE494458}"/>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9" name="Oval 38">
                <a:extLst>
                  <a:ext uri="{FF2B5EF4-FFF2-40B4-BE49-F238E27FC236}">
                    <a16:creationId xmlns:a16="http://schemas.microsoft.com/office/drawing/2014/main" id="{B2D580C5-B0D1-351D-DA52-C77E3C4FE3C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5" name="rocket">
              <a:extLst>
                <a:ext uri="{FF2B5EF4-FFF2-40B4-BE49-F238E27FC236}">
                  <a16:creationId xmlns:a16="http://schemas.microsoft.com/office/drawing/2014/main" id="{AB45EF00-1FA1-F95D-F863-D9901C25F663}"/>
                </a:ext>
                <a:ext uri="{C183D7F6-B498-43B3-948B-1728B52AA6E4}">
                  <adec:decorative xmlns:adec="http://schemas.microsoft.com/office/drawing/2017/decorative" val="1"/>
                </a:ext>
              </a:extLst>
            </p:cNvPr>
            <p:cNvSpPr>
              <a:spLocks noChangeAspect="1" noEditPoints="1"/>
            </p:cNvSpPr>
            <p:nvPr/>
          </p:nvSpPr>
          <p:spPr bwMode="auto">
            <a:xfrm>
              <a:off x="724701" y="4629329"/>
              <a:ext cx="206368" cy="202730"/>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ustDataLst>
      <p:tags r:id="rId1"/>
    </p:custDataLst>
    <p:extLst>
      <p:ext uri="{BB962C8B-B14F-4D97-AF65-F5344CB8AC3E}">
        <p14:creationId xmlns:p14="http://schemas.microsoft.com/office/powerpoint/2010/main" val="408889201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1D11-912A-0E64-3E76-969732845C33}"/>
              </a:ext>
            </a:extLst>
          </p:cNvPr>
          <p:cNvSpPr>
            <a:spLocks noGrp="1"/>
          </p:cNvSpPr>
          <p:nvPr>
            <p:ph type="title"/>
          </p:nvPr>
        </p:nvSpPr>
        <p:spPr/>
        <p:txBody>
          <a:bodyPr/>
          <a:lstStyle/>
          <a:p>
            <a:r>
              <a:rPr lang="en-US" dirty="0">
                <a:latin typeface="Segoe UI Semibold"/>
                <a:cs typeface="Segoe UI Semibold"/>
              </a:rPr>
              <a:t>Add Your Data</a:t>
            </a:r>
            <a:endParaRPr lang="en-US" dirty="0"/>
          </a:p>
        </p:txBody>
      </p:sp>
      <p:sp>
        <p:nvSpPr>
          <p:cNvPr id="3" name="TextBox 2">
            <a:extLst>
              <a:ext uri="{FF2B5EF4-FFF2-40B4-BE49-F238E27FC236}">
                <a16:creationId xmlns:a16="http://schemas.microsoft.com/office/drawing/2014/main" id="{4064894F-E539-669C-3A21-8FEC5AB1A5EE}"/>
              </a:ext>
            </a:extLst>
          </p:cNvPr>
          <p:cNvSpPr txBox="1"/>
          <p:nvPr/>
        </p:nvSpPr>
        <p:spPr>
          <a:xfrm>
            <a:off x="587829" y="1266092"/>
            <a:ext cx="10497177" cy="332398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
              <a:buChar char="•"/>
            </a:pPr>
            <a:r>
              <a:rPr lang="en-US" dirty="0"/>
              <a:t>Supported data sources</a:t>
            </a:r>
          </a:p>
          <a:p>
            <a:pPr lvl="1">
              <a:buFont typeface=""/>
              <a:buChar char="•"/>
            </a:pPr>
            <a:r>
              <a:rPr lang="en-US" dirty="0"/>
              <a:t>Azure Blob Storage</a:t>
            </a:r>
          </a:p>
          <a:p>
            <a:pPr lvl="1">
              <a:buFont typeface=""/>
              <a:buChar char="•"/>
            </a:pPr>
            <a:r>
              <a:rPr lang="en-US" dirty="0"/>
              <a:t>Local file upload (into Azure Blob Storage)</a:t>
            </a:r>
          </a:p>
          <a:p>
            <a:pPr lvl="1">
              <a:buFont typeface=""/>
              <a:buChar char="•"/>
            </a:pPr>
            <a:r>
              <a:rPr lang="en-US" dirty="0"/>
              <a:t>Azure AI Search indexes</a:t>
            </a:r>
          </a:p>
          <a:p>
            <a:pPr lvl="1">
              <a:buFont typeface=""/>
              <a:buChar char="•"/>
            </a:pPr>
            <a:r>
              <a:rPr lang="en-US" dirty="0"/>
              <a:t>Azure Cosmos DB for MongoDB </a:t>
            </a:r>
            <a:r>
              <a:rPr lang="en-US" err="1"/>
              <a:t>vCore</a:t>
            </a:r>
            <a:endParaRPr lang="en-US"/>
          </a:p>
          <a:p>
            <a:pPr>
              <a:buFont typeface=""/>
              <a:buChar char="•"/>
            </a:pPr>
            <a:r>
              <a:rPr lang="en-US" dirty="0"/>
              <a:t>Supported data types</a:t>
            </a:r>
          </a:p>
          <a:p>
            <a:pPr lvl="1">
              <a:buFont typeface=""/>
              <a:buChar char="•"/>
            </a:pPr>
            <a:r>
              <a:rPr lang="en-US" dirty="0"/>
              <a:t>Delimited text (.txt)</a:t>
            </a:r>
          </a:p>
          <a:p>
            <a:pPr lvl="1">
              <a:buFont typeface=""/>
              <a:buChar char="•"/>
            </a:pPr>
            <a:r>
              <a:rPr lang="en-US" dirty="0"/>
              <a:t>Markdown</a:t>
            </a:r>
          </a:p>
          <a:p>
            <a:pPr lvl="1">
              <a:buFont typeface=""/>
              <a:buChar char="•"/>
            </a:pPr>
            <a:r>
              <a:rPr lang="en-US" dirty="0"/>
              <a:t>HTML</a:t>
            </a:r>
          </a:p>
          <a:p>
            <a:pPr lvl="1">
              <a:buFont typeface=""/>
              <a:buChar char="•"/>
            </a:pPr>
            <a:r>
              <a:rPr lang="en-US" dirty="0"/>
              <a:t>Word</a:t>
            </a:r>
          </a:p>
          <a:p>
            <a:pPr lvl="1">
              <a:buFont typeface=""/>
              <a:buChar char="•"/>
            </a:pPr>
            <a:r>
              <a:rPr lang="en-US" dirty="0"/>
              <a:t>PowerPoint</a:t>
            </a:r>
          </a:p>
          <a:p>
            <a:pPr lvl="1">
              <a:buFont typeface=""/>
              <a:buChar char="•"/>
            </a:pPr>
            <a:r>
              <a:rPr lang="en-US" dirty="0"/>
              <a:t>PDF</a:t>
            </a:r>
          </a:p>
        </p:txBody>
      </p:sp>
    </p:spTree>
    <p:extLst>
      <p:ext uri="{BB962C8B-B14F-4D97-AF65-F5344CB8AC3E}">
        <p14:creationId xmlns:p14="http://schemas.microsoft.com/office/powerpoint/2010/main" val="345424308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F855-FFD9-21C0-49D7-F3044BA1EF36}"/>
              </a:ext>
            </a:extLst>
          </p:cNvPr>
          <p:cNvSpPr>
            <a:spLocks noGrp="1"/>
          </p:cNvSpPr>
          <p:nvPr>
            <p:ph type="title"/>
          </p:nvPr>
        </p:nvSpPr>
        <p:spPr>
          <a:xfrm>
            <a:off x="588263" y="487977"/>
            <a:ext cx="11018520" cy="369332"/>
          </a:xfrm>
        </p:spPr>
        <p:txBody>
          <a:bodyPr vert="horz" wrap="square" lIns="0" tIns="0" rIns="0" bIns="0" rtlCol="0" anchor="ctr">
            <a:spAutoFit/>
          </a:bodyPr>
          <a:lstStyle/>
          <a:p>
            <a:r>
              <a:rPr lang="en-US" sz="2400" b="0" dirty="0">
                <a:latin typeface="Segoe UI Semibold" panose="020B0702040204020203" pitchFamily="34" charset="0"/>
                <a:cs typeface="Segoe UI Semibold" panose="020B0702040204020203" pitchFamily="34" charset="0"/>
              </a:rPr>
              <a:t>Add Your Data</a:t>
            </a:r>
          </a:p>
        </p:txBody>
      </p:sp>
      <p:sp>
        <p:nvSpPr>
          <p:cNvPr id="12" name="Rectangle 11">
            <a:extLst>
              <a:ext uri="{FF2B5EF4-FFF2-40B4-BE49-F238E27FC236}">
                <a16:creationId xmlns:a16="http://schemas.microsoft.com/office/drawing/2014/main" id="{92DF2D01-1897-4FFC-0303-A8AF20B1FC5A}"/>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15" name="Rectangle: Rounded Corners 14">
            <a:extLst>
              <a:ext uri="{FF2B5EF4-FFF2-40B4-BE49-F238E27FC236}">
                <a16:creationId xmlns:a16="http://schemas.microsoft.com/office/drawing/2014/main" id="{FA6F8E68-6AC2-FAD7-5934-6ADC3528D74C}"/>
              </a:ext>
              <a:ext uri="{C183D7F6-B498-43B3-948B-1728B52AA6E4}">
                <adec:decorative xmlns:adec="http://schemas.microsoft.com/office/drawing/2017/decorative" val="1"/>
              </a:ext>
            </a:extLst>
          </p:cNvPr>
          <p:cNvSpPr/>
          <p:nvPr/>
        </p:nvSpPr>
        <p:spPr bwMode="auto">
          <a:xfrm>
            <a:off x="588262" y="1762812"/>
            <a:ext cx="11018521" cy="3626873"/>
          </a:xfrm>
          <a:prstGeom prst="roundRect">
            <a:avLst>
              <a:gd name="adj" fmla="val 3724"/>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aphicFrame>
        <p:nvGraphicFrame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CD8C3F34-8B6D-7874-8928-2B746F9FED1D}"/>
              </a:ext>
            </a:extLst>
          </p:cNvPr>
          <p:cNvPicPr>
            <a:picLocks noChangeAspect="1"/>
          </p:cNvPicPr>
          <p:nvPr/>
        </p:nvPicPr>
        <p:blipFill>
          <a:blip r:embed="rId7"/>
          <a:stretch>
            <a:fillRect/>
          </a:stretch>
        </p:blipFill>
        <p:spPr>
          <a:xfrm>
            <a:off x="850518" y="2268415"/>
            <a:ext cx="5968370" cy="2948574"/>
          </a:xfrm>
          <a:prstGeom prst="rect">
            <a:avLst/>
          </a:prstGeom>
        </p:spPr>
      </p:pic>
      <p:pic>
        <p:nvPicPr>
          <p:cNvPr id="8" name="Picture 7">
            <a:extLst>
              <a:ext uri="{FF2B5EF4-FFF2-40B4-BE49-F238E27FC236}">
                <a16:creationId xmlns:a16="http://schemas.microsoft.com/office/drawing/2014/main" id="{CCDAB519-270B-4EE0-671A-4D8F4CFA13FD}"/>
              </a:ext>
            </a:extLst>
          </p:cNvPr>
          <p:cNvPicPr>
            <a:picLocks noChangeAspect="1"/>
          </p:cNvPicPr>
          <p:nvPr/>
        </p:nvPicPr>
        <p:blipFill>
          <a:blip r:embed="rId8"/>
          <a:stretch>
            <a:fillRect/>
          </a:stretch>
        </p:blipFill>
        <p:spPr>
          <a:xfrm>
            <a:off x="7193455" y="2329961"/>
            <a:ext cx="4254164" cy="2887027"/>
          </a:xfrm>
          <a:prstGeom prst="rect">
            <a:avLst/>
          </a:prstGeom>
        </p:spPr>
      </p:pic>
      <p:sp>
        <p:nvSpPr>
          <p:cNvPr id="9" name="Arrow: Right 8">
            <a:extLst>
              <a:ext uri="{FF2B5EF4-FFF2-40B4-BE49-F238E27FC236}">
                <a16:creationId xmlns:a16="http://schemas.microsoft.com/office/drawing/2014/main" id="{41E5F9FE-313D-15EE-336F-24E70BF1D01E}"/>
              </a:ext>
            </a:extLst>
          </p:cNvPr>
          <p:cNvSpPr/>
          <p:nvPr/>
        </p:nvSpPr>
        <p:spPr bwMode="auto">
          <a:xfrm>
            <a:off x="6224954" y="3470139"/>
            <a:ext cx="1019908" cy="606669"/>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160102910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1D11-912A-0E64-3E76-969732845C33}"/>
              </a:ext>
            </a:extLst>
          </p:cNvPr>
          <p:cNvSpPr>
            <a:spLocks noGrp="1"/>
          </p:cNvSpPr>
          <p:nvPr>
            <p:ph type="title"/>
          </p:nvPr>
        </p:nvSpPr>
        <p:spPr/>
        <p:txBody>
          <a:bodyPr/>
          <a:lstStyle/>
          <a:p>
            <a:r>
              <a:rPr lang="en-US" dirty="0" err="1">
                <a:latin typeface="Segoe UI Semibold"/>
                <a:cs typeface="Segoe UI Semibold"/>
              </a:rPr>
              <a:t>Streamlit</a:t>
            </a:r>
            <a:endParaRPr lang="en-US" dirty="0" err="1"/>
          </a:p>
        </p:txBody>
      </p:sp>
      <p:sp>
        <p:nvSpPr>
          <p:cNvPr id="3" name="TextBox 2">
            <a:extLst>
              <a:ext uri="{FF2B5EF4-FFF2-40B4-BE49-F238E27FC236}">
                <a16:creationId xmlns:a16="http://schemas.microsoft.com/office/drawing/2014/main" id="{4064894F-E539-669C-3A21-8FEC5AB1A5EE}"/>
              </a:ext>
            </a:extLst>
          </p:cNvPr>
          <p:cNvSpPr txBox="1"/>
          <p:nvPr/>
        </p:nvSpPr>
        <p:spPr>
          <a:xfrm>
            <a:off x="587829" y="1266092"/>
            <a:ext cx="10497177" cy="110799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
              <a:buChar char="•"/>
            </a:pPr>
            <a:r>
              <a:rPr lang="en-US" dirty="0"/>
              <a:t>Python library</a:t>
            </a:r>
          </a:p>
          <a:p>
            <a:pPr>
              <a:buFont typeface=""/>
              <a:buChar char="•"/>
            </a:pPr>
            <a:r>
              <a:rPr lang="en-US" dirty="0"/>
              <a:t>Intended for data scientists to build simple applications</a:t>
            </a:r>
          </a:p>
          <a:p>
            <a:pPr>
              <a:buFont typeface=""/>
              <a:buChar char="•"/>
            </a:pPr>
            <a:r>
              <a:rPr lang="en-US" dirty="0"/>
              <a:t>Includes a variety of extensions and add-ons</a:t>
            </a:r>
          </a:p>
          <a:p>
            <a:pPr>
              <a:buFont typeface=""/>
              <a:buChar char="•"/>
            </a:pPr>
            <a:r>
              <a:rPr lang="en-US" dirty="0"/>
              <a:t>Includes UI components for chat completions</a:t>
            </a:r>
          </a:p>
        </p:txBody>
      </p:sp>
    </p:spTree>
    <p:extLst>
      <p:ext uri="{BB962C8B-B14F-4D97-AF65-F5344CB8AC3E}">
        <p14:creationId xmlns:p14="http://schemas.microsoft.com/office/powerpoint/2010/main" val="241423491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1D11-912A-0E64-3E76-969732845C33}"/>
              </a:ext>
            </a:extLst>
          </p:cNvPr>
          <p:cNvSpPr>
            <a:spLocks noGrp="1"/>
          </p:cNvSpPr>
          <p:nvPr>
            <p:ph type="title"/>
          </p:nvPr>
        </p:nvSpPr>
        <p:spPr/>
        <p:txBody>
          <a:bodyPr/>
          <a:lstStyle/>
          <a:p>
            <a:r>
              <a:rPr lang="en-US" dirty="0">
                <a:latin typeface="Segoe UI Semibold"/>
                <a:cs typeface="Segoe UI Semibold"/>
              </a:rPr>
              <a:t>A Brief Overview of </a:t>
            </a:r>
            <a:r>
              <a:rPr lang="en-US" dirty="0" err="1">
                <a:latin typeface="Segoe UI Semibold"/>
                <a:cs typeface="Segoe UI Semibold"/>
              </a:rPr>
              <a:t>Streamlit</a:t>
            </a:r>
            <a:r>
              <a:rPr lang="en-US" dirty="0">
                <a:latin typeface="Segoe UI Semibold"/>
                <a:cs typeface="Segoe UI Semibold"/>
              </a:rPr>
              <a:t> Architecture</a:t>
            </a:r>
            <a:endParaRPr lang="en-US" dirty="0" err="1"/>
          </a:p>
        </p:txBody>
      </p:sp>
      <p:sp>
        <p:nvSpPr>
          <p:cNvPr id="3" name="TextBox 2">
            <a:extLst>
              <a:ext uri="{FF2B5EF4-FFF2-40B4-BE49-F238E27FC236}">
                <a16:creationId xmlns:a16="http://schemas.microsoft.com/office/drawing/2014/main" id="{4064894F-E539-669C-3A21-8FEC5AB1A5EE}"/>
              </a:ext>
            </a:extLst>
          </p:cNvPr>
          <p:cNvSpPr txBox="1"/>
          <p:nvPr/>
        </p:nvSpPr>
        <p:spPr>
          <a:xfrm>
            <a:off x="587829" y="1266092"/>
            <a:ext cx="10497177" cy="249299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
              <a:buChar char="•"/>
            </a:pPr>
            <a:r>
              <a:rPr lang="en-US" dirty="0"/>
              <a:t>Code in the \</a:t>
            </a:r>
            <a:r>
              <a:rPr lang="en-US" dirty="0" err="1"/>
              <a:t>src</a:t>
            </a:r>
            <a:r>
              <a:rPr lang="en-US" dirty="0"/>
              <a:t>\</a:t>
            </a:r>
            <a:r>
              <a:rPr lang="en-US" dirty="0" err="1"/>
              <a:t>ContosoSuitesDashboard</a:t>
            </a:r>
            <a:r>
              <a:rPr lang="en-US" dirty="0"/>
              <a:t>\ folder</a:t>
            </a:r>
          </a:p>
          <a:p>
            <a:pPr lvl="1">
              <a:buFont typeface=""/>
              <a:buChar char="•"/>
            </a:pPr>
            <a:r>
              <a:rPr lang="en-US" dirty="0"/>
              <a:t>Index.py</a:t>
            </a:r>
          </a:p>
          <a:p>
            <a:pPr lvl="1">
              <a:buFont typeface=""/>
              <a:buChar char="•"/>
            </a:pPr>
            <a:r>
              <a:rPr lang="en-US" dirty="0"/>
              <a:t>pages\</a:t>
            </a:r>
          </a:p>
          <a:p>
            <a:pPr lvl="2">
              <a:buFont typeface="Wingdings"/>
              <a:buChar char="§"/>
            </a:pPr>
            <a:r>
              <a:rPr lang="en-US" dirty="0"/>
              <a:t>1_Chat_with_Data.py</a:t>
            </a:r>
          </a:p>
          <a:p>
            <a:pPr lvl="2">
              <a:buFont typeface="Wingdings"/>
              <a:buChar char="§"/>
            </a:pPr>
            <a:r>
              <a:rPr lang="en-US" dirty="0"/>
              <a:t>2_Call_Center.py</a:t>
            </a:r>
          </a:p>
          <a:p>
            <a:pPr>
              <a:buFont typeface="Wingdings"/>
              <a:buChar char="•"/>
            </a:pPr>
            <a:r>
              <a:rPr lang="en-US" dirty="0"/>
              <a:t>Index.py</a:t>
            </a:r>
          </a:p>
          <a:p>
            <a:pPr lvl="1">
              <a:buFont typeface="Wingdings"/>
              <a:buChar char="•"/>
            </a:pPr>
            <a:r>
              <a:rPr lang="en-US" dirty="0"/>
              <a:t>Includes main() function</a:t>
            </a:r>
          </a:p>
          <a:p>
            <a:pPr lvl="2">
              <a:buFont typeface="Wingdings"/>
              <a:buChar char="§"/>
            </a:pPr>
            <a:r>
              <a:rPr lang="en-US" dirty="0"/>
              <a:t>(TODO: screenshot of </a:t>
            </a:r>
            <a:r>
              <a:rPr lang="en-US" dirty="0" err="1"/>
              <a:t>st.write</a:t>
            </a:r>
            <a:r>
              <a:rPr lang="en-US" dirty="0"/>
              <a:t>)</a:t>
            </a:r>
          </a:p>
          <a:p>
            <a:pPr>
              <a:buFont typeface="Wingdings"/>
              <a:buChar char="•"/>
            </a:pPr>
            <a:endParaRPr lang="en-US" dirty="0"/>
          </a:p>
        </p:txBody>
      </p:sp>
    </p:spTree>
    <p:extLst>
      <p:ext uri="{BB962C8B-B14F-4D97-AF65-F5344CB8AC3E}">
        <p14:creationId xmlns:p14="http://schemas.microsoft.com/office/powerpoint/2010/main" val="258251436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1D11-912A-0E64-3E76-969732845C33}"/>
              </a:ext>
            </a:extLst>
          </p:cNvPr>
          <p:cNvSpPr>
            <a:spLocks noGrp="1"/>
          </p:cNvSpPr>
          <p:nvPr>
            <p:ph type="title"/>
          </p:nvPr>
        </p:nvSpPr>
        <p:spPr/>
        <p:txBody>
          <a:bodyPr/>
          <a:lstStyle/>
          <a:p>
            <a:r>
              <a:rPr lang="en-US" dirty="0">
                <a:latin typeface="Segoe UI Semibold"/>
                <a:cs typeface="Segoe UI Semibold"/>
              </a:rPr>
              <a:t>Chat with Data</a:t>
            </a:r>
            <a:endParaRPr lang="en-US" dirty="0"/>
          </a:p>
        </p:txBody>
      </p:sp>
      <p:sp>
        <p:nvSpPr>
          <p:cNvPr id="3" name="TextBox 2">
            <a:extLst>
              <a:ext uri="{FF2B5EF4-FFF2-40B4-BE49-F238E27FC236}">
                <a16:creationId xmlns:a16="http://schemas.microsoft.com/office/drawing/2014/main" id="{4064894F-E539-669C-3A21-8FEC5AB1A5EE}"/>
              </a:ext>
            </a:extLst>
          </p:cNvPr>
          <p:cNvSpPr txBox="1"/>
          <p:nvPr/>
        </p:nvSpPr>
        <p:spPr>
          <a:xfrm>
            <a:off x="587829" y="1266092"/>
            <a:ext cx="10497177" cy="249299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
              <a:buChar char="•"/>
            </a:pPr>
            <a:r>
              <a:rPr lang="en-US" dirty="0"/>
              <a:t>1_Chat_with_Data.py</a:t>
            </a:r>
          </a:p>
          <a:p>
            <a:pPr lvl="1">
              <a:buFont typeface=""/>
              <a:buChar char="•"/>
            </a:pPr>
            <a:r>
              <a:rPr lang="en-US" dirty="0"/>
              <a:t>main() function</a:t>
            </a:r>
          </a:p>
          <a:p>
            <a:pPr lvl="2">
              <a:buFont typeface="Wingdings"/>
              <a:buChar char="§"/>
            </a:pPr>
            <a:r>
              <a:rPr lang="en-US" dirty="0"/>
              <a:t>TODO: screen shot</a:t>
            </a:r>
          </a:p>
          <a:p>
            <a:pPr lvl="1">
              <a:buFont typeface="Wingdings"/>
              <a:buChar char="•"/>
            </a:pPr>
            <a:r>
              <a:rPr lang="en-US" dirty="0" err="1"/>
              <a:t>handle_prompt</a:t>
            </a:r>
            <a:r>
              <a:rPr lang="en-US" dirty="0"/>
              <a:t>() function</a:t>
            </a:r>
          </a:p>
          <a:p>
            <a:pPr lvl="2">
              <a:buFont typeface="Wingdings"/>
              <a:buChar char="§"/>
            </a:pPr>
            <a:r>
              <a:rPr lang="en-US" dirty="0"/>
              <a:t>TODO: screen shot</a:t>
            </a:r>
          </a:p>
          <a:p>
            <a:pPr lvl="1">
              <a:buFont typeface="Wingdings"/>
              <a:buChar char="•"/>
            </a:pPr>
            <a:r>
              <a:rPr lang="en-US" err="1"/>
              <a:t>handle_chat_prompt</a:t>
            </a:r>
            <a:r>
              <a:rPr lang="en-US" dirty="0"/>
              <a:t>() function</a:t>
            </a:r>
          </a:p>
          <a:p>
            <a:pPr lvl="2">
              <a:buFont typeface="Wingdings"/>
              <a:buChar char="§"/>
            </a:pPr>
            <a:r>
              <a:rPr lang="en-US" dirty="0"/>
              <a:t>TODO: screen shot</a:t>
            </a:r>
          </a:p>
          <a:p>
            <a:pPr>
              <a:buFont typeface=""/>
              <a:buChar char="•"/>
            </a:pPr>
            <a:endParaRPr lang="en-US" dirty="0"/>
          </a:p>
          <a:p>
            <a:pPr>
              <a:buFont typeface=""/>
              <a:buChar char="•"/>
            </a:pPr>
            <a:endParaRPr lang="en-US" dirty="0"/>
          </a:p>
        </p:txBody>
      </p:sp>
    </p:spTree>
    <p:extLst>
      <p:ext uri="{BB962C8B-B14F-4D97-AF65-F5344CB8AC3E}">
        <p14:creationId xmlns:p14="http://schemas.microsoft.com/office/powerpoint/2010/main" val="177770257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F855-FFD9-21C0-49D7-F3044BA1EF36}"/>
              </a:ext>
            </a:extLst>
          </p:cNvPr>
          <p:cNvSpPr>
            <a:spLocks noGrp="1"/>
          </p:cNvSpPr>
          <p:nvPr>
            <p:ph type="title"/>
          </p:nvPr>
        </p:nvSpPr>
        <p:spPr>
          <a:xfrm>
            <a:off x="588263" y="487977"/>
            <a:ext cx="11018520" cy="369332"/>
          </a:xfrm>
        </p:spPr>
        <p:txBody>
          <a:bodyPr vert="horz" wrap="square" lIns="0" tIns="0" rIns="0" bIns="0" rtlCol="0" anchor="ctr">
            <a:spAutoFit/>
          </a:bodyPr>
          <a:lstStyle/>
          <a:p>
            <a:r>
              <a:rPr lang="en-US" sz="2400" b="0" dirty="0">
                <a:latin typeface="Segoe UI Semibold" panose="020B0702040204020203" pitchFamily="34" charset="0"/>
                <a:cs typeface="Segoe UI Semibold" panose="020B0702040204020203" pitchFamily="34" charset="0"/>
              </a:rPr>
              <a:t>Update a </a:t>
            </a:r>
            <a:r>
              <a:rPr lang="en-US" sz="2400" b="0" dirty="0" err="1">
                <a:latin typeface="Segoe UI Semibold" panose="020B0702040204020203" pitchFamily="34" charset="0"/>
                <a:cs typeface="Segoe UI Semibold" panose="020B0702040204020203" pitchFamily="34" charset="0"/>
              </a:rPr>
              <a:t>Streamlit</a:t>
            </a:r>
            <a:r>
              <a:rPr lang="en-US" sz="2400" b="0" dirty="0">
                <a:latin typeface="Segoe UI Semibold" panose="020B0702040204020203" pitchFamily="34" charset="0"/>
                <a:cs typeface="Segoe UI Semibold" panose="020B0702040204020203" pitchFamily="34" charset="0"/>
              </a:rPr>
              <a:t> Application</a:t>
            </a:r>
          </a:p>
        </p:txBody>
      </p:sp>
      <p:sp>
        <p:nvSpPr>
          <p:cNvPr id="12" name="Rectangle 11">
            <a:extLst>
              <a:ext uri="{FF2B5EF4-FFF2-40B4-BE49-F238E27FC236}">
                <a16:creationId xmlns:a16="http://schemas.microsoft.com/office/drawing/2014/main" id="{92DF2D01-1897-4FFC-0303-A8AF20B1FC5A}"/>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15" name="Rectangle: Rounded Corners 14">
            <a:extLst>
              <a:ext uri="{FF2B5EF4-FFF2-40B4-BE49-F238E27FC236}">
                <a16:creationId xmlns:a16="http://schemas.microsoft.com/office/drawing/2014/main" id="{FA6F8E68-6AC2-FAD7-5934-6ADC3528D74C}"/>
              </a:ext>
              <a:ext uri="{C183D7F6-B498-43B3-948B-1728B52AA6E4}">
                <adec:decorative xmlns:adec="http://schemas.microsoft.com/office/drawing/2017/decorative" val="1"/>
              </a:ext>
            </a:extLst>
          </p:cNvPr>
          <p:cNvSpPr/>
          <p:nvPr/>
        </p:nvSpPr>
        <p:spPr bwMode="auto">
          <a:xfrm>
            <a:off x="588262" y="1762812"/>
            <a:ext cx="11018521" cy="4251126"/>
          </a:xfrm>
          <a:prstGeom prst="roundRect">
            <a:avLst>
              <a:gd name="adj" fmla="val 3724"/>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aphicFrame>
        <p:nvGraphicFrame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5" name="Picture 4">
            <a:extLst>
              <a:ext uri="{FF2B5EF4-FFF2-40B4-BE49-F238E27FC236}">
                <a16:creationId xmlns:a16="http://schemas.microsoft.com/office/drawing/2014/main" id="{E2DB3F6A-FFEA-399A-BF6D-21F83CE031CC}"/>
              </a:ext>
            </a:extLst>
          </p:cNvPr>
          <p:cNvPicPr>
            <a:picLocks noChangeAspect="1"/>
          </p:cNvPicPr>
          <p:nvPr/>
        </p:nvPicPr>
        <p:blipFill>
          <a:blip r:embed="rId7"/>
          <a:stretch>
            <a:fillRect/>
          </a:stretch>
        </p:blipFill>
        <p:spPr>
          <a:xfrm>
            <a:off x="2559023" y="1841030"/>
            <a:ext cx="7073942" cy="4096220"/>
          </a:xfrm>
          <a:prstGeom prst="rect">
            <a:avLst/>
          </a:prstGeom>
        </p:spPr>
      </p:pic>
    </p:spTree>
    <p:custDataLst>
      <p:tags r:id="rId1"/>
    </p:custDataLst>
    <p:extLst>
      <p:ext uri="{BB962C8B-B14F-4D97-AF65-F5344CB8AC3E}">
        <p14:creationId xmlns:p14="http://schemas.microsoft.com/office/powerpoint/2010/main" val="38753157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F855-FFD9-21C0-49D7-F3044BA1EF36}"/>
              </a:ext>
            </a:extLst>
          </p:cNvPr>
          <p:cNvSpPr>
            <a:spLocks noGrp="1"/>
          </p:cNvSpPr>
          <p:nvPr>
            <p:ph type="title"/>
          </p:nvPr>
        </p:nvSpPr>
        <p:spPr>
          <a:xfrm>
            <a:off x="588263" y="487977"/>
            <a:ext cx="11018520" cy="369332"/>
          </a:xfrm>
        </p:spPr>
        <p:txBody>
          <a:bodyPr vert="horz" wrap="square" lIns="0" tIns="0" rIns="0" bIns="0" rtlCol="0" anchor="ctr">
            <a:spAutoFit/>
          </a:bodyPr>
          <a:lstStyle/>
          <a:p>
            <a:r>
              <a:rPr lang="en-US" sz="2400" b="0" dirty="0">
                <a:latin typeface="Segoe UI Semibold" panose="020B0702040204020203" pitchFamily="34" charset="0"/>
                <a:cs typeface="Segoe UI Semibold" panose="020B0702040204020203" pitchFamily="34" charset="0"/>
              </a:rPr>
              <a:t>Chat with Data</a:t>
            </a:r>
          </a:p>
        </p:txBody>
      </p:sp>
      <p:sp>
        <p:nvSpPr>
          <p:cNvPr id="12" name="Rectangle 11">
            <a:extLst>
              <a:ext uri="{FF2B5EF4-FFF2-40B4-BE49-F238E27FC236}">
                <a16:creationId xmlns:a16="http://schemas.microsoft.com/office/drawing/2014/main" id="{92DF2D01-1897-4FFC-0303-A8AF20B1FC5A}"/>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15" name="Rectangle: Rounded Corners 14">
            <a:extLst>
              <a:ext uri="{FF2B5EF4-FFF2-40B4-BE49-F238E27FC236}">
                <a16:creationId xmlns:a16="http://schemas.microsoft.com/office/drawing/2014/main" id="{FA6F8E68-6AC2-FAD7-5934-6ADC3528D74C}"/>
              </a:ext>
              <a:ext uri="{C183D7F6-B498-43B3-948B-1728B52AA6E4}">
                <adec:decorative xmlns:adec="http://schemas.microsoft.com/office/drawing/2017/decorative" val="1"/>
              </a:ext>
            </a:extLst>
          </p:cNvPr>
          <p:cNvSpPr/>
          <p:nvPr/>
        </p:nvSpPr>
        <p:spPr bwMode="auto">
          <a:xfrm>
            <a:off x="588262" y="1762812"/>
            <a:ext cx="11018521" cy="4251126"/>
          </a:xfrm>
          <a:prstGeom prst="roundRect">
            <a:avLst>
              <a:gd name="adj" fmla="val 3724"/>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aphicFrame>
        <p:nvGraphicFrame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A09EDE26-5918-6548-0119-5941A732EC3F}"/>
              </a:ext>
            </a:extLst>
          </p:cNvPr>
          <p:cNvPicPr>
            <a:picLocks noChangeAspect="1"/>
          </p:cNvPicPr>
          <p:nvPr/>
        </p:nvPicPr>
        <p:blipFill>
          <a:blip r:embed="rId7"/>
          <a:stretch>
            <a:fillRect/>
          </a:stretch>
        </p:blipFill>
        <p:spPr>
          <a:xfrm>
            <a:off x="3193622" y="1951880"/>
            <a:ext cx="5804755" cy="3918753"/>
          </a:xfrm>
          <a:prstGeom prst="rect">
            <a:avLst/>
          </a:prstGeom>
        </p:spPr>
      </p:pic>
    </p:spTree>
    <p:custDataLst>
      <p:tags r:id="rId1"/>
    </p:custDataLst>
    <p:extLst>
      <p:ext uri="{BB962C8B-B14F-4D97-AF65-F5344CB8AC3E}">
        <p14:creationId xmlns:p14="http://schemas.microsoft.com/office/powerpoint/2010/main" val="336459159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1D11-912A-0E64-3E76-969732845C33}"/>
              </a:ext>
            </a:extLst>
          </p:cNvPr>
          <p:cNvSpPr>
            <a:spLocks noGrp="1"/>
          </p:cNvSpPr>
          <p:nvPr>
            <p:ph type="title"/>
          </p:nvPr>
        </p:nvSpPr>
        <p:spPr/>
        <p:txBody>
          <a:bodyPr/>
          <a:lstStyle/>
          <a:p>
            <a:r>
              <a:rPr lang="en-US" dirty="0">
                <a:latin typeface="Segoe UI Semibold"/>
                <a:cs typeface="Segoe UI Semibold"/>
              </a:rPr>
              <a:t>Key </a:t>
            </a:r>
            <a:r>
              <a:rPr lang="en-US" dirty="0" err="1">
                <a:latin typeface="Segoe UI Semibold"/>
                <a:cs typeface="Segoe UI Semibold"/>
              </a:rPr>
              <a:t>Streamlit</a:t>
            </a:r>
            <a:r>
              <a:rPr lang="en-US" dirty="0">
                <a:latin typeface="Segoe UI Semibold"/>
                <a:cs typeface="Segoe UI Semibold"/>
              </a:rPr>
              <a:t> and Python Tips</a:t>
            </a:r>
            <a:endParaRPr lang="en-US" dirty="0"/>
          </a:p>
        </p:txBody>
      </p:sp>
      <p:sp>
        <p:nvSpPr>
          <p:cNvPr id="3" name="TextBox 2">
            <a:extLst>
              <a:ext uri="{FF2B5EF4-FFF2-40B4-BE49-F238E27FC236}">
                <a16:creationId xmlns:a16="http://schemas.microsoft.com/office/drawing/2014/main" id="{4064894F-E539-669C-3A21-8FEC5AB1A5EE}"/>
              </a:ext>
            </a:extLst>
          </p:cNvPr>
          <p:cNvSpPr txBox="1"/>
          <p:nvPr/>
        </p:nvSpPr>
        <p:spPr>
          <a:xfrm>
            <a:off x="587829" y="1266092"/>
            <a:ext cx="10497177" cy="138499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28600" lvl="1" indent="-228600">
              <a:buFont typeface=""/>
              <a:buChar char="•"/>
            </a:pPr>
            <a:r>
              <a:rPr lang="en-US" dirty="0" err="1"/>
              <a:t>Streamlit</a:t>
            </a:r>
            <a:r>
              <a:rPr lang="en-US" dirty="0"/>
              <a:t> is a web service</a:t>
            </a:r>
          </a:p>
          <a:p>
            <a:pPr marL="228600" lvl="1" indent="-228600">
              <a:buFont typeface=""/>
              <a:buChar char="•"/>
            </a:pPr>
            <a:r>
              <a:rPr lang="en-US" dirty="0"/>
              <a:t>Update process: save and refresh page</a:t>
            </a:r>
          </a:p>
          <a:p>
            <a:pPr marL="228600" lvl="1" indent="-228600">
              <a:buFont typeface=""/>
              <a:buChar char="•"/>
            </a:pPr>
            <a:r>
              <a:rPr lang="en-US" dirty="0"/>
              <a:t>Whitespace matters!</a:t>
            </a:r>
          </a:p>
          <a:p>
            <a:pPr marL="228600" lvl="1" indent="-228600">
              <a:buFont typeface=""/>
              <a:buChar char="•"/>
            </a:pPr>
            <a:r>
              <a:rPr lang="en-US" dirty="0"/>
              <a:t>Ensure spaces, not tabs</a:t>
            </a:r>
          </a:p>
          <a:p>
            <a:pPr marL="228600" lvl="1" indent="-228600">
              <a:buFont typeface=""/>
              <a:buChar char="•"/>
            </a:pPr>
            <a:r>
              <a:rPr lang="en-US" dirty="0"/>
              <a:t>Keep consistent space numbers (typically 4 per level)</a:t>
            </a:r>
          </a:p>
        </p:txBody>
      </p:sp>
    </p:spTree>
    <p:extLst>
      <p:ext uri="{BB962C8B-B14F-4D97-AF65-F5344CB8AC3E}">
        <p14:creationId xmlns:p14="http://schemas.microsoft.com/office/powerpoint/2010/main" val="308108788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60E8763-6C94-6292-80AA-1B64091B61F5}"/>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spcBef>
                <a:spcPct val="20000"/>
              </a:spcBef>
              <a:defRPr/>
            </a:pPr>
            <a:r>
              <a:rPr lang="en-US" altLang="zh-CN" sz="4800" b="1" spc="0" dirty="0">
                <a:ln>
                  <a:noFill/>
                </a:ln>
                <a:solidFill>
                  <a:schemeClr val="bg1"/>
                </a:solidFill>
                <a:latin typeface="+mj-lt"/>
                <a:cs typeface="Segoe UI"/>
              </a:rPr>
              <a:t>Deploy app resources</a:t>
            </a:r>
            <a:endParaRPr lang="en-US" dirty="0">
              <a:ea typeface="+mn-ea"/>
            </a:endParaRPr>
          </a:p>
        </p:txBody>
      </p:sp>
      <p:sp>
        <p:nvSpPr>
          <p:cNvPr id="10" name="Text Placeholder 9">
            <a:extLst>
              <a:ext uri="{FF2B5EF4-FFF2-40B4-BE49-F238E27FC236}">
                <a16:creationId xmlns:a16="http://schemas.microsoft.com/office/drawing/2014/main" id="{1E1C744A-EF62-5B6F-5E8D-AEEF3FC77279}"/>
              </a:ext>
            </a:extLst>
          </p:cNvPr>
          <p:cNvSpPr>
            <a:spLocks noGrp="1"/>
          </p:cNvSpPr>
          <p:nvPr>
            <p:ph type="body" sz="quarter" idx="12"/>
          </p:nvPr>
        </p:nvSpPr>
        <p:spPr/>
        <p:txBody>
          <a:bodyPr/>
          <a:lstStyle/>
          <a:p>
            <a:r>
              <a:rPr lang="en-US" dirty="0"/>
              <a:t>Exercise 1</a:t>
            </a:r>
          </a:p>
        </p:txBody>
      </p:sp>
    </p:spTree>
    <p:custDataLst>
      <p:tags r:id="rId1"/>
    </p:custDataLst>
    <p:extLst>
      <p:ext uri="{BB962C8B-B14F-4D97-AF65-F5344CB8AC3E}">
        <p14:creationId xmlns:p14="http://schemas.microsoft.com/office/powerpoint/2010/main" val="23608078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BEFD216-405C-6156-3033-474069C6F437}"/>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Implement function calls</a:t>
            </a:r>
            <a:endParaRPr kumimoji="0" lang="en-I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Tree>
    <p:custDataLst>
      <p:tags r:id="rId1"/>
    </p:custDataLst>
    <p:extLst>
      <p:ext uri="{BB962C8B-B14F-4D97-AF65-F5344CB8AC3E}">
        <p14:creationId xmlns:p14="http://schemas.microsoft.com/office/powerpoint/2010/main" val="60186787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Exercise 3 Architecture </a:t>
            </a:r>
            <a:endParaRPr lang="en-US" dirty="0"/>
          </a:p>
        </p:txBody>
      </p:sp>
      <p:pic>
        <p:nvPicPr>
          <p:cNvPr id="4" name="Graphic 3">
            <a:extLst>
              <a:ext uri="{FF2B5EF4-FFF2-40B4-BE49-F238E27FC236}">
                <a16:creationId xmlns:a16="http://schemas.microsoft.com/office/drawing/2014/main" id="{D04D7023-7CAD-54E8-4BB1-4F0EF5ADF08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86889" y="3138486"/>
            <a:ext cx="578095" cy="578095"/>
          </a:xfrm>
          <a:prstGeom prst="rect">
            <a:avLst/>
          </a:prstGeom>
        </p:spPr>
      </p:pic>
      <p:sp>
        <p:nvSpPr>
          <p:cNvPr id="11" name="TextBox 10">
            <a:extLst>
              <a:ext uri="{FF2B5EF4-FFF2-40B4-BE49-F238E27FC236}">
                <a16:creationId xmlns:a16="http://schemas.microsoft.com/office/drawing/2014/main" id="{20CC8E85-9F09-245B-CBB8-0EC58C51D050}"/>
              </a:ext>
            </a:extLst>
          </p:cNvPr>
          <p:cNvSpPr txBox="1"/>
          <p:nvPr/>
        </p:nvSpPr>
        <p:spPr>
          <a:xfrm>
            <a:off x="6096000" y="3733095"/>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Web API</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(C#)</a:t>
            </a:r>
          </a:p>
        </p:txBody>
      </p:sp>
      <p:sp>
        <p:nvSpPr>
          <p:cNvPr id="2" name="TextBox 1">
            <a:extLst>
              <a:ext uri="{FF2B5EF4-FFF2-40B4-BE49-F238E27FC236}">
                <a16:creationId xmlns:a16="http://schemas.microsoft.com/office/drawing/2014/main" id="{57DF6FE8-718D-B610-EE26-7A43A25CFE12}"/>
              </a:ext>
            </a:extLst>
          </p:cNvPr>
          <p:cNvSpPr txBox="1"/>
          <p:nvPr/>
        </p:nvSpPr>
        <p:spPr>
          <a:xfrm>
            <a:off x="8002432" y="1851398"/>
            <a:ext cx="2055504" cy="369332"/>
          </a:xfrm>
          <a:prstGeom prst="rect">
            <a:avLst/>
          </a:prstGeom>
          <a:noFill/>
        </p:spPr>
        <p:txBody>
          <a:bodyPr wrap="square">
            <a:spAutoFit/>
          </a:bodyPr>
          <a:lstStyle/>
          <a:p>
            <a:pPr defTabSz="932472" fontAlgn="base">
              <a:spcBef>
                <a:spcPct val="0"/>
              </a:spcBef>
              <a:spcAft>
                <a:spcPct val="0"/>
              </a:spcAft>
            </a:pPr>
            <a:r>
              <a:rPr lang="en-US" sz="1800" dirty="0" err="1">
                <a:solidFill>
                  <a:schemeClr val="tx1"/>
                </a:solidFill>
                <a:ea typeface="Segoe UI" pitchFamily="34" charset="0"/>
                <a:cs typeface="Segoe UI" pitchFamily="34" charset="0"/>
              </a:rPr>
              <a:t>Customers.json</a:t>
            </a:r>
            <a:endParaRPr lang="en-US" sz="1800" dirty="0">
              <a:solidFill>
                <a:schemeClr val="tx1"/>
              </a:solidFill>
              <a:ea typeface="Segoe UI" pitchFamily="34" charset="0"/>
              <a:cs typeface="Segoe UI" pitchFamily="34" charset="0"/>
            </a:endParaRPr>
          </a:p>
        </p:txBody>
      </p:sp>
      <p:pic>
        <p:nvPicPr>
          <p:cNvPr id="16" name="Graphic 15">
            <a:extLst>
              <a:ext uri="{FF2B5EF4-FFF2-40B4-BE49-F238E27FC236}">
                <a16:creationId xmlns:a16="http://schemas.microsoft.com/office/drawing/2014/main" id="{C94B1553-E2B1-9DBC-A8B8-4ED06B7BB27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505848" y="1729913"/>
            <a:ext cx="578094" cy="578094"/>
          </a:xfrm>
          <a:prstGeom prst="rect">
            <a:avLst/>
          </a:prstGeom>
        </p:spPr>
      </p:pic>
      <p:pic>
        <p:nvPicPr>
          <p:cNvPr id="23" name="Picture 2" descr="Streamlit logo on light background">
            <a:extLst>
              <a:ext uri="{FF2B5EF4-FFF2-40B4-BE49-F238E27FC236}">
                <a16:creationId xmlns:a16="http://schemas.microsoft.com/office/drawing/2014/main" id="{2694B260-40FB-7FDD-49D1-46EAE337101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20388" y="4620157"/>
            <a:ext cx="1772719" cy="103712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Azure OpenAI Service: Microsoft integriert ChatGPT und Dall-E in Cloud">
            <a:extLst>
              <a:ext uri="{FF2B5EF4-FFF2-40B4-BE49-F238E27FC236}">
                <a16:creationId xmlns:a16="http://schemas.microsoft.com/office/drawing/2014/main" id="{147AED3C-02CC-9EF5-9AE8-F724FEE1E42F}"/>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3996" t="7910" r="25049" b="9081"/>
          <a:stretch/>
        </p:blipFill>
        <p:spPr bwMode="auto">
          <a:xfrm>
            <a:off x="2733906" y="3141418"/>
            <a:ext cx="628092" cy="575163"/>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21936A49-941C-A488-90E9-441B33F7E48C}"/>
              </a:ext>
            </a:extLst>
          </p:cNvPr>
          <p:cNvSpPr txBox="1"/>
          <p:nvPr/>
        </p:nvSpPr>
        <p:spPr>
          <a:xfrm>
            <a:off x="2020200" y="3743106"/>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OpenAI</a:t>
            </a:r>
          </a:p>
        </p:txBody>
      </p:sp>
      <p:pic>
        <p:nvPicPr>
          <p:cNvPr id="34" name="Graphic 33">
            <a:extLst>
              <a:ext uri="{FF2B5EF4-FFF2-40B4-BE49-F238E27FC236}">
                <a16:creationId xmlns:a16="http://schemas.microsoft.com/office/drawing/2014/main" id="{4167A562-DC5D-B654-C44A-8545F9056BB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43729" y="1729913"/>
            <a:ext cx="575163" cy="575163"/>
          </a:xfrm>
          <a:prstGeom prst="rect">
            <a:avLst/>
          </a:prstGeom>
        </p:spPr>
      </p:pic>
      <p:sp>
        <p:nvSpPr>
          <p:cNvPr id="35" name="TextBox 34">
            <a:extLst>
              <a:ext uri="{FF2B5EF4-FFF2-40B4-BE49-F238E27FC236}">
                <a16:creationId xmlns:a16="http://schemas.microsoft.com/office/drawing/2014/main" id="{46DCCF96-D364-8274-B5D4-6E35D23CE09F}"/>
              </a:ext>
            </a:extLst>
          </p:cNvPr>
          <p:cNvSpPr txBox="1"/>
          <p:nvPr/>
        </p:nvSpPr>
        <p:spPr>
          <a:xfrm>
            <a:off x="5739391" y="2294125"/>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Cosmos DB</a:t>
            </a:r>
          </a:p>
        </p:txBody>
      </p:sp>
      <p:cxnSp>
        <p:nvCxnSpPr>
          <p:cNvPr id="37" name="Straight Arrow Connector 36">
            <a:extLst>
              <a:ext uri="{FF2B5EF4-FFF2-40B4-BE49-F238E27FC236}">
                <a16:creationId xmlns:a16="http://schemas.microsoft.com/office/drawing/2014/main" id="{21ED9B02-8A31-8F50-BB28-A0670DD225EB}"/>
              </a:ext>
            </a:extLst>
          </p:cNvPr>
          <p:cNvCxnSpPr>
            <a:cxnSpLocks/>
            <a:stCxn id="35" idx="2"/>
            <a:endCxn id="4" idx="0"/>
          </p:cNvCxnSpPr>
          <p:nvPr/>
        </p:nvCxnSpPr>
        <p:spPr>
          <a:xfrm>
            <a:off x="6767143" y="2663457"/>
            <a:ext cx="8794" cy="47502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061710C-3A96-F48C-C9C0-679066679B6C}"/>
              </a:ext>
            </a:extLst>
          </p:cNvPr>
          <p:cNvCxnSpPr>
            <a:stCxn id="30" idx="2"/>
            <a:endCxn id="23" idx="1"/>
          </p:cNvCxnSpPr>
          <p:nvPr/>
        </p:nvCxnSpPr>
        <p:spPr>
          <a:xfrm>
            <a:off x="3047952" y="4389437"/>
            <a:ext cx="772436" cy="74928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A900DDFE-67E4-CDF3-FDBE-F1403CCB1A83}"/>
              </a:ext>
            </a:extLst>
          </p:cNvPr>
          <p:cNvSpPr txBox="1"/>
          <p:nvPr/>
        </p:nvSpPr>
        <p:spPr>
          <a:xfrm>
            <a:off x="1623492" y="4697214"/>
            <a:ext cx="2055504" cy="338554"/>
          </a:xfrm>
          <a:prstGeom prst="rect">
            <a:avLst/>
          </a:prstGeom>
          <a:noFill/>
        </p:spPr>
        <p:txBody>
          <a:bodyPr wrap="square">
            <a:spAutoFit/>
          </a:bodyPr>
          <a:lstStyle/>
          <a:p>
            <a:pPr defTabSz="932472" fontAlgn="base">
              <a:spcBef>
                <a:spcPct val="0"/>
              </a:spcBef>
              <a:spcAft>
                <a:spcPct val="0"/>
              </a:spcAft>
            </a:pPr>
            <a:r>
              <a:rPr lang="en-US" sz="1600" dirty="0">
                <a:solidFill>
                  <a:schemeClr val="tx1"/>
                </a:solidFill>
                <a:ea typeface="Segoe UI" pitchFamily="34" charset="0"/>
                <a:cs typeface="Segoe UI" pitchFamily="34" charset="0"/>
              </a:rPr>
              <a:t>Function definitions</a:t>
            </a:r>
          </a:p>
        </p:txBody>
      </p:sp>
      <p:cxnSp>
        <p:nvCxnSpPr>
          <p:cNvPr id="51" name="Straight Arrow Connector 50">
            <a:extLst>
              <a:ext uri="{FF2B5EF4-FFF2-40B4-BE49-F238E27FC236}">
                <a16:creationId xmlns:a16="http://schemas.microsoft.com/office/drawing/2014/main" id="{5011F4B8-8561-4192-F5CC-BA5618FDAA78}"/>
              </a:ext>
            </a:extLst>
          </p:cNvPr>
          <p:cNvCxnSpPr>
            <a:cxnSpLocks/>
            <a:stCxn id="11" idx="2"/>
            <a:endCxn id="23" idx="3"/>
          </p:cNvCxnSpPr>
          <p:nvPr/>
        </p:nvCxnSpPr>
        <p:spPr>
          <a:xfrm flipH="1">
            <a:off x="5593107" y="4379426"/>
            <a:ext cx="1213605" cy="759295"/>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F4E9FE9E-C106-FA3D-17B6-922650E88DD6}"/>
              </a:ext>
            </a:extLst>
          </p:cNvPr>
          <p:cNvSpPr txBox="1"/>
          <p:nvPr/>
        </p:nvSpPr>
        <p:spPr>
          <a:xfrm>
            <a:off x="6199909" y="4728466"/>
            <a:ext cx="2231914" cy="584775"/>
          </a:xfrm>
          <a:prstGeom prst="rect">
            <a:avLst/>
          </a:prstGeom>
          <a:noFill/>
        </p:spPr>
        <p:txBody>
          <a:bodyPr wrap="square">
            <a:spAutoFit/>
          </a:bodyPr>
          <a:lstStyle/>
          <a:p>
            <a:pPr defTabSz="932472" fontAlgn="base">
              <a:spcBef>
                <a:spcPct val="0"/>
              </a:spcBef>
              <a:spcAft>
                <a:spcPct val="0"/>
              </a:spcAft>
            </a:pPr>
            <a:r>
              <a:rPr lang="en-US" sz="1600" dirty="0">
                <a:solidFill>
                  <a:schemeClr val="tx1"/>
                </a:solidFill>
                <a:ea typeface="Segoe UI" pitchFamily="34" charset="0"/>
                <a:cs typeface="Segoe UI" pitchFamily="34" charset="0"/>
              </a:rPr>
              <a:t>Function call defined</a:t>
            </a:r>
          </a:p>
          <a:p>
            <a:pPr defTabSz="932472" fontAlgn="base">
              <a:spcBef>
                <a:spcPct val="0"/>
              </a:spcBef>
              <a:spcAft>
                <a:spcPct val="0"/>
              </a:spcAft>
            </a:pPr>
            <a:r>
              <a:rPr lang="en-US" sz="1600" dirty="0">
                <a:solidFill>
                  <a:schemeClr val="tx1"/>
                </a:solidFill>
                <a:ea typeface="Segoe UI" pitchFamily="34" charset="0"/>
                <a:cs typeface="Segoe UI" pitchFamily="34" charset="0"/>
              </a:rPr>
              <a:t>by GPT-4 deployment</a:t>
            </a:r>
          </a:p>
        </p:txBody>
      </p:sp>
    </p:spTree>
    <p:custDataLst>
      <p:tags r:id="rId1"/>
    </p:custDataLst>
    <p:extLst>
      <p:ext uri="{BB962C8B-B14F-4D97-AF65-F5344CB8AC3E}">
        <p14:creationId xmlns:p14="http://schemas.microsoft.com/office/powerpoint/2010/main" val="320774378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t>Introduction</a:t>
            </a:r>
            <a:r>
              <a:rPr lang="en-US" altLang="zh-CN" dirty="0"/>
              <a:t>: Implement function calling against external APIs</a:t>
            </a:r>
            <a:endParaRPr lang="en-IN" dirty="0"/>
          </a:p>
        </p:txBody>
      </p:sp>
      <p:grpSp>
        <p:nvGrpSpPr>
          <p:cNvPr id="10" name="Group 9">
            <a:extLst>
              <a:ext uri="{FF2B5EF4-FFF2-40B4-BE49-F238E27FC236}">
                <a16:creationId xmlns:a16="http://schemas.microsoft.com/office/drawing/2014/main" id="{8BDDAFF3-3493-DBA3-82B2-AC0109D95FC9}"/>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11" name="Freeform: Shape 10">
              <a:extLst>
                <a:ext uri="{FF2B5EF4-FFF2-40B4-BE49-F238E27FC236}">
                  <a16:creationId xmlns:a16="http://schemas.microsoft.com/office/drawing/2014/main" id="{9ADADAED-8C23-5FC9-5038-84248254A659}"/>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12" name="Group 11">
              <a:extLst>
                <a:ext uri="{FF2B5EF4-FFF2-40B4-BE49-F238E27FC236}">
                  <a16:creationId xmlns:a16="http://schemas.microsoft.com/office/drawing/2014/main" id="{BCACEAB2-4031-2B65-5C66-B05995586C21}"/>
                </a:ext>
              </a:extLst>
            </p:cNvPr>
            <p:cNvGrpSpPr/>
            <p:nvPr/>
          </p:nvGrpSpPr>
          <p:grpSpPr>
            <a:xfrm>
              <a:off x="10973730" y="344238"/>
              <a:ext cx="386420" cy="386420"/>
              <a:chOff x="10338730" y="326866"/>
              <a:chExt cx="753110" cy="753110"/>
            </a:xfrm>
          </p:grpSpPr>
          <p:sp>
            <p:nvSpPr>
              <p:cNvPr id="13" name="Oval 12">
                <a:extLst>
                  <a:ext uri="{FF2B5EF4-FFF2-40B4-BE49-F238E27FC236}">
                    <a16:creationId xmlns:a16="http://schemas.microsoft.com/office/drawing/2014/main" id="{25E8B379-8430-5150-2950-2EB3CEBC8448}"/>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14" name="Graphic 160">
                <a:extLst>
                  <a:ext uri="{FF2B5EF4-FFF2-40B4-BE49-F238E27FC236}">
                    <a16:creationId xmlns:a16="http://schemas.microsoft.com/office/drawing/2014/main" id="{FE2545AA-0B10-FDDB-C381-CC6D507C837F}"/>
                  </a:ext>
                </a:extLst>
              </p:cNvPr>
              <p:cNvGrpSpPr/>
              <p:nvPr/>
            </p:nvGrpSpPr>
            <p:grpSpPr>
              <a:xfrm>
                <a:off x="10537246" y="449420"/>
                <a:ext cx="356078" cy="508002"/>
                <a:chOff x="7053892" y="4608173"/>
                <a:chExt cx="402719" cy="574549"/>
              </a:xfrm>
              <a:noFill/>
            </p:grpSpPr>
            <p:sp>
              <p:nvSpPr>
                <p:cNvPr id="15" name="Freeform: Shape 14">
                  <a:extLst>
                    <a:ext uri="{FF2B5EF4-FFF2-40B4-BE49-F238E27FC236}">
                      <a16:creationId xmlns:a16="http://schemas.microsoft.com/office/drawing/2014/main" id="{78DEE3C6-11F3-3C8E-F5D7-9B664E4E9B21}"/>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BCC51105-CE25-667D-DD3A-FFEDCE993EBD}"/>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7" name="Freeform: Shape 16">
                  <a:extLst>
                    <a:ext uri="{FF2B5EF4-FFF2-40B4-BE49-F238E27FC236}">
                      <a16:creationId xmlns:a16="http://schemas.microsoft.com/office/drawing/2014/main" id="{7EFE1FFC-F7BD-6823-E544-52DC6560D115}"/>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8" name="Freeform: Shape 17">
                  <a:extLst>
                    <a:ext uri="{FF2B5EF4-FFF2-40B4-BE49-F238E27FC236}">
                      <a16:creationId xmlns:a16="http://schemas.microsoft.com/office/drawing/2014/main" id="{5B9CEB11-512A-A4CC-BE20-3BFBE00DF483}"/>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FFEA2A6-DA81-891B-CEBB-BB8507C80FC3}"/>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0" name="Freeform: Shape 19">
                  <a:extLst>
                    <a:ext uri="{FF2B5EF4-FFF2-40B4-BE49-F238E27FC236}">
                      <a16:creationId xmlns:a16="http://schemas.microsoft.com/office/drawing/2014/main" id="{2C1C2A84-35CA-7374-9B68-B3E705DE98EF}"/>
                    </a:ext>
                    <a:ext uri="{C183D7F6-B498-43B3-948B-1728B52AA6E4}">
                      <adec:decorative xmlns:adec="http://schemas.microsoft.com/office/drawing/2017/decorative" val="1"/>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1" name="Freeform: Shape 20">
                  <a:extLst>
                    <a:ext uri="{FF2B5EF4-FFF2-40B4-BE49-F238E27FC236}">
                      <a16:creationId xmlns:a16="http://schemas.microsoft.com/office/drawing/2014/main" id="{C66CDE8A-9174-DCB0-E90E-E2CE19C1DBF1}"/>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2" name="Freeform: Shape 21">
                  <a:extLst>
                    <a:ext uri="{FF2B5EF4-FFF2-40B4-BE49-F238E27FC236}">
                      <a16:creationId xmlns:a16="http://schemas.microsoft.com/office/drawing/2014/main" id="{E34CA963-619A-5506-9EE0-98ED4F2DE117}"/>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23" name="Graphic 160">
                  <a:extLst>
                    <a:ext uri="{FF2B5EF4-FFF2-40B4-BE49-F238E27FC236}">
                      <a16:creationId xmlns:a16="http://schemas.microsoft.com/office/drawing/2014/main" id="{E21F5801-EE78-9944-5C8D-E7B8D55F76E3}"/>
                    </a:ext>
                  </a:extLst>
                </p:cNvPr>
                <p:cNvGrpSpPr/>
                <p:nvPr/>
              </p:nvGrpSpPr>
              <p:grpSpPr>
                <a:xfrm>
                  <a:off x="7258849" y="4914595"/>
                  <a:ext cx="197762" cy="268127"/>
                  <a:chOff x="7258849" y="4914595"/>
                  <a:chExt cx="197762" cy="268127"/>
                </a:xfrm>
                <a:noFill/>
              </p:grpSpPr>
              <p:sp>
                <p:nvSpPr>
                  <p:cNvPr id="24" name="Freeform: Shape 23">
                    <a:extLst>
                      <a:ext uri="{FF2B5EF4-FFF2-40B4-BE49-F238E27FC236}">
                        <a16:creationId xmlns:a16="http://schemas.microsoft.com/office/drawing/2014/main" id="{4FA96E3E-0D0D-7C7D-DF75-3AC6B6AF85C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5" name="Freeform: Shape 24">
                    <a:extLst>
                      <a:ext uri="{FF2B5EF4-FFF2-40B4-BE49-F238E27FC236}">
                        <a16:creationId xmlns:a16="http://schemas.microsoft.com/office/drawing/2014/main" id="{D342410B-F668-84EE-038C-7DC171C96C6A}"/>
                      </a:ext>
                      <a:ext uri="{C183D7F6-B498-43B3-948B-1728B52AA6E4}">
                        <adec:decorative xmlns:adec="http://schemas.microsoft.com/office/drawing/2017/decorative" val="1"/>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26" name="TextBox 25">
            <a:extLst>
              <a:ext uri="{FF2B5EF4-FFF2-40B4-BE49-F238E27FC236}">
                <a16:creationId xmlns:a16="http://schemas.microsoft.com/office/drawing/2014/main" id="{61CB9FC1-5019-7EED-EF90-166968D55DF6}"/>
              </a:ext>
            </a:extLst>
          </p:cNvPr>
          <p:cNvSpPr txBox="1"/>
          <p:nvPr/>
        </p:nvSpPr>
        <p:spPr>
          <a:xfrm>
            <a:off x="598714" y="1216800"/>
            <a:ext cx="11008068" cy="498598"/>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In this lab, you’ll create a Web API endpoint for customer data. Then, you will build a function definition for the Azure OpenAI service and write Python code in </a:t>
            </a:r>
            <a:r>
              <a:rPr kumimoji="0" lang="en-US" sz="1800" b="0" i="0" u="none" strike="noStrike" kern="1200" cap="none" spc="0" normalizeH="0" baseline="0" noProof="0" dirty="0" err="1">
                <a:ln>
                  <a:noFill/>
                </a:ln>
                <a:solidFill>
                  <a:srgbClr val="000000"/>
                </a:solidFill>
                <a:effectLst/>
                <a:uLnTx/>
                <a:uFillTx/>
                <a:latin typeface="Segoe UI "/>
                <a:ea typeface="+mn-ea"/>
                <a:cs typeface="+mn-cs"/>
              </a:rPr>
              <a:t>Streamlit</a:t>
            </a:r>
            <a:r>
              <a:rPr kumimoji="0" lang="en-US" sz="1800" b="0" i="0" u="none" strike="noStrike" kern="1200" cap="none" spc="0" normalizeH="0" baseline="0" noProof="0" dirty="0">
                <a:ln>
                  <a:noFill/>
                </a:ln>
                <a:solidFill>
                  <a:srgbClr val="000000"/>
                </a:solidFill>
                <a:effectLst/>
                <a:uLnTx/>
                <a:uFillTx/>
                <a:latin typeface="Segoe UI "/>
                <a:ea typeface="+mn-ea"/>
                <a:cs typeface="+mn-cs"/>
              </a:rPr>
              <a:t> to tie everything together.</a:t>
            </a:r>
          </a:p>
        </p:txBody>
      </p:sp>
      <p:sp>
        <p:nvSpPr>
          <p:cNvPr id="27" name="Rectangle: Top Corners Rounded 26">
            <a:extLst>
              <a:ext uri="{FF2B5EF4-FFF2-40B4-BE49-F238E27FC236}">
                <a16:creationId xmlns:a16="http://schemas.microsoft.com/office/drawing/2014/main" id="{4306320E-9807-7A02-AA04-43E975BB29E2}"/>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8" name="TextBox 27">
            <a:extLst>
              <a:ext uri="{FF2B5EF4-FFF2-40B4-BE49-F238E27FC236}">
                <a16:creationId xmlns:a16="http://schemas.microsoft.com/office/drawing/2014/main" id="{2E505B8D-34D0-49F8-2D67-6CCA99016E03}"/>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After completing this lab, you’ll be able to:</a:t>
            </a:r>
          </a:p>
        </p:txBody>
      </p:sp>
      <p:grpSp>
        <p:nvGrpSpPr>
          <p:cNvPr id="30" name="Group 29">
            <a:extLst>
              <a:ext uri="{FF2B5EF4-FFF2-40B4-BE49-F238E27FC236}">
                <a16:creationId xmlns:a16="http://schemas.microsoft.com/office/drawing/2014/main" id="{2CFDD922-6633-7299-E4D8-6B93B503780D}"/>
              </a:ext>
              <a:ext uri="{C183D7F6-B498-43B3-948B-1728B52AA6E4}">
                <adec:decorative xmlns:adec="http://schemas.microsoft.com/office/drawing/2017/decorative" val="1"/>
              </a:ext>
            </a:extLst>
          </p:cNvPr>
          <p:cNvGrpSpPr/>
          <p:nvPr/>
        </p:nvGrpSpPr>
        <p:grpSpPr>
          <a:xfrm>
            <a:off x="591756" y="2527336"/>
            <a:ext cx="472258" cy="472258"/>
            <a:chOff x="591756" y="2678861"/>
            <a:chExt cx="472258" cy="472258"/>
          </a:xfrm>
        </p:grpSpPr>
        <p:sp>
          <p:nvSpPr>
            <p:cNvPr id="32" name="Freeform: Shape 11">
              <a:extLst>
                <a:ext uri="{FF2B5EF4-FFF2-40B4-BE49-F238E27FC236}">
                  <a16:creationId xmlns:a16="http://schemas.microsoft.com/office/drawing/2014/main" id="{133ED997-353F-9E3F-B667-EA8230D8C23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3" name="Oval 32">
              <a:extLst>
                <a:ext uri="{FF2B5EF4-FFF2-40B4-BE49-F238E27FC236}">
                  <a16:creationId xmlns:a16="http://schemas.microsoft.com/office/drawing/2014/main" id="{A642559A-9AC8-908A-56C6-3DECF71AF5BC}"/>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1" name="TextBox 30">
            <a:extLst>
              <a:ext uri="{FF2B5EF4-FFF2-40B4-BE49-F238E27FC236}">
                <a16:creationId xmlns:a16="http://schemas.microsoft.com/office/drawing/2014/main" id="{9BB142AF-8A43-DF45-71A0-457F532822BA}"/>
              </a:ext>
            </a:extLst>
          </p:cNvPr>
          <p:cNvSpPr txBox="1"/>
          <p:nvPr/>
        </p:nvSpPr>
        <p:spPr>
          <a:xfrm>
            <a:off x="1223358" y="2609577"/>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Implement a customer account information API endpoint against Cosmos DB using C#</a:t>
            </a:r>
          </a:p>
        </p:txBody>
      </p:sp>
      <p:grpSp>
        <p:nvGrpSpPr>
          <p:cNvPr id="35" name="Group 34">
            <a:extLst>
              <a:ext uri="{FF2B5EF4-FFF2-40B4-BE49-F238E27FC236}">
                <a16:creationId xmlns:a16="http://schemas.microsoft.com/office/drawing/2014/main" id="{4184581E-01F2-CECD-6F8C-714F730FDD4F}"/>
              </a:ext>
              <a:ext uri="{C183D7F6-B498-43B3-948B-1728B52AA6E4}">
                <adec:decorative xmlns:adec="http://schemas.microsoft.com/office/drawing/2017/decorative" val="1"/>
              </a:ext>
            </a:extLst>
          </p:cNvPr>
          <p:cNvGrpSpPr/>
          <p:nvPr/>
        </p:nvGrpSpPr>
        <p:grpSpPr>
          <a:xfrm>
            <a:off x="591756" y="3347014"/>
            <a:ext cx="472258" cy="472258"/>
            <a:chOff x="4863419" y="201635"/>
            <a:chExt cx="1828800" cy="1828800"/>
          </a:xfrm>
        </p:grpSpPr>
        <p:sp>
          <p:nvSpPr>
            <p:cNvPr id="37" name="Freeform: Shape 11">
              <a:extLst>
                <a:ext uri="{FF2B5EF4-FFF2-40B4-BE49-F238E27FC236}">
                  <a16:creationId xmlns:a16="http://schemas.microsoft.com/office/drawing/2014/main" id="{1D9FAB97-B350-019C-04D4-11BD68E893A5}"/>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8" name="Oval 37">
              <a:extLst>
                <a:ext uri="{FF2B5EF4-FFF2-40B4-BE49-F238E27FC236}">
                  <a16:creationId xmlns:a16="http://schemas.microsoft.com/office/drawing/2014/main" id="{D1B4AA83-EDA6-E99A-63B5-487F14FB90F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6" name="TextBox 35">
            <a:extLst>
              <a:ext uri="{FF2B5EF4-FFF2-40B4-BE49-F238E27FC236}">
                <a16:creationId xmlns:a16="http://schemas.microsoft.com/office/drawing/2014/main" id="{B2DA453F-5321-D75D-41D7-171263A04EF9}"/>
              </a:ext>
            </a:extLst>
          </p:cNvPr>
          <p:cNvSpPr txBox="1"/>
          <p:nvPr/>
        </p:nvSpPr>
        <p:spPr>
          <a:xfrm>
            <a:off x="1223358" y="3429255"/>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Create a function in Python to perform customer account lookup as part of a broader conversation</a:t>
            </a:r>
          </a:p>
        </p:txBody>
      </p:sp>
      <p:grpSp>
        <p:nvGrpSpPr>
          <p:cNvPr id="40" name="Group 39">
            <a:extLst>
              <a:ext uri="{FF2B5EF4-FFF2-40B4-BE49-F238E27FC236}">
                <a16:creationId xmlns:a16="http://schemas.microsoft.com/office/drawing/2014/main" id="{2A0F3151-DDE7-0E7C-255B-C98854A1B7FA}"/>
              </a:ext>
              <a:ext uri="{C183D7F6-B498-43B3-948B-1728B52AA6E4}">
                <adec:decorative xmlns:adec="http://schemas.microsoft.com/office/drawing/2017/decorative" val="1"/>
              </a:ext>
            </a:extLst>
          </p:cNvPr>
          <p:cNvGrpSpPr/>
          <p:nvPr/>
        </p:nvGrpSpPr>
        <p:grpSpPr>
          <a:xfrm>
            <a:off x="591756" y="4166692"/>
            <a:ext cx="472258" cy="472258"/>
            <a:chOff x="4863419" y="201635"/>
            <a:chExt cx="1828800" cy="1828800"/>
          </a:xfrm>
        </p:grpSpPr>
        <p:sp>
          <p:nvSpPr>
            <p:cNvPr id="42" name="Freeform: Shape 11">
              <a:extLst>
                <a:ext uri="{FF2B5EF4-FFF2-40B4-BE49-F238E27FC236}">
                  <a16:creationId xmlns:a16="http://schemas.microsoft.com/office/drawing/2014/main" id="{D0A35B4C-5D05-B0A5-1875-905C5D741DBA}"/>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3" name="Oval 42">
              <a:extLst>
                <a:ext uri="{FF2B5EF4-FFF2-40B4-BE49-F238E27FC236}">
                  <a16:creationId xmlns:a16="http://schemas.microsoft.com/office/drawing/2014/main" id="{AEEC9B32-F9B9-E654-1FF5-921A7E8197FC}"/>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41" name="TextBox 40">
            <a:extLst>
              <a:ext uri="{FF2B5EF4-FFF2-40B4-BE49-F238E27FC236}">
                <a16:creationId xmlns:a16="http://schemas.microsoft.com/office/drawing/2014/main" id="{CCA0B666-DD15-E0B0-222C-F4CE52FB841D}"/>
              </a:ext>
            </a:extLst>
          </p:cNvPr>
          <p:cNvSpPr txBox="1"/>
          <p:nvPr/>
        </p:nvSpPr>
        <p:spPr>
          <a:xfrm>
            <a:off x="1223358" y="4248933"/>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Incorporate function calling into the existing chat completions solution</a:t>
            </a:r>
          </a:p>
        </p:txBody>
      </p:sp>
      <p:sp>
        <p:nvSpPr>
          <p:cNvPr id="2" name="people_5">
            <a:extLst>
              <a:ext uri="{FF2B5EF4-FFF2-40B4-BE49-F238E27FC236}">
                <a16:creationId xmlns:a16="http://schemas.microsoft.com/office/drawing/2014/main" id="{91D9C60D-BE8B-1970-C7E5-F89F78FC7F0D}"/>
              </a:ext>
              <a:ext uri="{C183D7F6-B498-43B3-948B-1728B52AA6E4}">
                <adec:decorative xmlns:adec="http://schemas.microsoft.com/office/drawing/2017/decorative" val="1"/>
              </a:ext>
            </a:extLst>
          </p:cNvPr>
          <p:cNvSpPr>
            <a:spLocks noChangeAspect="1" noEditPoints="1"/>
          </p:cNvSpPr>
          <p:nvPr/>
        </p:nvSpPr>
        <p:spPr bwMode="auto">
          <a:xfrm>
            <a:off x="727082" y="2663062"/>
            <a:ext cx="201606" cy="200806"/>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3" name="Freeform 96">
            <a:extLst>
              <a:ext uri="{FF2B5EF4-FFF2-40B4-BE49-F238E27FC236}">
                <a16:creationId xmlns:a16="http://schemas.microsoft.com/office/drawing/2014/main" id="{44FD6964-1839-D6F7-9A7A-94AC283F79AD}"/>
              </a:ext>
              <a:ext uri="{C183D7F6-B498-43B3-948B-1728B52AA6E4}">
                <adec:decorative xmlns:adec="http://schemas.microsoft.com/office/drawing/2017/decorative" val="1"/>
              </a:ext>
            </a:extLst>
          </p:cNvPr>
          <p:cNvSpPr>
            <a:spLocks noChangeAspect="1" noEditPoints="1"/>
          </p:cNvSpPr>
          <p:nvPr/>
        </p:nvSpPr>
        <p:spPr bwMode="auto">
          <a:xfrm>
            <a:off x="726197" y="3471530"/>
            <a:ext cx="235828" cy="217140"/>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4" name="magnify">
            <a:extLst>
              <a:ext uri="{FF2B5EF4-FFF2-40B4-BE49-F238E27FC236}">
                <a16:creationId xmlns:a16="http://schemas.microsoft.com/office/drawing/2014/main" id="{235731A6-4DBA-8B79-EB1C-4DA018C9DC54}"/>
              </a:ext>
              <a:ext uri="{C183D7F6-B498-43B3-948B-1728B52AA6E4}">
                <adec:decorative xmlns:adec="http://schemas.microsoft.com/office/drawing/2017/decorative" val="1"/>
              </a:ext>
            </a:extLst>
          </p:cNvPr>
          <p:cNvSpPr>
            <a:spLocks noChangeAspect="1" noEditPoints="1"/>
          </p:cNvSpPr>
          <p:nvPr/>
        </p:nvSpPr>
        <p:spPr bwMode="auto">
          <a:xfrm flipH="1">
            <a:off x="741370" y="4317960"/>
            <a:ext cx="173030" cy="169722"/>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106978388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EACD2F6F-C0EF-A004-6B28-16C7A40D88FB}"/>
              </a:ext>
            </a:extLst>
          </p:cNvPr>
          <p:cNvSpPr>
            <a:spLocks noGrp="1"/>
          </p:cNvSpPr>
          <p:nvPr>
            <p:ph type="title"/>
          </p:nvPr>
        </p:nvSpPr>
        <p:spPr>
          <a:xfrm>
            <a:off x="588263" y="457200"/>
            <a:ext cx="11018520" cy="430887"/>
          </a:xfrm>
        </p:spPr>
        <p:txBody>
          <a:bodyPr/>
          <a:lstStyle/>
          <a:p>
            <a:r>
              <a:rPr lang="en-US" noProof="0" dirty="0"/>
              <a:t>Build a Web API Endpoint</a:t>
            </a:r>
            <a:endParaRPr lang="en-IN" dirty="0"/>
          </a:p>
        </p:txBody>
      </p:sp>
      <p:sp>
        <p:nvSpPr>
          <p:cNvPr id="2" name="TextBox 1">
            <a:extLst>
              <a:ext uri="{FF2B5EF4-FFF2-40B4-BE49-F238E27FC236}">
                <a16:creationId xmlns:a16="http://schemas.microsoft.com/office/drawing/2014/main" id="{C638A197-CE90-8E9C-7CEC-7D506985B5F6}"/>
              </a:ext>
            </a:extLst>
          </p:cNvPr>
          <p:cNvSpPr txBox="1"/>
          <p:nvPr/>
        </p:nvSpPr>
        <p:spPr>
          <a:xfrm>
            <a:off x="588264" y="1154707"/>
            <a:ext cx="11018520" cy="307777"/>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Segoe UI "/>
                <a:ea typeface="+mn-ea"/>
                <a:cs typeface="+mn-cs"/>
              </a:rPr>
              <a:t>You will build a standard Web API service in C# that reads from </a:t>
            </a:r>
            <a:r>
              <a:rPr kumimoji="0" lang="en-US" sz="2000" b="0" i="0" u="none" strike="noStrike" kern="1200" cap="none" spc="0" normalizeH="0" baseline="0" noProof="0" dirty="0" err="1">
                <a:ln>
                  <a:noFill/>
                </a:ln>
                <a:effectLst/>
                <a:uLnTx/>
                <a:uFillTx/>
                <a:latin typeface="Segoe UI "/>
                <a:ea typeface="+mn-ea"/>
                <a:cs typeface="+mn-cs"/>
              </a:rPr>
              <a:t>dat</a:t>
            </a:r>
            <a:r>
              <a:rPr lang="en-US" sz="2000" dirty="0">
                <a:latin typeface="Segoe UI "/>
              </a:rPr>
              <a:t>a in Cosmos DB.</a:t>
            </a:r>
            <a:endParaRPr kumimoji="0" lang="en-US" sz="2000" b="0" i="0" u="none" strike="noStrike" kern="1200" cap="none" spc="0" normalizeH="0" baseline="0" noProof="0" dirty="0">
              <a:ln>
                <a:noFill/>
              </a:ln>
              <a:effectLst/>
              <a:uLnTx/>
              <a:uFillTx/>
              <a:latin typeface="Segoe UI "/>
              <a:ea typeface="+mn-ea"/>
              <a:cs typeface="+mn-cs"/>
            </a:endParaRPr>
          </a:p>
        </p:txBody>
      </p:sp>
      <p:sp>
        <p:nvSpPr>
          <p:cNvPr id="3" name="Rectangle 2">
            <a:extLst>
              <a:ext uri="{FF2B5EF4-FFF2-40B4-BE49-F238E27FC236}">
                <a16:creationId xmlns:a16="http://schemas.microsoft.com/office/drawing/2014/main" id="{457A6110-BAB9-BEE1-0689-C380AFC66688}"/>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9" name="TextBox 8">
            <a:extLst>
              <a:ext uri="{FF2B5EF4-FFF2-40B4-BE49-F238E27FC236}">
                <a16:creationId xmlns:a16="http://schemas.microsoft.com/office/drawing/2014/main" id="{2A7263C9-2A27-16D0-5031-151AF39A9D4D}"/>
              </a:ext>
            </a:extLst>
          </p:cNvPr>
          <p:cNvSpPr txBox="1"/>
          <p:nvPr/>
        </p:nvSpPr>
        <p:spPr>
          <a:xfrm>
            <a:off x="490901" y="1909670"/>
            <a:ext cx="11118487" cy="369332"/>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For the sake of simplicity, this service can run locally or you could deploy it to Azure.</a:t>
            </a:r>
          </a:p>
        </p:txBody>
      </p:sp>
      <p:sp>
        <p:nvSpPr>
          <p:cNvPr id="22" name="Freeform: Shape 21">
            <a:extLst>
              <a:ext uri="{FF2B5EF4-FFF2-40B4-BE49-F238E27FC236}">
                <a16:creationId xmlns:a16="http://schemas.microsoft.com/office/drawing/2014/main" id="{D57CF807-70F1-83B5-DFA7-C7B0977EA744}"/>
              </a:ext>
              <a:ext uri="{C183D7F6-B498-43B3-948B-1728B52AA6E4}">
                <adec:decorative xmlns:adec="http://schemas.microsoft.com/office/drawing/2017/decorative" val="1"/>
              </a:ext>
            </a:extLst>
          </p:cNvPr>
          <p:cNvSpPr/>
          <p:nvPr/>
        </p:nvSpPr>
        <p:spPr bwMode="auto">
          <a:xfrm>
            <a:off x="588262" y="2450771"/>
            <a:ext cx="11018521" cy="3832778"/>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3" name="Freeform: Shape 22">
            <a:extLst>
              <a:ext uri="{FF2B5EF4-FFF2-40B4-BE49-F238E27FC236}">
                <a16:creationId xmlns:a16="http://schemas.microsoft.com/office/drawing/2014/main" id="{5F9F14F2-DEB5-59FF-F839-664A04CD705B}"/>
              </a:ext>
              <a:ext uri="{C183D7F6-B498-43B3-948B-1728B52AA6E4}">
                <adec:decorative xmlns:adec="http://schemas.microsoft.com/office/drawing/2017/decorative" val="1"/>
              </a:ext>
            </a:extLst>
          </p:cNvPr>
          <p:cNvSpPr/>
          <p:nvPr/>
        </p:nvSpPr>
        <p:spPr bwMode="auto">
          <a:xfrm>
            <a:off x="758760" y="2618226"/>
            <a:ext cx="10677524" cy="3027831"/>
          </a:xfrm>
          <a:custGeom>
            <a:avLst/>
            <a:gdLst>
              <a:gd name="connsiteX0" fmla="*/ 113463 w 10677524"/>
              <a:gd name="connsiteY0" fmla="*/ 0 h 3497871"/>
              <a:gd name="connsiteX1" fmla="*/ 10564061 w 10677524"/>
              <a:gd name="connsiteY1" fmla="*/ 0 h 3497871"/>
              <a:gd name="connsiteX2" fmla="*/ 10677524 w 10677524"/>
              <a:gd name="connsiteY2" fmla="*/ 113463 h 3497871"/>
              <a:gd name="connsiteX3" fmla="*/ 10677524 w 10677524"/>
              <a:gd name="connsiteY3" fmla="*/ 665004 h 3497871"/>
              <a:gd name="connsiteX4" fmla="*/ 10677524 w 10677524"/>
              <a:gd name="connsiteY4" fmla="*/ 2832867 h 3497871"/>
              <a:gd name="connsiteX5" fmla="*/ 10677524 w 10677524"/>
              <a:gd name="connsiteY5" fmla="*/ 3384408 h 3497871"/>
              <a:gd name="connsiteX6" fmla="*/ 10564061 w 10677524"/>
              <a:gd name="connsiteY6" fmla="*/ 3497871 h 3497871"/>
              <a:gd name="connsiteX7" fmla="*/ 113463 w 10677524"/>
              <a:gd name="connsiteY7" fmla="*/ 3497871 h 3497871"/>
              <a:gd name="connsiteX8" fmla="*/ 0 w 10677524"/>
              <a:gd name="connsiteY8" fmla="*/ 3384408 h 3497871"/>
              <a:gd name="connsiteX9" fmla="*/ 0 w 10677524"/>
              <a:gd name="connsiteY9" fmla="*/ 2832867 h 3497871"/>
              <a:gd name="connsiteX10" fmla="*/ 0 w 10677524"/>
              <a:gd name="connsiteY10" fmla="*/ 665004 h 3497871"/>
              <a:gd name="connsiteX11" fmla="*/ 0 w 10677524"/>
              <a:gd name="connsiteY11" fmla="*/ 113463 h 3497871"/>
              <a:gd name="connsiteX12" fmla="*/ 113463 w 10677524"/>
              <a:gd name="connsiteY12" fmla="*/ 0 h 349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77524" h="3497871">
                <a:moveTo>
                  <a:pt x="113463" y="0"/>
                </a:moveTo>
                <a:lnTo>
                  <a:pt x="10564061" y="0"/>
                </a:lnTo>
                <a:cubicBezTo>
                  <a:pt x="10626725" y="0"/>
                  <a:pt x="10677524" y="50799"/>
                  <a:pt x="10677524" y="113463"/>
                </a:cubicBezTo>
                <a:lnTo>
                  <a:pt x="10677524" y="665004"/>
                </a:lnTo>
                <a:lnTo>
                  <a:pt x="10677524" y="2832867"/>
                </a:lnTo>
                <a:lnTo>
                  <a:pt x="10677524" y="3384408"/>
                </a:lnTo>
                <a:cubicBezTo>
                  <a:pt x="10677524" y="3447072"/>
                  <a:pt x="10626725" y="3497871"/>
                  <a:pt x="10564061" y="3497871"/>
                </a:cubicBezTo>
                <a:lnTo>
                  <a:pt x="113463" y="3497871"/>
                </a:lnTo>
                <a:cubicBezTo>
                  <a:pt x="50799" y="3497871"/>
                  <a:pt x="0" y="3447072"/>
                  <a:pt x="0" y="3384408"/>
                </a:cubicBezTo>
                <a:lnTo>
                  <a:pt x="0" y="2832867"/>
                </a:lnTo>
                <a:lnTo>
                  <a:pt x="0" y="665004"/>
                </a:lnTo>
                <a:lnTo>
                  <a:pt x="0" y="113463"/>
                </a:lnTo>
                <a:cubicBezTo>
                  <a:pt x="0" y="50799"/>
                  <a:pt x="50799" y="0"/>
                  <a:pt x="113463" y="0"/>
                </a:cubicBezTo>
                <a:close/>
              </a:path>
            </a:pathLst>
          </a:custGeom>
          <a:solidFill>
            <a:srgbClr val="F0F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1" name="TextBox 10">
            <a:extLst>
              <a:ext uri="{FF2B5EF4-FFF2-40B4-BE49-F238E27FC236}">
                <a16:creationId xmlns:a16="http://schemas.microsoft.com/office/drawing/2014/main" id="{FFE0D70F-F4A6-DDA6-58E2-D3D071FA3882}"/>
              </a:ext>
            </a:extLst>
          </p:cNvPr>
          <p:cNvSpPr txBox="1"/>
          <p:nvPr/>
        </p:nvSpPr>
        <p:spPr>
          <a:xfrm>
            <a:off x="1141006" y="2656204"/>
            <a:ext cx="9909976" cy="2308324"/>
          </a:xfrm>
          <a:prstGeom prst="rect">
            <a:avLst/>
          </a:prstGeom>
          <a:noFill/>
        </p:spPr>
        <p:txBody>
          <a:bodyPr wrap="square" lIns="91440" tIns="45720" rIns="91440" bIns="45720" anchor="t">
            <a:spAutoFit/>
          </a:bodyPr>
          <a:lstStyle/>
          <a:p>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async</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Task</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IEnumerable</a:t>
            </a:r>
            <a:r>
              <a:rPr lang="en-US" b="0" dirty="0">
                <a:solidFill>
                  <a:srgbClr val="000000"/>
                </a:solidFill>
                <a:effectLst/>
                <a:latin typeface="Consolas" panose="020B0609020204030204" pitchFamily="49" charset="0"/>
              </a:rPr>
              <a:t>&lt;</a:t>
            </a:r>
            <a:r>
              <a:rPr lang="en-US" b="0" dirty="0">
                <a:solidFill>
                  <a:srgbClr val="267F99"/>
                </a:solidFill>
                <a:effectLst/>
                <a:latin typeface="Consolas" panose="020B0609020204030204" pitchFamily="49" charset="0"/>
              </a:rPr>
              <a:t>Customer</a:t>
            </a:r>
            <a:r>
              <a:rPr lang="en-US" b="0" dirty="0">
                <a:solidFill>
                  <a:srgbClr val="000000"/>
                </a:solidFill>
                <a:effectLst/>
                <a:latin typeface="Consolas" panose="020B0609020204030204" pitchFamily="49" charset="0"/>
              </a:rPr>
              <a:t>&gt;&gt; </a:t>
            </a:r>
            <a:r>
              <a:rPr lang="en-US" b="0" dirty="0" err="1">
                <a:solidFill>
                  <a:srgbClr val="795E26"/>
                </a:solidFill>
                <a:effectLst/>
                <a:latin typeface="Consolas" panose="020B0609020204030204" pitchFamily="49" charset="0"/>
              </a:rPr>
              <a:t>GetCustomersByName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string</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queryable</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container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GetItemLinqQueryable</a:t>
            </a:r>
            <a:r>
              <a:rPr lang="en-US" b="0" dirty="0">
                <a:solidFill>
                  <a:srgbClr val="000000"/>
                </a:solidFill>
                <a:effectLst/>
                <a:latin typeface="Consolas" panose="020B0609020204030204" pitchFamily="49" charset="0"/>
              </a:rPr>
              <a:t>&lt;</a:t>
            </a:r>
            <a:r>
              <a:rPr lang="en-US" b="0" dirty="0">
                <a:solidFill>
                  <a:srgbClr val="267F99"/>
                </a:solidFill>
                <a:effectLst/>
                <a:latin typeface="Consolas" panose="020B0609020204030204" pitchFamily="49" charset="0"/>
              </a:rPr>
              <a:t>Customer</a:t>
            </a:r>
            <a:r>
              <a:rPr lang="en-US" b="0" dirty="0">
                <a:solidFill>
                  <a:srgbClr val="000000"/>
                </a:solidFill>
                <a:effectLst/>
                <a:latin typeface="Consolas" panose="020B0609020204030204" pitchFamily="49" charset="0"/>
              </a:rPr>
              <a:t>&gt;();</a:t>
            </a:r>
            <a:endParaRPr lang="en-US" b="0" dirty="0">
              <a:solidFill>
                <a:srgbClr val="3B3B3B"/>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using</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FeedIterator</a:t>
            </a:r>
            <a:r>
              <a:rPr lang="en-US" b="0" dirty="0">
                <a:solidFill>
                  <a:srgbClr val="000000"/>
                </a:solidFill>
                <a:effectLst/>
                <a:latin typeface="Consolas" panose="020B0609020204030204" pitchFamily="49" charset="0"/>
              </a:rPr>
              <a:t>&lt;</a:t>
            </a:r>
            <a:r>
              <a:rPr lang="en-US" b="0" dirty="0">
                <a:solidFill>
                  <a:srgbClr val="267F99"/>
                </a:solidFill>
                <a:effectLst/>
                <a:latin typeface="Consolas" panose="020B0609020204030204" pitchFamily="49" charset="0"/>
              </a:rPr>
              <a:t>Customer</a:t>
            </a:r>
            <a:r>
              <a:rPr lang="en-US" b="0" dirty="0">
                <a:solidFill>
                  <a:srgbClr val="000000"/>
                </a:solidFill>
                <a:effectLst/>
                <a:latin typeface="Consolas" panose="020B0609020204030204" pitchFamily="49" charset="0"/>
              </a:rPr>
              <a:t>&gt; </a:t>
            </a:r>
            <a:r>
              <a:rPr lang="en-US" b="0" dirty="0">
                <a:solidFill>
                  <a:srgbClr val="001080"/>
                </a:solidFill>
                <a:effectLst/>
                <a:latin typeface="Consolas" panose="020B0609020204030204" pitchFamily="49" charset="0"/>
              </a:rPr>
              <a:t>feed</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queryable</a:t>
            </a:r>
            <a:endParaRPr lang="en-US" b="0" dirty="0">
              <a:solidFill>
                <a:srgbClr val="3B3B3B"/>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Where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c</a:t>
            </a:r>
            <a:r>
              <a:rPr lang="en-US" b="0" dirty="0">
                <a:solidFill>
                  <a:srgbClr val="000000"/>
                </a:solidFill>
                <a:effectLst/>
                <a:latin typeface="Consolas" panose="020B0609020204030204" pitchFamily="49" charset="0"/>
              </a:rPr>
              <a:t> =&gt; </a:t>
            </a:r>
            <a:r>
              <a:rPr lang="en-US" b="0" dirty="0" err="1">
                <a:solidFill>
                  <a:srgbClr val="001080"/>
                </a:solidFill>
                <a:effectLst/>
                <a:latin typeface="Consolas" panose="020B0609020204030204" pitchFamily="49" charset="0"/>
              </a:rPr>
              <a:t>c</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FullName</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ToFeedIterator</a:t>
            </a:r>
            <a:r>
              <a:rPr lang="en-US" b="0" dirty="0">
                <a:solidFill>
                  <a:srgbClr val="000000"/>
                </a:solidFill>
                <a:effectLst/>
                <a:latin typeface="Consolas" panose="020B0609020204030204" pitchFamily="49" charset="0"/>
              </a:rPr>
              <a:t>&lt;</a:t>
            </a:r>
            <a:r>
              <a:rPr lang="en-US" b="0" dirty="0">
                <a:solidFill>
                  <a:srgbClr val="267F99"/>
                </a:solidFill>
                <a:effectLst/>
                <a:latin typeface="Consolas" panose="020B0609020204030204" pitchFamily="49" charset="0"/>
              </a:rPr>
              <a:t>Customer</a:t>
            </a:r>
            <a:r>
              <a:rPr lang="en-US" b="0" dirty="0">
                <a:solidFill>
                  <a:srgbClr val="000000"/>
                </a:solidFill>
                <a:effectLst/>
                <a:latin typeface="Consolas" panose="020B0609020204030204" pitchFamily="49" charset="0"/>
              </a:rPr>
              <a:t>&gt;();</a:t>
            </a:r>
            <a:endParaRPr lang="en-US" b="0" dirty="0">
              <a:solidFill>
                <a:srgbClr val="3B3B3B"/>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await</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ExecuteQuery</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feed</a:t>
            </a:r>
            <a:r>
              <a:rPr lang="en-US" b="0" dirty="0">
                <a:solidFill>
                  <a:srgbClr val="000000"/>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p:txBody>
      </p:sp>
      <p:sp>
        <p:nvSpPr>
          <p:cNvPr id="26" name="TextBox 25">
            <a:extLst>
              <a:ext uri="{FF2B5EF4-FFF2-40B4-BE49-F238E27FC236}">
                <a16:creationId xmlns:a16="http://schemas.microsoft.com/office/drawing/2014/main" id="{C0C1BB21-B42E-8C60-EA20-E95E9DE8EF6C}"/>
              </a:ext>
            </a:extLst>
          </p:cNvPr>
          <p:cNvSpPr txBox="1"/>
          <p:nvPr/>
        </p:nvSpPr>
        <p:spPr>
          <a:xfrm>
            <a:off x="758760" y="5826303"/>
            <a:ext cx="10677524" cy="276999"/>
          </a:xfrm>
          <a:prstGeom prst="rect">
            <a:avLst/>
          </a:prstGeom>
          <a:noFill/>
        </p:spPr>
        <p:txBody>
          <a:bodyPr wrap="square" lIns="0" tIns="0" rIns="0" bIns="0">
            <a:sp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The method above retrieves any customer whose full name matches the input string.</a:t>
            </a:r>
          </a:p>
        </p:txBody>
      </p:sp>
    </p:spTree>
    <p:custDataLst>
      <p:tags r:id="rId1"/>
    </p:custDataLst>
    <p:extLst>
      <p:ext uri="{BB962C8B-B14F-4D97-AF65-F5344CB8AC3E}">
        <p14:creationId xmlns:p14="http://schemas.microsoft.com/office/powerpoint/2010/main" val="107582156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215087-0284-A5B3-62F6-8F55298BBF89}"/>
              </a:ext>
            </a:extLst>
          </p:cNvPr>
          <p:cNvSpPr>
            <a:spLocks noGrp="1"/>
          </p:cNvSpPr>
          <p:nvPr>
            <p:ph type="title"/>
          </p:nvPr>
        </p:nvSpPr>
        <p:spPr/>
        <p:txBody>
          <a:bodyPr/>
          <a:lstStyle/>
          <a:p>
            <a:r>
              <a:rPr lang="en-US" dirty="0"/>
              <a:t>Function Calling</a:t>
            </a:r>
          </a:p>
        </p:txBody>
      </p:sp>
      <p:sp>
        <p:nvSpPr>
          <p:cNvPr id="4" name="Footer Placeholder 3">
            <a:extLst>
              <a:ext uri="{FF2B5EF4-FFF2-40B4-BE49-F238E27FC236}">
                <a16:creationId xmlns:a16="http://schemas.microsoft.com/office/drawing/2014/main" id="{7C8803D1-4824-33AD-45A7-69C3770670EA}"/>
              </a:ext>
            </a:extLst>
          </p:cNvPr>
          <p:cNvSpPr>
            <a:spLocks noGrp="1"/>
          </p:cNvSpPr>
          <p:nvPr>
            <p:ph type="ftr" sz="quarter" idx="4294967295"/>
          </p:nvPr>
        </p:nvSpPr>
        <p:spPr>
          <a:xfrm>
            <a:off x="0" y="6477000"/>
            <a:ext cx="4114800" cy="123825"/>
          </a:xfrm>
        </p:spPr>
        <p:txBody>
          <a:bodyPr/>
          <a:lstStyle/>
          <a:p>
            <a:r>
              <a:rPr lang="en-US"/>
              <a:t>Microsoft Confidential</a:t>
            </a:r>
          </a:p>
        </p:txBody>
      </p:sp>
      <p:sp>
        <p:nvSpPr>
          <p:cNvPr id="6" name="TextBox 5">
            <a:extLst>
              <a:ext uri="{FF2B5EF4-FFF2-40B4-BE49-F238E27FC236}">
                <a16:creationId xmlns:a16="http://schemas.microsoft.com/office/drawing/2014/main" id="{2C170FF6-B827-399C-A3FE-A64CBA75DF8E}"/>
              </a:ext>
            </a:extLst>
          </p:cNvPr>
          <p:cNvSpPr txBox="1"/>
          <p:nvPr/>
        </p:nvSpPr>
        <p:spPr>
          <a:xfrm>
            <a:off x="588263" y="1213009"/>
            <a:ext cx="10974474" cy="166199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28600" indent="-228600">
              <a:buFont typeface=""/>
              <a:buChar char="•"/>
            </a:pPr>
            <a:r>
              <a:rPr lang="en-US" dirty="0"/>
              <a:t>Produce structured JSON outputs based on functions you describe</a:t>
            </a:r>
          </a:p>
          <a:p>
            <a:pPr marL="228600" indent="-228600">
              <a:buFont typeface=""/>
              <a:buChar char="•"/>
            </a:pPr>
            <a:r>
              <a:rPr lang="en-US" dirty="0"/>
              <a:t>High-level breakdown</a:t>
            </a:r>
          </a:p>
          <a:p>
            <a:pPr marL="685800" lvl="1" indent="-228600">
              <a:buFont typeface=""/>
              <a:buChar char="•"/>
            </a:pPr>
            <a:r>
              <a:rPr lang="en-US" dirty="0"/>
              <a:t>Call the chat completions API with your functions and user input</a:t>
            </a:r>
          </a:p>
          <a:p>
            <a:pPr marL="685800" lvl="1" indent="-228600">
              <a:buFont typeface=""/>
              <a:buChar char="•"/>
            </a:pPr>
            <a:r>
              <a:rPr lang="en-US" dirty="0"/>
              <a:t>Model response includes an API call</a:t>
            </a:r>
          </a:p>
          <a:p>
            <a:pPr marL="685800" lvl="1" indent="-228600">
              <a:buFont typeface=""/>
              <a:buChar char="•"/>
            </a:pPr>
            <a:r>
              <a:rPr lang="en-US" dirty="0"/>
              <a:t>Make the API or function call</a:t>
            </a:r>
          </a:p>
          <a:p>
            <a:pPr marL="685800" lvl="1" indent="-228600">
              <a:buFont typeface=""/>
              <a:buChar char="•"/>
            </a:pPr>
            <a:r>
              <a:rPr lang="en-US" dirty="0"/>
              <a:t>Call the chat completions API again, including results from function call</a:t>
            </a:r>
          </a:p>
        </p:txBody>
      </p:sp>
    </p:spTree>
    <p:extLst>
      <p:ext uri="{BB962C8B-B14F-4D97-AF65-F5344CB8AC3E}">
        <p14:creationId xmlns:p14="http://schemas.microsoft.com/office/powerpoint/2010/main" val="407219648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215087-0284-A5B3-62F6-8F55298BBF89}"/>
              </a:ext>
            </a:extLst>
          </p:cNvPr>
          <p:cNvSpPr>
            <a:spLocks noGrp="1"/>
          </p:cNvSpPr>
          <p:nvPr>
            <p:ph type="title"/>
          </p:nvPr>
        </p:nvSpPr>
        <p:spPr/>
        <p:txBody>
          <a:bodyPr/>
          <a:lstStyle/>
          <a:p>
            <a:r>
              <a:rPr lang="en-US" dirty="0"/>
              <a:t>Tips for Function Calling</a:t>
            </a:r>
          </a:p>
        </p:txBody>
      </p:sp>
      <p:sp>
        <p:nvSpPr>
          <p:cNvPr id="4" name="Footer Placeholder 3">
            <a:extLst>
              <a:ext uri="{FF2B5EF4-FFF2-40B4-BE49-F238E27FC236}">
                <a16:creationId xmlns:a16="http://schemas.microsoft.com/office/drawing/2014/main" id="{7C8803D1-4824-33AD-45A7-69C3770670EA}"/>
              </a:ext>
            </a:extLst>
          </p:cNvPr>
          <p:cNvSpPr>
            <a:spLocks noGrp="1"/>
          </p:cNvSpPr>
          <p:nvPr>
            <p:ph type="ftr" sz="quarter" idx="4294967295"/>
          </p:nvPr>
        </p:nvSpPr>
        <p:spPr>
          <a:xfrm>
            <a:off x="0" y="6477000"/>
            <a:ext cx="4114800" cy="123825"/>
          </a:xfrm>
        </p:spPr>
        <p:txBody>
          <a:bodyPr/>
          <a:lstStyle/>
          <a:p>
            <a:r>
              <a:rPr lang="en-US"/>
              <a:t>Microsoft Confidential</a:t>
            </a:r>
          </a:p>
        </p:txBody>
      </p:sp>
      <p:sp>
        <p:nvSpPr>
          <p:cNvPr id="6" name="TextBox 5">
            <a:extLst>
              <a:ext uri="{FF2B5EF4-FFF2-40B4-BE49-F238E27FC236}">
                <a16:creationId xmlns:a16="http://schemas.microsoft.com/office/drawing/2014/main" id="{2C170FF6-B827-399C-A3FE-A64CBA75DF8E}"/>
              </a:ext>
            </a:extLst>
          </p:cNvPr>
          <p:cNvSpPr txBox="1"/>
          <p:nvPr/>
        </p:nvSpPr>
        <p:spPr>
          <a:xfrm>
            <a:off x="588263" y="1213009"/>
            <a:ext cx="10974474" cy="138499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28600" indent="-228600">
              <a:buFont typeface=""/>
              <a:buChar char="•"/>
            </a:pPr>
            <a:r>
              <a:rPr lang="en-US" dirty="0"/>
              <a:t>Validate function calls</a:t>
            </a:r>
          </a:p>
          <a:p>
            <a:pPr marL="228600" indent="-228600">
              <a:buFont typeface=""/>
              <a:buChar char="•"/>
            </a:pPr>
            <a:r>
              <a:rPr lang="en-US" dirty="0"/>
              <a:t>Use trusted data and tools</a:t>
            </a:r>
          </a:p>
          <a:p>
            <a:pPr marL="228600" indent="-228600">
              <a:buFont typeface=""/>
              <a:buChar char="•"/>
            </a:pPr>
            <a:r>
              <a:rPr lang="en-US" dirty="0"/>
              <a:t>Follow the principle of least privilege</a:t>
            </a:r>
          </a:p>
          <a:p>
            <a:pPr marL="228600" indent="-228600">
              <a:buFont typeface=""/>
              <a:buChar char="•"/>
            </a:pPr>
            <a:r>
              <a:rPr lang="en-US" dirty="0"/>
              <a:t>Consider real-world impact</a:t>
            </a:r>
          </a:p>
          <a:p>
            <a:pPr marL="228600" indent="-228600">
              <a:buFont typeface=""/>
              <a:buChar char="•"/>
            </a:pPr>
            <a:r>
              <a:rPr lang="en-US" dirty="0"/>
              <a:t>Implement user confirmation steps</a:t>
            </a:r>
          </a:p>
        </p:txBody>
      </p:sp>
    </p:spTree>
    <p:extLst>
      <p:ext uri="{BB962C8B-B14F-4D97-AF65-F5344CB8AC3E}">
        <p14:creationId xmlns:p14="http://schemas.microsoft.com/office/powerpoint/2010/main" val="232070375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EACD2F6F-C0EF-A004-6B28-16C7A40D88FB}"/>
              </a:ext>
            </a:extLst>
          </p:cNvPr>
          <p:cNvSpPr>
            <a:spLocks noGrp="1"/>
          </p:cNvSpPr>
          <p:nvPr>
            <p:ph type="title"/>
          </p:nvPr>
        </p:nvSpPr>
        <p:spPr>
          <a:xfrm>
            <a:off x="588263" y="457200"/>
            <a:ext cx="11018520" cy="430887"/>
          </a:xfrm>
        </p:spPr>
        <p:txBody>
          <a:bodyPr/>
          <a:lstStyle/>
          <a:p>
            <a:r>
              <a:rPr lang="en-US" noProof="0" dirty="0"/>
              <a:t>Create a Function Definition</a:t>
            </a:r>
            <a:endParaRPr lang="en-IN" dirty="0"/>
          </a:p>
        </p:txBody>
      </p:sp>
      <p:sp>
        <p:nvSpPr>
          <p:cNvPr id="2" name="TextBox 1">
            <a:extLst>
              <a:ext uri="{FF2B5EF4-FFF2-40B4-BE49-F238E27FC236}">
                <a16:creationId xmlns:a16="http://schemas.microsoft.com/office/drawing/2014/main" id="{C638A197-CE90-8E9C-7CEC-7D506985B5F6}"/>
              </a:ext>
            </a:extLst>
          </p:cNvPr>
          <p:cNvSpPr txBox="1"/>
          <p:nvPr/>
        </p:nvSpPr>
        <p:spPr>
          <a:xfrm>
            <a:off x="588264" y="1154707"/>
            <a:ext cx="11018520" cy="615553"/>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Segoe UI "/>
                <a:ea typeface="+mn-ea"/>
                <a:cs typeface="+mn-cs"/>
              </a:rPr>
              <a:t>You will then tell the Azure OpenAI service about any available functions, including input parameters, data types, and required inputs.</a:t>
            </a:r>
          </a:p>
        </p:txBody>
      </p:sp>
      <p:sp>
        <p:nvSpPr>
          <p:cNvPr id="3" name="Rectangle 2">
            <a:extLst>
              <a:ext uri="{FF2B5EF4-FFF2-40B4-BE49-F238E27FC236}">
                <a16:creationId xmlns:a16="http://schemas.microsoft.com/office/drawing/2014/main" id="{457A6110-BAB9-BEE1-0689-C380AFC66688}"/>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9" name="TextBox 8">
            <a:extLst>
              <a:ext uri="{FF2B5EF4-FFF2-40B4-BE49-F238E27FC236}">
                <a16:creationId xmlns:a16="http://schemas.microsoft.com/office/drawing/2014/main" id="{2A7263C9-2A27-16D0-5031-151AF39A9D4D}"/>
              </a:ext>
            </a:extLst>
          </p:cNvPr>
          <p:cNvSpPr txBox="1"/>
          <p:nvPr/>
        </p:nvSpPr>
        <p:spPr>
          <a:xfrm>
            <a:off x="490901" y="1909670"/>
            <a:ext cx="11118487" cy="369332"/>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This is an example of a function definition.</a:t>
            </a:r>
          </a:p>
        </p:txBody>
      </p:sp>
      <p:sp>
        <p:nvSpPr>
          <p:cNvPr id="22" name="Freeform: Shape 21">
            <a:extLst>
              <a:ext uri="{FF2B5EF4-FFF2-40B4-BE49-F238E27FC236}">
                <a16:creationId xmlns:a16="http://schemas.microsoft.com/office/drawing/2014/main" id="{D57CF807-70F1-83B5-DFA7-C7B0977EA744}"/>
              </a:ext>
              <a:ext uri="{C183D7F6-B498-43B3-948B-1728B52AA6E4}">
                <adec:decorative xmlns:adec="http://schemas.microsoft.com/office/drawing/2017/decorative" val="1"/>
              </a:ext>
            </a:extLst>
          </p:cNvPr>
          <p:cNvSpPr/>
          <p:nvPr/>
        </p:nvSpPr>
        <p:spPr bwMode="auto">
          <a:xfrm>
            <a:off x="588262" y="2450771"/>
            <a:ext cx="11018521" cy="4029160"/>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3" name="Freeform: Shape 22">
            <a:extLst>
              <a:ext uri="{FF2B5EF4-FFF2-40B4-BE49-F238E27FC236}">
                <a16:creationId xmlns:a16="http://schemas.microsoft.com/office/drawing/2014/main" id="{5F9F14F2-DEB5-59FF-F839-664A04CD705B}"/>
              </a:ext>
              <a:ext uri="{C183D7F6-B498-43B3-948B-1728B52AA6E4}">
                <adec:decorative xmlns:adec="http://schemas.microsoft.com/office/drawing/2017/decorative" val="1"/>
              </a:ext>
            </a:extLst>
          </p:cNvPr>
          <p:cNvSpPr/>
          <p:nvPr/>
        </p:nvSpPr>
        <p:spPr bwMode="auto">
          <a:xfrm>
            <a:off x="758760" y="2618225"/>
            <a:ext cx="10677524" cy="3665323"/>
          </a:xfrm>
          <a:custGeom>
            <a:avLst/>
            <a:gdLst>
              <a:gd name="connsiteX0" fmla="*/ 113463 w 10677524"/>
              <a:gd name="connsiteY0" fmla="*/ 0 h 3497871"/>
              <a:gd name="connsiteX1" fmla="*/ 10564061 w 10677524"/>
              <a:gd name="connsiteY1" fmla="*/ 0 h 3497871"/>
              <a:gd name="connsiteX2" fmla="*/ 10677524 w 10677524"/>
              <a:gd name="connsiteY2" fmla="*/ 113463 h 3497871"/>
              <a:gd name="connsiteX3" fmla="*/ 10677524 w 10677524"/>
              <a:gd name="connsiteY3" fmla="*/ 665004 h 3497871"/>
              <a:gd name="connsiteX4" fmla="*/ 10677524 w 10677524"/>
              <a:gd name="connsiteY4" fmla="*/ 2832867 h 3497871"/>
              <a:gd name="connsiteX5" fmla="*/ 10677524 w 10677524"/>
              <a:gd name="connsiteY5" fmla="*/ 3384408 h 3497871"/>
              <a:gd name="connsiteX6" fmla="*/ 10564061 w 10677524"/>
              <a:gd name="connsiteY6" fmla="*/ 3497871 h 3497871"/>
              <a:gd name="connsiteX7" fmla="*/ 113463 w 10677524"/>
              <a:gd name="connsiteY7" fmla="*/ 3497871 h 3497871"/>
              <a:gd name="connsiteX8" fmla="*/ 0 w 10677524"/>
              <a:gd name="connsiteY8" fmla="*/ 3384408 h 3497871"/>
              <a:gd name="connsiteX9" fmla="*/ 0 w 10677524"/>
              <a:gd name="connsiteY9" fmla="*/ 2832867 h 3497871"/>
              <a:gd name="connsiteX10" fmla="*/ 0 w 10677524"/>
              <a:gd name="connsiteY10" fmla="*/ 665004 h 3497871"/>
              <a:gd name="connsiteX11" fmla="*/ 0 w 10677524"/>
              <a:gd name="connsiteY11" fmla="*/ 113463 h 3497871"/>
              <a:gd name="connsiteX12" fmla="*/ 113463 w 10677524"/>
              <a:gd name="connsiteY12" fmla="*/ 0 h 349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77524" h="3497871">
                <a:moveTo>
                  <a:pt x="113463" y="0"/>
                </a:moveTo>
                <a:lnTo>
                  <a:pt x="10564061" y="0"/>
                </a:lnTo>
                <a:cubicBezTo>
                  <a:pt x="10626725" y="0"/>
                  <a:pt x="10677524" y="50799"/>
                  <a:pt x="10677524" y="113463"/>
                </a:cubicBezTo>
                <a:lnTo>
                  <a:pt x="10677524" y="665004"/>
                </a:lnTo>
                <a:lnTo>
                  <a:pt x="10677524" y="2832867"/>
                </a:lnTo>
                <a:lnTo>
                  <a:pt x="10677524" y="3384408"/>
                </a:lnTo>
                <a:cubicBezTo>
                  <a:pt x="10677524" y="3447072"/>
                  <a:pt x="10626725" y="3497871"/>
                  <a:pt x="10564061" y="3497871"/>
                </a:cubicBezTo>
                <a:lnTo>
                  <a:pt x="113463" y="3497871"/>
                </a:lnTo>
                <a:cubicBezTo>
                  <a:pt x="50799" y="3497871"/>
                  <a:pt x="0" y="3447072"/>
                  <a:pt x="0" y="3384408"/>
                </a:cubicBezTo>
                <a:lnTo>
                  <a:pt x="0" y="2832867"/>
                </a:lnTo>
                <a:lnTo>
                  <a:pt x="0" y="665004"/>
                </a:lnTo>
                <a:lnTo>
                  <a:pt x="0" y="113463"/>
                </a:lnTo>
                <a:cubicBezTo>
                  <a:pt x="0" y="50799"/>
                  <a:pt x="50799" y="0"/>
                  <a:pt x="113463" y="0"/>
                </a:cubicBezTo>
                <a:close/>
              </a:path>
            </a:pathLst>
          </a:custGeom>
          <a:solidFill>
            <a:srgbClr val="F0F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1" name="TextBox 10">
            <a:extLst>
              <a:ext uri="{FF2B5EF4-FFF2-40B4-BE49-F238E27FC236}">
                <a16:creationId xmlns:a16="http://schemas.microsoft.com/office/drawing/2014/main" id="{FFE0D70F-F4A6-DDA6-58E2-D3D071FA3882}"/>
              </a:ext>
            </a:extLst>
          </p:cNvPr>
          <p:cNvSpPr txBox="1"/>
          <p:nvPr/>
        </p:nvSpPr>
        <p:spPr>
          <a:xfrm>
            <a:off x="1141006" y="2656204"/>
            <a:ext cx="9909976" cy="3693319"/>
          </a:xfrm>
          <a:prstGeom prst="rect">
            <a:avLst/>
          </a:prstGeom>
          <a:noFill/>
        </p:spPr>
        <p:txBody>
          <a:bodyPr wrap="square" lIns="91440" tIns="45720" rIns="91440" bIns="45720" anchor="t">
            <a:spAutoFit/>
          </a:bodyPr>
          <a:lstStyle/>
          <a:p>
            <a:r>
              <a:rPr lang="en-US" b="0" dirty="0">
                <a:solidFill>
                  <a:srgbClr val="3B3B3B"/>
                </a:solidFill>
                <a:effectLst/>
                <a:latin typeface="Consolas" panose="020B0609020204030204" pitchFamily="49" charset="0"/>
              </a:rPr>
              <a:t>functions = [</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"name": "</a:t>
            </a:r>
            <a:r>
              <a:rPr lang="en-US" b="0" dirty="0" err="1">
                <a:solidFill>
                  <a:srgbClr val="3B3B3B"/>
                </a:solidFill>
                <a:effectLst/>
                <a:latin typeface="Consolas" panose="020B0609020204030204" pitchFamily="49" charset="0"/>
              </a:rPr>
              <a:t>get_widgets</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"description": "Get widgets by owner",</a:t>
            </a:r>
          </a:p>
          <a:p>
            <a:r>
              <a:rPr lang="en-US" b="0" dirty="0">
                <a:solidFill>
                  <a:srgbClr val="3B3B3B"/>
                </a:solidFill>
                <a:effectLst/>
                <a:latin typeface="Consolas" panose="020B0609020204030204" pitchFamily="49" charset="0"/>
              </a:rPr>
              <a:t>        "parameters": {</a:t>
            </a:r>
          </a:p>
          <a:p>
            <a:r>
              <a:rPr lang="en-US" b="0" dirty="0">
                <a:solidFill>
                  <a:srgbClr val="3B3B3B"/>
                </a:solidFill>
                <a:effectLst/>
                <a:latin typeface="Consolas" panose="020B0609020204030204" pitchFamily="49" charset="0"/>
              </a:rPr>
              <a:t>            "type": "object",</a:t>
            </a:r>
          </a:p>
          <a:p>
            <a:r>
              <a:rPr lang="en-US" b="0" dirty="0">
                <a:solidFill>
                  <a:srgbClr val="3B3B3B"/>
                </a:solidFill>
                <a:effectLst/>
                <a:latin typeface="Consolas" panose="020B0609020204030204" pitchFamily="49" charset="0"/>
              </a:rPr>
              <a:t>            "properties": {</a:t>
            </a:r>
          </a:p>
          <a:p>
            <a:r>
              <a:rPr lang="en-US" dirty="0">
                <a:solidFill>
                  <a:srgbClr val="3B3B3B"/>
                </a:solidFill>
                <a:latin typeface="Consolas" panose="020B0609020204030204" pitchFamily="49" charset="0"/>
              </a:rPr>
              <a:t>	         "owner": {"type": "string"},</a:t>
            </a:r>
            <a:endParaRPr lang="en-US" b="0" dirty="0">
              <a:solidFill>
                <a:srgbClr val="3B3B3B"/>
              </a:solidFill>
              <a:effectLst/>
              <a:latin typeface="Consolas" panose="020B0609020204030204" pitchFamily="49" charset="0"/>
            </a:endParaRPr>
          </a:p>
          <a:p>
            <a:r>
              <a:rPr lang="en-US" dirty="0">
                <a:solidFill>
                  <a:srgbClr val="3B3B3B"/>
                </a:solidFill>
                <a:latin typeface="Consolas" panose="020B0609020204030204" pitchFamily="49" charset="0"/>
              </a:rPr>
              <a:t>	     </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"required": ["owner"],</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a:t>
            </a:r>
          </a:p>
        </p:txBody>
      </p:sp>
    </p:spTree>
    <p:custDataLst>
      <p:tags r:id="rId1"/>
    </p:custDataLst>
    <p:extLst>
      <p:ext uri="{BB962C8B-B14F-4D97-AF65-F5344CB8AC3E}">
        <p14:creationId xmlns:p14="http://schemas.microsoft.com/office/powerpoint/2010/main" val="171049537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77F613-89BB-81D8-D80A-699B1521C7DE}"/>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Implement audio transcription</a:t>
            </a:r>
            <a:endParaRPr kumimoji="0" lang="en-I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
        <p:nvSpPr>
          <p:cNvPr id="13" name="Text Placeholder 12">
            <a:extLst>
              <a:ext uri="{FF2B5EF4-FFF2-40B4-BE49-F238E27FC236}">
                <a16:creationId xmlns:a16="http://schemas.microsoft.com/office/drawing/2014/main" id="{DC4F314B-8C80-447E-C45F-1BD4E4502EBB}"/>
              </a:ext>
            </a:extLst>
          </p:cNvPr>
          <p:cNvSpPr>
            <a:spLocks noGrp="1"/>
          </p:cNvSpPr>
          <p:nvPr>
            <p:ph type="body" sz="quarter" idx="12"/>
          </p:nvPr>
        </p:nvSpPr>
        <p:spPr/>
        <p:txBody>
          <a:bodyPr/>
          <a:lstStyle/>
          <a:p>
            <a:endParaRPr lang="en-IN"/>
          </a:p>
        </p:txBody>
      </p:sp>
    </p:spTree>
    <p:custDataLst>
      <p:tags r:id="rId1"/>
    </p:custDataLst>
    <p:extLst>
      <p:ext uri="{BB962C8B-B14F-4D97-AF65-F5344CB8AC3E}">
        <p14:creationId xmlns:p14="http://schemas.microsoft.com/office/powerpoint/2010/main" val="257870745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Exercise 4 Architecture </a:t>
            </a:r>
            <a:endParaRPr lang="en-US" dirty="0"/>
          </a:p>
        </p:txBody>
      </p:sp>
      <p:pic>
        <p:nvPicPr>
          <p:cNvPr id="20" name="Graphic 19">
            <a:extLst>
              <a:ext uri="{FF2B5EF4-FFF2-40B4-BE49-F238E27FC236}">
                <a16:creationId xmlns:a16="http://schemas.microsoft.com/office/drawing/2014/main" id="{574FE097-5E1A-8051-524F-BB0B22C14B9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98016" y="1736374"/>
            <a:ext cx="628092" cy="628092"/>
          </a:xfrm>
          <a:prstGeom prst="rect">
            <a:avLst/>
          </a:prstGeom>
        </p:spPr>
      </p:pic>
      <p:pic>
        <p:nvPicPr>
          <p:cNvPr id="26" name="Picture 2" descr="Streamlit logo on light background">
            <a:extLst>
              <a:ext uri="{FF2B5EF4-FFF2-40B4-BE49-F238E27FC236}">
                <a16:creationId xmlns:a16="http://schemas.microsoft.com/office/drawing/2014/main" id="{81FEFA8A-4C4C-153C-D21E-4CCAEB9429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5611" y="3467997"/>
            <a:ext cx="1772719" cy="103712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Azure OpenAI Service: Microsoft integriert ChatGPT und Dall-E in Cloud">
            <a:extLst>
              <a:ext uri="{FF2B5EF4-FFF2-40B4-BE49-F238E27FC236}">
                <a16:creationId xmlns:a16="http://schemas.microsoft.com/office/drawing/2014/main" id="{495778CE-1FCE-5233-8EF8-85044CB7FEA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3996" t="7910" r="25049" b="9081"/>
          <a:stretch/>
        </p:blipFill>
        <p:spPr bwMode="auto">
          <a:xfrm>
            <a:off x="6180491" y="1762778"/>
            <a:ext cx="628092" cy="575163"/>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C51E8F90-C51D-0454-67D4-9BB69C961A7A}"/>
              </a:ext>
            </a:extLst>
          </p:cNvPr>
          <p:cNvSpPr txBox="1"/>
          <p:nvPr/>
        </p:nvSpPr>
        <p:spPr>
          <a:xfrm>
            <a:off x="5466785" y="2364466"/>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OpenAI</a:t>
            </a:r>
          </a:p>
        </p:txBody>
      </p:sp>
      <p:sp>
        <p:nvSpPr>
          <p:cNvPr id="29" name="TextBox 28">
            <a:extLst>
              <a:ext uri="{FF2B5EF4-FFF2-40B4-BE49-F238E27FC236}">
                <a16:creationId xmlns:a16="http://schemas.microsoft.com/office/drawing/2014/main" id="{00C2D46E-E882-D381-FE18-2750EE24800A}"/>
              </a:ext>
            </a:extLst>
          </p:cNvPr>
          <p:cNvSpPr txBox="1"/>
          <p:nvPr/>
        </p:nvSpPr>
        <p:spPr>
          <a:xfrm>
            <a:off x="3975518" y="2364466"/>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AI Services</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Speech</a:t>
            </a:r>
          </a:p>
        </p:txBody>
      </p:sp>
      <p:pic>
        <p:nvPicPr>
          <p:cNvPr id="31" name="Graphic 30" descr="Radio microphone with solid fill">
            <a:extLst>
              <a:ext uri="{FF2B5EF4-FFF2-40B4-BE49-F238E27FC236}">
                <a16:creationId xmlns:a16="http://schemas.microsoft.com/office/drawing/2014/main" id="{640296F8-AC61-C935-32B1-83308B2B2A1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46070" y="3467997"/>
            <a:ext cx="914400" cy="914400"/>
          </a:xfrm>
          <a:prstGeom prst="rect">
            <a:avLst/>
          </a:prstGeom>
        </p:spPr>
      </p:pic>
      <p:cxnSp>
        <p:nvCxnSpPr>
          <p:cNvPr id="33" name="Straight Arrow Connector 32">
            <a:extLst>
              <a:ext uri="{FF2B5EF4-FFF2-40B4-BE49-F238E27FC236}">
                <a16:creationId xmlns:a16="http://schemas.microsoft.com/office/drawing/2014/main" id="{99B90B3B-AAD3-4BE2-E3F8-279900BFB26D}"/>
              </a:ext>
            </a:extLst>
          </p:cNvPr>
          <p:cNvCxnSpPr>
            <a:cxnSpLocks/>
            <a:stCxn id="31" idx="0"/>
            <a:endCxn id="29" idx="2"/>
          </p:cNvCxnSpPr>
          <p:nvPr/>
        </p:nvCxnSpPr>
        <p:spPr>
          <a:xfrm flipV="1">
            <a:off x="5003270" y="3010797"/>
            <a:ext cx="0" cy="45720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7FD08C3-A102-B563-4747-F74025A42150}"/>
              </a:ext>
            </a:extLst>
          </p:cNvPr>
          <p:cNvCxnSpPr>
            <a:stCxn id="20" idx="3"/>
            <a:endCxn id="27" idx="1"/>
          </p:cNvCxnSpPr>
          <p:nvPr/>
        </p:nvCxnSpPr>
        <p:spPr>
          <a:xfrm flipV="1">
            <a:off x="5326108" y="2050360"/>
            <a:ext cx="854383" cy="6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987BFD5-0ECF-64C0-C568-FEAEB56F54FC}"/>
              </a:ext>
            </a:extLst>
          </p:cNvPr>
          <p:cNvCxnSpPr>
            <a:stCxn id="28" idx="2"/>
            <a:endCxn id="26" idx="0"/>
          </p:cNvCxnSpPr>
          <p:nvPr/>
        </p:nvCxnSpPr>
        <p:spPr>
          <a:xfrm flipH="1">
            <a:off x="6051971" y="3010797"/>
            <a:ext cx="442566" cy="45720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67848632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t>Introduction</a:t>
            </a:r>
            <a:r>
              <a:rPr lang="en-US" altLang="zh-CN" dirty="0"/>
              <a:t>: Implement audio transcription</a:t>
            </a:r>
            <a:endParaRPr lang="en-IN" dirty="0"/>
          </a:p>
        </p:txBody>
      </p:sp>
      <p:grpSp>
        <p:nvGrpSpPr>
          <p:cNvPr id="10" name="Group 9">
            <a:extLst>
              <a:ext uri="{FF2B5EF4-FFF2-40B4-BE49-F238E27FC236}">
                <a16:creationId xmlns:a16="http://schemas.microsoft.com/office/drawing/2014/main" id="{8BDDAFF3-3493-DBA3-82B2-AC0109D95FC9}"/>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11" name="Freeform: Shape 10">
              <a:extLst>
                <a:ext uri="{FF2B5EF4-FFF2-40B4-BE49-F238E27FC236}">
                  <a16:creationId xmlns:a16="http://schemas.microsoft.com/office/drawing/2014/main" id="{9ADADAED-8C23-5FC9-5038-84248254A659}"/>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12" name="Group 11">
              <a:extLst>
                <a:ext uri="{FF2B5EF4-FFF2-40B4-BE49-F238E27FC236}">
                  <a16:creationId xmlns:a16="http://schemas.microsoft.com/office/drawing/2014/main" id="{BCACEAB2-4031-2B65-5C66-B05995586C21}"/>
                </a:ext>
              </a:extLst>
            </p:cNvPr>
            <p:cNvGrpSpPr/>
            <p:nvPr/>
          </p:nvGrpSpPr>
          <p:grpSpPr>
            <a:xfrm>
              <a:off x="10973730" y="344238"/>
              <a:ext cx="386420" cy="386420"/>
              <a:chOff x="10338730" y="326866"/>
              <a:chExt cx="753110" cy="753110"/>
            </a:xfrm>
          </p:grpSpPr>
          <p:sp>
            <p:nvSpPr>
              <p:cNvPr id="13" name="Oval 12">
                <a:extLst>
                  <a:ext uri="{FF2B5EF4-FFF2-40B4-BE49-F238E27FC236}">
                    <a16:creationId xmlns:a16="http://schemas.microsoft.com/office/drawing/2014/main" id="{25E8B379-8430-5150-2950-2EB3CEBC8448}"/>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14" name="Graphic 160">
                <a:extLst>
                  <a:ext uri="{FF2B5EF4-FFF2-40B4-BE49-F238E27FC236}">
                    <a16:creationId xmlns:a16="http://schemas.microsoft.com/office/drawing/2014/main" id="{FE2545AA-0B10-FDDB-C381-CC6D507C837F}"/>
                  </a:ext>
                </a:extLst>
              </p:cNvPr>
              <p:cNvGrpSpPr/>
              <p:nvPr/>
            </p:nvGrpSpPr>
            <p:grpSpPr>
              <a:xfrm>
                <a:off x="10537246" y="449420"/>
                <a:ext cx="356078" cy="508002"/>
                <a:chOff x="7053892" y="4608173"/>
                <a:chExt cx="402719" cy="574549"/>
              </a:xfrm>
              <a:noFill/>
            </p:grpSpPr>
            <p:sp>
              <p:nvSpPr>
                <p:cNvPr id="15" name="Freeform: Shape 14">
                  <a:extLst>
                    <a:ext uri="{FF2B5EF4-FFF2-40B4-BE49-F238E27FC236}">
                      <a16:creationId xmlns:a16="http://schemas.microsoft.com/office/drawing/2014/main" id="{78DEE3C6-11F3-3C8E-F5D7-9B664E4E9B21}"/>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BCC51105-CE25-667D-DD3A-FFEDCE993EBD}"/>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7" name="Freeform: Shape 16">
                  <a:extLst>
                    <a:ext uri="{FF2B5EF4-FFF2-40B4-BE49-F238E27FC236}">
                      <a16:creationId xmlns:a16="http://schemas.microsoft.com/office/drawing/2014/main" id="{7EFE1FFC-F7BD-6823-E544-52DC6560D115}"/>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8" name="Freeform: Shape 17">
                  <a:extLst>
                    <a:ext uri="{FF2B5EF4-FFF2-40B4-BE49-F238E27FC236}">
                      <a16:creationId xmlns:a16="http://schemas.microsoft.com/office/drawing/2014/main" id="{5B9CEB11-512A-A4CC-BE20-3BFBE00DF483}"/>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FFEA2A6-DA81-891B-CEBB-BB8507C80FC3}"/>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0" name="Freeform: Shape 19">
                  <a:extLst>
                    <a:ext uri="{FF2B5EF4-FFF2-40B4-BE49-F238E27FC236}">
                      <a16:creationId xmlns:a16="http://schemas.microsoft.com/office/drawing/2014/main" id="{2C1C2A84-35CA-7374-9B68-B3E705DE98EF}"/>
                    </a:ext>
                    <a:ext uri="{C183D7F6-B498-43B3-948B-1728B52AA6E4}">
                      <adec:decorative xmlns:adec="http://schemas.microsoft.com/office/drawing/2017/decorative" val="1"/>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1" name="Freeform: Shape 20">
                  <a:extLst>
                    <a:ext uri="{FF2B5EF4-FFF2-40B4-BE49-F238E27FC236}">
                      <a16:creationId xmlns:a16="http://schemas.microsoft.com/office/drawing/2014/main" id="{C66CDE8A-9174-DCB0-E90E-E2CE19C1DBF1}"/>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2" name="Freeform: Shape 21">
                  <a:extLst>
                    <a:ext uri="{FF2B5EF4-FFF2-40B4-BE49-F238E27FC236}">
                      <a16:creationId xmlns:a16="http://schemas.microsoft.com/office/drawing/2014/main" id="{E34CA963-619A-5506-9EE0-98ED4F2DE117}"/>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23" name="Graphic 160">
                  <a:extLst>
                    <a:ext uri="{FF2B5EF4-FFF2-40B4-BE49-F238E27FC236}">
                      <a16:creationId xmlns:a16="http://schemas.microsoft.com/office/drawing/2014/main" id="{E21F5801-EE78-9944-5C8D-E7B8D55F76E3}"/>
                    </a:ext>
                  </a:extLst>
                </p:cNvPr>
                <p:cNvGrpSpPr/>
                <p:nvPr/>
              </p:nvGrpSpPr>
              <p:grpSpPr>
                <a:xfrm>
                  <a:off x="7258849" y="4914595"/>
                  <a:ext cx="197762" cy="268127"/>
                  <a:chOff x="7258849" y="4914595"/>
                  <a:chExt cx="197762" cy="268127"/>
                </a:xfrm>
                <a:noFill/>
              </p:grpSpPr>
              <p:sp>
                <p:nvSpPr>
                  <p:cNvPr id="24" name="Freeform: Shape 23">
                    <a:extLst>
                      <a:ext uri="{FF2B5EF4-FFF2-40B4-BE49-F238E27FC236}">
                        <a16:creationId xmlns:a16="http://schemas.microsoft.com/office/drawing/2014/main" id="{4FA96E3E-0D0D-7C7D-DF75-3AC6B6AF85C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5" name="Freeform: Shape 24">
                    <a:extLst>
                      <a:ext uri="{FF2B5EF4-FFF2-40B4-BE49-F238E27FC236}">
                        <a16:creationId xmlns:a16="http://schemas.microsoft.com/office/drawing/2014/main" id="{D342410B-F668-84EE-038C-7DC171C96C6A}"/>
                      </a:ext>
                      <a:ext uri="{C183D7F6-B498-43B3-948B-1728B52AA6E4}">
                        <adec:decorative xmlns:adec="http://schemas.microsoft.com/office/drawing/2017/decorative" val="1"/>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26" name="TextBox 25">
            <a:extLst>
              <a:ext uri="{FF2B5EF4-FFF2-40B4-BE49-F238E27FC236}">
                <a16:creationId xmlns:a16="http://schemas.microsoft.com/office/drawing/2014/main" id="{61CB9FC1-5019-7EED-EF90-166968D55DF6}"/>
              </a:ext>
            </a:extLst>
          </p:cNvPr>
          <p:cNvSpPr txBox="1"/>
          <p:nvPr/>
        </p:nvSpPr>
        <p:spPr>
          <a:xfrm>
            <a:off x="598714" y="1216800"/>
            <a:ext cx="11008068" cy="498598"/>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In this exercise, you’ll </a:t>
            </a:r>
            <a:r>
              <a:rPr lang="en-US" dirty="0">
                <a:solidFill>
                  <a:srgbClr val="000000"/>
                </a:solidFill>
                <a:latin typeface="Segoe UI "/>
              </a:rPr>
              <a:t>create an Azure AI Services Speech service and use it to transcribe utterances from your microphone into chat completion requests in Azure OpenAI.</a:t>
            </a:r>
            <a:endParaRPr kumimoji="0" lang="en-US" sz="18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27" name="Rectangle: Top Corners Rounded 26">
            <a:extLst>
              <a:ext uri="{FF2B5EF4-FFF2-40B4-BE49-F238E27FC236}">
                <a16:creationId xmlns:a16="http://schemas.microsoft.com/office/drawing/2014/main" id="{4306320E-9807-7A02-AA04-43E975BB29E2}"/>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8" name="TextBox 27">
            <a:extLst>
              <a:ext uri="{FF2B5EF4-FFF2-40B4-BE49-F238E27FC236}">
                <a16:creationId xmlns:a16="http://schemas.microsoft.com/office/drawing/2014/main" id="{2E505B8D-34D0-49F8-2D67-6CCA99016E03}"/>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After completing this lab, you’ll be able to:</a:t>
            </a:r>
          </a:p>
        </p:txBody>
      </p:sp>
      <p:grpSp>
        <p:nvGrpSpPr>
          <p:cNvPr id="30" name="Group 29">
            <a:extLst>
              <a:ext uri="{FF2B5EF4-FFF2-40B4-BE49-F238E27FC236}">
                <a16:creationId xmlns:a16="http://schemas.microsoft.com/office/drawing/2014/main" id="{2CFDD922-6633-7299-E4D8-6B93B503780D}"/>
              </a:ext>
              <a:ext uri="{C183D7F6-B498-43B3-948B-1728B52AA6E4}">
                <adec:decorative xmlns:adec="http://schemas.microsoft.com/office/drawing/2017/decorative" val="1"/>
              </a:ext>
            </a:extLst>
          </p:cNvPr>
          <p:cNvGrpSpPr/>
          <p:nvPr/>
        </p:nvGrpSpPr>
        <p:grpSpPr>
          <a:xfrm>
            <a:off x="591756" y="2527336"/>
            <a:ext cx="472258" cy="472258"/>
            <a:chOff x="591756" y="2678861"/>
            <a:chExt cx="472258" cy="472258"/>
          </a:xfrm>
        </p:grpSpPr>
        <p:sp>
          <p:nvSpPr>
            <p:cNvPr id="32" name="Freeform: Shape 11">
              <a:extLst>
                <a:ext uri="{FF2B5EF4-FFF2-40B4-BE49-F238E27FC236}">
                  <a16:creationId xmlns:a16="http://schemas.microsoft.com/office/drawing/2014/main" id="{133ED997-353F-9E3F-B667-EA8230D8C23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3" name="Oval 32">
              <a:extLst>
                <a:ext uri="{FF2B5EF4-FFF2-40B4-BE49-F238E27FC236}">
                  <a16:creationId xmlns:a16="http://schemas.microsoft.com/office/drawing/2014/main" id="{A642559A-9AC8-908A-56C6-3DECF71AF5BC}"/>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1" name="TextBox 30">
            <a:extLst>
              <a:ext uri="{FF2B5EF4-FFF2-40B4-BE49-F238E27FC236}">
                <a16:creationId xmlns:a16="http://schemas.microsoft.com/office/drawing/2014/main" id="{9BB142AF-8A43-DF45-71A0-457F532822BA}"/>
              </a:ext>
            </a:extLst>
          </p:cNvPr>
          <p:cNvSpPr txBox="1"/>
          <p:nvPr/>
        </p:nvSpPr>
        <p:spPr>
          <a:xfrm>
            <a:off x="1223358" y="2609577"/>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Create an Azure AI Services Speech service and test it using the OpenAI Studio Chat playground</a:t>
            </a:r>
          </a:p>
        </p:txBody>
      </p:sp>
      <p:grpSp>
        <p:nvGrpSpPr>
          <p:cNvPr id="35" name="Group 34">
            <a:extLst>
              <a:ext uri="{FF2B5EF4-FFF2-40B4-BE49-F238E27FC236}">
                <a16:creationId xmlns:a16="http://schemas.microsoft.com/office/drawing/2014/main" id="{4184581E-01F2-CECD-6F8C-714F730FDD4F}"/>
              </a:ext>
              <a:ext uri="{C183D7F6-B498-43B3-948B-1728B52AA6E4}">
                <adec:decorative xmlns:adec="http://schemas.microsoft.com/office/drawing/2017/decorative" val="1"/>
              </a:ext>
            </a:extLst>
          </p:cNvPr>
          <p:cNvGrpSpPr/>
          <p:nvPr/>
        </p:nvGrpSpPr>
        <p:grpSpPr>
          <a:xfrm>
            <a:off x="591756" y="3347014"/>
            <a:ext cx="472258" cy="472258"/>
            <a:chOff x="4863419" y="201635"/>
            <a:chExt cx="1828800" cy="1828800"/>
          </a:xfrm>
        </p:grpSpPr>
        <p:sp>
          <p:nvSpPr>
            <p:cNvPr id="37" name="Freeform: Shape 11">
              <a:extLst>
                <a:ext uri="{FF2B5EF4-FFF2-40B4-BE49-F238E27FC236}">
                  <a16:creationId xmlns:a16="http://schemas.microsoft.com/office/drawing/2014/main" id="{1D9FAB97-B350-019C-04D4-11BD68E893A5}"/>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8" name="Oval 37">
              <a:extLst>
                <a:ext uri="{FF2B5EF4-FFF2-40B4-BE49-F238E27FC236}">
                  <a16:creationId xmlns:a16="http://schemas.microsoft.com/office/drawing/2014/main" id="{D1B4AA83-EDA6-E99A-63B5-487F14FB90F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6" name="TextBox 35">
            <a:extLst>
              <a:ext uri="{FF2B5EF4-FFF2-40B4-BE49-F238E27FC236}">
                <a16:creationId xmlns:a16="http://schemas.microsoft.com/office/drawing/2014/main" id="{B2DA453F-5321-D75D-41D7-171263A04EF9}"/>
              </a:ext>
            </a:extLst>
          </p:cNvPr>
          <p:cNvSpPr txBox="1"/>
          <p:nvPr/>
        </p:nvSpPr>
        <p:spPr>
          <a:xfrm>
            <a:off x="1223358" y="3429255"/>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Incorporate speech to text into the existing chat completions solution</a:t>
            </a:r>
          </a:p>
        </p:txBody>
      </p:sp>
      <p:sp>
        <p:nvSpPr>
          <p:cNvPr id="2" name="people_5">
            <a:extLst>
              <a:ext uri="{FF2B5EF4-FFF2-40B4-BE49-F238E27FC236}">
                <a16:creationId xmlns:a16="http://schemas.microsoft.com/office/drawing/2014/main" id="{91D9C60D-BE8B-1970-C7E5-F89F78FC7F0D}"/>
              </a:ext>
              <a:ext uri="{C183D7F6-B498-43B3-948B-1728B52AA6E4}">
                <adec:decorative xmlns:adec="http://schemas.microsoft.com/office/drawing/2017/decorative" val="1"/>
              </a:ext>
            </a:extLst>
          </p:cNvPr>
          <p:cNvSpPr>
            <a:spLocks noChangeAspect="1" noEditPoints="1"/>
          </p:cNvSpPr>
          <p:nvPr/>
        </p:nvSpPr>
        <p:spPr bwMode="auto">
          <a:xfrm>
            <a:off x="727082" y="2663062"/>
            <a:ext cx="201606" cy="200806"/>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3" name="Freeform 96">
            <a:extLst>
              <a:ext uri="{FF2B5EF4-FFF2-40B4-BE49-F238E27FC236}">
                <a16:creationId xmlns:a16="http://schemas.microsoft.com/office/drawing/2014/main" id="{44FD6964-1839-D6F7-9A7A-94AC283F79AD}"/>
              </a:ext>
              <a:ext uri="{C183D7F6-B498-43B3-948B-1728B52AA6E4}">
                <adec:decorative xmlns:adec="http://schemas.microsoft.com/office/drawing/2017/decorative" val="1"/>
              </a:ext>
            </a:extLst>
          </p:cNvPr>
          <p:cNvSpPr>
            <a:spLocks noChangeAspect="1" noEditPoints="1"/>
          </p:cNvSpPr>
          <p:nvPr/>
        </p:nvSpPr>
        <p:spPr bwMode="auto">
          <a:xfrm>
            <a:off x="726197" y="3471530"/>
            <a:ext cx="235828" cy="217140"/>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104591240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latin typeface="Segoe UI Semibold"/>
                <a:cs typeface="Segoe UI"/>
              </a:rPr>
              <a:t>Exercise 1 Architecture </a:t>
            </a:r>
            <a:endParaRPr lang="en-US" dirty="0">
              <a:latin typeface="Segoe UI Semibold"/>
            </a:endParaRPr>
          </a:p>
        </p:txBody>
      </p:sp>
      <p:sp>
        <p:nvSpPr>
          <p:cNvPr id="24" name="TextBox 23">
            <a:extLst>
              <a:ext uri="{FF2B5EF4-FFF2-40B4-BE49-F238E27FC236}">
                <a16:creationId xmlns:a16="http://schemas.microsoft.com/office/drawing/2014/main" id="{D35A8A92-F333-05E8-9837-3A4498B2C6DA}"/>
              </a:ext>
            </a:extLst>
          </p:cNvPr>
          <p:cNvSpPr txBox="1"/>
          <p:nvPr/>
        </p:nvSpPr>
        <p:spPr>
          <a:xfrm>
            <a:off x="589052" y="1059951"/>
            <a:ext cx="3290970"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b="1" dirty="0"/>
              <a:t>Contoso Suites Environment</a:t>
            </a:r>
            <a:endParaRPr lang="en-US" dirty="0"/>
          </a:p>
        </p:txBody>
      </p:sp>
      <p:pic>
        <p:nvPicPr>
          <p:cNvPr id="4" name="Graphic 3">
            <a:extLst>
              <a:ext uri="{FF2B5EF4-FFF2-40B4-BE49-F238E27FC236}">
                <a16:creationId xmlns:a16="http://schemas.microsoft.com/office/drawing/2014/main" id="{8FADAC2D-7132-DD29-998B-E41561D414E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34455" y="2570365"/>
            <a:ext cx="575163" cy="575163"/>
          </a:xfrm>
          <a:prstGeom prst="rect">
            <a:avLst/>
          </a:prstGeom>
        </p:spPr>
      </p:pic>
      <p:sp>
        <p:nvSpPr>
          <p:cNvPr id="5" name="TextBox 4">
            <a:extLst>
              <a:ext uri="{FF2B5EF4-FFF2-40B4-BE49-F238E27FC236}">
                <a16:creationId xmlns:a16="http://schemas.microsoft.com/office/drawing/2014/main" id="{9D770199-0BD9-FA24-9FC6-0BF7C65F08BC}"/>
              </a:ext>
            </a:extLst>
          </p:cNvPr>
          <p:cNvSpPr txBox="1"/>
          <p:nvPr/>
        </p:nvSpPr>
        <p:spPr>
          <a:xfrm>
            <a:off x="2894284" y="3145528"/>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Cosmos DB</a:t>
            </a:r>
          </a:p>
        </p:txBody>
      </p:sp>
      <p:pic>
        <p:nvPicPr>
          <p:cNvPr id="7" name="Graphic 6">
            <a:extLst>
              <a:ext uri="{FF2B5EF4-FFF2-40B4-BE49-F238E27FC236}">
                <a16:creationId xmlns:a16="http://schemas.microsoft.com/office/drawing/2014/main" id="{9FAF2852-91BE-5D7E-E5AE-52468F882D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478395" y="2538682"/>
            <a:ext cx="575162" cy="575162"/>
          </a:xfrm>
          <a:prstGeom prst="rect">
            <a:avLst/>
          </a:prstGeom>
        </p:spPr>
      </p:pic>
      <p:sp>
        <p:nvSpPr>
          <p:cNvPr id="8" name="TextBox 7">
            <a:extLst>
              <a:ext uri="{FF2B5EF4-FFF2-40B4-BE49-F238E27FC236}">
                <a16:creationId xmlns:a16="http://schemas.microsoft.com/office/drawing/2014/main" id="{FB3AC812-844F-1DDD-99B4-DEF53F8A21BE}"/>
              </a:ext>
            </a:extLst>
          </p:cNvPr>
          <p:cNvSpPr txBox="1"/>
          <p:nvPr/>
        </p:nvSpPr>
        <p:spPr>
          <a:xfrm>
            <a:off x="1738224" y="3113844"/>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Storage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Account</a:t>
            </a:r>
          </a:p>
        </p:txBody>
      </p:sp>
      <p:pic>
        <p:nvPicPr>
          <p:cNvPr id="10" name="Graphic 9">
            <a:extLst>
              <a:ext uri="{FF2B5EF4-FFF2-40B4-BE49-F238E27FC236}">
                <a16:creationId xmlns:a16="http://schemas.microsoft.com/office/drawing/2014/main" id="{87716D0F-7DC9-A6F3-E99B-AA7BA5B9B8B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478395" y="3771380"/>
            <a:ext cx="575163" cy="575163"/>
          </a:xfrm>
          <a:prstGeom prst="rect">
            <a:avLst/>
          </a:prstGeom>
        </p:spPr>
      </p:pic>
      <p:sp>
        <p:nvSpPr>
          <p:cNvPr id="11" name="TextBox 10">
            <a:extLst>
              <a:ext uri="{FF2B5EF4-FFF2-40B4-BE49-F238E27FC236}">
                <a16:creationId xmlns:a16="http://schemas.microsoft.com/office/drawing/2014/main" id="{A91C425F-6551-F1BC-8108-84261C66A4DC}"/>
              </a:ext>
            </a:extLst>
          </p:cNvPr>
          <p:cNvSpPr txBox="1"/>
          <p:nvPr/>
        </p:nvSpPr>
        <p:spPr>
          <a:xfrm>
            <a:off x="1738224" y="4278008"/>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AI Search</a:t>
            </a:r>
          </a:p>
        </p:txBody>
      </p:sp>
      <p:sp>
        <p:nvSpPr>
          <p:cNvPr id="12" name="Rectangle 11">
            <a:extLst>
              <a:ext uri="{FF2B5EF4-FFF2-40B4-BE49-F238E27FC236}">
                <a16:creationId xmlns:a16="http://schemas.microsoft.com/office/drawing/2014/main" id="{DFDF6121-7601-AFB9-C6B6-6B2E725EFFEC}"/>
              </a:ext>
            </a:extLst>
          </p:cNvPr>
          <p:cNvSpPr/>
          <p:nvPr/>
        </p:nvSpPr>
        <p:spPr bwMode="auto">
          <a:xfrm>
            <a:off x="2031024" y="2444263"/>
            <a:ext cx="2795674" cy="2822330"/>
          </a:xfrm>
          <a:prstGeom prst="rect">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3" name="TextBox 12">
            <a:extLst>
              <a:ext uri="{FF2B5EF4-FFF2-40B4-BE49-F238E27FC236}">
                <a16:creationId xmlns:a16="http://schemas.microsoft.com/office/drawing/2014/main" id="{42233738-6A7E-C597-6B1D-D8F048F24FC5}"/>
              </a:ext>
            </a:extLst>
          </p:cNvPr>
          <p:cNvSpPr txBox="1"/>
          <p:nvPr/>
        </p:nvSpPr>
        <p:spPr>
          <a:xfrm>
            <a:off x="2160558" y="2106615"/>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Resource Group</a:t>
            </a:r>
          </a:p>
        </p:txBody>
      </p:sp>
      <p:pic>
        <p:nvPicPr>
          <p:cNvPr id="1026" name="Picture 2" descr="Azure OpenAI Service: Microsoft integriert ChatGPT und Dall-E in Cloud">
            <a:extLst>
              <a:ext uri="{FF2B5EF4-FFF2-40B4-BE49-F238E27FC236}">
                <a16:creationId xmlns:a16="http://schemas.microsoft.com/office/drawing/2014/main" id="{28482971-909A-94F7-A19C-4CD70E3B781F}"/>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23996" t="7910" r="25049" b="9081"/>
          <a:stretch/>
        </p:blipFill>
        <p:spPr bwMode="auto">
          <a:xfrm>
            <a:off x="3587268" y="3791859"/>
            <a:ext cx="628092" cy="57516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5CC634E-F5F9-39CC-ED9E-3CFBEA8BC260}"/>
              </a:ext>
            </a:extLst>
          </p:cNvPr>
          <p:cNvSpPr txBox="1"/>
          <p:nvPr/>
        </p:nvSpPr>
        <p:spPr>
          <a:xfrm>
            <a:off x="2870612" y="4336467"/>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OpenAI</a:t>
            </a:r>
          </a:p>
        </p:txBody>
      </p:sp>
      <p:sp>
        <p:nvSpPr>
          <p:cNvPr id="15" name="Rectangle 14">
            <a:extLst>
              <a:ext uri="{FF2B5EF4-FFF2-40B4-BE49-F238E27FC236}">
                <a16:creationId xmlns:a16="http://schemas.microsoft.com/office/drawing/2014/main" id="{59647EB8-5772-52A1-79B6-20C1D11CADD8}"/>
              </a:ext>
            </a:extLst>
          </p:cNvPr>
          <p:cNvSpPr/>
          <p:nvPr/>
        </p:nvSpPr>
        <p:spPr bwMode="auto">
          <a:xfrm>
            <a:off x="5967467" y="2444263"/>
            <a:ext cx="2795674" cy="2822330"/>
          </a:xfrm>
          <a:prstGeom prst="rect">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6" name="TextBox 15">
            <a:extLst>
              <a:ext uri="{FF2B5EF4-FFF2-40B4-BE49-F238E27FC236}">
                <a16:creationId xmlns:a16="http://schemas.microsoft.com/office/drawing/2014/main" id="{1C8348B7-95B5-95F3-4835-F39212EC12D8}"/>
              </a:ext>
            </a:extLst>
          </p:cNvPr>
          <p:cNvSpPr txBox="1"/>
          <p:nvPr/>
        </p:nvSpPr>
        <p:spPr>
          <a:xfrm>
            <a:off x="6097001" y="2106615"/>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Local Machine</a:t>
            </a:r>
          </a:p>
        </p:txBody>
      </p:sp>
      <p:pic>
        <p:nvPicPr>
          <p:cNvPr id="18" name="Graphic 17">
            <a:extLst>
              <a:ext uri="{FF2B5EF4-FFF2-40B4-BE49-F238E27FC236}">
                <a16:creationId xmlns:a16="http://schemas.microsoft.com/office/drawing/2014/main" id="{2AEEEDF8-39B1-00B6-C6AD-E0F158C7B40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481183" y="2633663"/>
            <a:ext cx="575163" cy="575163"/>
          </a:xfrm>
          <a:prstGeom prst="rect">
            <a:avLst/>
          </a:prstGeom>
        </p:spPr>
      </p:pic>
      <p:sp>
        <p:nvSpPr>
          <p:cNvPr id="19" name="TextBox 18">
            <a:extLst>
              <a:ext uri="{FF2B5EF4-FFF2-40B4-BE49-F238E27FC236}">
                <a16:creationId xmlns:a16="http://schemas.microsoft.com/office/drawing/2014/main" id="{96A6DEAA-1D8A-088C-835A-6ED4DA1E26EB}"/>
              </a:ext>
            </a:extLst>
          </p:cNvPr>
          <p:cNvSpPr txBox="1"/>
          <p:nvPr/>
        </p:nvSpPr>
        <p:spPr>
          <a:xfrm>
            <a:off x="5747291" y="3161655"/>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Visual</a:t>
            </a:r>
            <a:r>
              <a:rPr lang="en-US" dirty="0">
                <a:ea typeface="Segoe UI" pitchFamily="34" charset="0"/>
                <a:cs typeface="Segoe UI" pitchFamily="34" charset="0"/>
              </a:rPr>
              <a:t> </a:t>
            </a:r>
            <a:r>
              <a:rPr lang="en-US" sz="1800" dirty="0">
                <a:solidFill>
                  <a:schemeClr val="tx1"/>
                </a:solidFill>
                <a:ea typeface="Segoe UI" pitchFamily="34" charset="0"/>
                <a:cs typeface="Segoe UI" pitchFamily="34" charset="0"/>
              </a:rPr>
              <a:t>Studio</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Code</a:t>
            </a:r>
          </a:p>
        </p:txBody>
      </p:sp>
      <p:pic>
        <p:nvPicPr>
          <p:cNvPr id="21" name="Picture 20" descr="A green circle with black background&#10;&#10;Description automatically generated">
            <a:extLst>
              <a:ext uri="{FF2B5EF4-FFF2-40B4-BE49-F238E27FC236}">
                <a16:creationId xmlns:a16="http://schemas.microsoft.com/office/drawing/2014/main" id="{BC3F4EDA-11AD-166D-231D-80A68BFCCB35}"/>
              </a:ext>
            </a:extLst>
          </p:cNvPr>
          <p:cNvPicPr>
            <a:picLocks noChangeAspect="1"/>
          </p:cNvPicPr>
          <p:nvPr/>
        </p:nvPicPr>
        <p:blipFill>
          <a:blip r:embed="rId13"/>
          <a:stretch>
            <a:fillRect/>
          </a:stretch>
        </p:blipFill>
        <p:spPr>
          <a:xfrm>
            <a:off x="7802795" y="2633663"/>
            <a:ext cx="575163" cy="575163"/>
          </a:xfrm>
          <a:prstGeom prst="rect">
            <a:avLst/>
          </a:prstGeom>
        </p:spPr>
      </p:pic>
      <p:sp>
        <p:nvSpPr>
          <p:cNvPr id="25" name="TextBox 24">
            <a:extLst>
              <a:ext uri="{FF2B5EF4-FFF2-40B4-BE49-F238E27FC236}">
                <a16:creationId xmlns:a16="http://schemas.microsoft.com/office/drawing/2014/main" id="{C4980659-D0D7-D950-23EE-7FDC57894B20}"/>
              </a:ext>
            </a:extLst>
          </p:cNvPr>
          <p:cNvSpPr txBox="1"/>
          <p:nvPr/>
        </p:nvSpPr>
        <p:spPr>
          <a:xfrm>
            <a:off x="7056346" y="3178088"/>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Anaconda</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Python</a:t>
            </a:r>
          </a:p>
        </p:txBody>
      </p:sp>
      <p:pic>
        <p:nvPicPr>
          <p:cNvPr id="29" name="Graphic 28">
            <a:extLst>
              <a:ext uri="{FF2B5EF4-FFF2-40B4-BE49-F238E27FC236}">
                <a16:creationId xmlns:a16="http://schemas.microsoft.com/office/drawing/2014/main" id="{C14D6CE4-5C4A-A253-653D-8D60556DF4C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481182" y="3894534"/>
            <a:ext cx="575163" cy="575163"/>
          </a:xfrm>
          <a:prstGeom prst="rect">
            <a:avLst/>
          </a:prstGeom>
        </p:spPr>
      </p:pic>
      <p:sp>
        <p:nvSpPr>
          <p:cNvPr id="30" name="TextBox 29">
            <a:extLst>
              <a:ext uri="{FF2B5EF4-FFF2-40B4-BE49-F238E27FC236}">
                <a16:creationId xmlns:a16="http://schemas.microsoft.com/office/drawing/2014/main" id="{52AA7270-A187-FA08-6FF8-1C353671F2AE}"/>
              </a:ext>
            </a:extLst>
          </p:cNvPr>
          <p:cNvSpPr txBox="1"/>
          <p:nvPr/>
        </p:nvSpPr>
        <p:spPr>
          <a:xfrm>
            <a:off x="5741011" y="4421617"/>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Git</a:t>
            </a:r>
          </a:p>
        </p:txBody>
      </p:sp>
    </p:spTree>
    <p:custDataLst>
      <p:tags r:id="rId1"/>
    </p:custDataLst>
    <p:extLst>
      <p:ext uri="{BB962C8B-B14F-4D97-AF65-F5344CB8AC3E}">
        <p14:creationId xmlns:p14="http://schemas.microsoft.com/office/powerpoint/2010/main" val="426390216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BDA77-C30B-3644-E627-F8B9FF2C5473}"/>
              </a:ext>
            </a:extLst>
          </p:cNvPr>
          <p:cNvSpPr>
            <a:spLocks noGrp="1"/>
          </p:cNvSpPr>
          <p:nvPr>
            <p:ph type="title"/>
          </p:nvPr>
        </p:nvSpPr>
        <p:spPr/>
        <p:txBody>
          <a:bodyPr/>
          <a:lstStyle/>
          <a:p>
            <a:r>
              <a:rPr lang="en-US" dirty="0"/>
              <a:t>Azure AI Services Speech Service</a:t>
            </a:r>
          </a:p>
        </p:txBody>
      </p:sp>
      <p:sp>
        <p:nvSpPr>
          <p:cNvPr id="3" name="TextBox 2">
            <a:extLst>
              <a:ext uri="{FF2B5EF4-FFF2-40B4-BE49-F238E27FC236}">
                <a16:creationId xmlns:a16="http://schemas.microsoft.com/office/drawing/2014/main" id="{BED8BEDB-373E-497A-4A8E-29DF9F362392}"/>
              </a:ext>
            </a:extLst>
          </p:cNvPr>
          <p:cNvSpPr txBox="1"/>
          <p:nvPr/>
        </p:nvSpPr>
        <p:spPr>
          <a:xfrm>
            <a:off x="671566" y="1651279"/>
            <a:ext cx="10111990" cy="193899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28600" indent="-228600">
              <a:buFont typeface=""/>
              <a:buChar char="•"/>
            </a:pPr>
            <a:r>
              <a:rPr lang="en-US" dirty="0"/>
              <a:t>Provide speech-to-text and text-to-speech capabilities</a:t>
            </a:r>
          </a:p>
          <a:p>
            <a:pPr marL="228600" indent="-228600">
              <a:buFont typeface=""/>
              <a:buChar char="•"/>
            </a:pPr>
            <a:r>
              <a:rPr lang="en-US" dirty="0"/>
              <a:t>Key scenarios</a:t>
            </a:r>
          </a:p>
          <a:p>
            <a:pPr marL="685800" lvl="1" indent="-228600">
              <a:buFont typeface=""/>
              <a:buChar char="•"/>
            </a:pPr>
            <a:r>
              <a:rPr lang="en-US" dirty="0"/>
              <a:t>Captioning</a:t>
            </a:r>
          </a:p>
          <a:p>
            <a:pPr marL="685800" lvl="1" indent="-228600">
              <a:buFont typeface=""/>
              <a:buChar char="•"/>
            </a:pPr>
            <a:r>
              <a:rPr lang="en-US" dirty="0"/>
              <a:t>Transcription</a:t>
            </a:r>
          </a:p>
          <a:p>
            <a:pPr marL="685800" lvl="1" indent="-228600">
              <a:buFont typeface=""/>
              <a:buChar char="•"/>
            </a:pPr>
            <a:r>
              <a:rPr lang="en-US" dirty="0"/>
              <a:t>Speaker recognition</a:t>
            </a:r>
          </a:p>
          <a:p>
            <a:pPr marL="685800" lvl="1" indent="-228600">
              <a:buFont typeface=""/>
              <a:buChar char="•"/>
            </a:pPr>
            <a:r>
              <a:rPr lang="en-US" dirty="0"/>
              <a:t>Creation of audio content</a:t>
            </a:r>
          </a:p>
          <a:p>
            <a:pPr marL="685800" lvl="1" indent="-228600">
              <a:buFont typeface=""/>
              <a:buChar char="•"/>
            </a:pPr>
            <a:r>
              <a:rPr lang="en-US" dirty="0"/>
              <a:t>Create voice assistants</a:t>
            </a:r>
          </a:p>
        </p:txBody>
      </p:sp>
    </p:spTree>
    <p:extLst>
      <p:ext uri="{BB962C8B-B14F-4D97-AF65-F5344CB8AC3E}">
        <p14:creationId xmlns:p14="http://schemas.microsoft.com/office/powerpoint/2010/main" val="277108200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BDA77-C30B-3644-E627-F8B9FF2C5473}"/>
              </a:ext>
            </a:extLst>
          </p:cNvPr>
          <p:cNvSpPr>
            <a:spLocks noGrp="1"/>
          </p:cNvSpPr>
          <p:nvPr>
            <p:ph type="title"/>
          </p:nvPr>
        </p:nvSpPr>
        <p:spPr/>
        <p:txBody>
          <a:bodyPr/>
          <a:lstStyle/>
          <a:p>
            <a:r>
              <a:rPr lang="en-US" dirty="0"/>
              <a:t>Whisper API vs AI Services Speech</a:t>
            </a:r>
          </a:p>
        </p:txBody>
      </p:sp>
      <p:pic>
        <p:nvPicPr>
          <p:cNvPr id="5" name="Picture 4">
            <a:extLst>
              <a:ext uri="{FF2B5EF4-FFF2-40B4-BE49-F238E27FC236}">
                <a16:creationId xmlns:a16="http://schemas.microsoft.com/office/drawing/2014/main" id="{B7CC33D2-B26D-5E24-B294-C7822ED5771B}"/>
              </a:ext>
            </a:extLst>
          </p:cNvPr>
          <p:cNvPicPr>
            <a:picLocks noChangeAspect="1"/>
          </p:cNvPicPr>
          <p:nvPr/>
        </p:nvPicPr>
        <p:blipFill>
          <a:blip r:embed="rId3"/>
          <a:stretch>
            <a:fillRect/>
          </a:stretch>
        </p:blipFill>
        <p:spPr>
          <a:xfrm>
            <a:off x="0" y="1278835"/>
            <a:ext cx="12192000" cy="4300330"/>
          </a:xfrm>
          <a:prstGeom prst="rect">
            <a:avLst/>
          </a:prstGeom>
        </p:spPr>
      </p:pic>
    </p:spTree>
    <p:extLst>
      <p:ext uri="{BB962C8B-B14F-4D97-AF65-F5344CB8AC3E}">
        <p14:creationId xmlns:p14="http://schemas.microsoft.com/office/powerpoint/2010/main" val="391188563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51890E7-B0A6-AF21-7B2A-4E57DB96CEC1}"/>
              </a:ext>
            </a:extLst>
          </p:cNvPr>
          <p:cNvSpPr>
            <a:spLocks noGrp="1"/>
          </p:cNvSpPr>
          <p:nvPr>
            <p:ph type="title"/>
          </p:nvPr>
        </p:nvSpPr>
        <p:spPr>
          <a:xfrm>
            <a:off x="588263" y="457200"/>
            <a:ext cx="11018520" cy="861774"/>
          </a:xfrm>
        </p:spPr>
        <p:txBody>
          <a:bodyPr/>
          <a:lstStyle/>
          <a:p>
            <a:r>
              <a:rPr lang="en-US" sz="2800" dirty="0">
                <a:latin typeface="+mn-lt"/>
                <a:cs typeface="Segoe UI Light" panose="020B0502040204020203" pitchFamily="34" charset="0"/>
              </a:rPr>
              <a:t>Prepare a speech resource</a:t>
            </a:r>
            <a:br>
              <a:rPr lang="en-IN" dirty="0"/>
            </a:br>
            <a:endParaRPr lang="en-IN" dirty="0"/>
          </a:p>
        </p:txBody>
      </p:sp>
      <p:sp>
        <p:nvSpPr>
          <p:cNvPr id="21" name="Rectangle: Single Corner Rounded 20">
            <a:extLst>
              <a:ext uri="{FF2B5EF4-FFF2-40B4-BE49-F238E27FC236}">
                <a16:creationId xmlns:a16="http://schemas.microsoft.com/office/drawing/2014/main" id="{7B3CAEF9-B3E7-9AE1-B8B7-B10DE55EF45F}"/>
              </a:ext>
              <a:ext uri="{C183D7F6-B498-43B3-948B-1728B52AA6E4}">
                <adec:decorative xmlns:adec="http://schemas.microsoft.com/office/drawing/2017/decorative" val="1"/>
              </a:ext>
            </a:extLst>
          </p:cNvPr>
          <p:cNvSpPr/>
          <p:nvPr/>
        </p:nvSpPr>
        <p:spPr bwMode="auto">
          <a:xfrm flipH="1">
            <a:off x="4219306" y="1503640"/>
            <a:ext cx="7384429" cy="4765399"/>
          </a:xfrm>
          <a:prstGeom prst="round1Rect">
            <a:avLst>
              <a:gd name="adj" fmla="val 3772"/>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
              <a:ea typeface="Segoe UI" pitchFamily="34" charset="0"/>
              <a:cs typeface="Segoe UI" pitchFamily="34" charset="0"/>
            </a:endParaRPr>
          </a:p>
        </p:txBody>
      </p:sp>
      <p:sp>
        <p:nvSpPr>
          <p:cNvPr id="22" name="Rectangle: Single Corner Rounded 21">
            <a:extLst>
              <a:ext uri="{FF2B5EF4-FFF2-40B4-BE49-F238E27FC236}">
                <a16:creationId xmlns:a16="http://schemas.microsoft.com/office/drawing/2014/main" id="{26F36B03-0C66-D853-091E-B580DBFC8039}"/>
              </a:ext>
              <a:ext uri="{C183D7F6-B498-43B3-948B-1728B52AA6E4}">
                <adec:decorative xmlns:adec="http://schemas.microsoft.com/office/drawing/2017/decorative" val="1"/>
              </a:ext>
            </a:extLst>
          </p:cNvPr>
          <p:cNvSpPr/>
          <p:nvPr/>
        </p:nvSpPr>
        <p:spPr bwMode="auto">
          <a:xfrm>
            <a:off x="0" y="1469436"/>
            <a:ext cx="4023360" cy="5388564"/>
          </a:xfrm>
          <a:prstGeom prst="round1Rect">
            <a:avLst>
              <a:gd name="adj" fmla="val 5755"/>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 name="TextBox 3">
            <a:extLst>
              <a:ext uri="{FF2B5EF4-FFF2-40B4-BE49-F238E27FC236}">
                <a16:creationId xmlns:a16="http://schemas.microsoft.com/office/drawing/2014/main" id="{7507F1B0-1015-70E2-FD21-E70BA1BC7356}"/>
              </a:ext>
            </a:extLst>
          </p:cNvPr>
          <p:cNvSpPr txBox="1"/>
          <p:nvPr/>
        </p:nvSpPr>
        <p:spPr>
          <a:xfrm>
            <a:off x="1254439" y="1752600"/>
            <a:ext cx="2609501" cy="738664"/>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i="0" u="none" strike="noStrike" kern="1200" cap="none" spc="0" normalizeH="0" baseline="0" noProof="0" dirty="0">
                <a:ln>
                  <a:noFill/>
                </a:ln>
                <a:solidFill>
                  <a:srgbClr val="000000"/>
                </a:solidFill>
                <a:effectLst/>
                <a:uLnTx/>
                <a:uFillTx/>
                <a:latin typeface="Segoe UI "/>
                <a:ea typeface="+mn-ea"/>
                <a:cs typeface="+mn-cs"/>
              </a:rPr>
              <a:t>The Azure OpenAI Studio has built-in support for AI Services Speech resources.</a:t>
            </a:r>
          </a:p>
        </p:txBody>
      </p:sp>
      <p:grpSp>
        <p:nvGrpSpPr>
          <p:cNvPr id="6" name="Group 5">
            <a:extLst>
              <a:ext uri="{FF2B5EF4-FFF2-40B4-BE49-F238E27FC236}">
                <a16:creationId xmlns:a16="http://schemas.microsoft.com/office/drawing/2014/main" id="{B8048BC2-B739-165A-C8FE-AB27715CC12E}"/>
              </a:ext>
              <a:ext uri="{C183D7F6-B498-43B3-948B-1728B52AA6E4}">
                <adec:decorative xmlns:adec="http://schemas.microsoft.com/office/drawing/2017/decorative" val="1"/>
              </a:ext>
            </a:extLst>
          </p:cNvPr>
          <p:cNvGrpSpPr/>
          <p:nvPr/>
        </p:nvGrpSpPr>
        <p:grpSpPr>
          <a:xfrm>
            <a:off x="588263" y="1752600"/>
            <a:ext cx="499256" cy="499256"/>
            <a:chOff x="4863419" y="201635"/>
            <a:chExt cx="1828800" cy="1828800"/>
          </a:xfrm>
        </p:grpSpPr>
        <p:sp>
          <p:nvSpPr>
            <p:cNvPr id="8" name="Freeform: Shape 11">
              <a:extLst>
                <a:ext uri="{FF2B5EF4-FFF2-40B4-BE49-F238E27FC236}">
                  <a16:creationId xmlns:a16="http://schemas.microsoft.com/office/drawing/2014/main" id="{B47A0DF3-1600-DF49-D0DE-D8FB9AE6AA7B}"/>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9" name="Oval 8">
              <a:extLst>
                <a:ext uri="{FF2B5EF4-FFF2-40B4-BE49-F238E27FC236}">
                  <a16:creationId xmlns:a16="http://schemas.microsoft.com/office/drawing/2014/main" id="{19851A6D-77E1-0B3C-D5A0-841F6AC13231}"/>
                </a:ext>
              </a:extLst>
            </p:cNvPr>
            <p:cNvSpPr>
              <a:spLocks/>
            </p:cNvSpPr>
            <p:nvPr/>
          </p:nvSpPr>
          <p:spPr bwMode="auto">
            <a:xfrm>
              <a:off x="5085647" y="423863"/>
              <a:ext cx="1384344" cy="138434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cxnSp>
        <p:nvCxnSpPr>
          <p:cNvPr id="10" name="Straight Connector 9">
            <a:extLst>
              <a:ext uri="{FF2B5EF4-FFF2-40B4-BE49-F238E27FC236}">
                <a16:creationId xmlns:a16="http://schemas.microsoft.com/office/drawing/2014/main" id="{41CCAC0E-9E9B-70FD-5D2B-655F5B5E6DAD}"/>
              </a:ext>
              <a:ext uri="{C183D7F6-B498-43B3-948B-1728B52AA6E4}">
                <adec:decorative xmlns:adec="http://schemas.microsoft.com/office/drawing/2017/decorative" val="1"/>
              </a:ext>
            </a:extLst>
          </p:cNvPr>
          <p:cNvCxnSpPr>
            <a:cxnSpLocks/>
          </p:cNvCxnSpPr>
          <p:nvPr/>
        </p:nvCxnSpPr>
        <p:spPr>
          <a:xfrm>
            <a:off x="1244913" y="3847624"/>
            <a:ext cx="260950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E8DFB31-93F7-F070-9CB4-AD3A6BEAA67E}"/>
              </a:ext>
            </a:extLst>
          </p:cNvPr>
          <p:cNvSpPr txBox="1"/>
          <p:nvPr/>
        </p:nvSpPr>
        <p:spPr>
          <a:xfrm>
            <a:off x="1254439" y="4219099"/>
            <a:ext cx="2609501" cy="984885"/>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lang="en-US" sz="1600" dirty="0">
                <a:solidFill>
                  <a:srgbClr val="000000"/>
                </a:solidFill>
                <a:latin typeface="Segoe UI "/>
              </a:rPr>
              <a:t>You will work with a speech to text scenario in this exercise, but text to speech is also a possibility.</a:t>
            </a:r>
            <a:endParaRPr kumimoji="0" lang="en-US" sz="1600" b="0" i="0" u="none" strike="noStrike" kern="1200" cap="none" spc="0" normalizeH="0" baseline="0" noProof="0" dirty="0">
              <a:ln>
                <a:noFill/>
              </a:ln>
              <a:solidFill>
                <a:srgbClr val="000000"/>
              </a:solidFill>
              <a:effectLst/>
              <a:uLnTx/>
              <a:uFillTx/>
              <a:latin typeface="Segoe UI "/>
              <a:ea typeface="+mn-ea"/>
              <a:cs typeface="+mn-cs"/>
            </a:endParaRPr>
          </a:p>
        </p:txBody>
      </p:sp>
      <p:grpSp>
        <p:nvGrpSpPr>
          <p:cNvPr id="20" name="Group 19">
            <a:extLst>
              <a:ext uri="{FF2B5EF4-FFF2-40B4-BE49-F238E27FC236}">
                <a16:creationId xmlns:a16="http://schemas.microsoft.com/office/drawing/2014/main" id="{22718B3A-703B-CE0F-0F4F-AF05EEE5DAE3}"/>
              </a:ext>
              <a:ext uri="{C183D7F6-B498-43B3-948B-1728B52AA6E4}">
                <adec:decorative xmlns:adec="http://schemas.microsoft.com/office/drawing/2017/decorative" val="1"/>
              </a:ext>
            </a:extLst>
          </p:cNvPr>
          <p:cNvGrpSpPr/>
          <p:nvPr/>
        </p:nvGrpSpPr>
        <p:grpSpPr>
          <a:xfrm>
            <a:off x="588263" y="4219099"/>
            <a:ext cx="499256" cy="499256"/>
            <a:chOff x="588263" y="4142899"/>
            <a:chExt cx="499256" cy="499256"/>
          </a:xfrm>
        </p:grpSpPr>
        <p:sp>
          <p:nvSpPr>
            <p:cNvPr id="15" name="Freeform: Shape 11">
              <a:extLst>
                <a:ext uri="{FF2B5EF4-FFF2-40B4-BE49-F238E27FC236}">
                  <a16:creationId xmlns:a16="http://schemas.microsoft.com/office/drawing/2014/main" id="{1B35E676-219F-3798-C44B-5512BD6DD210}"/>
                </a:ext>
              </a:extLst>
            </p:cNvPr>
            <p:cNvSpPr>
              <a:spLocks/>
            </p:cNvSpPr>
            <p:nvPr/>
          </p:nvSpPr>
          <p:spPr bwMode="auto">
            <a:xfrm>
              <a:off x="588263" y="4142899"/>
              <a:ext cx="499256" cy="499256"/>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6" name="Oval 15">
              <a:extLst>
                <a:ext uri="{FF2B5EF4-FFF2-40B4-BE49-F238E27FC236}">
                  <a16:creationId xmlns:a16="http://schemas.microsoft.com/office/drawing/2014/main" id="{06BA2B85-9ABF-698E-0BED-F2C944BBAA5B}"/>
                </a:ext>
              </a:extLst>
            </p:cNvPr>
            <p:cNvSpPr>
              <a:spLocks/>
            </p:cNvSpPr>
            <p:nvPr/>
          </p:nvSpPr>
          <p:spPr bwMode="auto">
            <a:xfrm>
              <a:off x="648931" y="4203567"/>
              <a:ext cx="377921" cy="377921"/>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7" name="Freeform 13">
            <a:extLst>
              <a:ext uri="{FF2B5EF4-FFF2-40B4-BE49-F238E27FC236}">
                <a16:creationId xmlns:a16="http://schemas.microsoft.com/office/drawing/2014/main" id="{2682F4D0-6004-A76B-2709-7E80CBB134E6}"/>
              </a:ext>
              <a:ext uri="{C183D7F6-B498-43B3-948B-1728B52AA6E4}">
                <adec:decorative xmlns:adec="http://schemas.microsoft.com/office/drawing/2017/decorative" val="1"/>
              </a:ext>
            </a:extLst>
          </p:cNvPr>
          <p:cNvSpPr>
            <a:spLocks noChangeAspect="1"/>
          </p:cNvSpPr>
          <p:nvPr/>
        </p:nvSpPr>
        <p:spPr bwMode="auto">
          <a:xfrm>
            <a:off x="687562" y="1919764"/>
            <a:ext cx="300658" cy="164928"/>
          </a:xfrm>
          <a:custGeom>
            <a:avLst/>
            <a:gdLst>
              <a:gd name="T0" fmla="*/ 384 w 771"/>
              <a:gd name="T1" fmla="*/ 0 h 422"/>
              <a:gd name="T2" fmla="*/ 549 w 771"/>
              <a:gd name="T3" fmla="*/ 110 h 422"/>
              <a:gd name="T4" fmla="*/ 551 w 771"/>
              <a:gd name="T5" fmla="*/ 115 h 422"/>
              <a:gd name="T6" fmla="*/ 565 w 771"/>
              <a:gd name="T7" fmla="*/ 110 h 422"/>
              <a:gd name="T8" fmla="*/ 612 w 771"/>
              <a:gd name="T9" fmla="*/ 103 h 422"/>
              <a:gd name="T10" fmla="*/ 771 w 771"/>
              <a:gd name="T11" fmla="*/ 262 h 422"/>
              <a:gd name="T12" fmla="*/ 628 w 771"/>
              <a:gd name="T13" fmla="*/ 420 h 422"/>
              <a:gd name="T14" fmla="*/ 616 w 771"/>
              <a:gd name="T15" fmla="*/ 421 h 422"/>
              <a:gd name="T16" fmla="*/ 610 w 771"/>
              <a:gd name="T17" fmla="*/ 421 h 422"/>
              <a:gd name="T18" fmla="*/ 98 w 771"/>
              <a:gd name="T19" fmla="*/ 421 h 422"/>
              <a:gd name="T20" fmla="*/ 91 w 771"/>
              <a:gd name="T21" fmla="*/ 422 h 422"/>
              <a:gd name="T22" fmla="*/ 74 w 771"/>
              <a:gd name="T23" fmla="*/ 419 h 422"/>
              <a:gd name="T24" fmla="*/ 12 w 771"/>
              <a:gd name="T25" fmla="*/ 312 h 422"/>
              <a:gd name="T26" fmla="*/ 101 w 771"/>
              <a:gd name="T27" fmla="*/ 247 h 422"/>
              <a:gd name="T28" fmla="*/ 108 w 771"/>
              <a:gd name="T29" fmla="*/ 249 h 422"/>
              <a:gd name="T30" fmla="*/ 106 w 771"/>
              <a:gd name="T31" fmla="*/ 238 h 422"/>
              <a:gd name="T32" fmla="*/ 119 w 771"/>
              <a:gd name="T33" fmla="*/ 179 h 422"/>
              <a:gd name="T34" fmla="*/ 201 w 771"/>
              <a:gd name="T35" fmla="*/ 128 h 422"/>
              <a:gd name="T36" fmla="*/ 213 w 771"/>
              <a:gd name="T37" fmla="*/ 128 h 422"/>
              <a:gd name="T38" fmla="*/ 213 w 771"/>
              <a:gd name="T39" fmla="*/ 127 h 422"/>
              <a:gd name="T40" fmla="*/ 384 w 771"/>
              <a:gd name="T4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1" h="422">
                <a:moveTo>
                  <a:pt x="384" y="0"/>
                </a:moveTo>
                <a:cubicBezTo>
                  <a:pt x="458" y="0"/>
                  <a:pt x="522" y="46"/>
                  <a:pt x="549" y="110"/>
                </a:cubicBezTo>
                <a:cubicBezTo>
                  <a:pt x="551" y="115"/>
                  <a:pt x="551" y="115"/>
                  <a:pt x="551" y="115"/>
                </a:cubicBezTo>
                <a:cubicBezTo>
                  <a:pt x="565" y="110"/>
                  <a:pt x="565" y="110"/>
                  <a:pt x="565" y="110"/>
                </a:cubicBezTo>
                <a:cubicBezTo>
                  <a:pt x="580" y="105"/>
                  <a:pt x="596" y="103"/>
                  <a:pt x="612" y="103"/>
                </a:cubicBezTo>
                <a:cubicBezTo>
                  <a:pt x="700" y="103"/>
                  <a:pt x="771" y="174"/>
                  <a:pt x="771" y="262"/>
                </a:cubicBezTo>
                <a:cubicBezTo>
                  <a:pt x="771" y="344"/>
                  <a:pt x="708" y="412"/>
                  <a:pt x="628" y="420"/>
                </a:cubicBezTo>
                <a:cubicBezTo>
                  <a:pt x="616" y="421"/>
                  <a:pt x="616" y="421"/>
                  <a:pt x="616" y="421"/>
                </a:cubicBezTo>
                <a:cubicBezTo>
                  <a:pt x="610" y="421"/>
                  <a:pt x="610" y="421"/>
                  <a:pt x="610" y="421"/>
                </a:cubicBezTo>
                <a:cubicBezTo>
                  <a:pt x="98" y="421"/>
                  <a:pt x="98" y="421"/>
                  <a:pt x="98" y="421"/>
                </a:cubicBezTo>
                <a:cubicBezTo>
                  <a:pt x="91" y="422"/>
                  <a:pt x="91" y="422"/>
                  <a:pt x="91" y="422"/>
                </a:cubicBezTo>
                <a:cubicBezTo>
                  <a:pt x="85" y="421"/>
                  <a:pt x="79" y="420"/>
                  <a:pt x="74" y="419"/>
                </a:cubicBezTo>
                <a:cubicBezTo>
                  <a:pt x="27" y="406"/>
                  <a:pt x="0" y="359"/>
                  <a:pt x="12" y="312"/>
                </a:cubicBezTo>
                <a:cubicBezTo>
                  <a:pt x="23" y="271"/>
                  <a:pt x="61" y="245"/>
                  <a:pt x="101" y="247"/>
                </a:cubicBezTo>
                <a:cubicBezTo>
                  <a:pt x="108" y="249"/>
                  <a:pt x="108" y="249"/>
                  <a:pt x="108" y="249"/>
                </a:cubicBezTo>
                <a:cubicBezTo>
                  <a:pt x="106" y="238"/>
                  <a:pt x="106" y="238"/>
                  <a:pt x="106" y="238"/>
                </a:cubicBezTo>
                <a:cubicBezTo>
                  <a:pt x="105" y="218"/>
                  <a:pt x="109" y="198"/>
                  <a:pt x="119" y="179"/>
                </a:cubicBezTo>
                <a:cubicBezTo>
                  <a:pt x="137" y="148"/>
                  <a:pt x="168" y="130"/>
                  <a:pt x="201" y="128"/>
                </a:cubicBezTo>
                <a:cubicBezTo>
                  <a:pt x="213" y="128"/>
                  <a:pt x="213" y="128"/>
                  <a:pt x="213" y="128"/>
                </a:cubicBezTo>
                <a:cubicBezTo>
                  <a:pt x="213" y="127"/>
                  <a:pt x="213" y="127"/>
                  <a:pt x="213" y="127"/>
                </a:cubicBezTo>
                <a:cubicBezTo>
                  <a:pt x="236" y="53"/>
                  <a:pt x="304" y="0"/>
                  <a:pt x="384" y="0"/>
                </a:cubicBezTo>
                <a:close/>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sp>
        <p:nvSpPr>
          <p:cNvPr id="18" name="check 3">
            <a:extLst>
              <a:ext uri="{FF2B5EF4-FFF2-40B4-BE49-F238E27FC236}">
                <a16:creationId xmlns:a16="http://schemas.microsoft.com/office/drawing/2014/main" id="{5460E564-E61B-8962-606B-7286FB544DEF}"/>
              </a:ext>
              <a:ext uri="{C183D7F6-B498-43B3-948B-1728B52AA6E4}">
                <adec:decorative xmlns:adec="http://schemas.microsoft.com/office/drawing/2017/decorative" val="1"/>
              </a:ext>
            </a:extLst>
          </p:cNvPr>
          <p:cNvSpPr>
            <a:spLocks noChangeAspect="1" noEditPoints="1"/>
          </p:cNvSpPr>
          <p:nvPr/>
        </p:nvSpPr>
        <p:spPr bwMode="auto">
          <a:xfrm>
            <a:off x="711907" y="4343474"/>
            <a:ext cx="251968" cy="250506"/>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pic>
        <p:nvPicPr>
          <p:cNvPr id="7" name="Picture 6">
            <a:extLst>
              <a:ext uri="{FF2B5EF4-FFF2-40B4-BE49-F238E27FC236}">
                <a16:creationId xmlns:a16="http://schemas.microsoft.com/office/drawing/2014/main" id="{60780E01-38BC-0911-D9A0-6527D8434F17}"/>
              </a:ext>
            </a:extLst>
          </p:cNvPr>
          <p:cNvPicPr>
            <a:picLocks noChangeAspect="1"/>
          </p:cNvPicPr>
          <p:nvPr/>
        </p:nvPicPr>
        <p:blipFill>
          <a:blip r:embed="rId4"/>
          <a:stretch>
            <a:fillRect/>
          </a:stretch>
        </p:blipFill>
        <p:spPr>
          <a:xfrm>
            <a:off x="5964220" y="1586487"/>
            <a:ext cx="3894599" cy="4599703"/>
          </a:xfrm>
          <a:prstGeom prst="rect">
            <a:avLst/>
          </a:prstGeom>
        </p:spPr>
      </p:pic>
    </p:spTree>
    <p:custDataLst>
      <p:tags r:id="rId1"/>
    </p:custDataLst>
    <p:extLst>
      <p:ext uri="{BB962C8B-B14F-4D97-AF65-F5344CB8AC3E}">
        <p14:creationId xmlns:p14="http://schemas.microsoft.com/office/powerpoint/2010/main" val="17818694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sz="2800" dirty="0">
                <a:latin typeface="+mn-lt"/>
                <a:cs typeface="Segoe UI Light" panose="020B0502040204020203" pitchFamily="34" charset="0"/>
              </a:rPr>
              <a:t>Make Requests using Speech</a:t>
            </a:r>
            <a:endParaRPr lang="en-US" dirty="0"/>
          </a:p>
        </p:txBody>
      </p:sp>
      <p:sp>
        <p:nvSpPr>
          <p:cNvPr id="42" name="Rectangle: Rounded Corners 41">
            <a:extLst>
              <a:ext uri="{FF2B5EF4-FFF2-40B4-BE49-F238E27FC236}">
                <a16:creationId xmlns:a16="http://schemas.microsoft.com/office/drawing/2014/main" id="{66D99054-7329-D75D-8B4B-F9F780998CB3}"/>
              </a:ext>
              <a:ext uri="{C183D7F6-B498-43B3-948B-1728B52AA6E4}">
                <adec:decorative xmlns:adec="http://schemas.microsoft.com/office/drawing/2017/decorative" val="1"/>
              </a:ext>
            </a:extLst>
          </p:cNvPr>
          <p:cNvSpPr/>
          <p:nvPr/>
        </p:nvSpPr>
        <p:spPr bwMode="auto">
          <a:xfrm>
            <a:off x="588263" y="1612900"/>
            <a:ext cx="11018520" cy="4660900"/>
          </a:xfrm>
          <a:prstGeom prst="roundRect">
            <a:avLst>
              <a:gd name="adj" fmla="val 4846"/>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
              <a:ea typeface="Segoe UI" pitchFamily="34" charset="0"/>
              <a:cs typeface="Segoe UI" pitchFamily="34" charset="0"/>
            </a:endParaRPr>
          </a:p>
        </p:txBody>
      </p:sp>
      <p:pic>
        <p:nvPicPr>
          <p:cNvPr id="5" name="Picture 4">
            <a:extLst>
              <a:ext uri="{FF2B5EF4-FFF2-40B4-BE49-F238E27FC236}">
                <a16:creationId xmlns:a16="http://schemas.microsoft.com/office/drawing/2014/main" id="{381D5952-4A21-8448-F44A-F99EAF5414B3}"/>
              </a:ext>
            </a:extLst>
          </p:cNvPr>
          <p:cNvPicPr>
            <a:picLocks noChangeAspect="1"/>
          </p:cNvPicPr>
          <p:nvPr/>
        </p:nvPicPr>
        <p:blipFill>
          <a:blip r:embed="rId4"/>
          <a:stretch>
            <a:fillRect/>
          </a:stretch>
        </p:blipFill>
        <p:spPr>
          <a:xfrm>
            <a:off x="5998233" y="1793652"/>
            <a:ext cx="5366483" cy="4495065"/>
          </a:xfrm>
          <a:prstGeom prst="rect">
            <a:avLst/>
          </a:prstGeom>
        </p:spPr>
      </p:pic>
      <p:pic>
        <p:nvPicPr>
          <p:cNvPr id="3" name="Picture 2">
            <a:extLst>
              <a:ext uri="{FF2B5EF4-FFF2-40B4-BE49-F238E27FC236}">
                <a16:creationId xmlns:a16="http://schemas.microsoft.com/office/drawing/2014/main" id="{79142A24-9959-529B-7256-BC6F325A867F}"/>
              </a:ext>
            </a:extLst>
          </p:cNvPr>
          <p:cNvPicPr>
            <a:picLocks noChangeAspect="1"/>
          </p:cNvPicPr>
          <p:nvPr/>
        </p:nvPicPr>
        <p:blipFill>
          <a:blip r:embed="rId5"/>
          <a:stretch>
            <a:fillRect/>
          </a:stretch>
        </p:blipFill>
        <p:spPr>
          <a:xfrm>
            <a:off x="585217" y="3311982"/>
            <a:ext cx="5510783" cy="1262736"/>
          </a:xfrm>
          <a:prstGeom prst="rect">
            <a:avLst/>
          </a:prstGeom>
        </p:spPr>
      </p:pic>
    </p:spTree>
    <p:custDataLst>
      <p:tags r:id="rId1"/>
    </p:custDataLst>
    <p:extLst>
      <p:ext uri="{BB962C8B-B14F-4D97-AF65-F5344CB8AC3E}">
        <p14:creationId xmlns:p14="http://schemas.microsoft.com/office/powerpoint/2010/main" val="213568758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BEFD216-405C-6156-3033-474069C6F437}"/>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Provide live audio transcription</a:t>
            </a:r>
            <a:endParaRPr kumimoji="0" lang="en-I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
        <p:nvSpPr>
          <p:cNvPr id="2" name="Text Placeholder 9">
            <a:extLst>
              <a:ext uri="{FF2B5EF4-FFF2-40B4-BE49-F238E27FC236}">
                <a16:creationId xmlns:a16="http://schemas.microsoft.com/office/drawing/2014/main" id="{C64DEE11-5EF4-F116-9004-D71B0197FB63}"/>
              </a:ext>
            </a:extLst>
          </p:cNvPr>
          <p:cNvSpPr txBox="1">
            <a:spLocks/>
          </p:cNvSpPr>
          <p:nvPr/>
        </p:nvSpPr>
        <p:spPr>
          <a:xfrm>
            <a:off x="584200" y="5252490"/>
            <a:ext cx="10480421"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bg1"/>
                </a:soli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Exercise 5</a:t>
            </a:r>
          </a:p>
        </p:txBody>
      </p:sp>
    </p:spTree>
    <p:custDataLst>
      <p:tags r:id="rId1"/>
    </p:custDataLst>
    <p:extLst>
      <p:ext uri="{BB962C8B-B14F-4D97-AF65-F5344CB8AC3E}">
        <p14:creationId xmlns:p14="http://schemas.microsoft.com/office/powerpoint/2010/main" val="344751418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Exercise 5 Architecture </a:t>
            </a:r>
            <a:endParaRPr lang="en-US" dirty="0"/>
          </a:p>
        </p:txBody>
      </p:sp>
      <p:pic>
        <p:nvPicPr>
          <p:cNvPr id="2" name="Graphic 1">
            <a:extLst>
              <a:ext uri="{FF2B5EF4-FFF2-40B4-BE49-F238E27FC236}">
                <a16:creationId xmlns:a16="http://schemas.microsoft.com/office/drawing/2014/main" id="{D4D453F7-46F9-680F-E479-1AA5446AB11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98016" y="1736374"/>
            <a:ext cx="628092" cy="628092"/>
          </a:xfrm>
          <a:prstGeom prst="rect">
            <a:avLst/>
          </a:prstGeom>
        </p:spPr>
      </p:pic>
      <p:pic>
        <p:nvPicPr>
          <p:cNvPr id="3" name="Picture 2" descr="Streamlit logo on light background">
            <a:extLst>
              <a:ext uri="{FF2B5EF4-FFF2-40B4-BE49-F238E27FC236}">
                <a16:creationId xmlns:a16="http://schemas.microsoft.com/office/drawing/2014/main" id="{3E1AFC69-54C9-74E6-DEA2-FA883D1F5D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5611" y="3467997"/>
            <a:ext cx="1772719" cy="103712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Azure OpenAI Service: Microsoft integriert ChatGPT und Dall-E in Cloud">
            <a:extLst>
              <a:ext uri="{FF2B5EF4-FFF2-40B4-BE49-F238E27FC236}">
                <a16:creationId xmlns:a16="http://schemas.microsoft.com/office/drawing/2014/main" id="{E06C193E-6156-0FC9-F3A4-A5584D6729A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3996" t="7910" r="25049" b="9081"/>
          <a:stretch/>
        </p:blipFill>
        <p:spPr bwMode="auto">
          <a:xfrm>
            <a:off x="6180491" y="1762778"/>
            <a:ext cx="628092" cy="57516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6C7B81E-2826-9D27-2C97-CEFEB26CD59F}"/>
              </a:ext>
            </a:extLst>
          </p:cNvPr>
          <p:cNvSpPr txBox="1"/>
          <p:nvPr/>
        </p:nvSpPr>
        <p:spPr>
          <a:xfrm>
            <a:off x="5466785" y="2364466"/>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OpenAI</a:t>
            </a:r>
          </a:p>
        </p:txBody>
      </p:sp>
      <p:sp>
        <p:nvSpPr>
          <p:cNvPr id="7" name="TextBox 6">
            <a:extLst>
              <a:ext uri="{FF2B5EF4-FFF2-40B4-BE49-F238E27FC236}">
                <a16:creationId xmlns:a16="http://schemas.microsoft.com/office/drawing/2014/main" id="{43668D23-3E68-5A51-DD05-6D260AD2C940}"/>
              </a:ext>
            </a:extLst>
          </p:cNvPr>
          <p:cNvSpPr txBox="1"/>
          <p:nvPr/>
        </p:nvSpPr>
        <p:spPr>
          <a:xfrm>
            <a:off x="3975518" y="2364466"/>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AI Services</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Speech</a:t>
            </a:r>
          </a:p>
        </p:txBody>
      </p:sp>
      <p:pic>
        <p:nvPicPr>
          <p:cNvPr id="8" name="Graphic 7" descr="Radio microphone with solid fill">
            <a:extLst>
              <a:ext uri="{FF2B5EF4-FFF2-40B4-BE49-F238E27FC236}">
                <a16:creationId xmlns:a16="http://schemas.microsoft.com/office/drawing/2014/main" id="{60753686-857A-5BFC-879B-F49DFC15440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46070" y="3467997"/>
            <a:ext cx="914400" cy="914400"/>
          </a:xfrm>
          <a:prstGeom prst="rect">
            <a:avLst/>
          </a:prstGeom>
        </p:spPr>
      </p:pic>
      <p:cxnSp>
        <p:nvCxnSpPr>
          <p:cNvPr id="9" name="Straight Arrow Connector 8">
            <a:extLst>
              <a:ext uri="{FF2B5EF4-FFF2-40B4-BE49-F238E27FC236}">
                <a16:creationId xmlns:a16="http://schemas.microsoft.com/office/drawing/2014/main" id="{9683D322-C83D-146E-93C6-4D5BB666ED2F}"/>
              </a:ext>
            </a:extLst>
          </p:cNvPr>
          <p:cNvCxnSpPr>
            <a:cxnSpLocks/>
            <a:stCxn id="8" idx="0"/>
            <a:endCxn id="7" idx="2"/>
          </p:cNvCxnSpPr>
          <p:nvPr/>
        </p:nvCxnSpPr>
        <p:spPr>
          <a:xfrm flipV="1">
            <a:off x="5003270" y="3010797"/>
            <a:ext cx="0" cy="45720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EC6A959-4410-044F-2AC6-D43348BFFF3A}"/>
              </a:ext>
            </a:extLst>
          </p:cNvPr>
          <p:cNvCxnSpPr>
            <a:stCxn id="2" idx="3"/>
            <a:endCxn id="5" idx="1"/>
          </p:cNvCxnSpPr>
          <p:nvPr/>
        </p:nvCxnSpPr>
        <p:spPr>
          <a:xfrm flipV="1">
            <a:off x="5326108" y="2050360"/>
            <a:ext cx="854383" cy="6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132253B-B332-F946-D40E-EDA79C425049}"/>
              </a:ext>
            </a:extLst>
          </p:cNvPr>
          <p:cNvCxnSpPr>
            <a:stCxn id="6" idx="2"/>
            <a:endCxn id="3" idx="0"/>
          </p:cNvCxnSpPr>
          <p:nvPr/>
        </p:nvCxnSpPr>
        <p:spPr>
          <a:xfrm flipH="1">
            <a:off x="6051971" y="3010797"/>
            <a:ext cx="442566" cy="45720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3" name="Graphic 12" descr="Volume with solid fill">
            <a:extLst>
              <a:ext uri="{FF2B5EF4-FFF2-40B4-BE49-F238E27FC236}">
                <a16:creationId xmlns:a16="http://schemas.microsoft.com/office/drawing/2014/main" id="{95B1CFBF-E90F-C1D0-22CD-36CD8BE03C0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903731" y="3390004"/>
            <a:ext cx="914400" cy="914400"/>
          </a:xfrm>
          <a:prstGeom prst="rect">
            <a:avLst/>
          </a:prstGeom>
        </p:spPr>
      </p:pic>
      <p:cxnSp>
        <p:nvCxnSpPr>
          <p:cNvPr id="15" name="Straight Arrow Connector 14">
            <a:extLst>
              <a:ext uri="{FF2B5EF4-FFF2-40B4-BE49-F238E27FC236}">
                <a16:creationId xmlns:a16="http://schemas.microsoft.com/office/drawing/2014/main" id="{D4861DA4-DC42-7BBA-A223-C742D3BA7277}"/>
              </a:ext>
            </a:extLst>
          </p:cNvPr>
          <p:cNvCxnSpPr>
            <a:cxnSpLocks/>
          </p:cNvCxnSpPr>
          <p:nvPr/>
        </p:nvCxnSpPr>
        <p:spPr>
          <a:xfrm flipV="1">
            <a:off x="4539756" y="3010797"/>
            <a:ext cx="299324" cy="45720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75429970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t>Introduction</a:t>
            </a:r>
            <a:r>
              <a:rPr lang="en-US" altLang="zh-CN" dirty="0"/>
              <a:t>: Provide live audio transcription</a:t>
            </a:r>
            <a:endParaRPr lang="en-IN" dirty="0"/>
          </a:p>
        </p:txBody>
      </p:sp>
      <p:grpSp>
        <p:nvGrpSpPr>
          <p:cNvPr id="10" name="Group 9">
            <a:extLst>
              <a:ext uri="{FF2B5EF4-FFF2-40B4-BE49-F238E27FC236}">
                <a16:creationId xmlns:a16="http://schemas.microsoft.com/office/drawing/2014/main" id="{8BDDAFF3-3493-DBA3-82B2-AC0109D95FC9}"/>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11" name="Freeform: Shape 10">
              <a:extLst>
                <a:ext uri="{FF2B5EF4-FFF2-40B4-BE49-F238E27FC236}">
                  <a16:creationId xmlns:a16="http://schemas.microsoft.com/office/drawing/2014/main" id="{9ADADAED-8C23-5FC9-5038-84248254A659}"/>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12" name="Group 11">
              <a:extLst>
                <a:ext uri="{FF2B5EF4-FFF2-40B4-BE49-F238E27FC236}">
                  <a16:creationId xmlns:a16="http://schemas.microsoft.com/office/drawing/2014/main" id="{BCACEAB2-4031-2B65-5C66-B05995586C21}"/>
                </a:ext>
              </a:extLst>
            </p:cNvPr>
            <p:cNvGrpSpPr/>
            <p:nvPr/>
          </p:nvGrpSpPr>
          <p:grpSpPr>
            <a:xfrm>
              <a:off x="10973730" y="344238"/>
              <a:ext cx="386420" cy="386420"/>
              <a:chOff x="10338730" y="326866"/>
              <a:chExt cx="753110" cy="753110"/>
            </a:xfrm>
          </p:grpSpPr>
          <p:sp>
            <p:nvSpPr>
              <p:cNvPr id="13" name="Oval 12">
                <a:extLst>
                  <a:ext uri="{FF2B5EF4-FFF2-40B4-BE49-F238E27FC236}">
                    <a16:creationId xmlns:a16="http://schemas.microsoft.com/office/drawing/2014/main" id="{25E8B379-8430-5150-2950-2EB3CEBC8448}"/>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14" name="Graphic 160">
                <a:extLst>
                  <a:ext uri="{FF2B5EF4-FFF2-40B4-BE49-F238E27FC236}">
                    <a16:creationId xmlns:a16="http://schemas.microsoft.com/office/drawing/2014/main" id="{FE2545AA-0B10-FDDB-C381-CC6D507C837F}"/>
                  </a:ext>
                </a:extLst>
              </p:cNvPr>
              <p:cNvGrpSpPr/>
              <p:nvPr/>
            </p:nvGrpSpPr>
            <p:grpSpPr>
              <a:xfrm>
                <a:off x="10537246" y="449420"/>
                <a:ext cx="356078" cy="508002"/>
                <a:chOff x="7053892" y="4608173"/>
                <a:chExt cx="402719" cy="574549"/>
              </a:xfrm>
              <a:noFill/>
            </p:grpSpPr>
            <p:sp>
              <p:nvSpPr>
                <p:cNvPr id="15" name="Freeform: Shape 14">
                  <a:extLst>
                    <a:ext uri="{FF2B5EF4-FFF2-40B4-BE49-F238E27FC236}">
                      <a16:creationId xmlns:a16="http://schemas.microsoft.com/office/drawing/2014/main" id="{78DEE3C6-11F3-3C8E-F5D7-9B664E4E9B21}"/>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BCC51105-CE25-667D-DD3A-FFEDCE993EBD}"/>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7" name="Freeform: Shape 16">
                  <a:extLst>
                    <a:ext uri="{FF2B5EF4-FFF2-40B4-BE49-F238E27FC236}">
                      <a16:creationId xmlns:a16="http://schemas.microsoft.com/office/drawing/2014/main" id="{7EFE1FFC-F7BD-6823-E544-52DC6560D115}"/>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8" name="Freeform: Shape 17">
                  <a:extLst>
                    <a:ext uri="{FF2B5EF4-FFF2-40B4-BE49-F238E27FC236}">
                      <a16:creationId xmlns:a16="http://schemas.microsoft.com/office/drawing/2014/main" id="{5B9CEB11-512A-A4CC-BE20-3BFBE00DF483}"/>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FFEA2A6-DA81-891B-CEBB-BB8507C80FC3}"/>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0" name="Freeform: Shape 19">
                  <a:extLst>
                    <a:ext uri="{FF2B5EF4-FFF2-40B4-BE49-F238E27FC236}">
                      <a16:creationId xmlns:a16="http://schemas.microsoft.com/office/drawing/2014/main" id="{2C1C2A84-35CA-7374-9B68-B3E705DE98EF}"/>
                    </a:ext>
                    <a:ext uri="{C183D7F6-B498-43B3-948B-1728B52AA6E4}">
                      <adec:decorative xmlns:adec="http://schemas.microsoft.com/office/drawing/2017/decorative" val="1"/>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1" name="Freeform: Shape 20">
                  <a:extLst>
                    <a:ext uri="{FF2B5EF4-FFF2-40B4-BE49-F238E27FC236}">
                      <a16:creationId xmlns:a16="http://schemas.microsoft.com/office/drawing/2014/main" id="{C66CDE8A-9174-DCB0-E90E-E2CE19C1DBF1}"/>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2" name="Freeform: Shape 21">
                  <a:extLst>
                    <a:ext uri="{FF2B5EF4-FFF2-40B4-BE49-F238E27FC236}">
                      <a16:creationId xmlns:a16="http://schemas.microsoft.com/office/drawing/2014/main" id="{E34CA963-619A-5506-9EE0-98ED4F2DE117}"/>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23" name="Graphic 160">
                  <a:extLst>
                    <a:ext uri="{FF2B5EF4-FFF2-40B4-BE49-F238E27FC236}">
                      <a16:creationId xmlns:a16="http://schemas.microsoft.com/office/drawing/2014/main" id="{E21F5801-EE78-9944-5C8D-E7B8D55F76E3}"/>
                    </a:ext>
                  </a:extLst>
                </p:cNvPr>
                <p:cNvGrpSpPr/>
                <p:nvPr/>
              </p:nvGrpSpPr>
              <p:grpSpPr>
                <a:xfrm>
                  <a:off x="7258849" y="4914595"/>
                  <a:ext cx="197762" cy="268127"/>
                  <a:chOff x="7258849" y="4914595"/>
                  <a:chExt cx="197762" cy="268127"/>
                </a:xfrm>
                <a:noFill/>
              </p:grpSpPr>
              <p:sp>
                <p:nvSpPr>
                  <p:cNvPr id="24" name="Freeform: Shape 23">
                    <a:extLst>
                      <a:ext uri="{FF2B5EF4-FFF2-40B4-BE49-F238E27FC236}">
                        <a16:creationId xmlns:a16="http://schemas.microsoft.com/office/drawing/2014/main" id="{4FA96E3E-0D0D-7C7D-DF75-3AC6B6AF85C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5" name="Freeform: Shape 24">
                    <a:extLst>
                      <a:ext uri="{FF2B5EF4-FFF2-40B4-BE49-F238E27FC236}">
                        <a16:creationId xmlns:a16="http://schemas.microsoft.com/office/drawing/2014/main" id="{D342410B-F668-84EE-038C-7DC171C96C6A}"/>
                      </a:ext>
                      <a:ext uri="{C183D7F6-B498-43B3-948B-1728B52AA6E4}">
                        <adec:decorative xmlns:adec="http://schemas.microsoft.com/office/drawing/2017/decorative" val="1"/>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26" name="TextBox 25">
            <a:extLst>
              <a:ext uri="{FF2B5EF4-FFF2-40B4-BE49-F238E27FC236}">
                <a16:creationId xmlns:a16="http://schemas.microsoft.com/office/drawing/2014/main" id="{61CB9FC1-5019-7EED-EF90-166968D55DF6}"/>
              </a:ext>
            </a:extLst>
          </p:cNvPr>
          <p:cNvSpPr txBox="1"/>
          <p:nvPr/>
        </p:nvSpPr>
        <p:spPr>
          <a:xfrm>
            <a:off x="598714" y="1092151"/>
            <a:ext cx="11008068" cy="747897"/>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In this lab, </a:t>
            </a:r>
            <a:r>
              <a:rPr lang="en-US" dirty="0">
                <a:solidFill>
                  <a:srgbClr val="000000"/>
                </a:solidFill>
                <a:latin typeface="Segoe UI "/>
              </a:rPr>
              <a:t>you will enable users to upload audio files or stream input from their microphone. The audio will go through the AI Services Speech service, which will transform that audio to text. You will also implement a simple form of compliance checking on the audio to ensure it meets policy requirements for Contoso Suites.</a:t>
            </a:r>
            <a:endParaRPr kumimoji="0" lang="en-US" sz="18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27" name="Rectangle: Top Corners Rounded 26">
            <a:extLst>
              <a:ext uri="{FF2B5EF4-FFF2-40B4-BE49-F238E27FC236}">
                <a16:creationId xmlns:a16="http://schemas.microsoft.com/office/drawing/2014/main" id="{4306320E-9807-7A02-AA04-43E975BB29E2}"/>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8" name="TextBox 27">
            <a:extLst>
              <a:ext uri="{FF2B5EF4-FFF2-40B4-BE49-F238E27FC236}">
                <a16:creationId xmlns:a16="http://schemas.microsoft.com/office/drawing/2014/main" id="{2E505B8D-34D0-49F8-2D67-6CCA99016E03}"/>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After completing this lab, you’ll be able to:</a:t>
            </a:r>
          </a:p>
        </p:txBody>
      </p:sp>
      <p:grpSp>
        <p:nvGrpSpPr>
          <p:cNvPr id="30" name="Group 29">
            <a:extLst>
              <a:ext uri="{FF2B5EF4-FFF2-40B4-BE49-F238E27FC236}">
                <a16:creationId xmlns:a16="http://schemas.microsoft.com/office/drawing/2014/main" id="{2CFDD922-6633-7299-E4D8-6B93B503780D}"/>
              </a:ext>
              <a:ext uri="{C183D7F6-B498-43B3-948B-1728B52AA6E4}">
                <adec:decorative xmlns:adec="http://schemas.microsoft.com/office/drawing/2017/decorative" val="1"/>
              </a:ext>
            </a:extLst>
          </p:cNvPr>
          <p:cNvGrpSpPr/>
          <p:nvPr/>
        </p:nvGrpSpPr>
        <p:grpSpPr>
          <a:xfrm>
            <a:off x="598714" y="2510871"/>
            <a:ext cx="472258" cy="472258"/>
            <a:chOff x="591756" y="2678861"/>
            <a:chExt cx="472258" cy="472258"/>
          </a:xfrm>
        </p:grpSpPr>
        <p:sp>
          <p:nvSpPr>
            <p:cNvPr id="32" name="Freeform: Shape 11">
              <a:extLst>
                <a:ext uri="{FF2B5EF4-FFF2-40B4-BE49-F238E27FC236}">
                  <a16:creationId xmlns:a16="http://schemas.microsoft.com/office/drawing/2014/main" id="{133ED997-353F-9E3F-B667-EA8230D8C23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3" name="Oval 32">
              <a:extLst>
                <a:ext uri="{FF2B5EF4-FFF2-40B4-BE49-F238E27FC236}">
                  <a16:creationId xmlns:a16="http://schemas.microsoft.com/office/drawing/2014/main" id="{A642559A-9AC8-908A-56C6-3DECF71AF5BC}"/>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1" name="TextBox 30">
            <a:extLst>
              <a:ext uri="{FF2B5EF4-FFF2-40B4-BE49-F238E27FC236}">
                <a16:creationId xmlns:a16="http://schemas.microsoft.com/office/drawing/2014/main" id="{9BB142AF-8A43-DF45-71A0-457F532822BA}"/>
              </a:ext>
            </a:extLst>
          </p:cNvPr>
          <p:cNvSpPr txBox="1"/>
          <p:nvPr/>
        </p:nvSpPr>
        <p:spPr>
          <a:xfrm>
            <a:off x="1230316" y="2593112"/>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Configure branching in GitHub</a:t>
            </a:r>
          </a:p>
        </p:txBody>
      </p:sp>
      <p:grpSp>
        <p:nvGrpSpPr>
          <p:cNvPr id="35" name="Group 34">
            <a:extLst>
              <a:ext uri="{FF2B5EF4-FFF2-40B4-BE49-F238E27FC236}">
                <a16:creationId xmlns:a16="http://schemas.microsoft.com/office/drawing/2014/main" id="{4184581E-01F2-CECD-6F8C-714F730FDD4F}"/>
              </a:ext>
              <a:ext uri="{C183D7F6-B498-43B3-948B-1728B52AA6E4}">
                <adec:decorative xmlns:adec="http://schemas.microsoft.com/office/drawing/2017/decorative" val="1"/>
              </a:ext>
            </a:extLst>
          </p:cNvPr>
          <p:cNvGrpSpPr/>
          <p:nvPr/>
        </p:nvGrpSpPr>
        <p:grpSpPr>
          <a:xfrm>
            <a:off x="588263" y="3202355"/>
            <a:ext cx="472258" cy="472258"/>
            <a:chOff x="4863419" y="201635"/>
            <a:chExt cx="1828800" cy="1828800"/>
          </a:xfrm>
        </p:grpSpPr>
        <p:sp>
          <p:nvSpPr>
            <p:cNvPr id="37" name="Freeform: Shape 11">
              <a:extLst>
                <a:ext uri="{FF2B5EF4-FFF2-40B4-BE49-F238E27FC236}">
                  <a16:creationId xmlns:a16="http://schemas.microsoft.com/office/drawing/2014/main" id="{1D9FAB97-B350-019C-04D4-11BD68E893A5}"/>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8" name="Oval 37">
              <a:extLst>
                <a:ext uri="{FF2B5EF4-FFF2-40B4-BE49-F238E27FC236}">
                  <a16:creationId xmlns:a16="http://schemas.microsoft.com/office/drawing/2014/main" id="{D1B4AA83-EDA6-E99A-63B5-487F14FB90F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6" name="TextBox 35">
            <a:extLst>
              <a:ext uri="{FF2B5EF4-FFF2-40B4-BE49-F238E27FC236}">
                <a16:creationId xmlns:a16="http://schemas.microsoft.com/office/drawing/2014/main" id="{B2DA453F-5321-D75D-41D7-171263A04EF9}"/>
              </a:ext>
            </a:extLst>
          </p:cNvPr>
          <p:cNvSpPr txBox="1"/>
          <p:nvPr/>
        </p:nvSpPr>
        <p:spPr>
          <a:xfrm>
            <a:off x="1219865" y="3284596"/>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Setup protected branches</a:t>
            </a:r>
          </a:p>
        </p:txBody>
      </p:sp>
      <p:grpSp>
        <p:nvGrpSpPr>
          <p:cNvPr id="40" name="Group 39">
            <a:extLst>
              <a:ext uri="{FF2B5EF4-FFF2-40B4-BE49-F238E27FC236}">
                <a16:creationId xmlns:a16="http://schemas.microsoft.com/office/drawing/2014/main" id="{2A0F3151-DDE7-0E7C-255B-C98854A1B7FA}"/>
              </a:ext>
              <a:ext uri="{C183D7F6-B498-43B3-948B-1728B52AA6E4}">
                <adec:decorative xmlns:adec="http://schemas.microsoft.com/office/drawing/2017/decorative" val="1"/>
              </a:ext>
            </a:extLst>
          </p:cNvPr>
          <p:cNvGrpSpPr/>
          <p:nvPr/>
        </p:nvGrpSpPr>
        <p:grpSpPr>
          <a:xfrm>
            <a:off x="588263" y="3969770"/>
            <a:ext cx="472258" cy="472258"/>
            <a:chOff x="4863419" y="201635"/>
            <a:chExt cx="1828800" cy="1828800"/>
          </a:xfrm>
        </p:grpSpPr>
        <p:sp>
          <p:nvSpPr>
            <p:cNvPr id="42" name="Freeform: Shape 11">
              <a:extLst>
                <a:ext uri="{FF2B5EF4-FFF2-40B4-BE49-F238E27FC236}">
                  <a16:creationId xmlns:a16="http://schemas.microsoft.com/office/drawing/2014/main" id="{D0A35B4C-5D05-B0A5-1875-905C5D741DBA}"/>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3" name="Oval 42">
              <a:extLst>
                <a:ext uri="{FF2B5EF4-FFF2-40B4-BE49-F238E27FC236}">
                  <a16:creationId xmlns:a16="http://schemas.microsoft.com/office/drawing/2014/main" id="{AEEC9B32-F9B9-E654-1FF5-921A7E8197FC}"/>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41" name="TextBox 40">
            <a:extLst>
              <a:ext uri="{FF2B5EF4-FFF2-40B4-BE49-F238E27FC236}">
                <a16:creationId xmlns:a16="http://schemas.microsoft.com/office/drawing/2014/main" id="{CCA0B666-DD15-E0B0-222C-F4CE52FB841D}"/>
              </a:ext>
            </a:extLst>
          </p:cNvPr>
          <p:cNvSpPr txBox="1"/>
          <p:nvPr/>
        </p:nvSpPr>
        <p:spPr>
          <a:xfrm>
            <a:off x="1219865" y="4052011"/>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lang="en-US" sz="1400" dirty="0">
                <a:solidFill>
                  <a:srgbClr val="000000"/>
                </a:solidFill>
                <a:latin typeface="Segoe UI "/>
              </a:rPr>
              <a:t>Setup a GitHub security policy</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45" name="TextBox 44">
            <a:extLst>
              <a:ext uri="{FF2B5EF4-FFF2-40B4-BE49-F238E27FC236}">
                <a16:creationId xmlns:a16="http://schemas.microsoft.com/office/drawing/2014/main" id="{C55F0D58-1F39-276F-FF91-C4D295512E69}"/>
              </a:ext>
            </a:extLst>
          </p:cNvPr>
          <p:cNvSpPr txBox="1"/>
          <p:nvPr/>
        </p:nvSpPr>
        <p:spPr>
          <a:xfrm>
            <a:off x="1219865" y="4819426"/>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Configure code security and vulnerability scanning</a:t>
            </a:r>
          </a:p>
        </p:txBody>
      </p:sp>
      <p:grpSp>
        <p:nvGrpSpPr>
          <p:cNvPr id="46" name="Group 45">
            <a:extLst>
              <a:ext uri="{FF2B5EF4-FFF2-40B4-BE49-F238E27FC236}">
                <a16:creationId xmlns:a16="http://schemas.microsoft.com/office/drawing/2014/main" id="{0B9782A6-5E14-9409-5EA6-BFDC735A3232}"/>
              </a:ext>
              <a:ext uri="{C183D7F6-B498-43B3-948B-1728B52AA6E4}">
                <adec:decorative xmlns:adec="http://schemas.microsoft.com/office/drawing/2017/decorative" val="1"/>
              </a:ext>
            </a:extLst>
          </p:cNvPr>
          <p:cNvGrpSpPr/>
          <p:nvPr/>
        </p:nvGrpSpPr>
        <p:grpSpPr>
          <a:xfrm>
            <a:off x="588263" y="4737185"/>
            <a:ext cx="472258" cy="472258"/>
            <a:chOff x="4863419" y="201635"/>
            <a:chExt cx="1828800" cy="1828800"/>
          </a:xfrm>
        </p:grpSpPr>
        <p:sp>
          <p:nvSpPr>
            <p:cNvPr id="47" name="Freeform: Shape 11">
              <a:extLst>
                <a:ext uri="{FF2B5EF4-FFF2-40B4-BE49-F238E27FC236}">
                  <a16:creationId xmlns:a16="http://schemas.microsoft.com/office/drawing/2014/main" id="{982FA197-FBE1-1562-D0FA-93B1B2FB0E1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8" name="Oval 47">
              <a:extLst>
                <a:ext uri="{FF2B5EF4-FFF2-40B4-BE49-F238E27FC236}">
                  <a16:creationId xmlns:a16="http://schemas.microsoft.com/office/drawing/2014/main" id="{1CBE07A3-2CC2-5415-C9A6-08292F3CA2EA}"/>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50" name="TextBox 49">
            <a:extLst>
              <a:ext uri="{FF2B5EF4-FFF2-40B4-BE49-F238E27FC236}">
                <a16:creationId xmlns:a16="http://schemas.microsoft.com/office/drawing/2014/main" id="{0F5491AA-DB8D-7CE5-260F-132C00D5BF99}"/>
              </a:ext>
            </a:extLst>
          </p:cNvPr>
          <p:cNvSpPr txBox="1"/>
          <p:nvPr/>
        </p:nvSpPr>
        <p:spPr>
          <a:xfrm>
            <a:off x="1219865" y="5583711"/>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Create app monitoring dashboards</a:t>
            </a:r>
          </a:p>
        </p:txBody>
      </p:sp>
      <p:grpSp>
        <p:nvGrpSpPr>
          <p:cNvPr id="51" name="Group 50">
            <a:extLst>
              <a:ext uri="{FF2B5EF4-FFF2-40B4-BE49-F238E27FC236}">
                <a16:creationId xmlns:a16="http://schemas.microsoft.com/office/drawing/2014/main" id="{0DA79999-C703-07A5-685B-32532990A173}"/>
              </a:ext>
              <a:ext uri="{C183D7F6-B498-43B3-948B-1728B52AA6E4}">
                <adec:decorative xmlns:adec="http://schemas.microsoft.com/office/drawing/2017/decorative" val="1"/>
              </a:ext>
            </a:extLst>
          </p:cNvPr>
          <p:cNvGrpSpPr/>
          <p:nvPr/>
        </p:nvGrpSpPr>
        <p:grpSpPr>
          <a:xfrm>
            <a:off x="588263" y="5501470"/>
            <a:ext cx="472258" cy="472258"/>
            <a:chOff x="4863419" y="201635"/>
            <a:chExt cx="1828800" cy="1828800"/>
          </a:xfrm>
        </p:grpSpPr>
        <p:sp>
          <p:nvSpPr>
            <p:cNvPr id="52" name="Freeform: Shape 11">
              <a:extLst>
                <a:ext uri="{FF2B5EF4-FFF2-40B4-BE49-F238E27FC236}">
                  <a16:creationId xmlns:a16="http://schemas.microsoft.com/office/drawing/2014/main" id="{304BAFBF-3C22-47A3-896A-397AAF953A37}"/>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53" name="Oval 52">
              <a:extLst>
                <a:ext uri="{FF2B5EF4-FFF2-40B4-BE49-F238E27FC236}">
                  <a16:creationId xmlns:a16="http://schemas.microsoft.com/office/drawing/2014/main" id="{13D529A4-F5CD-20A7-7E26-F3AD7915C39B}"/>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2" name="people_5">
            <a:extLst>
              <a:ext uri="{FF2B5EF4-FFF2-40B4-BE49-F238E27FC236}">
                <a16:creationId xmlns:a16="http://schemas.microsoft.com/office/drawing/2014/main" id="{91D9C60D-BE8B-1970-C7E5-F89F78FC7F0D}"/>
              </a:ext>
              <a:ext uri="{C183D7F6-B498-43B3-948B-1728B52AA6E4}">
                <adec:decorative xmlns:adec="http://schemas.microsoft.com/office/drawing/2017/decorative" val="1"/>
              </a:ext>
            </a:extLst>
          </p:cNvPr>
          <p:cNvSpPr>
            <a:spLocks noChangeAspect="1" noEditPoints="1"/>
          </p:cNvSpPr>
          <p:nvPr/>
        </p:nvSpPr>
        <p:spPr bwMode="auto">
          <a:xfrm>
            <a:off x="734040" y="2646597"/>
            <a:ext cx="201606" cy="200806"/>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3" name="Freeform 96">
            <a:extLst>
              <a:ext uri="{FF2B5EF4-FFF2-40B4-BE49-F238E27FC236}">
                <a16:creationId xmlns:a16="http://schemas.microsoft.com/office/drawing/2014/main" id="{44FD6964-1839-D6F7-9A7A-94AC283F79AD}"/>
              </a:ext>
              <a:ext uri="{C183D7F6-B498-43B3-948B-1728B52AA6E4}">
                <adec:decorative xmlns:adec="http://schemas.microsoft.com/office/drawing/2017/decorative" val="1"/>
              </a:ext>
            </a:extLst>
          </p:cNvPr>
          <p:cNvSpPr>
            <a:spLocks noChangeAspect="1" noEditPoints="1"/>
          </p:cNvSpPr>
          <p:nvPr/>
        </p:nvSpPr>
        <p:spPr bwMode="auto">
          <a:xfrm>
            <a:off x="722704" y="3326871"/>
            <a:ext cx="235828" cy="217140"/>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4" name="magnify">
            <a:extLst>
              <a:ext uri="{FF2B5EF4-FFF2-40B4-BE49-F238E27FC236}">
                <a16:creationId xmlns:a16="http://schemas.microsoft.com/office/drawing/2014/main" id="{235731A6-4DBA-8B79-EB1C-4DA018C9DC54}"/>
              </a:ext>
              <a:ext uri="{C183D7F6-B498-43B3-948B-1728B52AA6E4}">
                <adec:decorative xmlns:adec="http://schemas.microsoft.com/office/drawing/2017/decorative" val="1"/>
              </a:ext>
            </a:extLst>
          </p:cNvPr>
          <p:cNvSpPr>
            <a:spLocks noChangeAspect="1" noEditPoints="1"/>
          </p:cNvSpPr>
          <p:nvPr/>
        </p:nvSpPr>
        <p:spPr bwMode="auto">
          <a:xfrm flipH="1">
            <a:off x="737877" y="4121038"/>
            <a:ext cx="173030" cy="169722"/>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5" name="Processing_E9F5">
            <a:extLst>
              <a:ext uri="{FF2B5EF4-FFF2-40B4-BE49-F238E27FC236}">
                <a16:creationId xmlns:a16="http://schemas.microsoft.com/office/drawing/2014/main" id="{88D42C0B-ACBB-F59A-DD95-5F8C7CF90D71}"/>
              </a:ext>
              <a:ext uri="{C183D7F6-B498-43B3-948B-1728B52AA6E4}">
                <adec:decorative xmlns:adec="http://schemas.microsoft.com/office/drawing/2017/decorative" val="1"/>
              </a:ext>
            </a:extLst>
          </p:cNvPr>
          <p:cNvSpPr>
            <a:spLocks noChangeAspect="1" noEditPoints="1"/>
          </p:cNvSpPr>
          <p:nvPr/>
        </p:nvSpPr>
        <p:spPr bwMode="auto">
          <a:xfrm>
            <a:off x="722749" y="4884790"/>
            <a:ext cx="203286" cy="177048"/>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6" name="Copy_E8C8">
            <a:extLst>
              <a:ext uri="{FF2B5EF4-FFF2-40B4-BE49-F238E27FC236}">
                <a16:creationId xmlns:a16="http://schemas.microsoft.com/office/drawing/2014/main" id="{2D454232-2E05-29B7-1BBC-89AC7798CAE9}"/>
              </a:ext>
              <a:ext uri="{C183D7F6-B498-43B3-948B-1728B52AA6E4}">
                <adec:decorative xmlns:adec="http://schemas.microsoft.com/office/drawing/2017/decorative" val="1"/>
              </a:ext>
            </a:extLst>
          </p:cNvPr>
          <p:cNvSpPr>
            <a:spLocks noChangeAspect="1" noEditPoints="1"/>
          </p:cNvSpPr>
          <p:nvPr/>
        </p:nvSpPr>
        <p:spPr bwMode="auto">
          <a:xfrm>
            <a:off x="733591" y="5632842"/>
            <a:ext cx="181602" cy="209514"/>
          </a:xfrm>
          <a:custGeom>
            <a:avLst/>
            <a:gdLst>
              <a:gd name="T0" fmla="*/ 3585 w 3585"/>
              <a:gd name="T1" fmla="*/ 1654 h 4136"/>
              <a:gd name="T2" fmla="*/ 2758 w 3585"/>
              <a:gd name="T3" fmla="*/ 1654 h 4136"/>
              <a:gd name="T4" fmla="*/ 2758 w 3585"/>
              <a:gd name="T5" fmla="*/ 827 h 4136"/>
              <a:gd name="T6" fmla="*/ 3585 w 3585"/>
              <a:gd name="T7" fmla="*/ 1654 h 4136"/>
              <a:gd name="T8" fmla="*/ 2758 w 3585"/>
              <a:gd name="T9" fmla="*/ 827 h 4136"/>
              <a:gd name="T10" fmla="*/ 1103 w 3585"/>
              <a:gd name="T11" fmla="*/ 827 h 4136"/>
              <a:gd name="T12" fmla="*/ 1103 w 3585"/>
              <a:gd name="T13" fmla="*/ 4136 h 4136"/>
              <a:gd name="T14" fmla="*/ 3585 w 3585"/>
              <a:gd name="T15" fmla="*/ 4136 h 4136"/>
              <a:gd name="T16" fmla="*/ 3585 w 3585"/>
              <a:gd name="T17" fmla="*/ 1654 h 4136"/>
              <a:gd name="T18" fmla="*/ 2483 w 3585"/>
              <a:gd name="T19" fmla="*/ 827 h 4136"/>
              <a:gd name="T20" fmla="*/ 1655 w 3585"/>
              <a:gd name="T21" fmla="*/ 0 h 4136"/>
              <a:gd name="T22" fmla="*/ 0 w 3585"/>
              <a:gd name="T23" fmla="*/ 0 h 4136"/>
              <a:gd name="T24" fmla="*/ 0 w 3585"/>
              <a:gd name="T25" fmla="*/ 3308 h 4136"/>
              <a:gd name="T26" fmla="*/ 1103 w 3585"/>
              <a:gd name="T27" fmla="*/ 3308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5" h="4136">
                <a:moveTo>
                  <a:pt x="3585" y="1654"/>
                </a:moveTo>
                <a:lnTo>
                  <a:pt x="2758" y="1654"/>
                </a:lnTo>
                <a:lnTo>
                  <a:pt x="2758" y="827"/>
                </a:lnTo>
                <a:moveTo>
                  <a:pt x="3585" y="1654"/>
                </a:moveTo>
                <a:lnTo>
                  <a:pt x="2758" y="827"/>
                </a:lnTo>
                <a:lnTo>
                  <a:pt x="1103" y="827"/>
                </a:lnTo>
                <a:lnTo>
                  <a:pt x="1103" y="4136"/>
                </a:lnTo>
                <a:lnTo>
                  <a:pt x="3585" y="4136"/>
                </a:lnTo>
                <a:lnTo>
                  <a:pt x="3585" y="1654"/>
                </a:lnTo>
                <a:moveTo>
                  <a:pt x="2483" y="827"/>
                </a:moveTo>
                <a:lnTo>
                  <a:pt x="1655" y="0"/>
                </a:lnTo>
                <a:lnTo>
                  <a:pt x="0" y="0"/>
                </a:lnTo>
                <a:lnTo>
                  <a:pt x="0" y="3308"/>
                </a:lnTo>
                <a:lnTo>
                  <a:pt x="1103" y="3308"/>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7" name="TextBox 6">
            <a:extLst>
              <a:ext uri="{FF2B5EF4-FFF2-40B4-BE49-F238E27FC236}">
                <a16:creationId xmlns:a16="http://schemas.microsoft.com/office/drawing/2014/main" id="{DF2098E5-D404-9E3D-74C7-949A72B09F28}"/>
              </a:ext>
            </a:extLst>
          </p:cNvPr>
          <p:cNvSpPr txBox="1"/>
          <p:nvPr/>
        </p:nvSpPr>
        <p:spPr>
          <a:xfrm>
            <a:off x="1230316" y="6265755"/>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Configure app availability monitoring</a:t>
            </a:r>
          </a:p>
        </p:txBody>
      </p:sp>
      <p:grpSp>
        <p:nvGrpSpPr>
          <p:cNvPr id="8" name="Group 7">
            <a:extLst>
              <a:ext uri="{FF2B5EF4-FFF2-40B4-BE49-F238E27FC236}">
                <a16:creationId xmlns:a16="http://schemas.microsoft.com/office/drawing/2014/main" id="{B312845B-0039-4E5B-6946-C58F29E3B823}"/>
              </a:ext>
              <a:ext uri="{C183D7F6-B498-43B3-948B-1728B52AA6E4}">
                <adec:decorative xmlns:adec="http://schemas.microsoft.com/office/drawing/2017/decorative" val="1"/>
              </a:ext>
            </a:extLst>
          </p:cNvPr>
          <p:cNvGrpSpPr/>
          <p:nvPr/>
        </p:nvGrpSpPr>
        <p:grpSpPr>
          <a:xfrm>
            <a:off x="598714" y="6183514"/>
            <a:ext cx="472258" cy="472258"/>
            <a:chOff x="4863419" y="201635"/>
            <a:chExt cx="1828800" cy="1828800"/>
          </a:xfrm>
        </p:grpSpPr>
        <p:sp>
          <p:nvSpPr>
            <p:cNvPr id="29" name="Freeform: Shape 11">
              <a:extLst>
                <a:ext uri="{FF2B5EF4-FFF2-40B4-BE49-F238E27FC236}">
                  <a16:creationId xmlns:a16="http://schemas.microsoft.com/office/drawing/2014/main" id="{701EC6EA-AE23-1A31-DC8F-9C237DE6558B}"/>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4" name="Oval 33">
              <a:extLst>
                <a:ext uri="{FF2B5EF4-FFF2-40B4-BE49-F238E27FC236}">
                  <a16:creationId xmlns:a16="http://schemas.microsoft.com/office/drawing/2014/main" id="{9FEDA1C5-E35C-E65D-7CE6-762E144FB81B}"/>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9" name="Copy_E8C8">
            <a:extLst>
              <a:ext uri="{FF2B5EF4-FFF2-40B4-BE49-F238E27FC236}">
                <a16:creationId xmlns:a16="http://schemas.microsoft.com/office/drawing/2014/main" id="{6FB1D051-4C7E-2E3A-84FA-8C3DF2F4C6C5}"/>
              </a:ext>
              <a:ext uri="{C183D7F6-B498-43B3-948B-1728B52AA6E4}">
                <adec:decorative xmlns:adec="http://schemas.microsoft.com/office/drawing/2017/decorative" val="1"/>
              </a:ext>
            </a:extLst>
          </p:cNvPr>
          <p:cNvSpPr>
            <a:spLocks noChangeAspect="1" noEditPoints="1"/>
          </p:cNvSpPr>
          <p:nvPr/>
        </p:nvSpPr>
        <p:spPr bwMode="auto">
          <a:xfrm>
            <a:off x="744042" y="6314886"/>
            <a:ext cx="181602" cy="209514"/>
          </a:xfrm>
          <a:custGeom>
            <a:avLst/>
            <a:gdLst>
              <a:gd name="T0" fmla="*/ 3585 w 3585"/>
              <a:gd name="T1" fmla="*/ 1654 h 4136"/>
              <a:gd name="T2" fmla="*/ 2758 w 3585"/>
              <a:gd name="T3" fmla="*/ 1654 h 4136"/>
              <a:gd name="T4" fmla="*/ 2758 w 3585"/>
              <a:gd name="T5" fmla="*/ 827 h 4136"/>
              <a:gd name="T6" fmla="*/ 3585 w 3585"/>
              <a:gd name="T7" fmla="*/ 1654 h 4136"/>
              <a:gd name="T8" fmla="*/ 2758 w 3585"/>
              <a:gd name="T9" fmla="*/ 827 h 4136"/>
              <a:gd name="T10" fmla="*/ 1103 w 3585"/>
              <a:gd name="T11" fmla="*/ 827 h 4136"/>
              <a:gd name="T12" fmla="*/ 1103 w 3585"/>
              <a:gd name="T13" fmla="*/ 4136 h 4136"/>
              <a:gd name="T14" fmla="*/ 3585 w 3585"/>
              <a:gd name="T15" fmla="*/ 4136 h 4136"/>
              <a:gd name="T16" fmla="*/ 3585 w 3585"/>
              <a:gd name="T17" fmla="*/ 1654 h 4136"/>
              <a:gd name="T18" fmla="*/ 2483 w 3585"/>
              <a:gd name="T19" fmla="*/ 827 h 4136"/>
              <a:gd name="T20" fmla="*/ 1655 w 3585"/>
              <a:gd name="T21" fmla="*/ 0 h 4136"/>
              <a:gd name="T22" fmla="*/ 0 w 3585"/>
              <a:gd name="T23" fmla="*/ 0 h 4136"/>
              <a:gd name="T24" fmla="*/ 0 w 3585"/>
              <a:gd name="T25" fmla="*/ 3308 h 4136"/>
              <a:gd name="T26" fmla="*/ 1103 w 3585"/>
              <a:gd name="T27" fmla="*/ 3308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5" h="4136">
                <a:moveTo>
                  <a:pt x="3585" y="1654"/>
                </a:moveTo>
                <a:lnTo>
                  <a:pt x="2758" y="1654"/>
                </a:lnTo>
                <a:lnTo>
                  <a:pt x="2758" y="827"/>
                </a:lnTo>
                <a:moveTo>
                  <a:pt x="3585" y="1654"/>
                </a:moveTo>
                <a:lnTo>
                  <a:pt x="2758" y="827"/>
                </a:lnTo>
                <a:lnTo>
                  <a:pt x="1103" y="827"/>
                </a:lnTo>
                <a:lnTo>
                  <a:pt x="1103" y="4136"/>
                </a:lnTo>
                <a:lnTo>
                  <a:pt x="3585" y="4136"/>
                </a:lnTo>
                <a:lnTo>
                  <a:pt x="3585" y="1654"/>
                </a:lnTo>
                <a:moveTo>
                  <a:pt x="2483" y="827"/>
                </a:moveTo>
                <a:lnTo>
                  <a:pt x="1655" y="0"/>
                </a:lnTo>
                <a:lnTo>
                  <a:pt x="0" y="0"/>
                </a:lnTo>
                <a:lnTo>
                  <a:pt x="0" y="3308"/>
                </a:lnTo>
                <a:lnTo>
                  <a:pt x="1103" y="3308"/>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227457067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EACD2F6F-C0EF-A004-6B28-16C7A40D88FB}"/>
              </a:ext>
            </a:extLst>
          </p:cNvPr>
          <p:cNvSpPr>
            <a:spLocks noGrp="1"/>
          </p:cNvSpPr>
          <p:nvPr>
            <p:ph type="title"/>
          </p:nvPr>
        </p:nvSpPr>
        <p:spPr>
          <a:xfrm>
            <a:off x="588263" y="457200"/>
            <a:ext cx="11018520" cy="430887"/>
          </a:xfrm>
        </p:spPr>
        <p:txBody>
          <a:bodyPr/>
          <a:lstStyle/>
          <a:p>
            <a:r>
              <a:rPr lang="en-US" noProof="0" dirty="0"/>
              <a:t>Call Simulation</a:t>
            </a:r>
            <a:endParaRPr lang="en-IN" dirty="0"/>
          </a:p>
        </p:txBody>
      </p:sp>
      <p:sp>
        <p:nvSpPr>
          <p:cNvPr id="2" name="TextBox 1">
            <a:extLst>
              <a:ext uri="{FF2B5EF4-FFF2-40B4-BE49-F238E27FC236}">
                <a16:creationId xmlns:a16="http://schemas.microsoft.com/office/drawing/2014/main" id="{C638A197-CE90-8E9C-7CEC-7D506985B5F6}"/>
              </a:ext>
            </a:extLst>
          </p:cNvPr>
          <p:cNvSpPr txBox="1"/>
          <p:nvPr/>
        </p:nvSpPr>
        <p:spPr>
          <a:xfrm>
            <a:off x="588264" y="1154707"/>
            <a:ext cx="11018520" cy="615553"/>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Segoe UI "/>
                <a:ea typeface="+mn-ea"/>
                <a:cs typeface="+mn-cs"/>
              </a:rPr>
              <a:t>Use the </a:t>
            </a:r>
            <a:r>
              <a:rPr kumimoji="0" lang="en-US" sz="2000" b="0" i="0" u="none" strike="noStrike" kern="1200" cap="none" spc="0" normalizeH="0" baseline="0" noProof="0" dirty="0" err="1">
                <a:ln>
                  <a:noFill/>
                </a:ln>
                <a:effectLst/>
                <a:uLnTx/>
                <a:uFillTx/>
                <a:latin typeface="Segoe UI "/>
                <a:ea typeface="+mn-ea"/>
                <a:cs typeface="+mn-cs"/>
              </a:rPr>
              <a:t>st.file_uploader</a:t>
            </a:r>
            <a:r>
              <a:rPr kumimoji="0" lang="en-US" sz="2000" b="0" i="0" u="none" strike="noStrike" kern="1200" cap="none" spc="0" normalizeH="0" baseline="0" noProof="0" dirty="0">
                <a:ln>
                  <a:noFill/>
                </a:ln>
                <a:effectLst/>
                <a:uLnTx/>
                <a:uFillTx/>
                <a:latin typeface="Segoe UI "/>
                <a:ea typeface="+mn-ea"/>
                <a:cs typeface="+mn-cs"/>
              </a:rPr>
              <a:t>() widget in </a:t>
            </a:r>
            <a:r>
              <a:rPr kumimoji="0" lang="en-US" sz="2000" b="0" i="0" u="none" strike="noStrike" kern="1200" cap="none" spc="0" normalizeH="0" baseline="0" noProof="0" dirty="0" err="1">
                <a:ln>
                  <a:noFill/>
                </a:ln>
                <a:effectLst/>
                <a:uLnTx/>
                <a:uFillTx/>
                <a:latin typeface="Segoe UI "/>
                <a:ea typeface="+mn-ea"/>
                <a:cs typeface="+mn-cs"/>
              </a:rPr>
              <a:t>Streamlit</a:t>
            </a:r>
            <a:r>
              <a:rPr kumimoji="0" lang="en-US" sz="2000" b="0" i="0" u="none" strike="noStrike" kern="1200" cap="none" spc="0" normalizeH="0" baseline="0" noProof="0" dirty="0">
                <a:ln>
                  <a:noFill/>
                </a:ln>
                <a:effectLst/>
                <a:uLnTx/>
                <a:uFillTx/>
                <a:latin typeface="Segoe UI "/>
                <a:ea typeface="+mn-ea"/>
                <a:cs typeface="+mn-cs"/>
              </a:rPr>
              <a:t> to accept file uploads, or use a button to perform call recording.</a:t>
            </a:r>
          </a:p>
        </p:txBody>
      </p:sp>
      <p:sp>
        <p:nvSpPr>
          <p:cNvPr id="3" name="Rectangle 2">
            <a:extLst>
              <a:ext uri="{FF2B5EF4-FFF2-40B4-BE49-F238E27FC236}">
                <a16:creationId xmlns:a16="http://schemas.microsoft.com/office/drawing/2014/main" id="{457A6110-BAB9-BEE1-0689-C380AFC66688}"/>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2" name="Freeform: Shape 21">
            <a:extLst>
              <a:ext uri="{FF2B5EF4-FFF2-40B4-BE49-F238E27FC236}">
                <a16:creationId xmlns:a16="http://schemas.microsoft.com/office/drawing/2014/main" id="{D57CF807-70F1-83B5-DFA7-C7B0977EA744}"/>
              </a:ext>
              <a:ext uri="{C183D7F6-B498-43B3-948B-1728B52AA6E4}">
                <adec:decorative xmlns:adec="http://schemas.microsoft.com/office/drawing/2017/decorative" val="1"/>
              </a:ext>
            </a:extLst>
          </p:cNvPr>
          <p:cNvSpPr/>
          <p:nvPr/>
        </p:nvSpPr>
        <p:spPr bwMode="auto">
          <a:xfrm>
            <a:off x="586739" y="2562470"/>
            <a:ext cx="11018521" cy="3521808"/>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pic>
        <p:nvPicPr>
          <p:cNvPr id="6" name="Picture 5">
            <a:extLst>
              <a:ext uri="{FF2B5EF4-FFF2-40B4-BE49-F238E27FC236}">
                <a16:creationId xmlns:a16="http://schemas.microsoft.com/office/drawing/2014/main" id="{D9304169-A2A0-A6E0-4463-041F97FFE615}"/>
              </a:ext>
            </a:extLst>
          </p:cNvPr>
          <p:cNvPicPr>
            <a:picLocks noChangeAspect="1"/>
          </p:cNvPicPr>
          <p:nvPr/>
        </p:nvPicPr>
        <p:blipFill>
          <a:blip r:embed="rId4"/>
          <a:stretch>
            <a:fillRect/>
          </a:stretch>
        </p:blipFill>
        <p:spPr>
          <a:xfrm>
            <a:off x="701575" y="2706343"/>
            <a:ext cx="10783751" cy="3266478"/>
          </a:xfrm>
          <a:prstGeom prst="rect">
            <a:avLst/>
          </a:prstGeom>
        </p:spPr>
      </p:pic>
    </p:spTree>
    <p:custDataLst>
      <p:tags r:id="rId1"/>
    </p:custDataLst>
    <p:extLst>
      <p:ext uri="{BB962C8B-B14F-4D97-AF65-F5344CB8AC3E}">
        <p14:creationId xmlns:p14="http://schemas.microsoft.com/office/powerpoint/2010/main" val="225145321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9FE2983-0ACC-0F1E-09B7-4AD86414ADF8}"/>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5" name="Freeform: Shape 4">
              <a:extLst>
                <a:ext uri="{FF2B5EF4-FFF2-40B4-BE49-F238E27FC236}">
                  <a16:creationId xmlns:a16="http://schemas.microsoft.com/office/drawing/2014/main" id="{69A979F3-75A8-06D0-6A69-CFA28393054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6" name="Group 5">
              <a:extLst>
                <a:ext uri="{FF2B5EF4-FFF2-40B4-BE49-F238E27FC236}">
                  <a16:creationId xmlns:a16="http://schemas.microsoft.com/office/drawing/2014/main" id="{F8FCABEC-D84D-797D-050F-BA33550BEE4C}"/>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65D0E415-C538-0D6A-3247-90A421C0D215}"/>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8" name="Graphic 160">
                <a:extLst>
                  <a:ext uri="{FF2B5EF4-FFF2-40B4-BE49-F238E27FC236}">
                    <a16:creationId xmlns:a16="http://schemas.microsoft.com/office/drawing/2014/main" id="{D48070C7-5D88-FE72-7FA3-2EFA11E42118}"/>
                  </a:ext>
                </a:extLst>
              </p:cNvPr>
              <p:cNvGrpSpPr/>
              <p:nvPr/>
            </p:nvGrpSpPr>
            <p:grpSpPr>
              <a:xfrm>
                <a:off x="10537228" y="449423"/>
                <a:ext cx="356077" cy="508002"/>
                <a:chOff x="7053892" y="4608173"/>
                <a:chExt cx="402719" cy="574549"/>
              </a:xfrm>
              <a:noFill/>
            </p:grpSpPr>
            <p:sp>
              <p:nvSpPr>
                <p:cNvPr id="9" name="Freeform: Shape 8">
                  <a:extLst>
                    <a:ext uri="{FF2B5EF4-FFF2-40B4-BE49-F238E27FC236}">
                      <a16:creationId xmlns:a16="http://schemas.microsoft.com/office/drawing/2014/main" id="{BD7E9250-D6F1-3305-756D-6D021B153649}"/>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0" name="Freeform: Shape 9">
                  <a:extLst>
                    <a:ext uri="{FF2B5EF4-FFF2-40B4-BE49-F238E27FC236}">
                      <a16:creationId xmlns:a16="http://schemas.microsoft.com/office/drawing/2014/main" id="{E51FB73E-AB63-55C7-9947-D580EF20FC66}"/>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1" name="Freeform: Shape 10">
                  <a:extLst>
                    <a:ext uri="{FF2B5EF4-FFF2-40B4-BE49-F238E27FC236}">
                      <a16:creationId xmlns:a16="http://schemas.microsoft.com/office/drawing/2014/main" id="{C1644A2D-1792-59A8-DFBB-49A9F731591B}"/>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2" name="Freeform: Shape 11">
                  <a:extLst>
                    <a:ext uri="{FF2B5EF4-FFF2-40B4-BE49-F238E27FC236}">
                      <a16:creationId xmlns:a16="http://schemas.microsoft.com/office/drawing/2014/main" id="{AC8686EC-91AE-71DD-41CB-59F290ABF4BA}"/>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3" name="Freeform: Shape 12">
                  <a:extLst>
                    <a:ext uri="{FF2B5EF4-FFF2-40B4-BE49-F238E27FC236}">
                      <a16:creationId xmlns:a16="http://schemas.microsoft.com/office/drawing/2014/main" id="{80B4FEB9-C6AB-B62C-5C30-0292FEB22649}"/>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4" name="Freeform: Shape 13">
                  <a:extLst>
                    <a:ext uri="{FF2B5EF4-FFF2-40B4-BE49-F238E27FC236}">
                      <a16:creationId xmlns:a16="http://schemas.microsoft.com/office/drawing/2014/main" id="{89960835-13EF-2A3A-6DCF-A810E0120B6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5" name="Freeform: Shape 14">
                  <a:extLst>
                    <a:ext uri="{FF2B5EF4-FFF2-40B4-BE49-F238E27FC236}">
                      <a16:creationId xmlns:a16="http://schemas.microsoft.com/office/drawing/2014/main" id="{9AB1AEF1-6334-413A-4CB7-77704CEBED69}"/>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C86C0A09-537D-4828-BD4D-F17699FC6DD2}"/>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17" name="Graphic 160">
                  <a:extLst>
                    <a:ext uri="{FF2B5EF4-FFF2-40B4-BE49-F238E27FC236}">
                      <a16:creationId xmlns:a16="http://schemas.microsoft.com/office/drawing/2014/main" id="{78A4DD69-4F7B-EC86-F6B8-CA5894EC35DF}"/>
                    </a:ext>
                  </a:extLst>
                </p:cNvPr>
                <p:cNvGrpSpPr/>
                <p:nvPr/>
              </p:nvGrpSpPr>
              <p:grpSpPr>
                <a:xfrm>
                  <a:off x="7258849" y="4914595"/>
                  <a:ext cx="197762" cy="268127"/>
                  <a:chOff x="7258849" y="4914595"/>
                  <a:chExt cx="197762" cy="268127"/>
                </a:xfrm>
                <a:noFill/>
              </p:grpSpPr>
              <p:sp>
                <p:nvSpPr>
                  <p:cNvPr id="18" name="Freeform: Shape 17">
                    <a:extLst>
                      <a:ext uri="{FF2B5EF4-FFF2-40B4-BE49-F238E27FC236}">
                        <a16:creationId xmlns:a16="http://schemas.microsoft.com/office/drawing/2014/main" id="{FF015109-8DF0-84A6-37B4-16EA1B72767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7725DAD-746D-2343-C1C0-1614F30A8D2E}"/>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63" name="Title 62">
            <a:extLst>
              <a:ext uri="{FF2B5EF4-FFF2-40B4-BE49-F238E27FC236}">
                <a16:creationId xmlns:a16="http://schemas.microsoft.com/office/drawing/2014/main" id="{CE473E94-608E-72B2-D60F-50B0EB69B731}"/>
              </a:ext>
            </a:extLst>
          </p:cNvPr>
          <p:cNvSpPr>
            <a:spLocks noGrp="1"/>
          </p:cNvSpPr>
          <p:nvPr>
            <p:ph type="title"/>
          </p:nvPr>
        </p:nvSpPr>
        <p:spPr>
          <a:xfrm>
            <a:off x="588263" y="457200"/>
            <a:ext cx="11018520" cy="430887"/>
          </a:xfrm>
        </p:spPr>
        <p:txBody>
          <a:bodyPr/>
          <a:lstStyle/>
          <a:p>
            <a:r>
              <a:rPr lang="en-US" noProof="0" dirty="0"/>
              <a:t>Audio File Metadata</a:t>
            </a:r>
            <a:endParaRPr lang="en-IN" dirty="0"/>
          </a:p>
        </p:txBody>
      </p:sp>
      <p:sp>
        <p:nvSpPr>
          <p:cNvPr id="20" name="TextBox 19">
            <a:extLst>
              <a:ext uri="{FF2B5EF4-FFF2-40B4-BE49-F238E27FC236}">
                <a16:creationId xmlns:a16="http://schemas.microsoft.com/office/drawing/2014/main" id="{EE68C71B-14EF-E05B-8C01-398F72C78DAF}"/>
              </a:ext>
            </a:extLst>
          </p:cNvPr>
          <p:cNvSpPr txBox="1"/>
          <p:nvPr/>
        </p:nvSpPr>
        <p:spPr>
          <a:xfrm>
            <a:off x="598714" y="1341449"/>
            <a:ext cx="11008068" cy="2492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Each audio file has a few important attributes.</a:t>
            </a:r>
          </a:p>
        </p:txBody>
      </p:sp>
      <p:sp>
        <p:nvSpPr>
          <p:cNvPr id="22" name="Rectangle: Top Corners Rounded 21">
            <a:extLst>
              <a:ext uri="{FF2B5EF4-FFF2-40B4-BE49-F238E27FC236}">
                <a16:creationId xmlns:a16="http://schemas.microsoft.com/office/drawing/2014/main" id="{F0D08D92-CB04-3658-88B4-4944D88DC31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3" name="TextBox 22">
            <a:extLst>
              <a:ext uri="{FF2B5EF4-FFF2-40B4-BE49-F238E27FC236}">
                <a16:creationId xmlns:a16="http://schemas.microsoft.com/office/drawing/2014/main" id="{B887FBA5-E137-48EA-0BAB-63AA38F29322}"/>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Audio file metadata attributes:</a:t>
            </a:r>
          </a:p>
        </p:txBody>
      </p:sp>
      <p:sp>
        <p:nvSpPr>
          <p:cNvPr id="80" name="TextBox 79">
            <a:extLst>
              <a:ext uri="{FF2B5EF4-FFF2-40B4-BE49-F238E27FC236}">
                <a16:creationId xmlns:a16="http://schemas.microsoft.com/office/drawing/2014/main" id="{0E155BA2-4B92-D92F-AD27-290A24221CCA}"/>
              </a:ext>
            </a:extLst>
          </p:cNvPr>
          <p:cNvSpPr txBox="1"/>
          <p:nvPr/>
        </p:nvSpPr>
        <p:spPr>
          <a:xfrm>
            <a:off x="1223359" y="2609577"/>
            <a:ext cx="4123342"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lang="en-US" sz="1400" dirty="0">
                <a:solidFill>
                  <a:srgbClr val="000000"/>
                </a:solidFill>
                <a:latin typeface="Segoe UI "/>
              </a:rPr>
              <a:t>Number of channels</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81" name="TextBox 80">
            <a:extLst>
              <a:ext uri="{FF2B5EF4-FFF2-40B4-BE49-F238E27FC236}">
                <a16:creationId xmlns:a16="http://schemas.microsoft.com/office/drawing/2014/main" id="{3EF23120-BC47-480D-7562-9DA187CE7581}"/>
              </a:ext>
            </a:extLst>
          </p:cNvPr>
          <p:cNvSpPr txBox="1"/>
          <p:nvPr/>
        </p:nvSpPr>
        <p:spPr>
          <a:xfrm>
            <a:off x="1223359" y="3495048"/>
            <a:ext cx="4123342"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Bit depth</a:t>
            </a:r>
          </a:p>
        </p:txBody>
      </p:sp>
      <p:grpSp>
        <p:nvGrpSpPr>
          <p:cNvPr id="65" name="Group 64">
            <a:extLst>
              <a:ext uri="{FF2B5EF4-FFF2-40B4-BE49-F238E27FC236}">
                <a16:creationId xmlns:a16="http://schemas.microsoft.com/office/drawing/2014/main" id="{439F9F8E-23AF-B96E-1C83-6902B0D8BB59}"/>
              </a:ext>
            </a:extLst>
          </p:cNvPr>
          <p:cNvGrpSpPr/>
          <p:nvPr/>
        </p:nvGrpSpPr>
        <p:grpSpPr>
          <a:xfrm>
            <a:off x="591756" y="3412807"/>
            <a:ext cx="472258" cy="472258"/>
            <a:chOff x="4863419" y="201635"/>
            <a:chExt cx="1828800" cy="1828800"/>
          </a:xfrm>
        </p:grpSpPr>
        <p:sp>
          <p:nvSpPr>
            <p:cNvPr id="67" name="Freeform: Shape 11">
              <a:extLst>
                <a:ext uri="{FF2B5EF4-FFF2-40B4-BE49-F238E27FC236}">
                  <a16:creationId xmlns:a16="http://schemas.microsoft.com/office/drawing/2014/main" id="{F0E2D1DE-DAE6-382C-BFD2-673EA16B4C68}"/>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8" name="Oval 67">
              <a:extLst>
                <a:ext uri="{FF2B5EF4-FFF2-40B4-BE49-F238E27FC236}">
                  <a16:creationId xmlns:a16="http://schemas.microsoft.com/office/drawing/2014/main" id="{A053C33D-335A-F3E1-61DD-F3E016512698}"/>
                </a:ext>
              </a:extLst>
            </p:cNvPr>
            <p:cNvSpPr>
              <a:spLocks/>
            </p:cNvSpPr>
            <p:nvPr/>
          </p:nvSpPr>
          <p:spPr bwMode="auto">
            <a:xfrm>
              <a:off x="5085648" y="423864"/>
              <a:ext cx="1384342" cy="1384342"/>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8" name="Product_ECDC" title="Icon of a box">
            <a:extLst>
              <a:ext uri="{FF2B5EF4-FFF2-40B4-BE49-F238E27FC236}">
                <a16:creationId xmlns:a16="http://schemas.microsoft.com/office/drawing/2014/main" id="{1A60E8AE-9A86-F073-A188-4505C1F3BF56}"/>
              </a:ext>
            </a:extLst>
          </p:cNvPr>
          <p:cNvSpPr>
            <a:spLocks noChangeAspect="1" noEditPoints="1"/>
          </p:cNvSpPr>
          <p:nvPr/>
        </p:nvSpPr>
        <p:spPr bwMode="auto">
          <a:xfrm>
            <a:off x="705968" y="3511776"/>
            <a:ext cx="243834" cy="274320"/>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grpSp>
        <p:nvGrpSpPr>
          <p:cNvPr id="61" name="Group 60">
            <a:extLst>
              <a:ext uri="{FF2B5EF4-FFF2-40B4-BE49-F238E27FC236}">
                <a16:creationId xmlns:a16="http://schemas.microsoft.com/office/drawing/2014/main" id="{B9EB53D6-C2A9-FB5F-CC4C-A061ADF80B8E}"/>
              </a:ext>
            </a:extLst>
          </p:cNvPr>
          <p:cNvGrpSpPr/>
          <p:nvPr/>
        </p:nvGrpSpPr>
        <p:grpSpPr>
          <a:xfrm>
            <a:off x="591756" y="2527336"/>
            <a:ext cx="472258" cy="472258"/>
            <a:chOff x="591756" y="2678861"/>
            <a:chExt cx="472258" cy="472258"/>
          </a:xfrm>
        </p:grpSpPr>
        <p:sp>
          <p:nvSpPr>
            <p:cNvPr id="62" name="Freeform: Shape 11">
              <a:extLst>
                <a:ext uri="{FF2B5EF4-FFF2-40B4-BE49-F238E27FC236}">
                  <a16:creationId xmlns:a16="http://schemas.microsoft.com/office/drawing/2014/main" id="{3F55A5F7-EF70-438D-6E5A-81AB64E49F4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4" name="Oval 63">
              <a:extLst>
                <a:ext uri="{FF2B5EF4-FFF2-40B4-BE49-F238E27FC236}">
                  <a16:creationId xmlns:a16="http://schemas.microsoft.com/office/drawing/2014/main" id="{DF46B104-7368-B469-D43A-0C3F81B6E7DD}"/>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7" name="globe_6" title="Icon of a monitor in front of a sphere made of lines">
            <a:extLst>
              <a:ext uri="{FF2B5EF4-FFF2-40B4-BE49-F238E27FC236}">
                <a16:creationId xmlns:a16="http://schemas.microsoft.com/office/drawing/2014/main" id="{4196CFF4-804F-C531-982E-C2C6CB8CFC65}"/>
              </a:ext>
            </a:extLst>
          </p:cNvPr>
          <p:cNvSpPr>
            <a:spLocks noChangeAspect="1" noEditPoints="1"/>
          </p:cNvSpPr>
          <p:nvPr/>
        </p:nvSpPr>
        <p:spPr bwMode="auto">
          <a:xfrm>
            <a:off x="699848" y="2626305"/>
            <a:ext cx="256074" cy="274320"/>
          </a:xfrm>
          <a:custGeom>
            <a:avLst/>
            <a:gdLst>
              <a:gd name="T0" fmla="*/ 210 w 296"/>
              <a:gd name="T1" fmla="*/ 147 h 318"/>
              <a:gd name="T2" fmla="*/ 105 w 296"/>
              <a:gd name="T3" fmla="*/ 147 h 318"/>
              <a:gd name="T4" fmla="*/ 105 w 296"/>
              <a:gd name="T5" fmla="*/ 140 h 318"/>
              <a:gd name="T6" fmla="*/ 109 w 296"/>
              <a:gd name="T7" fmla="*/ 83 h 318"/>
              <a:gd name="T8" fmla="*/ 157 w 296"/>
              <a:gd name="T9" fmla="*/ 0 h 318"/>
              <a:gd name="T10" fmla="*/ 157 w 296"/>
              <a:gd name="T11" fmla="*/ 0 h 318"/>
              <a:gd name="T12" fmla="*/ 159 w 296"/>
              <a:gd name="T13" fmla="*/ 0 h 318"/>
              <a:gd name="T14" fmla="*/ 206 w 296"/>
              <a:gd name="T15" fmla="*/ 83 h 318"/>
              <a:gd name="T16" fmla="*/ 210 w 296"/>
              <a:gd name="T17" fmla="*/ 137 h 318"/>
              <a:gd name="T18" fmla="*/ 210 w 296"/>
              <a:gd name="T19" fmla="*/ 147 h 318"/>
              <a:gd name="T20" fmla="*/ 31 w 296"/>
              <a:gd name="T21" fmla="*/ 83 h 318"/>
              <a:gd name="T22" fmla="*/ 284 w 296"/>
              <a:gd name="T23" fmla="*/ 83 h 318"/>
              <a:gd name="T24" fmla="*/ 286 w 296"/>
              <a:gd name="T25" fmla="*/ 189 h 318"/>
              <a:gd name="T26" fmla="*/ 286 w 296"/>
              <a:gd name="T27" fmla="*/ 189 h 318"/>
              <a:gd name="T28" fmla="*/ 210 w 296"/>
              <a:gd name="T29" fmla="*/ 189 h 318"/>
              <a:gd name="T30" fmla="*/ 19 w 296"/>
              <a:gd name="T31" fmla="*/ 147 h 318"/>
              <a:gd name="T32" fmla="*/ 0 w 296"/>
              <a:gd name="T33" fmla="*/ 147 h 318"/>
              <a:gd name="T34" fmla="*/ 0 w 296"/>
              <a:gd name="T35" fmla="*/ 277 h 318"/>
              <a:gd name="T36" fmla="*/ 106 w 296"/>
              <a:gd name="T37" fmla="*/ 277 h 318"/>
              <a:gd name="T38" fmla="*/ 157 w 296"/>
              <a:gd name="T39" fmla="*/ 277 h 318"/>
              <a:gd name="T40" fmla="*/ 210 w 296"/>
              <a:gd name="T41" fmla="*/ 189 h 318"/>
              <a:gd name="T42" fmla="*/ 210 w 296"/>
              <a:gd name="T43" fmla="*/ 267 h 318"/>
              <a:gd name="T44" fmla="*/ 286 w 296"/>
              <a:gd name="T45" fmla="*/ 189 h 318"/>
              <a:gd name="T46" fmla="*/ 296 w 296"/>
              <a:gd name="T47" fmla="*/ 139 h 318"/>
              <a:gd name="T48" fmla="*/ 159 w 296"/>
              <a:gd name="T49" fmla="*/ 0 h 318"/>
              <a:gd name="T50" fmla="*/ 157 w 296"/>
              <a:gd name="T51" fmla="*/ 0 h 318"/>
              <a:gd name="T52" fmla="*/ 157 w 296"/>
              <a:gd name="T53" fmla="*/ 0 h 318"/>
              <a:gd name="T54" fmla="*/ 31 w 296"/>
              <a:gd name="T55" fmla="*/ 83 h 318"/>
              <a:gd name="T56" fmla="*/ 19 w 296"/>
              <a:gd name="T57" fmla="*/ 139 h 318"/>
              <a:gd name="T58" fmla="*/ 19 w 296"/>
              <a:gd name="T59" fmla="*/ 147 h 318"/>
              <a:gd name="T60" fmla="*/ 105 w 296"/>
              <a:gd name="T61" fmla="*/ 147 h 318"/>
              <a:gd name="T62" fmla="*/ 210 w 296"/>
              <a:gd name="T63" fmla="*/ 147 h 318"/>
              <a:gd name="T64" fmla="*/ 210 w 296"/>
              <a:gd name="T65" fmla="*/ 189 h 318"/>
              <a:gd name="T66" fmla="*/ 157 w 296"/>
              <a:gd name="T67" fmla="*/ 277 h 318"/>
              <a:gd name="T68" fmla="*/ 210 w 296"/>
              <a:gd name="T69" fmla="*/ 277 h 318"/>
              <a:gd name="T70" fmla="*/ 210 w 296"/>
              <a:gd name="T71" fmla="*/ 267 h 318"/>
              <a:gd name="T72" fmla="*/ 57 w 296"/>
              <a:gd name="T73" fmla="*/ 318 h 318"/>
              <a:gd name="T74" fmla="*/ 154 w 296"/>
              <a:gd name="T75" fmla="*/ 318 h 318"/>
              <a:gd name="T76" fmla="*/ 106 w 296"/>
              <a:gd name="T77" fmla="*/ 277 h 318"/>
              <a:gd name="T78" fmla="*/ 106 w 296"/>
              <a:gd name="T7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6" h="318">
                <a:moveTo>
                  <a:pt x="210" y="147"/>
                </a:moveTo>
                <a:cubicBezTo>
                  <a:pt x="105" y="147"/>
                  <a:pt x="105" y="147"/>
                  <a:pt x="105" y="147"/>
                </a:cubicBezTo>
                <a:cubicBezTo>
                  <a:pt x="105" y="145"/>
                  <a:pt x="105" y="142"/>
                  <a:pt x="105" y="140"/>
                </a:cubicBezTo>
                <a:cubicBezTo>
                  <a:pt x="105" y="120"/>
                  <a:pt x="106" y="100"/>
                  <a:pt x="109" y="83"/>
                </a:cubicBezTo>
                <a:cubicBezTo>
                  <a:pt x="118" y="35"/>
                  <a:pt x="136" y="1"/>
                  <a:pt x="157" y="0"/>
                </a:cubicBezTo>
                <a:cubicBezTo>
                  <a:pt x="157" y="0"/>
                  <a:pt x="157" y="0"/>
                  <a:pt x="157" y="0"/>
                </a:cubicBezTo>
                <a:cubicBezTo>
                  <a:pt x="158" y="0"/>
                  <a:pt x="159" y="0"/>
                  <a:pt x="159" y="0"/>
                </a:cubicBezTo>
                <a:cubicBezTo>
                  <a:pt x="180" y="2"/>
                  <a:pt x="198" y="35"/>
                  <a:pt x="206" y="83"/>
                </a:cubicBezTo>
                <a:cubicBezTo>
                  <a:pt x="208" y="100"/>
                  <a:pt x="210" y="118"/>
                  <a:pt x="210" y="137"/>
                </a:cubicBezTo>
                <a:cubicBezTo>
                  <a:pt x="210" y="142"/>
                  <a:pt x="210" y="147"/>
                  <a:pt x="210" y="147"/>
                </a:cubicBezTo>
                <a:close/>
                <a:moveTo>
                  <a:pt x="31" y="83"/>
                </a:moveTo>
                <a:cubicBezTo>
                  <a:pt x="284" y="83"/>
                  <a:pt x="284" y="83"/>
                  <a:pt x="284" y="83"/>
                </a:cubicBezTo>
                <a:moveTo>
                  <a:pt x="286" y="189"/>
                </a:moveTo>
                <a:cubicBezTo>
                  <a:pt x="286" y="189"/>
                  <a:pt x="286" y="189"/>
                  <a:pt x="286" y="189"/>
                </a:cubicBezTo>
                <a:cubicBezTo>
                  <a:pt x="210" y="189"/>
                  <a:pt x="210" y="189"/>
                  <a:pt x="210" y="189"/>
                </a:cubicBezTo>
                <a:moveTo>
                  <a:pt x="19" y="147"/>
                </a:moveTo>
                <a:cubicBezTo>
                  <a:pt x="0" y="147"/>
                  <a:pt x="0" y="147"/>
                  <a:pt x="0" y="147"/>
                </a:cubicBezTo>
                <a:cubicBezTo>
                  <a:pt x="0" y="277"/>
                  <a:pt x="0" y="277"/>
                  <a:pt x="0" y="277"/>
                </a:cubicBezTo>
                <a:cubicBezTo>
                  <a:pt x="106" y="277"/>
                  <a:pt x="106" y="277"/>
                  <a:pt x="106" y="277"/>
                </a:cubicBezTo>
                <a:cubicBezTo>
                  <a:pt x="157" y="277"/>
                  <a:pt x="157" y="277"/>
                  <a:pt x="157" y="277"/>
                </a:cubicBezTo>
                <a:moveTo>
                  <a:pt x="210" y="189"/>
                </a:moveTo>
                <a:cubicBezTo>
                  <a:pt x="210" y="267"/>
                  <a:pt x="210" y="267"/>
                  <a:pt x="210" y="267"/>
                </a:cubicBezTo>
                <a:cubicBezTo>
                  <a:pt x="245" y="252"/>
                  <a:pt x="272" y="224"/>
                  <a:pt x="286" y="189"/>
                </a:cubicBezTo>
                <a:cubicBezTo>
                  <a:pt x="292" y="174"/>
                  <a:pt x="296" y="156"/>
                  <a:pt x="296" y="139"/>
                </a:cubicBezTo>
                <a:cubicBezTo>
                  <a:pt x="296" y="63"/>
                  <a:pt x="235" y="1"/>
                  <a:pt x="159" y="0"/>
                </a:cubicBezTo>
                <a:cubicBezTo>
                  <a:pt x="159" y="0"/>
                  <a:pt x="158" y="0"/>
                  <a:pt x="157" y="0"/>
                </a:cubicBezTo>
                <a:cubicBezTo>
                  <a:pt x="157" y="0"/>
                  <a:pt x="157" y="0"/>
                  <a:pt x="157" y="0"/>
                </a:cubicBezTo>
                <a:cubicBezTo>
                  <a:pt x="101" y="0"/>
                  <a:pt x="52" y="34"/>
                  <a:pt x="31" y="83"/>
                </a:cubicBezTo>
                <a:cubicBezTo>
                  <a:pt x="23" y="100"/>
                  <a:pt x="19" y="119"/>
                  <a:pt x="19" y="139"/>
                </a:cubicBezTo>
                <a:cubicBezTo>
                  <a:pt x="19" y="142"/>
                  <a:pt x="19" y="145"/>
                  <a:pt x="19" y="147"/>
                </a:cubicBezTo>
                <a:cubicBezTo>
                  <a:pt x="105" y="147"/>
                  <a:pt x="105" y="147"/>
                  <a:pt x="105" y="147"/>
                </a:cubicBezTo>
                <a:cubicBezTo>
                  <a:pt x="210" y="147"/>
                  <a:pt x="210" y="147"/>
                  <a:pt x="210" y="147"/>
                </a:cubicBezTo>
                <a:cubicBezTo>
                  <a:pt x="210" y="189"/>
                  <a:pt x="210" y="189"/>
                  <a:pt x="210" y="189"/>
                </a:cubicBezTo>
                <a:moveTo>
                  <a:pt x="157" y="277"/>
                </a:moveTo>
                <a:cubicBezTo>
                  <a:pt x="210" y="277"/>
                  <a:pt x="210" y="277"/>
                  <a:pt x="210" y="277"/>
                </a:cubicBezTo>
                <a:cubicBezTo>
                  <a:pt x="210" y="267"/>
                  <a:pt x="210" y="267"/>
                  <a:pt x="210" y="267"/>
                </a:cubicBezTo>
                <a:moveTo>
                  <a:pt x="57" y="318"/>
                </a:moveTo>
                <a:cubicBezTo>
                  <a:pt x="154" y="318"/>
                  <a:pt x="154" y="318"/>
                  <a:pt x="154" y="318"/>
                </a:cubicBezTo>
                <a:moveTo>
                  <a:pt x="106" y="277"/>
                </a:moveTo>
                <a:cubicBezTo>
                  <a:pt x="106" y="318"/>
                  <a:pt x="106" y="318"/>
                  <a:pt x="106" y="31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 name="TextBox 1">
            <a:extLst>
              <a:ext uri="{FF2B5EF4-FFF2-40B4-BE49-F238E27FC236}">
                <a16:creationId xmlns:a16="http://schemas.microsoft.com/office/drawing/2014/main" id="{956298B4-5D10-6352-F278-2D64ABB5887F}"/>
              </a:ext>
            </a:extLst>
          </p:cNvPr>
          <p:cNvSpPr txBox="1"/>
          <p:nvPr/>
        </p:nvSpPr>
        <p:spPr>
          <a:xfrm>
            <a:off x="1200866" y="4370810"/>
            <a:ext cx="4123342"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Sample rate (</a:t>
            </a:r>
            <a:r>
              <a:rPr kumimoji="0" lang="en-US" sz="1400" b="0" i="0" u="none" strike="noStrike" kern="1200" cap="none" spc="0" normalizeH="0" baseline="0" noProof="0" dirty="0" err="1">
                <a:ln>
                  <a:noFill/>
                </a:ln>
                <a:solidFill>
                  <a:srgbClr val="000000"/>
                </a:solidFill>
                <a:effectLst/>
                <a:uLnTx/>
                <a:uFillTx/>
                <a:latin typeface="Segoe UI "/>
                <a:ea typeface="+mn-ea"/>
                <a:cs typeface="+mn-cs"/>
              </a:rPr>
              <a:t>KHz</a:t>
            </a:r>
            <a:r>
              <a:rPr kumimoji="0" lang="en-US" sz="1400" b="0" i="0" u="none" strike="noStrike" kern="1200" cap="none" spc="0" normalizeH="0" baseline="0" noProof="0" dirty="0">
                <a:ln>
                  <a:noFill/>
                </a:ln>
                <a:solidFill>
                  <a:srgbClr val="000000"/>
                </a:solidFill>
                <a:effectLst/>
                <a:uLnTx/>
                <a:uFillTx/>
                <a:latin typeface="Segoe UI "/>
                <a:ea typeface="+mn-ea"/>
                <a:cs typeface="+mn-cs"/>
              </a:rPr>
              <a:t>)</a:t>
            </a:r>
          </a:p>
        </p:txBody>
      </p:sp>
      <p:grpSp>
        <p:nvGrpSpPr>
          <p:cNvPr id="21" name="Group 20">
            <a:extLst>
              <a:ext uri="{FF2B5EF4-FFF2-40B4-BE49-F238E27FC236}">
                <a16:creationId xmlns:a16="http://schemas.microsoft.com/office/drawing/2014/main" id="{B70D51E3-F68C-332C-895D-657EB4ED3F13}"/>
              </a:ext>
            </a:extLst>
          </p:cNvPr>
          <p:cNvGrpSpPr/>
          <p:nvPr/>
        </p:nvGrpSpPr>
        <p:grpSpPr>
          <a:xfrm>
            <a:off x="569263" y="4288569"/>
            <a:ext cx="472258" cy="472258"/>
            <a:chOff x="4863419" y="201635"/>
            <a:chExt cx="1828800" cy="1828800"/>
          </a:xfrm>
        </p:grpSpPr>
        <p:sp>
          <p:nvSpPr>
            <p:cNvPr id="25" name="Freeform: Shape 11">
              <a:extLst>
                <a:ext uri="{FF2B5EF4-FFF2-40B4-BE49-F238E27FC236}">
                  <a16:creationId xmlns:a16="http://schemas.microsoft.com/office/drawing/2014/main" id="{CDCB82EC-D809-752B-4F2F-4C19E382AD4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26" name="Oval 25">
              <a:extLst>
                <a:ext uri="{FF2B5EF4-FFF2-40B4-BE49-F238E27FC236}">
                  <a16:creationId xmlns:a16="http://schemas.microsoft.com/office/drawing/2014/main" id="{77F87F53-1141-C85F-152C-30EF2BDDA2FA}"/>
                </a:ext>
              </a:extLst>
            </p:cNvPr>
            <p:cNvSpPr>
              <a:spLocks/>
            </p:cNvSpPr>
            <p:nvPr/>
          </p:nvSpPr>
          <p:spPr bwMode="auto">
            <a:xfrm>
              <a:off x="5085648" y="423864"/>
              <a:ext cx="1384342" cy="1384342"/>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27" name="Product_ECDC" title="Icon of a box">
            <a:extLst>
              <a:ext uri="{FF2B5EF4-FFF2-40B4-BE49-F238E27FC236}">
                <a16:creationId xmlns:a16="http://schemas.microsoft.com/office/drawing/2014/main" id="{B239C02B-7B4B-AA6B-0F82-EE96BAC02C04}"/>
              </a:ext>
            </a:extLst>
          </p:cNvPr>
          <p:cNvSpPr>
            <a:spLocks noChangeAspect="1" noEditPoints="1"/>
          </p:cNvSpPr>
          <p:nvPr/>
        </p:nvSpPr>
        <p:spPr bwMode="auto">
          <a:xfrm>
            <a:off x="683475" y="4387538"/>
            <a:ext cx="243834" cy="274320"/>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124854903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9FE2983-0ACC-0F1E-09B7-4AD86414ADF8}"/>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5" name="Freeform: Shape 4">
              <a:extLst>
                <a:ext uri="{FF2B5EF4-FFF2-40B4-BE49-F238E27FC236}">
                  <a16:creationId xmlns:a16="http://schemas.microsoft.com/office/drawing/2014/main" id="{69A979F3-75A8-06D0-6A69-CFA28393054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6" name="Group 5">
              <a:extLst>
                <a:ext uri="{FF2B5EF4-FFF2-40B4-BE49-F238E27FC236}">
                  <a16:creationId xmlns:a16="http://schemas.microsoft.com/office/drawing/2014/main" id="{F8FCABEC-D84D-797D-050F-BA33550BEE4C}"/>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65D0E415-C538-0D6A-3247-90A421C0D215}"/>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8" name="Graphic 160">
                <a:extLst>
                  <a:ext uri="{FF2B5EF4-FFF2-40B4-BE49-F238E27FC236}">
                    <a16:creationId xmlns:a16="http://schemas.microsoft.com/office/drawing/2014/main" id="{D48070C7-5D88-FE72-7FA3-2EFA11E42118}"/>
                  </a:ext>
                </a:extLst>
              </p:cNvPr>
              <p:cNvGrpSpPr/>
              <p:nvPr/>
            </p:nvGrpSpPr>
            <p:grpSpPr>
              <a:xfrm>
                <a:off x="10537228" y="449423"/>
                <a:ext cx="356077" cy="508002"/>
                <a:chOff x="7053892" y="4608173"/>
                <a:chExt cx="402719" cy="574549"/>
              </a:xfrm>
              <a:noFill/>
            </p:grpSpPr>
            <p:sp>
              <p:nvSpPr>
                <p:cNvPr id="9" name="Freeform: Shape 8">
                  <a:extLst>
                    <a:ext uri="{FF2B5EF4-FFF2-40B4-BE49-F238E27FC236}">
                      <a16:creationId xmlns:a16="http://schemas.microsoft.com/office/drawing/2014/main" id="{BD7E9250-D6F1-3305-756D-6D021B153649}"/>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0" name="Freeform: Shape 9">
                  <a:extLst>
                    <a:ext uri="{FF2B5EF4-FFF2-40B4-BE49-F238E27FC236}">
                      <a16:creationId xmlns:a16="http://schemas.microsoft.com/office/drawing/2014/main" id="{E51FB73E-AB63-55C7-9947-D580EF20FC66}"/>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1" name="Freeform: Shape 10">
                  <a:extLst>
                    <a:ext uri="{FF2B5EF4-FFF2-40B4-BE49-F238E27FC236}">
                      <a16:creationId xmlns:a16="http://schemas.microsoft.com/office/drawing/2014/main" id="{C1644A2D-1792-59A8-DFBB-49A9F731591B}"/>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2" name="Freeform: Shape 11">
                  <a:extLst>
                    <a:ext uri="{FF2B5EF4-FFF2-40B4-BE49-F238E27FC236}">
                      <a16:creationId xmlns:a16="http://schemas.microsoft.com/office/drawing/2014/main" id="{AC8686EC-91AE-71DD-41CB-59F290ABF4BA}"/>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3" name="Freeform: Shape 12">
                  <a:extLst>
                    <a:ext uri="{FF2B5EF4-FFF2-40B4-BE49-F238E27FC236}">
                      <a16:creationId xmlns:a16="http://schemas.microsoft.com/office/drawing/2014/main" id="{80B4FEB9-C6AB-B62C-5C30-0292FEB22649}"/>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4" name="Freeform: Shape 13">
                  <a:extLst>
                    <a:ext uri="{FF2B5EF4-FFF2-40B4-BE49-F238E27FC236}">
                      <a16:creationId xmlns:a16="http://schemas.microsoft.com/office/drawing/2014/main" id="{89960835-13EF-2A3A-6DCF-A810E0120B6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5" name="Freeform: Shape 14">
                  <a:extLst>
                    <a:ext uri="{FF2B5EF4-FFF2-40B4-BE49-F238E27FC236}">
                      <a16:creationId xmlns:a16="http://schemas.microsoft.com/office/drawing/2014/main" id="{9AB1AEF1-6334-413A-4CB7-77704CEBED69}"/>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C86C0A09-537D-4828-BD4D-F17699FC6DD2}"/>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17" name="Graphic 160">
                  <a:extLst>
                    <a:ext uri="{FF2B5EF4-FFF2-40B4-BE49-F238E27FC236}">
                      <a16:creationId xmlns:a16="http://schemas.microsoft.com/office/drawing/2014/main" id="{78A4DD69-4F7B-EC86-F6B8-CA5894EC35DF}"/>
                    </a:ext>
                  </a:extLst>
                </p:cNvPr>
                <p:cNvGrpSpPr/>
                <p:nvPr/>
              </p:nvGrpSpPr>
              <p:grpSpPr>
                <a:xfrm>
                  <a:off x="7258849" y="4914595"/>
                  <a:ext cx="197762" cy="268127"/>
                  <a:chOff x="7258849" y="4914595"/>
                  <a:chExt cx="197762" cy="268127"/>
                </a:xfrm>
                <a:noFill/>
              </p:grpSpPr>
              <p:sp>
                <p:nvSpPr>
                  <p:cNvPr id="18" name="Freeform: Shape 17">
                    <a:extLst>
                      <a:ext uri="{FF2B5EF4-FFF2-40B4-BE49-F238E27FC236}">
                        <a16:creationId xmlns:a16="http://schemas.microsoft.com/office/drawing/2014/main" id="{FF015109-8DF0-84A6-37B4-16EA1B72767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7725DAD-746D-2343-C1C0-1614F30A8D2E}"/>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63" name="Title 62">
            <a:extLst>
              <a:ext uri="{FF2B5EF4-FFF2-40B4-BE49-F238E27FC236}">
                <a16:creationId xmlns:a16="http://schemas.microsoft.com/office/drawing/2014/main" id="{CE473E94-608E-72B2-D60F-50B0EB69B731}"/>
              </a:ext>
            </a:extLst>
          </p:cNvPr>
          <p:cNvSpPr>
            <a:spLocks noGrp="1"/>
          </p:cNvSpPr>
          <p:nvPr>
            <p:ph type="title"/>
          </p:nvPr>
        </p:nvSpPr>
        <p:spPr>
          <a:xfrm>
            <a:off x="588263" y="457200"/>
            <a:ext cx="11018520" cy="430887"/>
          </a:xfrm>
        </p:spPr>
        <p:txBody>
          <a:bodyPr/>
          <a:lstStyle/>
          <a:p>
            <a:r>
              <a:rPr lang="en-US" noProof="0" dirty="0"/>
              <a:t>Call compliance</a:t>
            </a:r>
            <a:endParaRPr lang="en-IN" dirty="0"/>
          </a:p>
        </p:txBody>
      </p:sp>
      <p:sp>
        <p:nvSpPr>
          <p:cNvPr id="20" name="TextBox 19">
            <a:extLst>
              <a:ext uri="{FF2B5EF4-FFF2-40B4-BE49-F238E27FC236}">
                <a16:creationId xmlns:a16="http://schemas.microsoft.com/office/drawing/2014/main" id="{EE68C71B-14EF-E05B-8C01-398F72C78DAF}"/>
              </a:ext>
            </a:extLst>
          </p:cNvPr>
          <p:cNvSpPr txBox="1"/>
          <p:nvPr/>
        </p:nvSpPr>
        <p:spPr>
          <a:xfrm>
            <a:off x="598714" y="1341449"/>
            <a:ext cx="11008068" cy="2492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You will build a simple set of compliance checks for Contoso Suites.</a:t>
            </a:r>
          </a:p>
        </p:txBody>
      </p:sp>
      <p:sp>
        <p:nvSpPr>
          <p:cNvPr id="22" name="Rectangle: Top Corners Rounded 21">
            <a:extLst>
              <a:ext uri="{FF2B5EF4-FFF2-40B4-BE49-F238E27FC236}">
                <a16:creationId xmlns:a16="http://schemas.microsoft.com/office/drawing/2014/main" id="{F0D08D92-CB04-3658-88B4-4944D88DC31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3" name="TextBox 22">
            <a:extLst>
              <a:ext uri="{FF2B5EF4-FFF2-40B4-BE49-F238E27FC236}">
                <a16:creationId xmlns:a16="http://schemas.microsoft.com/office/drawing/2014/main" id="{B887FBA5-E137-48EA-0BAB-63AA38F29322}"/>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In this procedure, you will create checks regarding:</a:t>
            </a:r>
          </a:p>
        </p:txBody>
      </p:sp>
      <p:sp>
        <p:nvSpPr>
          <p:cNvPr id="80" name="TextBox 79">
            <a:extLst>
              <a:ext uri="{FF2B5EF4-FFF2-40B4-BE49-F238E27FC236}">
                <a16:creationId xmlns:a16="http://schemas.microsoft.com/office/drawing/2014/main" id="{0E155BA2-4B92-D92F-AD27-290A24221CCA}"/>
              </a:ext>
            </a:extLst>
          </p:cNvPr>
          <p:cNvSpPr txBox="1"/>
          <p:nvPr/>
        </p:nvSpPr>
        <p:spPr>
          <a:xfrm>
            <a:off x="1223359" y="2609577"/>
            <a:ext cx="4123342"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lang="en-US" sz="1400" dirty="0">
                <a:solidFill>
                  <a:srgbClr val="000000"/>
                </a:solidFill>
                <a:latin typeface="Segoe UI "/>
              </a:rPr>
              <a:t>Whether the call transcript contains vulgarity</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81" name="TextBox 80">
            <a:extLst>
              <a:ext uri="{FF2B5EF4-FFF2-40B4-BE49-F238E27FC236}">
                <a16:creationId xmlns:a16="http://schemas.microsoft.com/office/drawing/2014/main" id="{3EF23120-BC47-480D-7562-9DA187CE7581}"/>
              </a:ext>
            </a:extLst>
          </p:cNvPr>
          <p:cNvSpPr txBox="1"/>
          <p:nvPr/>
        </p:nvSpPr>
        <p:spPr>
          <a:xfrm>
            <a:off x="1223359" y="3279605"/>
            <a:ext cx="4123342" cy="738664"/>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Whether the call has an indicator that we are recording it for training or quality assurance purposes (optional)</a:t>
            </a:r>
          </a:p>
        </p:txBody>
      </p:sp>
      <p:grpSp>
        <p:nvGrpSpPr>
          <p:cNvPr id="65" name="Group 64">
            <a:extLst>
              <a:ext uri="{FF2B5EF4-FFF2-40B4-BE49-F238E27FC236}">
                <a16:creationId xmlns:a16="http://schemas.microsoft.com/office/drawing/2014/main" id="{439F9F8E-23AF-B96E-1C83-6902B0D8BB59}"/>
              </a:ext>
            </a:extLst>
          </p:cNvPr>
          <p:cNvGrpSpPr/>
          <p:nvPr/>
        </p:nvGrpSpPr>
        <p:grpSpPr>
          <a:xfrm>
            <a:off x="591756" y="3412807"/>
            <a:ext cx="472258" cy="472258"/>
            <a:chOff x="4863419" y="201635"/>
            <a:chExt cx="1828800" cy="1828800"/>
          </a:xfrm>
        </p:grpSpPr>
        <p:sp>
          <p:nvSpPr>
            <p:cNvPr id="67" name="Freeform: Shape 11">
              <a:extLst>
                <a:ext uri="{FF2B5EF4-FFF2-40B4-BE49-F238E27FC236}">
                  <a16:creationId xmlns:a16="http://schemas.microsoft.com/office/drawing/2014/main" id="{F0E2D1DE-DAE6-382C-BFD2-673EA16B4C68}"/>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8" name="Oval 67">
              <a:extLst>
                <a:ext uri="{FF2B5EF4-FFF2-40B4-BE49-F238E27FC236}">
                  <a16:creationId xmlns:a16="http://schemas.microsoft.com/office/drawing/2014/main" id="{A053C33D-335A-F3E1-61DD-F3E016512698}"/>
                </a:ext>
              </a:extLst>
            </p:cNvPr>
            <p:cNvSpPr>
              <a:spLocks/>
            </p:cNvSpPr>
            <p:nvPr/>
          </p:nvSpPr>
          <p:spPr bwMode="auto">
            <a:xfrm>
              <a:off x="5085648" y="423864"/>
              <a:ext cx="1384342" cy="1384342"/>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8" name="Product_ECDC" title="Icon of a box">
            <a:extLst>
              <a:ext uri="{FF2B5EF4-FFF2-40B4-BE49-F238E27FC236}">
                <a16:creationId xmlns:a16="http://schemas.microsoft.com/office/drawing/2014/main" id="{1A60E8AE-9A86-F073-A188-4505C1F3BF56}"/>
              </a:ext>
            </a:extLst>
          </p:cNvPr>
          <p:cNvSpPr>
            <a:spLocks noChangeAspect="1" noEditPoints="1"/>
          </p:cNvSpPr>
          <p:nvPr/>
        </p:nvSpPr>
        <p:spPr bwMode="auto">
          <a:xfrm>
            <a:off x="705968" y="3511776"/>
            <a:ext cx="243834" cy="274320"/>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grpSp>
        <p:nvGrpSpPr>
          <p:cNvPr id="61" name="Group 60">
            <a:extLst>
              <a:ext uri="{FF2B5EF4-FFF2-40B4-BE49-F238E27FC236}">
                <a16:creationId xmlns:a16="http://schemas.microsoft.com/office/drawing/2014/main" id="{B9EB53D6-C2A9-FB5F-CC4C-A061ADF80B8E}"/>
              </a:ext>
            </a:extLst>
          </p:cNvPr>
          <p:cNvGrpSpPr/>
          <p:nvPr/>
        </p:nvGrpSpPr>
        <p:grpSpPr>
          <a:xfrm>
            <a:off x="591756" y="2527336"/>
            <a:ext cx="472258" cy="472258"/>
            <a:chOff x="591756" y="2678861"/>
            <a:chExt cx="472258" cy="472258"/>
          </a:xfrm>
        </p:grpSpPr>
        <p:sp>
          <p:nvSpPr>
            <p:cNvPr id="62" name="Freeform: Shape 11">
              <a:extLst>
                <a:ext uri="{FF2B5EF4-FFF2-40B4-BE49-F238E27FC236}">
                  <a16:creationId xmlns:a16="http://schemas.microsoft.com/office/drawing/2014/main" id="{3F55A5F7-EF70-438D-6E5A-81AB64E49F4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4" name="Oval 63">
              <a:extLst>
                <a:ext uri="{FF2B5EF4-FFF2-40B4-BE49-F238E27FC236}">
                  <a16:creationId xmlns:a16="http://schemas.microsoft.com/office/drawing/2014/main" id="{DF46B104-7368-B469-D43A-0C3F81B6E7DD}"/>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7" name="globe_6" title="Icon of a monitor in front of a sphere made of lines">
            <a:extLst>
              <a:ext uri="{FF2B5EF4-FFF2-40B4-BE49-F238E27FC236}">
                <a16:creationId xmlns:a16="http://schemas.microsoft.com/office/drawing/2014/main" id="{4196CFF4-804F-C531-982E-C2C6CB8CFC65}"/>
              </a:ext>
            </a:extLst>
          </p:cNvPr>
          <p:cNvSpPr>
            <a:spLocks noChangeAspect="1" noEditPoints="1"/>
          </p:cNvSpPr>
          <p:nvPr/>
        </p:nvSpPr>
        <p:spPr bwMode="auto">
          <a:xfrm>
            <a:off x="699848" y="2626305"/>
            <a:ext cx="256074" cy="274320"/>
          </a:xfrm>
          <a:custGeom>
            <a:avLst/>
            <a:gdLst>
              <a:gd name="T0" fmla="*/ 210 w 296"/>
              <a:gd name="T1" fmla="*/ 147 h 318"/>
              <a:gd name="T2" fmla="*/ 105 w 296"/>
              <a:gd name="T3" fmla="*/ 147 h 318"/>
              <a:gd name="T4" fmla="*/ 105 w 296"/>
              <a:gd name="T5" fmla="*/ 140 h 318"/>
              <a:gd name="T6" fmla="*/ 109 w 296"/>
              <a:gd name="T7" fmla="*/ 83 h 318"/>
              <a:gd name="T8" fmla="*/ 157 w 296"/>
              <a:gd name="T9" fmla="*/ 0 h 318"/>
              <a:gd name="T10" fmla="*/ 157 w 296"/>
              <a:gd name="T11" fmla="*/ 0 h 318"/>
              <a:gd name="T12" fmla="*/ 159 w 296"/>
              <a:gd name="T13" fmla="*/ 0 h 318"/>
              <a:gd name="T14" fmla="*/ 206 w 296"/>
              <a:gd name="T15" fmla="*/ 83 h 318"/>
              <a:gd name="T16" fmla="*/ 210 w 296"/>
              <a:gd name="T17" fmla="*/ 137 h 318"/>
              <a:gd name="T18" fmla="*/ 210 w 296"/>
              <a:gd name="T19" fmla="*/ 147 h 318"/>
              <a:gd name="T20" fmla="*/ 31 w 296"/>
              <a:gd name="T21" fmla="*/ 83 h 318"/>
              <a:gd name="T22" fmla="*/ 284 w 296"/>
              <a:gd name="T23" fmla="*/ 83 h 318"/>
              <a:gd name="T24" fmla="*/ 286 w 296"/>
              <a:gd name="T25" fmla="*/ 189 h 318"/>
              <a:gd name="T26" fmla="*/ 286 w 296"/>
              <a:gd name="T27" fmla="*/ 189 h 318"/>
              <a:gd name="T28" fmla="*/ 210 w 296"/>
              <a:gd name="T29" fmla="*/ 189 h 318"/>
              <a:gd name="T30" fmla="*/ 19 w 296"/>
              <a:gd name="T31" fmla="*/ 147 h 318"/>
              <a:gd name="T32" fmla="*/ 0 w 296"/>
              <a:gd name="T33" fmla="*/ 147 h 318"/>
              <a:gd name="T34" fmla="*/ 0 w 296"/>
              <a:gd name="T35" fmla="*/ 277 h 318"/>
              <a:gd name="T36" fmla="*/ 106 w 296"/>
              <a:gd name="T37" fmla="*/ 277 h 318"/>
              <a:gd name="T38" fmla="*/ 157 w 296"/>
              <a:gd name="T39" fmla="*/ 277 h 318"/>
              <a:gd name="T40" fmla="*/ 210 w 296"/>
              <a:gd name="T41" fmla="*/ 189 h 318"/>
              <a:gd name="T42" fmla="*/ 210 w 296"/>
              <a:gd name="T43" fmla="*/ 267 h 318"/>
              <a:gd name="T44" fmla="*/ 286 w 296"/>
              <a:gd name="T45" fmla="*/ 189 h 318"/>
              <a:gd name="T46" fmla="*/ 296 w 296"/>
              <a:gd name="T47" fmla="*/ 139 h 318"/>
              <a:gd name="T48" fmla="*/ 159 w 296"/>
              <a:gd name="T49" fmla="*/ 0 h 318"/>
              <a:gd name="T50" fmla="*/ 157 w 296"/>
              <a:gd name="T51" fmla="*/ 0 h 318"/>
              <a:gd name="T52" fmla="*/ 157 w 296"/>
              <a:gd name="T53" fmla="*/ 0 h 318"/>
              <a:gd name="T54" fmla="*/ 31 w 296"/>
              <a:gd name="T55" fmla="*/ 83 h 318"/>
              <a:gd name="T56" fmla="*/ 19 w 296"/>
              <a:gd name="T57" fmla="*/ 139 h 318"/>
              <a:gd name="T58" fmla="*/ 19 w 296"/>
              <a:gd name="T59" fmla="*/ 147 h 318"/>
              <a:gd name="T60" fmla="*/ 105 w 296"/>
              <a:gd name="T61" fmla="*/ 147 h 318"/>
              <a:gd name="T62" fmla="*/ 210 w 296"/>
              <a:gd name="T63" fmla="*/ 147 h 318"/>
              <a:gd name="T64" fmla="*/ 210 w 296"/>
              <a:gd name="T65" fmla="*/ 189 h 318"/>
              <a:gd name="T66" fmla="*/ 157 w 296"/>
              <a:gd name="T67" fmla="*/ 277 h 318"/>
              <a:gd name="T68" fmla="*/ 210 w 296"/>
              <a:gd name="T69" fmla="*/ 277 h 318"/>
              <a:gd name="T70" fmla="*/ 210 w 296"/>
              <a:gd name="T71" fmla="*/ 267 h 318"/>
              <a:gd name="T72" fmla="*/ 57 w 296"/>
              <a:gd name="T73" fmla="*/ 318 h 318"/>
              <a:gd name="T74" fmla="*/ 154 w 296"/>
              <a:gd name="T75" fmla="*/ 318 h 318"/>
              <a:gd name="T76" fmla="*/ 106 w 296"/>
              <a:gd name="T77" fmla="*/ 277 h 318"/>
              <a:gd name="T78" fmla="*/ 106 w 296"/>
              <a:gd name="T7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6" h="318">
                <a:moveTo>
                  <a:pt x="210" y="147"/>
                </a:moveTo>
                <a:cubicBezTo>
                  <a:pt x="105" y="147"/>
                  <a:pt x="105" y="147"/>
                  <a:pt x="105" y="147"/>
                </a:cubicBezTo>
                <a:cubicBezTo>
                  <a:pt x="105" y="145"/>
                  <a:pt x="105" y="142"/>
                  <a:pt x="105" y="140"/>
                </a:cubicBezTo>
                <a:cubicBezTo>
                  <a:pt x="105" y="120"/>
                  <a:pt x="106" y="100"/>
                  <a:pt x="109" y="83"/>
                </a:cubicBezTo>
                <a:cubicBezTo>
                  <a:pt x="118" y="35"/>
                  <a:pt x="136" y="1"/>
                  <a:pt x="157" y="0"/>
                </a:cubicBezTo>
                <a:cubicBezTo>
                  <a:pt x="157" y="0"/>
                  <a:pt x="157" y="0"/>
                  <a:pt x="157" y="0"/>
                </a:cubicBezTo>
                <a:cubicBezTo>
                  <a:pt x="158" y="0"/>
                  <a:pt x="159" y="0"/>
                  <a:pt x="159" y="0"/>
                </a:cubicBezTo>
                <a:cubicBezTo>
                  <a:pt x="180" y="2"/>
                  <a:pt x="198" y="35"/>
                  <a:pt x="206" y="83"/>
                </a:cubicBezTo>
                <a:cubicBezTo>
                  <a:pt x="208" y="100"/>
                  <a:pt x="210" y="118"/>
                  <a:pt x="210" y="137"/>
                </a:cubicBezTo>
                <a:cubicBezTo>
                  <a:pt x="210" y="142"/>
                  <a:pt x="210" y="147"/>
                  <a:pt x="210" y="147"/>
                </a:cubicBezTo>
                <a:close/>
                <a:moveTo>
                  <a:pt x="31" y="83"/>
                </a:moveTo>
                <a:cubicBezTo>
                  <a:pt x="284" y="83"/>
                  <a:pt x="284" y="83"/>
                  <a:pt x="284" y="83"/>
                </a:cubicBezTo>
                <a:moveTo>
                  <a:pt x="286" y="189"/>
                </a:moveTo>
                <a:cubicBezTo>
                  <a:pt x="286" y="189"/>
                  <a:pt x="286" y="189"/>
                  <a:pt x="286" y="189"/>
                </a:cubicBezTo>
                <a:cubicBezTo>
                  <a:pt x="210" y="189"/>
                  <a:pt x="210" y="189"/>
                  <a:pt x="210" y="189"/>
                </a:cubicBezTo>
                <a:moveTo>
                  <a:pt x="19" y="147"/>
                </a:moveTo>
                <a:cubicBezTo>
                  <a:pt x="0" y="147"/>
                  <a:pt x="0" y="147"/>
                  <a:pt x="0" y="147"/>
                </a:cubicBezTo>
                <a:cubicBezTo>
                  <a:pt x="0" y="277"/>
                  <a:pt x="0" y="277"/>
                  <a:pt x="0" y="277"/>
                </a:cubicBezTo>
                <a:cubicBezTo>
                  <a:pt x="106" y="277"/>
                  <a:pt x="106" y="277"/>
                  <a:pt x="106" y="277"/>
                </a:cubicBezTo>
                <a:cubicBezTo>
                  <a:pt x="157" y="277"/>
                  <a:pt x="157" y="277"/>
                  <a:pt x="157" y="277"/>
                </a:cubicBezTo>
                <a:moveTo>
                  <a:pt x="210" y="189"/>
                </a:moveTo>
                <a:cubicBezTo>
                  <a:pt x="210" y="267"/>
                  <a:pt x="210" y="267"/>
                  <a:pt x="210" y="267"/>
                </a:cubicBezTo>
                <a:cubicBezTo>
                  <a:pt x="245" y="252"/>
                  <a:pt x="272" y="224"/>
                  <a:pt x="286" y="189"/>
                </a:cubicBezTo>
                <a:cubicBezTo>
                  <a:pt x="292" y="174"/>
                  <a:pt x="296" y="156"/>
                  <a:pt x="296" y="139"/>
                </a:cubicBezTo>
                <a:cubicBezTo>
                  <a:pt x="296" y="63"/>
                  <a:pt x="235" y="1"/>
                  <a:pt x="159" y="0"/>
                </a:cubicBezTo>
                <a:cubicBezTo>
                  <a:pt x="159" y="0"/>
                  <a:pt x="158" y="0"/>
                  <a:pt x="157" y="0"/>
                </a:cubicBezTo>
                <a:cubicBezTo>
                  <a:pt x="157" y="0"/>
                  <a:pt x="157" y="0"/>
                  <a:pt x="157" y="0"/>
                </a:cubicBezTo>
                <a:cubicBezTo>
                  <a:pt x="101" y="0"/>
                  <a:pt x="52" y="34"/>
                  <a:pt x="31" y="83"/>
                </a:cubicBezTo>
                <a:cubicBezTo>
                  <a:pt x="23" y="100"/>
                  <a:pt x="19" y="119"/>
                  <a:pt x="19" y="139"/>
                </a:cubicBezTo>
                <a:cubicBezTo>
                  <a:pt x="19" y="142"/>
                  <a:pt x="19" y="145"/>
                  <a:pt x="19" y="147"/>
                </a:cubicBezTo>
                <a:cubicBezTo>
                  <a:pt x="105" y="147"/>
                  <a:pt x="105" y="147"/>
                  <a:pt x="105" y="147"/>
                </a:cubicBezTo>
                <a:cubicBezTo>
                  <a:pt x="210" y="147"/>
                  <a:pt x="210" y="147"/>
                  <a:pt x="210" y="147"/>
                </a:cubicBezTo>
                <a:cubicBezTo>
                  <a:pt x="210" y="189"/>
                  <a:pt x="210" y="189"/>
                  <a:pt x="210" y="189"/>
                </a:cubicBezTo>
                <a:moveTo>
                  <a:pt x="157" y="277"/>
                </a:moveTo>
                <a:cubicBezTo>
                  <a:pt x="210" y="277"/>
                  <a:pt x="210" y="277"/>
                  <a:pt x="210" y="277"/>
                </a:cubicBezTo>
                <a:cubicBezTo>
                  <a:pt x="210" y="267"/>
                  <a:pt x="210" y="267"/>
                  <a:pt x="210" y="267"/>
                </a:cubicBezTo>
                <a:moveTo>
                  <a:pt x="57" y="318"/>
                </a:moveTo>
                <a:cubicBezTo>
                  <a:pt x="154" y="318"/>
                  <a:pt x="154" y="318"/>
                  <a:pt x="154" y="318"/>
                </a:cubicBezTo>
                <a:moveTo>
                  <a:pt x="106" y="277"/>
                </a:moveTo>
                <a:cubicBezTo>
                  <a:pt x="106" y="318"/>
                  <a:pt x="106" y="318"/>
                  <a:pt x="106" y="31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 name="TextBox 1">
            <a:extLst>
              <a:ext uri="{FF2B5EF4-FFF2-40B4-BE49-F238E27FC236}">
                <a16:creationId xmlns:a16="http://schemas.microsoft.com/office/drawing/2014/main" id="{956298B4-5D10-6352-F278-2D64ABB5887F}"/>
              </a:ext>
            </a:extLst>
          </p:cNvPr>
          <p:cNvSpPr txBox="1"/>
          <p:nvPr/>
        </p:nvSpPr>
        <p:spPr>
          <a:xfrm>
            <a:off x="1200866" y="4263089"/>
            <a:ext cx="4123342" cy="523220"/>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Whether the call is relevant to Contoso Suites: if it is related to the hotel and resort</a:t>
            </a:r>
            <a:r>
              <a:rPr lang="en-US" sz="1400" dirty="0">
                <a:solidFill>
                  <a:srgbClr val="000000"/>
                </a:solidFill>
                <a:latin typeface="Segoe UI "/>
              </a:rPr>
              <a:t> industry</a:t>
            </a:r>
            <a:r>
              <a:rPr kumimoji="0" lang="en-US" sz="1400" b="0" i="0" u="none" strike="noStrike" kern="1200" cap="none" spc="0" normalizeH="0" baseline="0" noProof="0" dirty="0">
                <a:ln>
                  <a:noFill/>
                </a:ln>
                <a:solidFill>
                  <a:srgbClr val="000000"/>
                </a:solidFill>
                <a:effectLst/>
                <a:uLnTx/>
                <a:uFillTx/>
                <a:latin typeface="Segoe UI "/>
                <a:ea typeface="+mn-ea"/>
                <a:cs typeface="+mn-cs"/>
              </a:rPr>
              <a:t> (optional)</a:t>
            </a:r>
          </a:p>
        </p:txBody>
      </p:sp>
      <p:grpSp>
        <p:nvGrpSpPr>
          <p:cNvPr id="21" name="Group 20">
            <a:extLst>
              <a:ext uri="{FF2B5EF4-FFF2-40B4-BE49-F238E27FC236}">
                <a16:creationId xmlns:a16="http://schemas.microsoft.com/office/drawing/2014/main" id="{B70D51E3-F68C-332C-895D-657EB4ED3F13}"/>
              </a:ext>
            </a:extLst>
          </p:cNvPr>
          <p:cNvGrpSpPr/>
          <p:nvPr/>
        </p:nvGrpSpPr>
        <p:grpSpPr>
          <a:xfrm>
            <a:off x="569263" y="4288569"/>
            <a:ext cx="472258" cy="472258"/>
            <a:chOff x="4863419" y="201635"/>
            <a:chExt cx="1828800" cy="1828800"/>
          </a:xfrm>
        </p:grpSpPr>
        <p:sp>
          <p:nvSpPr>
            <p:cNvPr id="25" name="Freeform: Shape 11">
              <a:extLst>
                <a:ext uri="{FF2B5EF4-FFF2-40B4-BE49-F238E27FC236}">
                  <a16:creationId xmlns:a16="http://schemas.microsoft.com/office/drawing/2014/main" id="{CDCB82EC-D809-752B-4F2F-4C19E382AD4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26" name="Oval 25">
              <a:extLst>
                <a:ext uri="{FF2B5EF4-FFF2-40B4-BE49-F238E27FC236}">
                  <a16:creationId xmlns:a16="http://schemas.microsoft.com/office/drawing/2014/main" id="{77F87F53-1141-C85F-152C-30EF2BDDA2FA}"/>
                </a:ext>
              </a:extLst>
            </p:cNvPr>
            <p:cNvSpPr>
              <a:spLocks/>
            </p:cNvSpPr>
            <p:nvPr/>
          </p:nvSpPr>
          <p:spPr bwMode="auto">
            <a:xfrm>
              <a:off x="5085648" y="423864"/>
              <a:ext cx="1384342" cy="1384342"/>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27" name="Product_ECDC" title="Icon of a box">
            <a:extLst>
              <a:ext uri="{FF2B5EF4-FFF2-40B4-BE49-F238E27FC236}">
                <a16:creationId xmlns:a16="http://schemas.microsoft.com/office/drawing/2014/main" id="{B239C02B-7B4B-AA6B-0F82-EE96BAC02C04}"/>
              </a:ext>
            </a:extLst>
          </p:cNvPr>
          <p:cNvSpPr>
            <a:spLocks noChangeAspect="1" noEditPoints="1"/>
          </p:cNvSpPr>
          <p:nvPr/>
        </p:nvSpPr>
        <p:spPr bwMode="auto">
          <a:xfrm>
            <a:off x="683475" y="4387538"/>
            <a:ext cx="243834" cy="274320"/>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pic>
        <p:nvPicPr>
          <p:cNvPr id="29" name="Picture 28">
            <a:extLst>
              <a:ext uri="{FF2B5EF4-FFF2-40B4-BE49-F238E27FC236}">
                <a16:creationId xmlns:a16="http://schemas.microsoft.com/office/drawing/2014/main" id="{E01FB493-FEB8-D81B-1CAC-090618BEEF63}"/>
              </a:ext>
            </a:extLst>
          </p:cNvPr>
          <p:cNvPicPr>
            <a:picLocks noChangeAspect="1"/>
          </p:cNvPicPr>
          <p:nvPr/>
        </p:nvPicPr>
        <p:blipFill>
          <a:blip r:embed="rId4"/>
          <a:stretch>
            <a:fillRect/>
          </a:stretch>
        </p:blipFill>
        <p:spPr>
          <a:xfrm>
            <a:off x="5506046" y="2419936"/>
            <a:ext cx="6180952" cy="4209524"/>
          </a:xfrm>
          <a:prstGeom prst="rect">
            <a:avLst/>
          </a:prstGeom>
        </p:spPr>
      </p:pic>
    </p:spTree>
    <p:custDataLst>
      <p:tags r:id="rId1"/>
    </p:custDataLst>
    <p:extLst>
      <p:ext uri="{BB962C8B-B14F-4D97-AF65-F5344CB8AC3E}">
        <p14:creationId xmlns:p14="http://schemas.microsoft.com/office/powerpoint/2010/main" val="53194333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latin typeface="Segoe UI Semibold"/>
                <a:cs typeface="Segoe UI Semibold"/>
              </a:rPr>
              <a:t>Introduction: Deploy app resources</a:t>
            </a:r>
            <a:endParaRPr lang="en-US" dirty="0"/>
          </a:p>
        </p:txBody>
      </p:sp>
      <p:grpSp>
        <p:nvGrpSpPr>
          <p:cNvPr id="47" name="Group 46">
            <a:extLst>
              <a:ext uri="{FF2B5EF4-FFF2-40B4-BE49-F238E27FC236}">
                <a16:creationId xmlns:a16="http://schemas.microsoft.com/office/drawing/2014/main" id="{0A7FDF06-EFFB-19CD-08CC-02A34A1A0A12}"/>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46" name="Freeform: Shape 45">
              <a:extLst>
                <a:ext uri="{FF2B5EF4-FFF2-40B4-BE49-F238E27FC236}">
                  <a16:creationId xmlns:a16="http://schemas.microsoft.com/office/drawing/2014/main" id="{F0BE8041-3CCE-3F0F-2E63-F732A3C40FA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grpSp>
          <p:nvGrpSpPr>
            <p:cNvPr id="44" name="Group 43">
              <a:extLst>
                <a:ext uri="{FF2B5EF4-FFF2-40B4-BE49-F238E27FC236}">
                  <a16:creationId xmlns:a16="http://schemas.microsoft.com/office/drawing/2014/main" id="{ADA7C369-C07F-7836-347C-371887117C89}"/>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9E6481FD-3B54-4776-3820-44A780A43363}"/>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8" name="Graphic 160">
                <a:extLst>
                  <a:ext uri="{FF2B5EF4-FFF2-40B4-BE49-F238E27FC236}">
                    <a16:creationId xmlns:a16="http://schemas.microsoft.com/office/drawing/2014/main" id="{4F9CB3E7-A242-E97B-4AB7-66E3E5CD9892}"/>
                  </a:ext>
                </a:extLst>
              </p:cNvPr>
              <p:cNvGrpSpPr/>
              <p:nvPr/>
            </p:nvGrpSpPr>
            <p:grpSpPr>
              <a:xfrm>
                <a:off x="10537246" y="449420"/>
                <a:ext cx="356078" cy="508002"/>
                <a:chOff x="7053892" y="4608173"/>
                <a:chExt cx="402719" cy="574549"/>
              </a:xfrm>
              <a:noFill/>
            </p:grpSpPr>
            <p:sp>
              <p:nvSpPr>
                <p:cNvPr id="10" name="Freeform: Shape 9">
                  <a:extLst>
                    <a:ext uri="{FF2B5EF4-FFF2-40B4-BE49-F238E27FC236}">
                      <a16:creationId xmlns:a16="http://schemas.microsoft.com/office/drawing/2014/main" id="{29819F1B-3C24-8486-5FAF-FA2FB944A82D}"/>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Shape 10">
                  <a:extLst>
                    <a:ext uri="{FF2B5EF4-FFF2-40B4-BE49-F238E27FC236}">
                      <a16:creationId xmlns:a16="http://schemas.microsoft.com/office/drawing/2014/main" id="{E02D17B9-1B19-2B34-B172-64898DF0A14F}"/>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Shape 11">
                  <a:extLst>
                    <a:ext uri="{FF2B5EF4-FFF2-40B4-BE49-F238E27FC236}">
                      <a16:creationId xmlns:a16="http://schemas.microsoft.com/office/drawing/2014/main" id="{4076AE6B-F640-0C98-DD66-A86DF72017E7}"/>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Shape 12">
                  <a:extLst>
                    <a:ext uri="{FF2B5EF4-FFF2-40B4-BE49-F238E27FC236}">
                      <a16:creationId xmlns:a16="http://schemas.microsoft.com/office/drawing/2014/main" id="{A3AF4CCF-6A62-29B6-78C7-1883CDEE8789}"/>
                    </a:ext>
                    <a:ext uri="{C183D7F6-B498-43B3-948B-1728B52AA6E4}">
                      <adec:decorative xmlns:adec="http://schemas.microsoft.com/office/drawing/2017/decorative" val="1"/>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8C61D727-DE3B-B1A3-A452-6E0FE3322DA4}"/>
                    </a:ext>
                    <a:ext uri="{C183D7F6-B498-43B3-948B-1728B52AA6E4}">
                      <adec:decorative xmlns:adec="http://schemas.microsoft.com/office/drawing/2017/decorative" val="1"/>
                    </a:ext>
                  </a:extLst>
                </p:cNvPr>
                <p:cNvSpPr/>
                <p:nvPr/>
              </p:nvSpPr>
              <p:spPr>
                <a:xfrm>
                  <a:off x="7156858" y="4914595"/>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Shape 14">
                  <a:extLst>
                    <a:ext uri="{FF2B5EF4-FFF2-40B4-BE49-F238E27FC236}">
                      <a16:creationId xmlns:a16="http://schemas.microsoft.com/office/drawing/2014/main" id="{B225B4AC-F59D-D1F2-F2C0-F47701BF0CE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Shape 15">
                  <a:extLst>
                    <a:ext uri="{FF2B5EF4-FFF2-40B4-BE49-F238E27FC236}">
                      <a16:creationId xmlns:a16="http://schemas.microsoft.com/office/drawing/2014/main" id="{1DDF50A4-46DC-0AB3-DBA2-098B3038D85B}"/>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Shape 16">
                  <a:extLst>
                    <a:ext uri="{FF2B5EF4-FFF2-40B4-BE49-F238E27FC236}">
                      <a16:creationId xmlns:a16="http://schemas.microsoft.com/office/drawing/2014/main" id="{A8E1DCC1-B2D4-7B98-B800-068F293A58CD}"/>
                    </a:ext>
                    <a:ext uri="{C183D7F6-B498-43B3-948B-1728B52AA6E4}">
                      <adec:decorative xmlns:adec="http://schemas.microsoft.com/office/drawing/2017/decorative" val="1"/>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8" name="Graphic 160">
                  <a:extLst>
                    <a:ext uri="{FF2B5EF4-FFF2-40B4-BE49-F238E27FC236}">
                      <a16:creationId xmlns:a16="http://schemas.microsoft.com/office/drawing/2014/main" id="{73CE5EA2-8E9C-A70A-3C54-0189A91D5D33}"/>
                    </a:ext>
                  </a:extLst>
                </p:cNvPr>
                <p:cNvGrpSpPr/>
                <p:nvPr/>
              </p:nvGrpSpPr>
              <p:grpSpPr>
                <a:xfrm>
                  <a:off x="7258849" y="4914595"/>
                  <a:ext cx="197762" cy="268127"/>
                  <a:chOff x="7258849" y="4914595"/>
                  <a:chExt cx="197762" cy="268127"/>
                </a:xfrm>
                <a:noFill/>
              </p:grpSpPr>
              <p:sp>
                <p:nvSpPr>
                  <p:cNvPr id="19" name="Freeform: Shape 18">
                    <a:extLst>
                      <a:ext uri="{FF2B5EF4-FFF2-40B4-BE49-F238E27FC236}">
                        <a16:creationId xmlns:a16="http://schemas.microsoft.com/office/drawing/2014/main" id="{A5B07CD7-E583-5E7F-5F47-6D4BF3E20E7A}"/>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Shape 19">
                    <a:extLst>
                      <a:ext uri="{FF2B5EF4-FFF2-40B4-BE49-F238E27FC236}">
                        <a16:creationId xmlns:a16="http://schemas.microsoft.com/office/drawing/2014/main" id="{7CF9742E-30CA-8F18-035C-7F8E67318434}"/>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sp>
        <p:nvSpPr>
          <p:cNvPr id="21" name="TextBox 20">
            <a:extLst>
              <a:ext uri="{FF2B5EF4-FFF2-40B4-BE49-F238E27FC236}">
                <a16:creationId xmlns:a16="http://schemas.microsoft.com/office/drawing/2014/main" id="{68C8CFE1-65AB-E14A-D550-F9CC1A93CFC5}"/>
              </a:ext>
            </a:extLst>
          </p:cNvPr>
          <p:cNvSpPr txBox="1"/>
          <p:nvPr/>
        </p:nvSpPr>
        <p:spPr>
          <a:xfrm>
            <a:off x="598714" y="1327599"/>
            <a:ext cx="11008068" cy="276999"/>
          </a:xfrm>
          <a:prstGeom prst="rect">
            <a:avLst/>
          </a:prstGeom>
          <a:noFill/>
        </p:spPr>
        <p:txBody>
          <a:bodyPr wrap="square" lIns="0" tIns="0" rIns="0" bIns="0" anchor="ctr">
            <a:spAutoFit/>
          </a:bodyPr>
          <a:lstStyle/>
          <a:p>
            <a:pPr defTabSz="914367">
              <a:spcAft>
                <a:spcPts val="600"/>
              </a:spcAft>
              <a:defRPr/>
            </a:pPr>
            <a:r>
              <a:rPr lang="en-US" dirty="0"/>
              <a:t>In this lab, you’ll set up a development environment in Azure and on your local machine</a:t>
            </a:r>
          </a:p>
        </p:txBody>
      </p:sp>
      <p:sp>
        <p:nvSpPr>
          <p:cNvPr id="22" name="Rectangle: Top Corners Rounded 21">
            <a:extLst>
              <a:ext uri="{FF2B5EF4-FFF2-40B4-BE49-F238E27FC236}">
                <a16:creationId xmlns:a16="http://schemas.microsoft.com/office/drawing/2014/main" id="{DCB2C171-D2C3-8EA9-8D15-F13D5156428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23" name="TextBox 22">
            <a:extLst>
              <a:ext uri="{FF2B5EF4-FFF2-40B4-BE49-F238E27FC236}">
                <a16:creationId xmlns:a16="http://schemas.microsoft.com/office/drawing/2014/main" id="{9DA05131-6770-3582-BD7D-A41220780897}"/>
              </a:ext>
            </a:extLst>
          </p:cNvPr>
          <p:cNvSpPr txBox="1"/>
          <p:nvPr/>
        </p:nvSpPr>
        <p:spPr>
          <a:xfrm>
            <a:off x="598714" y="1979804"/>
            <a:ext cx="5992586" cy="246221"/>
          </a:xfrm>
          <a:prstGeom prst="rect">
            <a:avLst/>
          </a:prstGeom>
          <a:noFill/>
        </p:spPr>
        <p:txBody>
          <a:bodyPr wrap="square" lIns="0" tIns="0" rIns="0" bIns="0" anchor="ctr">
            <a:spAutoFit/>
          </a:bodyPr>
          <a:lstStyle/>
          <a:p>
            <a:pPr marL="0" marR="0" lvl="0" indent="0" algn="l" defTabSz="914367" rtl="0" eaLnBrk="1" fontAlgn="auto" latinLnBrk="0" hangingPunct="1">
              <a:spcBef>
                <a:spcPts val="0"/>
              </a:spcBef>
              <a:spcAft>
                <a:spcPts val="600"/>
              </a:spcAft>
              <a:buClrTx/>
              <a:buSzTx/>
              <a:buFontTx/>
              <a:buNone/>
              <a:tabLst/>
              <a:defRPr/>
            </a:pPr>
            <a:r>
              <a:rPr lang="en-US" sz="1600" b="1">
                <a:solidFill>
                  <a:schemeClr val="tx2"/>
                </a:solidFill>
              </a:rPr>
              <a:t>After completing this lab, you’ll be able to:</a:t>
            </a:r>
          </a:p>
        </p:txBody>
      </p:sp>
      <p:sp>
        <p:nvSpPr>
          <p:cNvPr id="27" name="TextBox 26">
            <a:extLst>
              <a:ext uri="{FF2B5EF4-FFF2-40B4-BE49-F238E27FC236}">
                <a16:creationId xmlns:a16="http://schemas.microsoft.com/office/drawing/2014/main" id="{2110CA23-E319-B299-E485-6F98BFAFC1EC}"/>
              </a:ext>
            </a:extLst>
          </p:cNvPr>
          <p:cNvSpPr txBox="1"/>
          <p:nvPr/>
        </p:nvSpPr>
        <p:spPr>
          <a:xfrm>
            <a:off x="1223358" y="2484637"/>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Deploy a Bicep script to build Azure resources</a:t>
            </a:r>
            <a:endParaRPr lang="en-US" dirty="0">
              <a:ea typeface="+mn-ea"/>
              <a:cs typeface="+mn-cs"/>
            </a:endParaRPr>
          </a:p>
        </p:txBody>
      </p:sp>
      <p:grpSp>
        <p:nvGrpSpPr>
          <p:cNvPr id="83" name="Group 82">
            <a:extLst>
              <a:ext uri="{FF2B5EF4-FFF2-40B4-BE49-F238E27FC236}">
                <a16:creationId xmlns:a16="http://schemas.microsoft.com/office/drawing/2014/main" id="{18BA068A-C6EB-2213-E799-BAC9BBAF20C6}"/>
              </a:ext>
              <a:ext uri="{C183D7F6-B498-43B3-948B-1728B52AA6E4}">
                <adec:decorative xmlns:adec="http://schemas.microsoft.com/office/drawing/2017/decorative" val="1"/>
              </a:ext>
            </a:extLst>
          </p:cNvPr>
          <p:cNvGrpSpPr/>
          <p:nvPr/>
        </p:nvGrpSpPr>
        <p:grpSpPr>
          <a:xfrm>
            <a:off x="601762" y="2402396"/>
            <a:ext cx="472258" cy="472258"/>
            <a:chOff x="591756" y="2359696"/>
            <a:chExt cx="472258" cy="472258"/>
          </a:xfrm>
        </p:grpSpPr>
        <p:grpSp>
          <p:nvGrpSpPr>
            <p:cNvPr id="24" name="Group 23">
              <a:extLst>
                <a:ext uri="{FF2B5EF4-FFF2-40B4-BE49-F238E27FC236}">
                  <a16:creationId xmlns:a16="http://schemas.microsoft.com/office/drawing/2014/main" id="{78956D2B-0068-D1E7-1704-C9AFBA7F190A}"/>
                </a:ext>
                <a:ext uri="{C183D7F6-B498-43B3-948B-1728B52AA6E4}">
                  <adec:decorative xmlns:adec="http://schemas.microsoft.com/office/drawing/2017/decorative" val="1"/>
                </a:ext>
              </a:extLst>
            </p:cNvPr>
            <p:cNvGrpSpPr/>
            <p:nvPr/>
          </p:nvGrpSpPr>
          <p:grpSpPr>
            <a:xfrm>
              <a:off x="591756" y="2359696"/>
              <a:ext cx="472258" cy="472258"/>
              <a:chOff x="591756" y="2678861"/>
              <a:chExt cx="472258" cy="472258"/>
            </a:xfrm>
          </p:grpSpPr>
          <p:sp>
            <p:nvSpPr>
              <p:cNvPr id="25" name="Freeform: Shape 11">
                <a:extLst>
                  <a:ext uri="{FF2B5EF4-FFF2-40B4-BE49-F238E27FC236}">
                    <a16:creationId xmlns:a16="http://schemas.microsoft.com/office/drawing/2014/main" id="{A05D968C-C425-1322-8C6B-93DCD945E654}"/>
                  </a:ext>
                  <a:ext uri="{C183D7F6-B498-43B3-948B-1728B52AA6E4}">
                    <adec:decorative xmlns:adec="http://schemas.microsoft.com/office/drawing/2017/decorative" val="1"/>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6" name="Oval 25">
                <a:extLst>
                  <a:ext uri="{FF2B5EF4-FFF2-40B4-BE49-F238E27FC236}">
                    <a16:creationId xmlns:a16="http://schemas.microsoft.com/office/drawing/2014/main" id="{3BF49955-259C-90B2-1028-06AC4044A6F4}"/>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2" name="UniversalApp_E8CC">
              <a:extLst>
                <a:ext uri="{FF2B5EF4-FFF2-40B4-BE49-F238E27FC236}">
                  <a16:creationId xmlns:a16="http://schemas.microsoft.com/office/drawing/2014/main" id="{3628213E-77F6-63A6-0888-F760135FBC9F}"/>
                </a:ext>
                <a:ext uri="{C183D7F6-B498-43B3-948B-1728B52AA6E4}">
                  <adec:decorative xmlns:adec="http://schemas.microsoft.com/office/drawing/2017/decorative" val="1"/>
                </a:ext>
              </a:extLst>
            </p:cNvPr>
            <p:cNvSpPr>
              <a:spLocks noChangeAspect="1" noEditPoints="1"/>
            </p:cNvSpPr>
            <p:nvPr/>
          </p:nvSpPr>
          <p:spPr bwMode="auto">
            <a:xfrm>
              <a:off x="705651" y="2506128"/>
              <a:ext cx="244468" cy="179394"/>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8" name="TextBox 27">
            <a:extLst>
              <a:ext uri="{FF2B5EF4-FFF2-40B4-BE49-F238E27FC236}">
                <a16:creationId xmlns:a16="http://schemas.microsoft.com/office/drawing/2014/main" id="{0A250D4B-4C44-4636-CA86-49CB47665514}"/>
              </a:ext>
            </a:extLst>
          </p:cNvPr>
          <p:cNvSpPr txBox="1"/>
          <p:nvPr/>
        </p:nvSpPr>
        <p:spPr>
          <a:xfrm>
            <a:off x="1223358" y="3140682"/>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Create an Azure OpenAI Service resource</a:t>
            </a:r>
            <a:endParaRPr lang="en-US" dirty="0">
              <a:ea typeface="+mn-ea"/>
              <a:cs typeface="+mn-cs"/>
            </a:endParaRPr>
          </a:p>
        </p:txBody>
      </p:sp>
      <p:grpSp>
        <p:nvGrpSpPr>
          <p:cNvPr id="82" name="Group 81">
            <a:extLst>
              <a:ext uri="{FF2B5EF4-FFF2-40B4-BE49-F238E27FC236}">
                <a16:creationId xmlns:a16="http://schemas.microsoft.com/office/drawing/2014/main" id="{EAEF69F6-2694-697D-7D1E-149050B419BB}"/>
              </a:ext>
              <a:ext uri="{C183D7F6-B498-43B3-948B-1728B52AA6E4}">
                <adec:decorative xmlns:adec="http://schemas.microsoft.com/office/drawing/2017/decorative" val="1"/>
              </a:ext>
            </a:extLst>
          </p:cNvPr>
          <p:cNvGrpSpPr/>
          <p:nvPr/>
        </p:nvGrpSpPr>
        <p:grpSpPr>
          <a:xfrm>
            <a:off x="601762" y="3058441"/>
            <a:ext cx="472258" cy="472258"/>
            <a:chOff x="591756" y="3183079"/>
            <a:chExt cx="472258" cy="472258"/>
          </a:xfrm>
        </p:grpSpPr>
        <p:grpSp>
          <p:nvGrpSpPr>
            <p:cNvPr id="29" name="Group 28">
              <a:extLst>
                <a:ext uri="{FF2B5EF4-FFF2-40B4-BE49-F238E27FC236}">
                  <a16:creationId xmlns:a16="http://schemas.microsoft.com/office/drawing/2014/main" id="{C3408F81-0293-46C4-DC12-DB67FC14B236}"/>
                </a:ext>
                <a:ext uri="{C183D7F6-B498-43B3-948B-1728B52AA6E4}">
                  <adec:decorative xmlns:adec="http://schemas.microsoft.com/office/drawing/2017/decorative" val="1"/>
                </a:ext>
              </a:extLst>
            </p:cNvPr>
            <p:cNvGrpSpPr/>
            <p:nvPr/>
          </p:nvGrpSpPr>
          <p:grpSpPr>
            <a:xfrm>
              <a:off x="591756" y="3183079"/>
              <a:ext cx="472258" cy="472258"/>
              <a:chOff x="4863419" y="201635"/>
              <a:chExt cx="1828800" cy="1828800"/>
            </a:xfrm>
          </p:grpSpPr>
          <p:sp>
            <p:nvSpPr>
              <p:cNvPr id="30" name="Freeform: Shape 11">
                <a:extLst>
                  <a:ext uri="{FF2B5EF4-FFF2-40B4-BE49-F238E27FC236}">
                    <a16:creationId xmlns:a16="http://schemas.microsoft.com/office/drawing/2014/main" id="{D24F269A-A5E5-DE3B-1F5A-7B050EF2D87C}"/>
                  </a:ext>
                  <a:ext uri="{C183D7F6-B498-43B3-948B-1728B52AA6E4}">
                    <adec:decorative xmlns:adec="http://schemas.microsoft.com/office/drawing/2017/decorative" val="1"/>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1" name="Oval 30">
                <a:extLst>
                  <a:ext uri="{FF2B5EF4-FFF2-40B4-BE49-F238E27FC236}">
                    <a16:creationId xmlns:a16="http://schemas.microsoft.com/office/drawing/2014/main" id="{7D5072F9-FA9A-8E51-49F6-91712DC534A6}"/>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3" name="Freeform 96">
              <a:extLst>
                <a:ext uri="{FF2B5EF4-FFF2-40B4-BE49-F238E27FC236}">
                  <a16:creationId xmlns:a16="http://schemas.microsoft.com/office/drawing/2014/main" id="{92AB6C3B-6752-A923-9889-0A8A36A76ED6}"/>
                </a:ext>
                <a:ext uri="{C183D7F6-B498-43B3-948B-1728B52AA6E4}">
                  <adec:decorative xmlns:adec="http://schemas.microsoft.com/office/drawing/2017/decorative" val="1"/>
                </a:ext>
              </a:extLst>
            </p:cNvPr>
            <p:cNvSpPr>
              <a:spLocks noChangeAspect="1" noEditPoints="1"/>
            </p:cNvSpPr>
            <p:nvPr/>
          </p:nvSpPr>
          <p:spPr bwMode="auto">
            <a:xfrm>
              <a:off x="698706" y="3300265"/>
              <a:ext cx="258358" cy="237886"/>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2" name="TextBox 31">
            <a:extLst>
              <a:ext uri="{FF2B5EF4-FFF2-40B4-BE49-F238E27FC236}">
                <a16:creationId xmlns:a16="http://schemas.microsoft.com/office/drawing/2014/main" id="{93C8FB2B-8EDA-992B-5C01-296093DB1125}"/>
              </a:ext>
            </a:extLst>
          </p:cNvPr>
          <p:cNvSpPr txBox="1"/>
          <p:nvPr/>
        </p:nvSpPr>
        <p:spPr>
          <a:xfrm>
            <a:off x="1223358" y="3796728"/>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Install Python and necessary Python packages on a local machine</a:t>
            </a:r>
            <a:endParaRPr lang="en-US" dirty="0">
              <a:ea typeface="+mn-ea"/>
              <a:cs typeface="+mn-cs"/>
            </a:endParaRPr>
          </a:p>
        </p:txBody>
      </p:sp>
      <p:grpSp>
        <p:nvGrpSpPr>
          <p:cNvPr id="84" name="Group 83">
            <a:extLst>
              <a:ext uri="{FF2B5EF4-FFF2-40B4-BE49-F238E27FC236}">
                <a16:creationId xmlns:a16="http://schemas.microsoft.com/office/drawing/2014/main" id="{1F91AC89-152D-5B9C-F26B-29D4A7100C52}"/>
              </a:ext>
              <a:ext uri="{C183D7F6-B498-43B3-948B-1728B52AA6E4}">
                <adec:decorative xmlns:adec="http://schemas.microsoft.com/office/drawing/2017/decorative" val="1"/>
              </a:ext>
            </a:extLst>
          </p:cNvPr>
          <p:cNvGrpSpPr/>
          <p:nvPr/>
        </p:nvGrpSpPr>
        <p:grpSpPr>
          <a:xfrm>
            <a:off x="601762" y="3714487"/>
            <a:ext cx="472258" cy="472258"/>
            <a:chOff x="591756" y="3838822"/>
            <a:chExt cx="472258" cy="472258"/>
          </a:xfrm>
        </p:grpSpPr>
        <p:grpSp>
          <p:nvGrpSpPr>
            <p:cNvPr id="33" name="Group 32">
              <a:extLst>
                <a:ext uri="{FF2B5EF4-FFF2-40B4-BE49-F238E27FC236}">
                  <a16:creationId xmlns:a16="http://schemas.microsoft.com/office/drawing/2014/main" id="{F339AB0E-EB41-47DC-3B95-58188D580D69}"/>
                </a:ext>
                <a:ext uri="{C183D7F6-B498-43B3-948B-1728B52AA6E4}">
                  <adec:decorative xmlns:adec="http://schemas.microsoft.com/office/drawing/2017/decorative" val="1"/>
                </a:ext>
              </a:extLst>
            </p:cNvPr>
            <p:cNvGrpSpPr/>
            <p:nvPr/>
          </p:nvGrpSpPr>
          <p:grpSpPr>
            <a:xfrm>
              <a:off x="591756" y="3838822"/>
              <a:ext cx="472258" cy="472258"/>
              <a:chOff x="4863419" y="201635"/>
              <a:chExt cx="1828800" cy="1828800"/>
            </a:xfrm>
          </p:grpSpPr>
          <p:sp>
            <p:nvSpPr>
              <p:cNvPr id="34" name="Freeform: Shape 11">
                <a:extLst>
                  <a:ext uri="{FF2B5EF4-FFF2-40B4-BE49-F238E27FC236}">
                    <a16:creationId xmlns:a16="http://schemas.microsoft.com/office/drawing/2014/main" id="{75263846-D3E9-8A0A-3EF8-E6C584B80412}"/>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5" name="Oval 34">
                <a:extLst>
                  <a:ext uri="{FF2B5EF4-FFF2-40B4-BE49-F238E27FC236}">
                    <a16:creationId xmlns:a16="http://schemas.microsoft.com/office/drawing/2014/main" id="{DACFA3A3-A922-4E0F-9B27-D0071F628442}"/>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4" name="Graphic 72">
              <a:extLst>
                <a:ext uri="{FF2B5EF4-FFF2-40B4-BE49-F238E27FC236}">
                  <a16:creationId xmlns:a16="http://schemas.microsoft.com/office/drawing/2014/main" id="{515A82D6-84CB-127D-9712-11062B4742D4}"/>
                </a:ext>
                <a:ext uri="{C183D7F6-B498-43B3-948B-1728B52AA6E4}">
                  <adec:decorative xmlns:adec="http://schemas.microsoft.com/office/drawing/2017/decorative" val="1"/>
                </a:ext>
              </a:extLst>
            </p:cNvPr>
            <p:cNvSpPr/>
            <p:nvPr/>
          </p:nvSpPr>
          <p:spPr>
            <a:xfrm>
              <a:off x="743751" y="3971337"/>
              <a:ext cx="168268" cy="207228"/>
            </a:xfrm>
            <a:custGeom>
              <a:avLst/>
              <a:gdLst>
                <a:gd name="connsiteX0" fmla="*/ 387001 w 773906"/>
                <a:gd name="connsiteY0" fmla="*/ 253079 h 953095"/>
                <a:gd name="connsiteX1" fmla="*/ 0 w 773906"/>
                <a:gd name="connsiteY1" fmla="*/ 126587 h 953095"/>
                <a:gd name="connsiteX2" fmla="*/ 387001 w 773906"/>
                <a:gd name="connsiteY2" fmla="*/ 0 h 953095"/>
                <a:gd name="connsiteX3" fmla="*/ 773906 w 773906"/>
                <a:gd name="connsiteY3" fmla="*/ 126587 h 953095"/>
                <a:gd name="connsiteX4" fmla="*/ 387001 w 773906"/>
                <a:gd name="connsiteY4" fmla="*/ 253079 h 953095"/>
                <a:gd name="connsiteX5" fmla="*/ 0 w 773906"/>
                <a:gd name="connsiteY5" fmla="*/ 227171 h 953095"/>
                <a:gd name="connsiteX6" fmla="*/ 0 w 773906"/>
                <a:gd name="connsiteY6" fmla="*/ 401860 h 953095"/>
                <a:gd name="connsiteX7" fmla="*/ 387001 w 773906"/>
                <a:gd name="connsiteY7" fmla="*/ 491204 h 953095"/>
                <a:gd name="connsiteX8" fmla="*/ 773906 w 773906"/>
                <a:gd name="connsiteY8" fmla="*/ 401860 h 953095"/>
                <a:gd name="connsiteX9" fmla="*/ 773906 w 773906"/>
                <a:gd name="connsiteY9" fmla="*/ 227171 h 953095"/>
                <a:gd name="connsiteX10" fmla="*/ 0 w 773906"/>
                <a:gd name="connsiteY10" fmla="*/ 481394 h 953095"/>
                <a:gd name="connsiteX11" fmla="*/ 0 w 773906"/>
                <a:gd name="connsiteY11" fmla="*/ 639985 h 953095"/>
                <a:gd name="connsiteX12" fmla="*/ 387001 w 773906"/>
                <a:gd name="connsiteY12" fmla="*/ 729329 h 953095"/>
                <a:gd name="connsiteX13" fmla="*/ 773906 w 773906"/>
                <a:gd name="connsiteY13" fmla="*/ 639985 h 953095"/>
                <a:gd name="connsiteX14" fmla="*/ 773906 w 773906"/>
                <a:gd name="connsiteY14" fmla="*/ 481394 h 953095"/>
                <a:gd name="connsiteX15" fmla="*/ 0 w 773906"/>
                <a:gd name="connsiteY15" fmla="*/ 719519 h 953095"/>
                <a:gd name="connsiteX16" fmla="*/ 0 w 773906"/>
                <a:gd name="connsiteY16" fmla="*/ 830294 h 953095"/>
                <a:gd name="connsiteX17" fmla="*/ 773906 w 773906"/>
                <a:gd name="connsiteY17" fmla="*/ 830294 h 953095"/>
                <a:gd name="connsiteX18" fmla="*/ 773906 w 773906"/>
                <a:gd name="connsiteY18" fmla="*/ 719519 h 9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3906" h="953095">
                  <a:moveTo>
                    <a:pt x="387001" y="253079"/>
                  </a:moveTo>
                  <a:cubicBezTo>
                    <a:pt x="173260" y="253079"/>
                    <a:pt x="0" y="196405"/>
                    <a:pt x="0" y="126587"/>
                  </a:cubicBezTo>
                  <a:cubicBezTo>
                    <a:pt x="0" y="56769"/>
                    <a:pt x="173260" y="0"/>
                    <a:pt x="387001" y="0"/>
                  </a:cubicBezTo>
                  <a:cubicBezTo>
                    <a:pt x="600742" y="0"/>
                    <a:pt x="773906" y="56769"/>
                    <a:pt x="773906" y="126587"/>
                  </a:cubicBezTo>
                  <a:cubicBezTo>
                    <a:pt x="773906" y="196405"/>
                    <a:pt x="600742" y="253079"/>
                    <a:pt x="387001" y="253079"/>
                  </a:cubicBezTo>
                  <a:close/>
                  <a:moveTo>
                    <a:pt x="0" y="227171"/>
                  </a:moveTo>
                  <a:lnTo>
                    <a:pt x="0" y="401860"/>
                  </a:lnTo>
                  <a:cubicBezTo>
                    <a:pt x="0" y="428530"/>
                    <a:pt x="131731" y="491204"/>
                    <a:pt x="387001" y="491204"/>
                  </a:cubicBezTo>
                  <a:cubicBezTo>
                    <a:pt x="642271" y="491204"/>
                    <a:pt x="773906" y="428530"/>
                    <a:pt x="773906" y="401860"/>
                  </a:cubicBezTo>
                  <a:lnTo>
                    <a:pt x="773906" y="227171"/>
                  </a:lnTo>
                  <a:moveTo>
                    <a:pt x="0" y="481394"/>
                  </a:moveTo>
                  <a:lnTo>
                    <a:pt x="0" y="639985"/>
                  </a:lnTo>
                  <a:cubicBezTo>
                    <a:pt x="0" y="666655"/>
                    <a:pt x="131731" y="729329"/>
                    <a:pt x="387001" y="729329"/>
                  </a:cubicBezTo>
                  <a:cubicBezTo>
                    <a:pt x="642271" y="729329"/>
                    <a:pt x="773906" y="666655"/>
                    <a:pt x="773906" y="639985"/>
                  </a:cubicBezTo>
                  <a:lnTo>
                    <a:pt x="773906" y="481394"/>
                  </a:lnTo>
                  <a:moveTo>
                    <a:pt x="0" y="719519"/>
                  </a:moveTo>
                  <a:lnTo>
                    <a:pt x="0" y="830294"/>
                  </a:lnTo>
                  <a:cubicBezTo>
                    <a:pt x="0" y="994029"/>
                    <a:pt x="773906" y="994029"/>
                    <a:pt x="773906" y="830294"/>
                  </a:cubicBezTo>
                  <a:lnTo>
                    <a:pt x="773906" y="719519"/>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Tree>
    <p:custDataLst>
      <p:tags r:id="rId1"/>
    </p:custDataLst>
    <p:extLst>
      <p:ext uri="{BB962C8B-B14F-4D97-AF65-F5344CB8AC3E}">
        <p14:creationId xmlns:p14="http://schemas.microsoft.com/office/powerpoint/2010/main" val="966394640"/>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BEFD216-405C-6156-3033-474069C6F437}"/>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Generate a call summary</a:t>
            </a:r>
            <a:endParaRPr kumimoji="0" lang="en-I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
        <p:nvSpPr>
          <p:cNvPr id="2" name="Text Placeholder 9">
            <a:extLst>
              <a:ext uri="{FF2B5EF4-FFF2-40B4-BE49-F238E27FC236}">
                <a16:creationId xmlns:a16="http://schemas.microsoft.com/office/drawing/2014/main" id="{C64DEE11-5EF4-F116-9004-D71B0197FB63}"/>
              </a:ext>
            </a:extLst>
          </p:cNvPr>
          <p:cNvSpPr txBox="1">
            <a:spLocks/>
          </p:cNvSpPr>
          <p:nvPr/>
        </p:nvSpPr>
        <p:spPr>
          <a:xfrm>
            <a:off x="584200" y="5252490"/>
            <a:ext cx="10480421"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bg1"/>
                </a:soli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Exercise 6</a:t>
            </a:r>
          </a:p>
        </p:txBody>
      </p:sp>
    </p:spTree>
    <p:custDataLst>
      <p:tags r:id="rId1"/>
    </p:custDataLst>
    <p:extLst>
      <p:ext uri="{BB962C8B-B14F-4D97-AF65-F5344CB8AC3E}">
        <p14:creationId xmlns:p14="http://schemas.microsoft.com/office/powerpoint/2010/main" val="2713197623"/>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Exercise 6 Architecture </a:t>
            </a:r>
            <a:endParaRPr lang="en-US" dirty="0"/>
          </a:p>
        </p:txBody>
      </p:sp>
      <p:pic>
        <p:nvPicPr>
          <p:cNvPr id="3" name="Picture 2" descr="Streamlit logo on light background">
            <a:extLst>
              <a:ext uri="{FF2B5EF4-FFF2-40B4-BE49-F238E27FC236}">
                <a16:creationId xmlns:a16="http://schemas.microsoft.com/office/drawing/2014/main" id="{3E1AFC69-54C9-74E6-DEA2-FA883D1F5D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2393" y="2982442"/>
            <a:ext cx="1600200" cy="93619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5132253B-B332-F946-D40E-EDA79C425049}"/>
              </a:ext>
            </a:extLst>
          </p:cNvPr>
          <p:cNvCxnSpPr>
            <a:cxnSpLocks/>
            <a:stCxn id="85" idx="1"/>
            <a:endCxn id="3" idx="3"/>
          </p:cNvCxnSpPr>
          <p:nvPr/>
        </p:nvCxnSpPr>
        <p:spPr>
          <a:xfrm rot="10800000">
            <a:off x="3802594" y="3450540"/>
            <a:ext cx="4775383" cy="1260530"/>
          </a:xfrm>
          <a:prstGeom prst="bentConnector3">
            <a:avLst>
              <a:gd name="adj1" fmla="val 59153"/>
            </a:avLst>
          </a:prstGeom>
          <a:ln>
            <a:solidFill>
              <a:schemeClr val="tx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pic>
        <p:nvPicPr>
          <p:cNvPr id="13" name="Graphic 12" descr="Volume with solid fill">
            <a:extLst>
              <a:ext uri="{FF2B5EF4-FFF2-40B4-BE49-F238E27FC236}">
                <a16:creationId xmlns:a16="http://schemas.microsoft.com/office/drawing/2014/main" id="{95B1CFBF-E90F-C1D0-22CD-36CD8BE03C0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33274" y="5734345"/>
            <a:ext cx="548640" cy="548640"/>
          </a:xfrm>
          <a:prstGeom prst="rect">
            <a:avLst/>
          </a:prstGeom>
        </p:spPr>
      </p:pic>
      <p:cxnSp>
        <p:nvCxnSpPr>
          <p:cNvPr id="15" name="Straight Arrow Connector 14">
            <a:extLst>
              <a:ext uri="{FF2B5EF4-FFF2-40B4-BE49-F238E27FC236}">
                <a16:creationId xmlns:a16="http://schemas.microsoft.com/office/drawing/2014/main" id="{D4861DA4-DC42-7BBA-A223-C742D3BA7277}"/>
              </a:ext>
            </a:extLst>
          </p:cNvPr>
          <p:cNvCxnSpPr>
            <a:cxnSpLocks/>
            <a:stCxn id="13" idx="1"/>
            <a:endCxn id="20" idx="2"/>
          </p:cNvCxnSpPr>
          <p:nvPr/>
        </p:nvCxnSpPr>
        <p:spPr>
          <a:xfrm rot="10800000">
            <a:off x="4239152" y="5769451"/>
            <a:ext cx="1694122" cy="239215"/>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A8B8A529-0BA0-6169-4144-C2FABDE62809}"/>
              </a:ext>
            </a:extLst>
          </p:cNvPr>
          <p:cNvGrpSpPr/>
          <p:nvPr/>
        </p:nvGrpSpPr>
        <p:grpSpPr>
          <a:xfrm>
            <a:off x="3712679" y="4495027"/>
            <a:ext cx="1052945" cy="1274423"/>
            <a:chOff x="4898628" y="4683611"/>
            <a:chExt cx="1052945" cy="1274423"/>
          </a:xfrm>
        </p:grpSpPr>
        <p:pic>
          <p:nvPicPr>
            <p:cNvPr id="19" name="Graphic 18">
              <a:extLst>
                <a:ext uri="{FF2B5EF4-FFF2-40B4-BE49-F238E27FC236}">
                  <a16:creationId xmlns:a16="http://schemas.microsoft.com/office/drawing/2014/main" id="{9F458807-D8D5-6ED3-140E-D8B5AE92EB3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11054" y="4683611"/>
              <a:ext cx="628092" cy="628092"/>
            </a:xfrm>
            <a:prstGeom prst="rect">
              <a:avLst/>
            </a:prstGeom>
          </p:spPr>
        </p:pic>
        <p:sp>
          <p:nvSpPr>
            <p:cNvPr id="20" name="TextBox 19">
              <a:extLst>
                <a:ext uri="{FF2B5EF4-FFF2-40B4-BE49-F238E27FC236}">
                  <a16:creationId xmlns:a16="http://schemas.microsoft.com/office/drawing/2014/main" id="{1A8F1752-B9D7-5EED-EF58-3AFE93330F2B}"/>
                </a:ext>
              </a:extLst>
            </p:cNvPr>
            <p:cNvSpPr txBox="1"/>
            <p:nvPr/>
          </p:nvSpPr>
          <p:spPr>
            <a:xfrm>
              <a:off x="4898628" y="5311703"/>
              <a:ext cx="1052945"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 AI</a:t>
              </a:r>
            </a:p>
            <a:p>
              <a:pPr algn="ctr" defTabSz="932472" fontAlgn="base">
                <a:spcBef>
                  <a:spcPct val="0"/>
                </a:spcBef>
                <a:spcAft>
                  <a:spcPct val="0"/>
                </a:spcAft>
              </a:pPr>
              <a:r>
                <a:rPr lang="en-US" sz="1800" dirty="0">
                  <a:solidFill>
                    <a:schemeClr val="tx1"/>
                  </a:solidFill>
                  <a:ea typeface="Segoe UI" pitchFamily="34" charset="0"/>
                  <a:cs typeface="Segoe UI" pitchFamily="34" charset="0"/>
                </a:rPr>
                <a:t>Speech</a:t>
              </a:r>
            </a:p>
          </p:txBody>
        </p:sp>
      </p:grpSp>
      <p:sp>
        <p:nvSpPr>
          <p:cNvPr id="25" name="TextBox 24">
            <a:extLst>
              <a:ext uri="{FF2B5EF4-FFF2-40B4-BE49-F238E27FC236}">
                <a16:creationId xmlns:a16="http://schemas.microsoft.com/office/drawing/2014/main" id="{1B94B0C5-2A4C-518D-3139-3D894F5FEEB1}"/>
              </a:ext>
            </a:extLst>
          </p:cNvPr>
          <p:cNvSpPr txBox="1"/>
          <p:nvPr/>
        </p:nvSpPr>
        <p:spPr>
          <a:xfrm>
            <a:off x="4040496" y="6017604"/>
            <a:ext cx="2055504" cy="276999"/>
          </a:xfrm>
          <a:prstGeom prst="rect">
            <a:avLst/>
          </a:prstGeom>
          <a:noFill/>
        </p:spPr>
        <p:txBody>
          <a:bodyPr wrap="square">
            <a:spAutoFit/>
          </a:bodyPr>
          <a:lstStyle/>
          <a:p>
            <a:pPr algn="ctr" defTabSz="932472" fontAlgn="base">
              <a:spcBef>
                <a:spcPct val="0"/>
              </a:spcBef>
              <a:spcAft>
                <a:spcPct val="0"/>
              </a:spcAft>
            </a:pPr>
            <a:r>
              <a:rPr lang="en-US" sz="1200" dirty="0">
                <a:solidFill>
                  <a:schemeClr val="tx1"/>
                </a:solidFill>
                <a:ea typeface="Segoe UI" pitchFamily="34" charset="0"/>
                <a:cs typeface="Segoe UI" pitchFamily="34" charset="0"/>
              </a:rPr>
              <a:t>Call transcription</a:t>
            </a:r>
          </a:p>
        </p:txBody>
      </p:sp>
      <p:cxnSp>
        <p:nvCxnSpPr>
          <p:cNvPr id="26" name="Straight Arrow Connector 25">
            <a:extLst>
              <a:ext uri="{FF2B5EF4-FFF2-40B4-BE49-F238E27FC236}">
                <a16:creationId xmlns:a16="http://schemas.microsoft.com/office/drawing/2014/main" id="{C333A921-F735-3646-6D07-CF8E2716DAE1}"/>
              </a:ext>
            </a:extLst>
          </p:cNvPr>
          <p:cNvCxnSpPr>
            <a:cxnSpLocks/>
            <a:stCxn id="3" idx="0"/>
            <a:endCxn id="53" idx="1"/>
          </p:cNvCxnSpPr>
          <p:nvPr/>
        </p:nvCxnSpPr>
        <p:spPr>
          <a:xfrm rot="5400000" flipH="1" flipV="1">
            <a:off x="5016202" y="471683"/>
            <a:ext cx="497051" cy="4524468"/>
          </a:xfrm>
          <a:prstGeom prst="bentConnector2">
            <a:avLst/>
          </a:prstGeom>
          <a:ln>
            <a:solidFill>
              <a:schemeClr val="tx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25">
            <a:extLst>
              <a:ext uri="{FF2B5EF4-FFF2-40B4-BE49-F238E27FC236}">
                <a16:creationId xmlns:a16="http://schemas.microsoft.com/office/drawing/2014/main" id="{86CAAD90-5F34-BE9B-8A3D-DFBD1E9D7BE8}"/>
              </a:ext>
            </a:extLst>
          </p:cNvPr>
          <p:cNvCxnSpPr>
            <a:cxnSpLocks/>
            <a:stCxn id="3" idx="2"/>
            <a:endCxn id="20" idx="1"/>
          </p:cNvCxnSpPr>
          <p:nvPr/>
        </p:nvCxnSpPr>
        <p:spPr>
          <a:xfrm rot="16200000" flipH="1">
            <a:off x="2593762" y="4327368"/>
            <a:ext cx="1527648" cy="710186"/>
          </a:xfrm>
          <a:prstGeom prst="bentConnector2">
            <a:avLst/>
          </a:prstGeom>
          <a:ln>
            <a:solidFill>
              <a:schemeClr val="tx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1124D549-4F8E-36CB-9D40-966402D5A336}"/>
              </a:ext>
            </a:extLst>
          </p:cNvPr>
          <p:cNvGrpSpPr/>
          <p:nvPr/>
        </p:nvGrpSpPr>
        <p:grpSpPr>
          <a:xfrm>
            <a:off x="7526961" y="1541782"/>
            <a:ext cx="3325091" cy="1887218"/>
            <a:chOff x="7315200" y="634309"/>
            <a:chExt cx="3325091" cy="1887218"/>
          </a:xfrm>
        </p:grpSpPr>
        <p:sp>
          <p:nvSpPr>
            <p:cNvPr id="53" name="Rectangle 52">
              <a:extLst>
                <a:ext uri="{FF2B5EF4-FFF2-40B4-BE49-F238E27FC236}">
                  <a16:creationId xmlns:a16="http://schemas.microsoft.com/office/drawing/2014/main" id="{D4C25C9A-2605-C9A2-E4B4-B367268008DC}"/>
                </a:ext>
              </a:extLst>
            </p:cNvPr>
            <p:cNvSpPr/>
            <p:nvPr/>
          </p:nvSpPr>
          <p:spPr bwMode="auto">
            <a:xfrm>
              <a:off x="7315200" y="634309"/>
              <a:ext cx="3325091" cy="1887218"/>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b="1" dirty="0">
                  <a:solidFill>
                    <a:schemeClr val="tx1"/>
                  </a:solidFill>
                  <a:ea typeface="Segoe UI" pitchFamily="34" charset="0"/>
                  <a:cs typeface="Segoe UI" pitchFamily="34" charset="0"/>
                </a:rPr>
                <a:t>Summarization</a:t>
              </a:r>
            </a:p>
          </p:txBody>
        </p:sp>
        <p:grpSp>
          <p:nvGrpSpPr>
            <p:cNvPr id="30" name="Group 29">
              <a:extLst>
                <a:ext uri="{FF2B5EF4-FFF2-40B4-BE49-F238E27FC236}">
                  <a16:creationId xmlns:a16="http://schemas.microsoft.com/office/drawing/2014/main" id="{4EBA8A93-D566-424F-D60D-81A358974879}"/>
                </a:ext>
              </a:extLst>
            </p:cNvPr>
            <p:cNvGrpSpPr/>
            <p:nvPr/>
          </p:nvGrpSpPr>
          <p:grpSpPr>
            <a:xfrm>
              <a:off x="7528137" y="1002953"/>
              <a:ext cx="1223061" cy="1343892"/>
              <a:chOff x="4677015" y="1666905"/>
              <a:chExt cx="1223061" cy="1343892"/>
            </a:xfrm>
          </p:grpSpPr>
          <p:sp>
            <p:nvSpPr>
              <p:cNvPr id="7" name="TextBox 6">
                <a:extLst>
                  <a:ext uri="{FF2B5EF4-FFF2-40B4-BE49-F238E27FC236}">
                    <a16:creationId xmlns:a16="http://schemas.microsoft.com/office/drawing/2014/main" id="{43668D23-3E68-5A51-DD05-6D260AD2C940}"/>
                  </a:ext>
                </a:extLst>
              </p:cNvPr>
              <p:cNvSpPr txBox="1"/>
              <p:nvPr/>
            </p:nvSpPr>
            <p:spPr>
              <a:xfrm>
                <a:off x="4677015" y="2364466"/>
                <a:ext cx="1223061"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 AI</a:t>
                </a:r>
              </a:p>
              <a:p>
                <a:pPr algn="ctr" defTabSz="932472" fontAlgn="base">
                  <a:spcBef>
                    <a:spcPct val="0"/>
                  </a:spcBef>
                  <a:spcAft>
                    <a:spcPct val="0"/>
                  </a:spcAft>
                </a:pPr>
                <a:r>
                  <a:rPr lang="en-US" sz="1800" dirty="0">
                    <a:solidFill>
                      <a:schemeClr val="tx1"/>
                    </a:solidFill>
                    <a:ea typeface="Segoe UI" pitchFamily="34" charset="0"/>
                    <a:cs typeface="Segoe UI" pitchFamily="34" charset="0"/>
                  </a:rPr>
                  <a:t>Language</a:t>
                </a:r>
              </a:p>
            </p:txBody>
          </p:sp>
          <p:pic>
            <p:nvPicPr>
              <p:cNvPr id="12" name="Graphic 11">
                <a:extLst>
                  <a:ext uri="{FF2B5EF4-FFF2-40B4-BE49-F238E27FC236}">
                    <a16:creationId xmlns:a16="http://schemas.microsoft.com/office/drawing/2014/main" id="{3A641865-D8AB-3489-460E-9544AA1E8A0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831345" y="1666905"/>
                <a:ext cx="914400" cy="914400"/>
              </a:xfrm>
              <a:prstGeom prst="rect">
                <a:avLst/>
              </a:prstGeom>
            </p:spPr>
          </p:pic>
        </p:grpSp>
        <p:grpSp>
          <p:nvGrpSpPr>
            <p:cNvPr id="71" name="Group 70">
              <a:extLst>
                <a:ext uri="{FF2B5EF4-FFF2-40B4-BE49-F238E27FC236}">
                  <a16:creationId xmlns:a16="http://schemas.microsoft.com/office/drawing/2014/main" id="{FAD779EB-48C8-9EC3-66A1-1F174C01DC80}"/>
                </a:ext>
              </a:extLst>
            </p:cNvPr>
            <p:cNvGrpSpPr/>
            <p:nvPr/>
          </p:nvGrpSpPr>
          <p:grpSpPr>
            <a:xfrm>
              <a:off x="9449189" y="1158456"/>
              <a:ext cx="982638" cy="1188389"/>
              <a:chOff x="10834644" y="3176219"/>
              <a:chExt cx="982638" cy="1188389"/>
            </a:xfrm>
          </p:grpSpPr>
          <p:sp>
            <p:nvSpPr>
              <p:cNvPr id="61" name="TextBox 60">
                <a:extLst>
                  <a:ext uri="{FF2B5EF4-FFF2-40B4-BE49-F238E27FC236}">
                    <a16:creationId xmlns:a16="http://schemas.microsoft.com/office/drawing/2014/main" id="{D6C7B81E-2826-9D27-2C97-CEFEB26CD59F}"/>
                  </a:ext>
                </a:extLst>
              </p:cNvPr>
              <p:cNvSpPr txBox="1"/>
              <p:nvPr/>
            </p:nvSpPr>
            <p:spPr>
              <a:xfrm>
                <a:off x="10834644" y="3718277"/>
                <a:ext cx="982638"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OpenAI</a:t>
                </a:r>
              </a:p>
            </p:txBody>
          </p:sp>
          <p:pic>
            <p:nvPicPr>
              <p:cNvPr id="65" name="Graphic 64">
                <a:extLst>
                  <a:ext uri="{FF2B5EF4-FFF2-40B4-BE49-F238E27FC236}">
                    <a16:creationId xmlns:a16="http://schemas.microsoft.com/office/drawing/2014/main" id="{16185CB8-180D-7AB3-A453-453091132CF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1054496" y="3176219"/>
                <a:ext cx="542934" cy="548640"/>
              </a:xfrm>
              <a:prstGeom prst="rect">
                <a:avLst/>
              </a:prstGeom>
            </p:spPr>
          </p:pic>
        </p:grpSp>
      </p:grpSp>
      <p:sp>
        <p:nvSpPr>
          <p:cNvPr id="83" name="TextBox 82">
            <a:extLst>
              <a:ext uri="{FF2B5EF4-FFF2-40B4-BE49-F238E27FC236}">
                <a16:creationId xmlns:a16="http://schemas.microsoft.com/office/drawing/2014/main" id="{BD238EA1-898E-300F-7279-55BBD0C4408E}"/>
              </a:ext>
            </a:extLst>
          </p:cNvPr>
          <p:cNvSpPr txBox="1"/>
          <p:nvPr/>
        </p:nvSpPr>
        <p:spPr>
          <a:xfrm>
            <a:off x="3859583" y="2021287"/>
            <a:ext cx="2962471" cy="461665"/>
          </a:xfrm>
          <a:prstGeom prst="rect">
            <a:avLst/>
          </a:prstGeom>
          <a:noFill/>
        </p:spPr>
        <p:txBody>
          <a:bodyPr wrap="square">
            <a:spAutoFit/>
          </a:bodyPr>
          <a:lstStyle/>
          <a:p>
            <a:pPr algn="ctr" defTabSz="932472" fontAlgn="base">
              <a:spcBef>
                <a:spcPct val="0"/>
              </a:spcBef>
              <a:spcAft>
                <a:spcPct val="0"/>
              </a:spcAft>
            </a:pPr>
            <a:r>
              <a:rPr lang="en-US" sz="1200" dirty="0">
                <a:solidFill>
                  <a:schemeClr val="tx1"/>
                </a:solidFill>
                <a:ea typeface="Segoe UI" pitchFamily="34" charset="0"/>
                <a:cs typeface="Segoe UI" pitchFamily="34" charset="0"/>
              </a:rPr>
              <a:t>Extractive &amp; Abstractive Summarization with Azure AI Language</a:t>
            </a:r>
          </a:p>
        </p:txBody>
      </p:sp>
      <p:sp>
        <p:nvSpPr>
          <p:cNvPr id="84" name="TextBox 83">
            <a:extLst>
              <a:ext uri="{FF2B5EF4-FFF2-40B4-BE49-F238E27FC236}">
                <a16:creationId xmlns:a16="http://schemas.microsoft.com/office/drawing/2014/main" id="{8834B996-2FAC-0F2A-A379-F883E55CE88D}"/>
              </a:ext>
            </a:extLst>
          </p:cNvPr>
          <p:cNvSpPr txBox="1"/>
          <p:nvPr/>
        </p:nvSpPr>
        <p:spPr>
          <a:xfrm>
            <a:off x="3859582" y="2494454"/>
            <a:ext cx="2962471" cy="461665"/>
          </a:xfrm>
          <a:prstGeom prst="rect">
            <a:avLst/>
          </a:prstGeom>
          <a:noFill/>
        </p:spPr>
        <p:txBody>
          <a:bodyPr wrap="square">
            <a:spAutoFit/>
          </a:bodyPr>
          <a:lstStyle/>
          <a:p>
            <a:pPr algn="ctr" defTabSz="932472" fontAlgn="base">
              <a:spcBef>
                <a:spcPct val="0"/>
              </a:spcBef>
              <a:spcAft>
                <a:spcPct val="0"/>
              </a:spcAft>
            </a:pPr>
            <a:r>
              <a:rPr lang="en-US" sz="1200" dirty="0">
                <a:solidFill>
                  <a:schemeClr val="tx1"/>
                </a:solidFill>
                <a:ea typeface="Segoe UI" pitchFamily="34" charset="0"/>
                <a:cs typeface="Segoe UI" pitchFamily="34" charset="0"/>
              </a:rPr>
              <a:t>Query-based Summarization</a:t>
            </a:r>
          </a:p>
          <a:p>
            <a:pPr algn="ctr" defTabSz="932472" fontAlgn="base">
              <a:spcBef>
                <a:spcPct val="0"/>
              </a:spcBef>
              <a:spcAft>
                <a:spcPct val="0"/>
              </a:spcAft>
            </a:pPr>
            <a:r>
              <a:rPr lang="en-US" sz="1200" dirty="0">
                <a:solidFill>
                  <a:schemeClr val="tx1"/>
                </a:solidFill>
                <a:ea typeface="Segoe UI" pitchFamily="34" charset="0"/>
                <a:cs typeface="Segoe UI" pitchFamily="34" charset="0"/>
              </a:rPr>
              <a:t>with Azure OpenAI</a:t>
            </a:r>
          </a:p>
        </p:txBody>
      </p:sp>
      <p:grpSp>
        <p:nvGrpSpPr>
          <p:cNvPr id="89" name="Group 88">
            <a:extLst>
              <a:ext uri="{FF2B5EF4-FFF2-40B4-BE49-F238E27FC236}">
                <a16:creationId xmlns:a16="http://schemas.microsoft.com/office/drawing/2014/main" id="{F6C2E55B-1CEB-4083-7933-1F65DA69346E}"/>
              </a:ext>
            </a:extLst>
          </p:cNvPr>
          <p:cNvGrpSpPr/>
          <p:nvPr/>
        </p:nvGrpSpPr>
        <p:grpSpPr>
          <a:xfrm>
            <a:off x="8577976" y="3690343"/>
            <a:ext cx="1223061" cy="1343892"/>
            <a:chOff x="8437889" y="3690343"/>
            <a:chExt cx="1223061" cy="1343892"/>
          </a:xfrm>
        </p:grpSpPr>
        <p:sp>
          <p:nvSpPr>
            <p:cNvPr id="85" name="TextBox 84">
              <a:extLst>
                <a:ext uri="{FF2B5EF4-FFF2-40B4-BE49-F238E27FC236}">
                  <a16:creationId xmlns:a16="http://schemas.microsoft.com/office/drawing/2014/main" id="{0091D90A-A255-50EF-C06D-C3368330412B}"/>
                </a:ext>
              </a:extLst>
            </p:cNvPr>
            <p:cNvSpPr txBox="1"/>
            <p:nvPr/>
          </p:nvSpPr>
          <p:spPr>
            <a:xfrm>
              <a:off x="8437889" y="4387904"/>
              <a:ext cx="1223061"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 AI</a:t>
              </a:r>
            </a:p>
            <a:p>
              <a:pPr algn="ctr" defTabSz="932472" fontAlgn="base">
                <a:spcBef>
                  <a:spcPct val="0"/>
                </a:spcBef>
                <a:spcAft>
                  <a:spcPct val="0"/>
                </a:spcAft>
              </a:pPr>
              <a:r>
                <a:rPr lang="en-US" sz="1800" dirty="0">
                  <a:solidFill>
                    <a:schemeClr val="tx1"/>
                  </a:solidFill>
                  <a:ea typeface="Segoe UI" pitchFamily="34" charset="0"/>
                  <a:cs typeface="Segoe UI" pitchFamily="34" charset="0"/>
                </a:rPr>
                <a:t>Language</a:t>
              </a:r>
            </a:p>
          </p:txBody>
        </p:sp>
        <p:pic>
          <p:nvPicPr>
            <p:cNvPr id="86" name="Graphic 85">
              <a:extLst>
                <a:ext uri="{FF2B5EF4-FFF2-40B4-BE49-F238E27FC236}">
                  <a16:creationId xmlns:a16="http://schemas.microsoft.com/office/drawing/2014/main" id="{C323AFF4-CCAD-580A-7CD2-5C4C68CA707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592219" y="3690343"/>
              <a:ext cx="914400" cy="914400"/>
            </a:xfrm>
            <a:prstGeom prst="rect">
              <a:avLst/>
            </a:prstGeom>
          </p:spPr>
        </p:pic>
      </p:grpSp>
      <p:sp>
        <p:nvSpPr>
          <p:cNvPr id="90" name="TextBox 89">
            <a:extLst>
              <a:ext uri="{FF2B5EF4-FFF2-40B4-BE49-F238E27FC236}">
                <a16:creationId xmlns:a16="http://schemas.microsoft.com/office/drawing/2014/main" id="{0F11EACD-6454-0274-E111-860F2BCC2BAE}"/>
              </a:ext>
            </a:extLst>
          </p:cNvPr>
          <p:cNvSpPr txBox="1"/>
          <p:nvPr/>
        </p:nvSpPr>
        <p:spPr>
          <a:xfrm>
            <a:off x="5759892" y="4396379"/>
            <a:ext cx="2962471" cy="646331"/>
          </a:xfrm>
          <a:prstGeom prst="rect">
            <a:avLst/>
          </a:prstGeom>
          <a:noFill/>
        </p:spPr>
        <p:txBody>
          <a:bodyPr wrap="square">
            <a:spAutoFit/>
          </a:bodyPr>
          <a:lstStyle/>
          <a:p>
            <a:pPr algn="ctr" defTabSz="932472" fontAlgn="base">
              <a:spcBef>
                <a:spcPct val="0"/>
              </a:spcBef>
              <a:spcAft>
                <a:spcPct val="0"/>
              </a:spcAft>
            </a:pPr>
            <a:r>
              <a:rPr lang="en-US" sz="1200" dirty="0">
                <a:solidFill>
                  <a:schemeClr val="tx1"/>
                </a:solidFill>
                <a:ea typeface="Segoe UI" pitchFamily="34" charset="0"/>
                <a:cs typeface="Segoe UI" pitchFamily="34" charset="0"/>
              </a:rPr>
              <a:t>Named Entity Extraction</a:t>
            </a:r>
          </a:p>
          <a:p>
            <a:pPr algn="ctr" defTabSz="932472" fontAlgn="base">
              <a:spcBef>
                <a:spcPct val="0"/>
              </a:spcBef>
              <a:spcAft>
                <a:spcPct val="0"/>
              </a:spcAft>
            </a:pPr>
            <a:endParaRPr lang="en-US" sz="1200" dirty="0">
              <a:ea typeface="Segoe UI" pitchFamily="34" charset="0"/>
              <a:cs typeface="Segoe UI" pitchFamily="34" charset="0"/>
            </a:endParaRPr>
          </a:p>
          <a:p>
            <a:pPr algn="ctr" defTabSz="932472" fontAlgn="base">
              <a:spcBef>
                <a:spcPct val="0"/>
              </a:spcBef>
              <a:spcAft>
                <a:spcPct val="0"/>
              </a:spcAft>
            </a:pPr>
            <a:r>
              <a:rPr lang="en-US" sz="1200" dirty="0">
                <a:solidFill>
                  <a:schemeClr val="tx1"/>
                </a:solidFill>
                <a:ea typeface="Segoe UI" pitchFamily="34" charset="0"/>
                <a:cs typeface="Segoe UI" pitchFamily="34" charset="0"/>
              </a:rPr>
              <a:t>Sentiment Analysis &amp; Opinion Mining</a:t>
            </a:r>
          </a:p>
        </p:txBody>
      </p:sp>
    </p:spTree>
    <p:custDataLst>
      <p:tags r:id="rId1"/>
    </p:custDataLst>
    <p:extLst>
      <p:ext uri="{BB962C8B-B14F-4D97-AF65-F5344CB8AC3E}">
        <p14:creationId xmlns:p14="http://schemas.microsoft.com/office/powerpoint/2010/main" val="212736054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2A0F3151-DDE7-0E7C-255B-C98854A1B7FA}"/>
              </a:ext>
              <a:ext uri="{C183D7F6-B498-43B3-948B-1728B52AA6E4}">
                <adec:decorative xmlns:adec="http://schemas.microsoft.com/office/drawing/2017/decorative" val="1"/>
              </a:ext>
            </a:extLst>
          </p:cNvPr>
          <p:cNvGrpSpPr/>
          <p:nvPr/>
        </p:nvGrpSpPr>
        <p:grpSpPr>
          <a:xfrm>
            <a:off x="588263" y="3199454"/>
            <a:ext cx="472258" cy="472258"/>
            <a:chOff x="4863419" y="201635"/>
            <a:chExt cx="1828800" cy="1828800"/>
          </a:xfrm>
        </p:grpSpPr>
        <p:sp>
          <p:nvSpPr>
            <p:cNvPr id="42" name="Freeform: Shape 11">
              <a:extLst>
                <a:ext uri="{FF2B5EF4-FFF2-40B4-BE49-F238E27FC236}">
                  <a16:creationId xmlns:a16="http://schemas.microsoft.com/office/drawing/2014/main" id="{D0A35B4C-5D05-B0A5-1875-905C5D741DBA}"/>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3" name="Oval 42">
              <a:extLst>
                <a:ext uri="{FF2B5EF4-FFF2-40B4-BE49-F238E27FC236}">
                  <a16:creationId xmlns:a16="http://schemas.microsoft.com/office/drawing/2014/main" id="{AEEC9B32-F9B9-E654-1FF5-921A7E8197FC}"/>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503366"/>
            <a:ext cx="11018520" cy="338554"/>
          </a:xfrm>
        </p:spPr>
        <p:txBody>
          <a:bodyPr vert="horz" wrap="square" lIns="0" tIns="0" rIns="0" bIns="0" rtlCol="0" anchor="ctr">
            <a:spAutoFit/>
          </a:bodyPr>
          <a:lstStyle/>
          <a:p>
            <a:r>
              <a:rPr lang="en-US" sz="2200" dirty="0"/>
              <a:t>Introduction</a:t>
            </a:r>
            <a:r>
              <a:rPr lang="en-US" altLang="zh-CN" sz="2200" dirty="0"/>
              <a:t>: Use Azure AI Services to generate call summaries and extract insights</a:t>
            </a:r>
            <a:endParaRPr lang="en-IN" sz="2200" dirty="0"/>
          </a:p>
        </p:txBody>
      </p:sp>
      <p:grpSp>
        <p:nvGrpSpPr>
          <p:cNvPr id="10" name="Group 9">
            <a:extLst>
              <a:ext uri="{FF2B5EF4-FFF2-40B4-BE49-F238E27FC236}">
                <a16:creationId xmlns:a16="http://schemas.microsoft.com/office/drawing/2014/main" id="{8BDDAFF3-3493-DBA3-82B2-AC0109D95FC9}"/>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11" name="Freeform: Shape 10">
              <a:extLst>
                <a:ext uri="{FF2B5EF4-FFF2-40B4-BE49-F238E27FC236}">
                  <a16:creationId xmlns:a16="http://schemas.microsoft.com/office/drawing/2014/main" id="{9ADADAED-8C23-5FC9-5038-84248254A659}"/>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12" name="Group 11">
              <a:extLst>
                <a:ext uri="{FF2B5EF4-FFF2-40B4-BE49-F238E27FC236}">
                  <a16:creationId xmlns:a16="http://schemas.microsoft.com/office/drawing/2014/main" id="{BCACEAB2-4031-2B65-5C66-B05995586C21}"/>
                </a:ext>
              </a:extLst>
            </p:cNvPr>
            <p:cNvGrpSpPr/>
            <p:nvPr/>
          </p:nvGrpSpPr>
          <p:grpSpPr>
            <a:xfrm>
              <a:off x="10973730" y="344238"/>
              <a:ext cx="386420" cy="386420"/>
              <a:chOff x="10338730" y="326866"/>
              <a:chExt cx="753110" cy="753110"/>
            </a:xfrm>
          </p:grpSpPr>
          <p:sp>
            <p:nvSpPr>
              <p:cNvPr id="13" name="Oval 12">
                <a:extLst>
                  <a:ext uri="{FF2B5EF4-FFF2-40B4-BE49-F238E27FC236}">
                    <a16:creationId xmlns:a16="http://schemas.microsoft.com/office/drawing/2014/main" id="{25E8B379-8430-5150-2950-2EB3CEBC8448}"/>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14" name="Graphic 160">
                <a:extLst>
                  <a:ext uri="{FF2B5EF4-FFF2-40B4-BE49-F238E27FC236}">
                    <a16:creationId xmlns:a16="http://schemas.microsoft.com/office/drawing/2014/main" id="{FE2545AA-0B10-FDDB-C381-CC6D507C837F}"/>
                  </a:ext>
                </a:extLst>
              </p:cNvPr>
              <p:cNvGrpSpPr/>
              <p:nvPr/>
            </p:nvGrpSpPr>
            <p:grpSpPr>
              <a:xfrm>
                <a:off x="10537246" y="449420"/>
                <a:ext cx="356078" cy="508002"/>
                <a:chOff x="7053892" y="4608173"/>
                <a:chExt cx="402719" cy="574549"/>
              </a:xfrm>
              <a:noFill/>
            </p:grpSpPr>
            <p:sp>
              <p:nvSpPr>
                <p:cNvPr id="15" name="Freeform: Shape 14">
                  <a:extLst>
                    <a:ext uri="{FF2B5EF4-FFF2-40B4-BE49-F238E27FC236}">
                      <a16:creationId xmlns:a16="http://schemas.microsoft.com/office/drawing/2014/main" id="{78DEE3C6-11F3-3C8E-F5D7-9B664E4E9B21}"/>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BCC51105-CE25-667D-DD3A-FFEDCE993EBD}"/>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7" name="Freeform: Shape 16">
                  <a:extLst>
                    <a:ext uri="{FF2B5EF4-FFF2-40B4-BE49-F238E27FC236}">
                      <a16:creationId xmlns:a16="http://schemas.microsoft.com/office/drawing/2014/main" id="{7EFE1FFC-F7BD-6823-E544-52DC6560D115}"/>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8" name="Freeform: Shape 17">
                  <a:extLst>
                    <a:ext uri="{FF2B5EF4-FFF2-40B4-BE49-F238E27FC236}">
                      <a16:creationId xmlns:a16="http://schemas.microsoft.com/office/drawing/2014/main" id="{5B9CEB11-512A-A4CC-BE20-3BFBE00DF483}"/>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FFEA2A6-DA81-891B-CEBB-BB8507C80FC3}"/>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0" name="Freeform: Shape 19">
                  <a:extLst>
                    <a:ext uri="{FF2B5EF4-FFF2-40B4-BE49-F238E27FC236}">
                      <a16:creationId xmlns:a16="http://schemas.microsoft.com/office/drawing/2014/main" id="{2C1C2A84-35CA-7374-9B68-B3E705DE98EF}"/>
                    </a:ext>
                    <a:ext uri="{C183D7F6-B498-43B3-948B-1728B52AA6E4}">
                      <adec:decorative xmlns:adec="http://schemas.microsoft.com/office/drawing/2017/decorative" val="1"/>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1" name="Freeform: Shape 20">
                  <a:extLst>
                    <a:ext uri="{FF2B5EF4-FFF2-40B4-BE49-F238E27FC236}">
                      <a16:creationId xmlns:a16="http://schemas.microsoft.com/office/drawing/2014/main" id="{C66CDE8A-9174-DCB0-E90E-E2CE19C1DBF1}"/>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2" name="Freeform: Shape 21">
                  <a:extLst>
                    <a:ext uri="{FF2B5EF4-FFF2-40B4-BE49-F238E27FC236}">
                      <a16:creationId xmlns:a16="http://schemas.microsoft.com/office/drawing/2014/main" id="{E34CA963-619A-5506-9EE0-98ED4F2DE117}"/>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23" name="Graphic 160">
                  <a:extLst>
                    <a:ext uri="{FF2B5EF4-FFF2-40B4-BE49-F238E27FC236}">
                      <a16:creationId xmlns:a16="http://schemas.microsoft.com/office/drawing/2014/main" id="{E21F5801-EE78-9944-5C8D-E7B8D55F76E3}"/>
                    </a:ext>
                  </a:extLst>
                </p:cNvPr>
                <p:cNvGrpSpPr/>
                <p:nvPr/>
              </p:nvGrpSpPr>
              <p:grpSpPr>
                <a:xfrm>
                  <a:off x="7258849" y="4914595"/>
                  <a:ext cx="197762" cy="268127"/>
                  <a:chOff x="7258849" y="4914595"/>
                  <a:chExt cx="197762" cy="268127"/>
                </a:xfrm>
                <a:noFill/>
              </p:grpSpPr>
              <p:sp>
                <p:nvSpPr>
                  <p:cNvPr id="24" name="Freeform: Shape 23">
                    <a:extLst>
                      <a:ext uri="{FF2B5EF4-FFF2-40B4-BE49-F238E27FC236}">
                        <a16:creationId xmlns:a16="http://schemas.microsoft.com/office/drawing/2014/main" id="{4FA96E3E-0D0D-7C7D-DF75-3AC6B6AF85C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5" name="Freeform: Shape 24">
                    <a:extLst>
                      <a:ext uri="{FF2B5EF4-FFF2-40B4-BE49-F238E27FC236}">
                        <a16:creationId xmlns:a16="http://schemas.microsoft.com/office/drawing/2014/main" id="{D342410B-F668-84EE-038C-7DC171C96C6A}"/>
                      </a:ext>
                      <a:ext uri="{C183D7F6-B498-43B3-948B-1728B52AA6E4}">
                        <adec:decorative xmlns:adec="http://schemas.microsoft.com/office/drawing/2017/decorative" val="1"/>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26" name="TextBox 25">
            <a:extLst>
              <a:ext uri="{FF2B5EF4-FFF2-40B4-BE49-F238E27FC236}">
                <a16:creationId xmlns:a16="http://schemas.microsoft.com/office/drawing/2014/main" id="{61CB9FC1-5019-7EED-EF90-166968D55DF6}"/>
              </a:ext>
            </a:extLst>
          </p:cNvPr>
          <p:cNvSpPr txBox="1"/>
          <p:nvPr/>
        </p:nvSpPr>
        <p:spPr>
          <a:xfrm>
            <a:off x="598714" y="1092151"/>
            <a:ext cx="11008068" cy="747897"/>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ea typeface="+mn-ea"/>
                <a:cs typeface="+mn-cs"/>
              </a:rPr>
              <a:t>In this lab, </a:t>
            </a:r>
            <a:r>
              <a:rPr lang="en-US" b="0" i="0" dirty="0">
                <a:solidFill>
                  <a:srgbClr val="1F2328"/>
                </a:solidFill>
                <a:effectLst/>
              </a:rPr>
              <a:t>you will expand on the audio transcription work you did in lab 05, focusing on using Azure AI Services--including Azure OpenAI--to summarize the call's transcript and to extract insights from the transcript. You will also preform sentiment analysis and opinion mining.</a:t>
            </a:r>
            <a:endParaRPr kumimoji="0" lang="en-US" sz="1800" b="0" i="0" u="none" strike="noStrike" kern="1200" cap="none" spc="0" normalizeH="0" baseline="0" noProof="0" dirty="0">
              <a:ln>
                <a:noFill/>
              </a:ln>
              <a:solidFill>
                <a:srgbClr val="000000"/>
              </a:solidFill>
              <a:effectLst/>
              <a:uLnTx/>
              <a:uFillTx/>
              <a:ea typeface="+mn-ea"/>
              <a:cs typeface="+mn-cs"/>
            </a:endParaRPr>
          </a:p>
        </p:txBody>
      </p:sp>
      <p:sp>
        <p:nvSpPr>
          <p:cNvPr id="27" name="Rectangle: Top Corners Rounded 26">
            <a:extLst>
              <a:ext uri="{FF2B5EF4-FFF2-40B4-BE49-F238E27FC236}">
                <a16:creationId xmlns:a16="http://schemas.microsoft.com/office/drawing/2014/main" id="{4306320E-9807-7A02-AA04-43E975BB29E2}"/>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8" name="TextBox 27">
            <a:extLst>
              <a:ext uri="{FF2B5EF4-FFF2-40B4-BE49-F238E27FC236}">
                <a16:creationId xmlns:a16="http://schemas.microsoft.com/office/drawing/2014/main" id="{2E505B8D-34D0-49F8-2D67-6CCA99016E03}"/>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After completing this lab, you’ll be able to:</a:t>
            </a:r>
          </a:p>
        </p:txBody>
      </p:sp>
      <p:grpSp>
        <p:nvGrpSpPr>
          <p:cNvPr id="30" name="Group 29">
            <a:extLst>
              <a:ext uri="{FF2B5EF4-FFF2-40B4-BE49-F238E27FC236}">
                <a16:creationId xmlns:a16="http://schemas.microsoft.com/office/drawing/2014/main" id="{2CFDD922-6633-7299-E4D8-6B93B503780D}"/>
              </a:ext>
              <a:ext uri="{C183D7F6-B498-43B3-948B-1728B52AA6E4}">
                <adec:decorative xmlns:adec="http://schemas.microsoft.com/office/drawing/2017/decorative" val="1"/>
              </a:ext>
            </a:extLst>
          </p:cNvPr>
          <p:cNvGrpSpPr/>
          <p:nvPr/>
        </p:nvGrpSpPr>
        <p:grpSpPr>
          <a:xfrm>
            <a:off x="598714" y="2510871"/>
            <a:ext cx="472258" cy="472258"/>
            <a:chOff x="591756" y="2678861"/>
            <a:chExt cx="472258" cy="472258"/>
          </a:xfrm>
        </p:grpSpPr>
        <p:sp>
          <p:nvSpPr>
            <p:cNvPr id="32" name="Freeform: Shape 11">
              <a:extLst>
                <a:ext uri="{FF2B5EF4-FFF2-40B4-BE49-F238E27FC236}">
                  <a16:creationId xmlns:a16="http://schemas.microsoft.com/office/drawing/2014/main" id="{133ED997-353F-9E3F-B667-EA8230D8C23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3" name="Oval 32">
              <a:extLst>
                <a:ext uri="{FF2B5EF4-FFF2-40B4-BE49-F238E27FC236}">
                  <a16:creationId xmlns:a16="http://schemas.microsoft.com/office/drawing/2014/main" id="{A642559A-9AC8-908A-56C6-3DECF71AF5BC}"/>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1" name="TextBox 30">
            <a:extLst>
              <a:ext uri="{FF2B5EF4-FFF2-40B4-BE49-F238E27FC236}">
                <a16:creationId xmlns:a16="http://schemas.microsoft.com/office/drawing/2014/main" id="{9BB142AF-8A43-DF45-71A0-457F532822BA}"/>
              </a:ext>
            </a:extLst>
          </p:cNvPr>
          <p:cNvSpPr txBox="1"/>
          <p:nvPr/>
        </p:nvSpPr>
        <p:spPr>
          <a:xfrm>
            <a:off x="1230316" y="2593112"/>
            <a:ext cx="10319499" cy="307777"/>
          </a:xfrm>
          <a:prstGeom prst="rect">
            <a:avLst/>
          </a:prstGeom>
          <a:noFill/>
        </p:spPr>
        <p:txBody>
          <a:bodyPr wrap="square" lIns="0">
            <a:spAutoFit/>
          </a:bodyPr>
          <a:lstStyle/>
          <a:p>
            <a:pPr marL="0" lvl="1" defTabSz="914367">
              <a:spcBef>
                <a:spcPts val="392"/>
              </a:spcBef>
              <a:spcAft>
                <a:spcPts val="588"/>
              </a:spcAft>
              <a:buSzPct val="90000"/>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Generate summaries using various methods available in Azure AI Services and Azure OpenAI</a:t>
            </a:r>
          </a:p>
        </p:txBody>
      </p:sp>
      <p:sp>
        <p:nvSpPr>
          <p:cNvPr id="41" name="TextBox 40">
            <a:extLst>
              <a:ext uri="{FF2B5EF4-FFF2-40B4-BE49-F238E27FC236}">
                <a16:creationId xmlns:a16="http://schemas.microsoft.com/office/drawing/2014/main" id="{CCA0B666-DD15-E0B0-222C-F4CE52FB841D}"/>
              </a:ext>
            </a:extLst>
          </p:cNvPr>
          <p:cNvSpPr txBox="1"/>
          <p:nvPr/>
        </p:nvSpPr>
        <p:spPr>
          <a:xfrm>
            <a:off x="1219865" y="3281695"/>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Use Azure AI Language to extract named entities</a:t>
            </a:r>
          </a:p>
        </p:txBody>
      </p:sp>
      <p:sp>
        <p:nvSpPr>
          <p:cNvPr id="45" name="TextBox 44">
            <a:extLst>
              <a:ext uri="{FF2B5EF4-FFF2-40B4-BE49-F238E27FC236}">
                <a16:creationId xmlns:a16="http://schemas.microsoft.com/office/drawing/2014/main" id="{C55F0D58-1F39-276F-FF91-C4D295512E69}"/>
              </a:ext>
            </a:extLst>
          </p:cNvPr>
          <p:cNvSpPr txBox="1"/>
          <p:nvPr/>
        </p:nvSpPr>
        <p:spPr>
          <a:xfrm>
            <a:off x="1219865" y="4049110"/>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Leverage Azure AI Language to perform sentiment analysis and opinion mining</a:t>
            </a:r>
          </a:p>
        </p:txBody>
      </p:sp>
      <p:grpSp>
        <p:nvGrpSpPr>
          <p:cNvPr id="46" name="Group 45">
            <a:extLst>
              <a:ext uri="{FF2B5EF4-FFF2-40B4-BE49-F238E27FC236}">
                <a16:creationId xmlns:a16="http://schemas.microsoft.com/office/drawing/2014/main" id="{0B9782A6-5E14-9409-5EA6-BFDC735A3232}"/>
              </a:ext>
              <a:ext uri="{C183D7F6-B498-43B3-948B-1728B52AA6E4}">
                <adec:decorative xmlns:adec="http://schemas.microsoft.com/office/drawing/2017/decorative" val="1"/>
              </a:ext>
            </a:extLst>
          </p:cNvPr>
          <p:cNvGrpSpPr/>
          <p:nvPr/>
        </p:nvGrpSpPr>
        <p:grpSpPr>
          <a:xfrm>
            <a:off x="588263" y="3966869"/>
            <a:ext cx="472258" cy="472258"/>
            <a:chOff x="4863419" y="201635"/>
            <a:chExt cx="1828800" cy="1828800"/>
          </a:xfrm>
        </p:grpSpPr>
        <p:sp>
          <p:nvSpPr>
            <p:cNvPr id="47" name="Freeform: Shape 11">
              <a:extLst>
                <a:ext uri="{FF2B5EF4-FFF2-40B4-BE49-F238E27FC236}">
                  <a16:creationId xmlns:a16="http://schemas.microsoft.com/office/drawing/2014/main" id="{982FA197-FBE1-1562-D0FA-93B1B2FB0E1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8" name="Oval 47">
              <a:extLst>
                <a:ext uri="{FF2B5EF4-FFF2-40B4-BE49-F238E27FC236}">
                  <a16:creationId xmlns:a16="http://schemas.microsoft.com/office/drawing/2014/main" id="{1CBE07A3-2CC2-5415-C9A6-08292F3CA2EA}"/>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50" name="TextBox 49">
            <a:extLst>
              <a:ext uri="{FF2B5EF4-FFF2-40B4-BE49-F238E27FC236}">
                <a16:creationId xmlns:a16="http://schemas.microsoft.com/office/drawing/2014/main" id="{0F5491AA-DB8D-7CE5-260F-132C00D5BF99}"/>
              </a:ext>
            </a:extLst>
          </p:cNvPr>
          <p:cNvSpPr txBox="1"/>
          <p:nvPr/>
        </p:nvSpPr>
        <p:spPr>
          <a:xfrm>
            <a:off x="1219865" y="4813395"/>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Incorporate call summarization into a </a:t>
            </a:r>
            <a:r>
              <a:rPr kumimoji="0" lang="en-US" sz="1400" b="0" i="0" u="none" strike="noStrike" kern="1200" cap="none" spc="0" normalizeH="0" baseline="0" noProof="0" dirty="0" err="1">
                <a:ln>
                  <a:noFill/>
                </a:ln>
                <a:solidFill>
                  <a:srgbClr val="000000"/>
                </a:solidFill>
                <a:effectLst/>
                <a:uLnTx/>
                <a:uFillTx/>
                <a:latin typeface="Segoe UI "/>
                <a:ea typeface="+mn-ea"/>
                <a:cs typeface="+mn-cs"/>
              </a:rPr>
              <a:t>Streamlit</a:t>
            </a:r>
            <a:r>
              <a:rPr kumimoji="0" lang="en-US" sz="1400" b="0" i="0" u="none" strike="noStrike" kern="1200" cap="none" spc="0" normalizeH="0" baseline="0" noProof="0" dirty="0">
                <a:ln>
                  <a:noFill/>
                </a:ln>
                <a:solidFill>
                  <a:srgbClr val="000000"/>
                </a:solidFill>
                <a:effectLst/>
                <a:uLnTx/>
                <a:uFillTx/>
                <a:latin typeface="Segoe UI "/>
                <a:ea typeface="+mn-ea"/>
                <a:cs typeface="+mn-cs"/>
              </a:rPr>
              <a:t> app</a:t>
            </a:r>
          </a:p>
        </p:txBody>
      </p:sp>
      <p:grpSp>
        <p:nvGrpSpPr>
          <p:cNvPr id="51" name="Group 50">
            <a:extLst>
              <a:ext uri="{FF2B5EF4-FFF2-40B4-BE49-F238E27FC236}">
                <a16:creationId xmlns:a16="http://schemas.microsoft.com/office/drawing/2014/main" id="{0DA79999-C703-07A5-685B-32532990A173}"/>
              </a:ext>
              <a:ext uri="{C183D7F6-B498-43B3-948B-1728B52AA6E4}">
                <adec:decorative xmlns:adec="http://schemas.microsoft.com/office/drawing/2017/decorative" val="1"/>
              </a:ext>
            </a:extLst>
          </p:cNvPr>
          <p:cNvGrpSpPr/>
          <p:nvPr/>
        </p:nvGrpSpPr>
        <p:grpSpPr>
          <a:xfrm>
            <a:off x="588263" y="4731154"/>
            <a:ext cx="472258" cy="472258"/>
            <a:chOff x="4863419" y="201635"/>
            <a:chExt cx="1828800" cy="1828800"/>
          </a:xfrm>
        </p:grpSpPr>
        <p:sp>
          <p:nvSpPr>
            <p:cNvPr id="52" name="Freeform: Shape 11">
              <a:extLst>
                <a:ext uri="{FF2B5EF4-FFF2-40B4-BE49-F238E27FC236}">
                  <a16:creationId xmlns:a16="http://schemas.microsoft.com/office/drawing/2014/main" id="{304BAFBF-3C22-47A3-896A-397AAF953A37}"/>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53" name="Oval 52">
              <a:extLst>
                <a:ext uri="{FF2B5EF4-FFF2-40B4-BE49-F238E27FC236}">
                  <a16:creationId xmlns:a16="http://schemas.microsoft.com/office/drawing/2014/main" id="{13D529A4-F5CD-20A7-7E26-F3AD7915C39B}"/>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2" name="people_5">
            <a:extLst>
              <a:ext uri="{FF2B5EF4-FFF2-40B4-BE49-F238E27FC236}">
                <a16:creationId xmlns:a16="http://schemas.microsoft.com/office/drawing/2014/main" id="{91D9C60D-BE8B-1970-C7E5-F89F78FC7F0D}"/>
              </a:ext>
              <a:ext uri="{C183D7F6-B498-43B3-948B-1728B52AA6E4}">
                <adec:decorative xmlns:adec="http://schemas.microsoft.com/office/drawing/2017/decorative" val="1"/>
              </a:ext>
            </a:extLst>
          </p:cNvPr>
          <p:cNvSpPr>
            <a:spLocks noChangeAspect="1" noEditPoints="1"/>
          </p:cNvSpPr>
          <p:nvPr/>
        </p:nvSpPr>
        <p:spPr bwMode="auto">
          <a:xfrm>
            <a:off x="734040" y="2646597"/>
            <a:ext cx="201606" cy="200806"/>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3" name="Freeform 96">
            <a:extLst>
              <a:ext uri="{FF2B5EF4-FFF2-40B4-BE49-F238E27FC236}">
                <a16:creationId xmlns:a16="http://schemas.microsoft.com/office/drawing/2014/main" id="{44FD6964-1839-D6F7-9A7A-94AC283F79AD}"/>
              </a:ext>
              <a:ext uri="{C183D7F6-B498-43B3-948B-1728B52AA6E4}">
                <adec:decorative xmlns:adec="http://schemas.microsoft.com/office/drawing/2017/decorative" val="1"/>
              </a:ext>
            </a:extLst>
          </p:cNvPr>
          <p:cNvSpPr>
            <a:spLocks noChangeAspect="1" noEditPoints="1"/>
          </p:cNvSpPr>
          <p:nvPr/>
        </p:nvSpPr>
        <p:spPr bwMode="auto">
          <a:xfrm>
            <a:off x="722704" y="3326871"/>
            <a:ext cx="235828" cy="217140"/>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5" name="Processing_E9F5">
            <a:extLst>
              <a:ext uri="{FF2B5EF4-FFF2-40B4-BE49-F238E27FC236}">
                <a16:creationId xmlns:a16="http://schemas.microsoft.com/office/drawing/2014/main" id="{88D42C0B-ACBB-F59A-DD95-5F8C7CF90D71}"/>
              </a:ext>
              <a:ext uri="{C183D7F6-B498-43B3-948B-1728B52AA6E4}">
                <adec:decorative xmlns:adec="http://schemas.microsoft.com/office/drawing/2017/decorative" val="1"/>
              </a:ext>
            </a:extLst>
          </p:cNvPr>
          <p:cNvSpPr>
            <a:spLocks noChangeAspect="1" noEditPoints="1"/>
          </p:cNvSpPr>
          <p:nvPr/>
        </p:nvSpPr>
        <p:spPr bwMode="auto">
          <a:xfrm>
            <a:off x="722749" y="4114474"/>
            <a:ext cx="203286" cy="177048"/>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6" name="Copy_E8C8">
            <a:extLst>
              <a:ext uri="{FF2B5EF4-FFF2-40B4-BE49-F238E27FC236}">
                <a16:creationId xmlns:a16="http://schemas.microsoft.com/office/drawing/2014/main" id="{2D454232-2E05-29B7-1BBC-89AC7798CAE9}"/>
              </a:ext>
              <a:ext uri="{C183D7F6-B498-43B3-948B-1728B52AA6E4}">
                <adec:decorative xmlns:adec="http://schemas.microsoft.com/office/drawing/2017/decorative" val="1"/>
              </a:ext>
            </a:extLst>
          </p:cNvPr>
          <p:cNvSpPr>
            <a:spLocks noChangeAspect="1" noEditPoints="1"/>
          </p:cNvSpPr>
          <p:nvPr/>
        </p:nvSpPr>
        <p:spPr bwMode="auto">
          <a:xfrm>
            <a:off x="733591" y="4862526"/>
            <a:ext cx="181602" cy="209514"/>
          </a:xfrm>
          <a:custGeom>
            <a:avLst/>
            <a:gdLst>
              <a:gd name="T0" fmla="*/ 3585 w 3585"/>
              <a:gd name="T1" fmla="*/ 1654 h 4136"/>
              <a:gd name="T2" fmla="*/ 2758 w 3585"/>
              <a:gd name="T3" fmla="*/ 1654 h 4136"/>
              <a:gd name="T4" fmla="*/ 2758 w 3585"/>
              <a:gd name="T5" fmla="*/ 827 h 4136"/>
              <a:gd name="T6" fmla="*/ 3585 w 3585"/>
              <a:gd name="T7" fmla="*/ 1654 h 4136"/>
              <a:gd name="T8" fmla="*/ 2758 w 3585"/>
              <a:gd name="T9" fmla="*/ 827 h 4136"/>
              <a:gd name="T10" fmla="*/ 1103 w 3585"/>
              <a:gd name="T11" fmla="*/ 827 h 4136"/>
              <a:gd name="T12" fmla="*/ 1103 w 3585"/>
              <a:gd name="T13" fmla="*/ 4136 h 4136"/>
              <a:gd name="T14" fmla="*/ 3585 w 3585"/>
              <a:gd name="T15" fmla="*/ 4136 h 4136"/>
              <a:gd name="T16" fmla="*/ 3585 w 3585"/>
              <a:gd name="T17" fmla="*/ 1654 h 4136"/>
              <a:gd name="T18" fmla="*/ 2483 w 3585"/>
              <a:gd name="T19" fmla="*/ 827 h 4136"/>
              <a:gd name="T20" fmla="*/ 1655 w 3585"/>
              <a:gd name="T21" fmla="*/ 0 h 4136"/>
              <a:gd name="T22" fmla="*/ 0 w 3585"/>
              <a:gd name="T23" fmla="*/ 0 h 4136"/>
              <a:gd name="T24" fmla="*/ 0 w 3585"/>
              <a:gd name="T25" fmla="*/ 3308 h 4136"/>
              <a:gd name="T26" fmla="*/ 1103 w 3585"/>
              <a:gd name="T27" fmla="*/ 3308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5" h="4136">
                <a:moveTo>
                  <a:pt x="3585" y="1654"/>
                </a:moveTo>
                <a:lnTo>
                  <a:pt x="2758" y="1654"/>
                </a:lnTo>
                <a:lnTo>
                  <a:pt x="2758" y="827"/>
                </a:lnTo>
                <a:moveTo>
                  <a:pt x="3585" y="1654"/>
                </a:moveTo>
                <a:lnTo>
                  <a:pt x="2758" y="827"/>
                </a:lnTo>
                <a:lnTo>
                  <a:pt x="1103" y="827"/>
                </a:lnTo>
                <a:lnTo>
                  <a:pt x="1103" y="4136"/>
                </a:lnTo>
                <a:lnTo>
                  <a:pt x="3585" y="4136"/>
                </a:lnTo>
                <a:lnTo>
                  <a:pt x="3585" y="1654"/>
                </a:lnTo>
                <a:moveTo>
                  <a:pt x="2483" y="827"/>
                </a:moveTo>
                <a:lnTo>
                  <a:pt x="1655" y="0"/>
                </a:lnTo>
                <a:lnTo>
                  <a:pt x="0" y="0"/>
                </a:lnTo>
                <a:lnTo>
                  <a:pt x="0" y="3308"/>
                </a:lnTo>
                <a:lnTo>
                  <a:pt x="1103" y="3308"/>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767744575"/>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51890E7-B0A6-AF21-7B2A-4E57DB96CEC1}"/>
              </a:ext>
            </a:extLst>
          </p:cNvPr>
          <p:cNvSpPr>
            <a:spLocks noGrp="1"/>
          </p:cNvSpPr>
          <p:nvPr>
            <p:ph type="title"/>
          </p:nvPr>
        </p:nvSpPr>
        <p:spPr>
          <a:xfrm>
            <a:off x="588263" y="457200"/>
            <a:ext cx="11018520" cy="861774"/>
          </a:xfrm>
        </p:spPr>
        <p:txBody>
          <a:bodyPr/>
          <a:lstStyle/>
          <a:p>
            <a:r>
              <a:rPr lang="en-US" sz="2800" dirty="0">
                <a:latin typeface="+mn-lt"/>
                <a:cs typeface="Segoe UI Light" panose="020B0502040204020203" pitchFamily="34" charset="0"/>
              </a:rPr>
              <a:t>Prepare a language resource</a:t>
            </a:r>
            <a:br>
              <a:rPr lang="en-IN" dirty="0"/>
            </a:br>
            <a:endParaRPr lang="en-IN" dirty="0"/>
          </a:p>
        </p:txBody>
      </p:sp>
      <p:sp>
        <p:nvSpPr>
          <p:cNvPr id="21" name="Rectangle: Single Corner Rounded 20">
            <a:extLst>
              <a:ext uri="{FF2B5EF4-FFF2-40B4-BE49-F238E27FC236}">
                <a16:creationId xmlns:a16="http://schemas.microsoft.com/office/drawing/2014/main" id="{7B3CAEF9-B3E7-9AE1-B8B7-B10DE55EF45F}"/>
              </a:ext>
              <a:ext uri="{C183D7F6-B498-43B3-948B-1728B52AA6E4}">
                <adec:decorative xmlns:adec="http://schemas.microsoft.com/office/drawing/2017/decorative" val="1"/>
              </a:ext>
            </a:extLst>
          </p:cNvPr>
          <p:cNvSpPr/>
          <p:nvPr/>
        </p:nvSpPr>
        <p:spPr bwMode="auto">
          <a:xfrm flipH="1">
            <a:off x="4219306" y="1503640"/>
            <a:ext cx="7384429" cy="4765399"/>
          </a:xfrm>
          <a:prstGeom prst="round1Rect">
            <a:avLst>
              <a:gd name="adj" fmla="val 3772"/>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
              <a:ea typeface="Segoe UI" pitchFamily="34" charset="0"/>
              <a:cs typeface="Segoe UI" pitchFamily="34" charset="0"/>
            </a:endParaRPr>
          </a:p>
        </p:txBody>
      </p:sp>
      <p:sp>
        <p:nvSpPr>
          <p:cNvPr id="22" name="Rectangle: Single Corner Rounded 21">
            <a:extLst>
              <a:ext uri="{FF2B5EF4-FFF2-40B4-BE49-F238E27FC236}">
                <a16:creationId xmlns:a16="http://schemas.microsoft.com/office/drawing/2014/main" id="{26F36B03-0C66-D853-091E-B580DBFC8039}"/>
              </a:ext>
              <a:ext uri="{C183D7F6-B498-43B3-948B-1728B52AA6E4}">
                <adec:decorative xmlns:adec="http://schemas.microsoft.com/office/drawing/2017/decorative" val="1"/>
              </a:ext>
            </a:extLst>
          </p:cNvPr>
          <p:cNvSpPr/>
          <p:nvPr/>
        </p:nvSpPr>
        <p:spPr bwMode="auto">
          <a:xfrm>
            <a:off x="0" y="1469436"/>
            <a:ext cx="4023360" cy="5388564"/>
          </a:xfrm>
          <a:prstGeom prst="round1Rect">
            <a:avLst>
              <a:gd name="adj" fmla="val 5755"/>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 name="TextBox 3">
            <a:extLst>
              <a:ext uri="{FF2B5EF4-FFF2-40B4-BE49-F238E27FC236}">
                <a16:creationId xmlns:a16="http://schemas.microsoft.com/office/drawing/2014/main" id="{7507F1B0-1015-70E2-FD21-E70BA1BC7356}"/>
              </a:ext>
            </a:extLst>
          </p:cNvPr>
          <p:cNvSpPr txBox="1"/>
          <p:nvPr/>
        </p:nvSpPr>
        <p:spPr>
          <a:xfrm>
            <a:off x="1254439" y="1752600"/>
            <a:ext cx="2609501" cy="1231106"/>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i="0" u="none" strike="noStrike" kern="1200" cap="none" spc="0" normalizeH="0" baseline="0" noProof="0" dirty="0">
                <a:ln>
                  <a:noFill/>
                </a:ln>
                <a:solidFill>
                  <a:srgbClr val="000000"/>
                </a:solidFill>
                <a:effectLst/>
                <a:uLnTx/>
                <a:uFillTx/>
                <a:latin typeface="Segoe UI "/>
                <a:ea typeface="+mn-ea"/>
                <a:cs typeface="+mn-cs"/>
              </a:rPr>
              <a:t>The Azure </a:t>
            </a:r>
            <a:r>
              <a:rPr lang="en-US" sz="1600" dirty="0">
                <a:solidFill>
                  <a:srgbClr val="000000"/>
                </a:solidFill>
                <a:latin typeface="Segoe UI "/>
              </a:rPr>
              <a:t>AI Language service </a:t>
            </a:r>
            <a:r>
              <a:rPr kumimoji="0" lang="en-US" sz="1600" i="0" u="none" strike="noStrike" kern="1200" cap="none" spc="0" normalizeH="0" baseline="0" noProof="0" dirty="0">
                <a:ln>
                  <a:noFill/>
                </a:ln>
                <a:solidFill>
                  <a:srgbClr val="000000"/>
                </a:solidFill>
                <a:effectLst/>
                <a:uLnTx/>
                <a:uFillTx/>
                <a:latin typeface="Segoe UI "/>
                <a:ea typeface="+mn-ea"/>
                <a:cs typeface="+mn-cs"/>
              </a:rPr>
              <a:t>provides numerous capabilities for extracting information and insights from text.</a:t>
            </a:r>
          </a:p>
        </p:txBody>
      </p:sp>
      <p:grpSp>
        <p:nvGrpSpPr>
          <p:cNvPr id="6" name="Group 5">
            <a:extLst>
              <a:ext uri="{FF2B5EF4-FFF2-40B4-BE49-F238E27FC236}">
                <a16:creationId xmlns:a16="http://schemas.microsoft.com/office/drawing/2014/main" id="{B8048BC2-B739-165A-C8FE-AB27715CC12E}"/>
              </a:ext>
              <a:ext uri="{C183D7F6-B498-43B3-948B-1728B52AA6E4}">
                <adec:decorative xmlns:adec="http://schemas.microsoft.com/office/drawing/2017/decorative" val="1"/>
              </a:ext>
            </a:extLst>
          </p:cNvPr>
          <p:cNvGrpSpPr/>
          <p:nvPr/>
        </p:nvGrpSpPr>
        <p:grpSpPr>
          <a:xfrm>
            <a:off x="588263" y="1752600"/>
            <a:ext cx="499256" cy="499256"/>
            <a:chOff x="4863419" y="201635"/>
            <a:chExt cx="1828800" cy="1828800"/>
          </a:xfrm>
        </p:grpSpPr>
        <p:sp>
          <p:nvSpPr>
            <p:cNvPr id="8" name="Freeform: Shape 11">
              <a:extLst>
                <a:ext uri="{FF2B5EF4-FFF2-40B4-BE49-F238E27FC236}">
                  <a16:creationId xmlns:a16="http://schemas.microsoft.com/office/drawing/2014/main" id="{B47A0DF3-1600-DF49-D0DE-D8FB9AE6AA7B}"/>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9" name="Oval 8">
              <a:extLst>
                <a:ext uri="{FF2B5EF4-FFF2-40B4-BE49-F238E27FC236}">
                  <a16:creationId xmlns:a16="http://schemas.microsoft.com/office/drawing/2014/main" id="{19851A6D-77E1-0B3C-D5A0-841F6AC13231}"/>
                </a:ext>
              </a:extLst>
            </p:cNvPr>
            <p:cNvSpPr>
              <a:spLocks/>
            </p:cNvSpPr>
            <p:nvPr/>
          </p:nvSpPr>
          <p:spPr bwMode="auto">
            <a:xfrm>
              <a:off x="5085647" y="423863"/>
              <a:ext cx="1384344" cy="138434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cxnSp>
        <p:nvCxnSpPr>
          <p:cNvPr id="10" name="Straight Connector 9">
            <a:extLst>
              <a:ext uri="{FF2B5EF4-FFF2-40B4-BE49-F238E27FC236}">
                <a16:creationId xmlns:a16="http://schemas.microsoft.com/office/drawing/2014/main" id="{41CCAC0E-9E9B-70FD-5D2B-655F5B5E6DAD}"/>
              </a:ext>
              <a:ext uri="{C183D7F6-B498-43B3-948B-1728B52AA6E4}">
                <adec:decorative xmlns:adec="http://schemas.microsoft.com/office/drawing/2017/decorative" val="1"/>
              </a:ext>
            </a:extLst>
          </p:cNvPr>
          <p:cNvCxnSpPr>
            <a:cxnSpLocks/>
          </p:cNvCxnSpPr>
          <p:nvPr/>
        </p:nvCxnSpPr>
        <p:spPr>
          <a:xfrm>
            <a:off x="1244913" y="3847624"/>
            <a:ext cx="260950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E8DFB31-93F7-F070-9CB4-AD3A6BEAA67E}"/>
              </a:ext>
            </a:extLst>
          </p:cNvPr>
          <p:cNvSpPr txBox="1"/>
          <p:nvPr/>
        </p:nvSpPr>
        <p:spPr>
          <a:xfrm>
            <a:off x="1254439" y="4219099"/>
            <a:ext cx="2609501" cy="1231106"/>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lang="en-US" sz="1600" dirty="0">
                <a:solidFill>
                  <a:srgbClr val="000000"/>
                </a:solidFill>
                <a:latin typeface="Segoe UI "/>
              </a:rPr>
              <a:t>You will use the Language service to summarize text, extract named entities, and perform sentiment analysis and opinion mining.</a:t>
            </a:r>
            <a:endParaRPr kumimoji="0" lang="en-US" sz="1600" b="0" i="0" u="none" strike="noStrike" kern="1200" cap="none" spc="0" normalizeH="0" baseline="0" noProof="0" dirty="0">
              <a:ln>
                <a:noFill/>
              </a:ln>
              <a:solidFill>
                <a:srgbClr val="000000"/>
              </a:solidFill>
              <a:effectLst/>
              <a:uLnTx/>
              <a:uFillTx/>
              <a:latin typeface="Segoe UI "/>
              <a:ea typeface="+mn-ea"/>
              <a:cs typeface="+mn-cs"/>
            </a:endParaRPr>
          </a:p>
        </p:txBody>
      </p:sp>
      <p:grpSp>
        <p:nvGrpSpPr>
          <p:cNvPr id="20" name="Group 19">
            <a:extLst>
              <a:ext uri="{FF2B5EF4-FFF2-40B4-BE49-F238E27FC236}">
                <a16:creationId xmlns:a16="http://schemas.microsoft.com/office/drawing/2014/main" id="{22718B3A-703B-CE0F-0F4F-AF05EEE5DAE3}"/>
              </a:ext>
              <a:ext uri="{C183D7F6-B498-43B3-948B-1728B52AA6E4}">
                <adec:decorative xmlns:adec="http://schemas.microsoft.com/office/drawing/2017/decorative" val="1"/>
              </a:ext>
            </a:extLst>
          </p:cNvPr>
          <p:cNvGrpSpPr/>
          <p:nvPr/>
        </p:nvGrpSpPr>
        <p:grpSpPr>
          <a:xfrm>
            <a:off x="588263" y="4219099"/>
            <a:ext cx="499256" cy="499256"/>
            <a:chOff x="588263" y="4142899"/>
            <a:chExt cx="499256" cy="499256"/>
          </a:xfrm>
        </p:grpSpPr>
        <p:sp>
          <p:nvSpPr>
            <p:cNvPr id="15" name="Freeform: Shape 11">
              <a:extLst>
                <a:ext uri="{FF2B5EF4-FFF2-40B4-BE49-F238E27FC236}">
                  <a16:creationId xmlns:a16="http://schemas.microsoft.com/office/drawing/2014/main" id="{1B35E676-219F-3798-C44B-5512BD6DD210}"/>
                </a:ext>
              </a:extLst>
            </p:cNvPr>
            <p:cNvSpPr>
              <a:spLocks/>
            </p:cNvSpPr>
            <p:nvPr/>
          </p:nvSpPr>
          <p:spPr bwMode="auto">
            <a:xfrm>
              <a:off x="588263" y="4142899"/>
              <a:ext cx="499256" cy="499256"/>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6" name="Oval 15">
              <a:extLst>
                <a:ext uri="{FF2B5EF4-FFF2-40B4-BE49-F238E27FC236}">
                  <a16:creationId xmlns:a16="http://schemas.microsoft.com/office/drawing/2014/main" id="{06BA2B85-9ABF-698E-0BED-F2C944BBAA5B}"/>
                </a:ext>
              </a:extLst>
            </p:cNvPr>
            <p:cNvSpPr>
              <a:spLocks/>
            </p:cNvSpPr>
            <p:nvPr/>
          </p:nvSpPr>
          <p:spPr bwMode="auto">
            <a:xfrm>
              <a:off x="648931" y="4203567"/>
              <a:ext cx="377921" cy="377921"/>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7" name="Freeform 13">
            <a:extLst>
              <a:ext uri="{FF2B5EF4-FFF2-40B4-BE49-F238E27FC236}">
                <a16:creationId xmlns:a16="http://schemas.microsoft.com/office/drawing/2014/main" id="{2682F4D0-6004-A76B-2709-7E80CBB134E6}"/>
              </a:ext>
              <a:ext uri="{C183D7F6-B498-43B3-948B-1728B52AA6E4}">
                <adec:decorative xmlns:adec="http://schemas.microsoft.com/office/drawing/2017/decorative" val="1"/>
              </a:ext>
            </a:extLst>
          </p:cNvPr>
          <p:cNvSpPr>
            <a:spLocks noChangeAspect="1"/>
          </p:cNvSpPr>
          <p:nvPr/>
        </p:nvSpPr>
        <p:spPr bwMode="auto">
          <a:xfrm>
            <a:off x="687562" y="1919764"/>
            <a:ext cx="300658" cy="164928"/>
          </a:xfrm>
          <a:custGeom>
            <a:avLst/>
            <a:gdLst>
              <a:gd name="T0" fmla="*/ 384 w 771"/>
              <a:gd name="T1" fmla="*/ 0 h 422"/>
              <a:gd name="T2" fmla="*/ 549 w 771"/>
              <a:gd name="T3" fmla="*/ 110 h 422"/>
              <a:gd name="T4" fmla="*/ 551 w 771"/>
              <a:gd name="T5" fmla="*/ 115 h 422"/>
              <a:gd name="T6" fmla="*/ 565 w 771"/>
              <a:gd name="T7" fmla="*/ 110 h 422"/>
              <a:gd name="T8" fmla="*/ 612 w 771"/>
              <a:gd name="T9" fmla="*/ 103 h 422"/>
              <a:gd name="T10" fmla="*/ 771 w 771"/>
              <a:gd name="T11" fmla="*/ 262 h 422"/>
              <a:gd name="T12" fmla="*/ 628 w 771"/>
              <a:gd name="T13" fmla="*/ 420 h 422"/>
              <a:gd name="T14" fmla="*/ 616 w 771"/>
              <a:gd name="T15" fmla="*/ 421 h 422"/>
              <a:gd name="T16" fmla="*/ 610 w 771"/>
              <a:gd name="T17" fmla="*/ 421 h 422"/>
              <a:gd name="T18" fmla="*/ 98 w 771"/>
              <a:gd name="T19" fmla="*/ 421 h 422"/>
              <a:gd name="T20" fmla="*/ 91 w 771"/>
              <a:gd name="T21" fmla="*/ 422 h 422"/>
              <a:gd name="T22" fmla="*/ 74 w 771"/>
              <a:gd name="T23" fmla="*/ 419 h 422"/>
              <a:gd name="T24" fmla="*/ 12 w 771"/>
              <a:gd name="T25" fmla="*/ 312 h 422"/>
              <a:gd name="T26" fmla="*/ 101 w 771"/>
              <a:gd name="T27" fmla="*/ 247 h 422"/>
              <a:gd name="T28" fmla="*/ 108 w 771"/>
              <a:gd name="T29" fmla="*/ 249 h 422"/>
              <a:gd name="T30" fmla="*/ 106 w 771"/>
              <a:gd name="T31" fmla="*/ 238 h 422"/>
              <a:gd name="T32" fmla="*/ 119 w 771"/>
              <a:gd name="T33" fmla="*/ 179 h 422"/>
              <a:gd name="T34" fmla="*/ 201 w 771"/>
              <a:gd name="T35" fmla="*/ 128 h 422"/>
              <a:gd name="T36" fmla="*/ 213 w 771"/>
              <a:gd name="T37" fmla="*/ 128 h 422"/>
              <a:gd name="T38" fmla="*/ 213 w 771"/>
              <a:gd name="T39" fmla="*/ 127 h 422"/>
              <a:gd name="T40" fmla="*/ 384 w 771"/>
              <a:gd name="T4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1" h="422">
                <a:moveTo>
                  <a:pt x="384" y="0"/>
                </a:moveTo>
                <a:cubicBezTo>
                  <a:pt x="458" y="0"/>
                  <a:pt x="522" y="46"/>
                  <a:pt x="549" y="110"/>
                </a:cubicBezTo>
                <a:cubicBezTo>
                  <a:pt x="551" y="115"/>
                  <a:pt x="551" y="115"/>
                  <a:pt x="551" y="115"/>
                </a:cubicBezTo>
                <a:cubicBezTo>
                  <a:pt x="565" y="110"/>
                  <a:pt x="565" y="110"/>
                  <a:pt x="565" y="110"/>
                </a:cubicBezTo>
                <a:cubicBezTo>
                  <a:pt x="580" y="105"/>
                  <a:pt x="596" y="103"/>
                  <a:pt x="612" y="103"/>
                </a:cubicBezTo>
                <a:cubicBezTo>
                  <a:pt x="700" y="103"/>
                  <a:pt x="771" y="174"/>
                  <a:pt x="771" y="262"/>
                </a:cubicBezTo>
                <a:cubicBezTo>
                  <a:pt x="771" y="344"/>
                  <a:pt x="708" y="412"/>
                  <a:pt x="628" y="420"/>
                </a:cubicBezTo>
                <a:cubicBezTo>
                  <a:pt x="616" y="421"/>
                  <a:pt x="616" y="421"/>
                  <a:pt x="616" y="421"/>
                </a:cubicBezTo>
                <a:cubicBezTo>
                  <a:pt x="610" y="421"/>
                  <a:pt x="610" y="421"/>
                  <a:pt x="610" y="421"/>
                </a:cubicBezTo>
                <a:cubicBezTo>
                  <a:pt x="98" y="421"/>
                  <a:pt x="98" y="421"/>
                  <a:pt x="98" y="421"/>
                </a:cubicBezTo>
                <a:cubicBezTo>
                  <a:pt x="91" y="422"/>
                  <a:pt x="91" y="422"/>
                  <a:pt x="91" y="422"/>
                </a:cubicBezTo>
                <a:cubicBezTo>
                  <a:pt x="85" y="421"/>
                  <a:pt x="79" y="420"/>
                  <a:pt x="74" y="419"/>
                </a:cubicBezTo>
                <a:cubicBezTo>
                  <a:pt x="27" y="406"/>
                  <a:pt x="0" y="359"/>
                  <a:pt x="12" y="312"/>
                </a:cubicBezTo>
                <a:cubicBezTo>
                  <a:pt x="23" y="271"/>
                  <a:pt x="61" y="245"/>
                  <a:pt x="101" y="247"/>
                </a:cubicBezTo>
                <a:cubicBezTo>
                  <a:pt x="108" y="249"/>
                  <a:pt x="108" y="249"/>
                  <a:pt x="108" y="249"/>
                </a:cubicBezTo>
                <a:cubicBezTo>
                  <a:pt x="106" y="238"/>
                  <a:pt x="106" y="238"/>
                  <a:pt x="106" y="238"/>
                </a:cubicBezTo>
                <a:cubicBezTo>
                  <a:pt x="105" y="218"/>
                  <a:pt x="109" y="198"/>
                  <a:pt x="119" y="179"/>
                </a:cubicBezTo>
                <a:cubicBezTo>
                  <a:pt x="137" y="148"/>
                  <a:pt x="168" y="130"/>
                  <a:pt x="201" y="128"/>
                </a:cubicBezTo>
                <a:cubicBezTo>
                  <a:pt x="213" y="128"/>
                  <a:pt x="213" y="128"/>
                  <a:pt x="213" y="128"/>
                </a:cubicBezTo>
                <a:cubicBezTo>
                  <a:pt x="213" y="127"/>
                  <a:pt x="213" y="127"/>
                  <a:pt x="213" y="127"/>
                </a:cubicBezTo>
                <a:cubicBezTo>
                  <a:pt x="236" y="53"/>
                  <a:pt x="304" y="0"/>
                  <a:pt x="384" y="0"/>
                </a:cubicBezTo>
                <a:close/>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sp>
        <p:nvSpPr>
          <p:cNvPr id="18" name="check 3">
            <a:extLst>
              <a:ext uri="{FF2B5EF4-FFF2-40B4-BE49-F238E27FC236}">
                <a16:creationId xmlns:a16="http://schemas.microsoft.com/office/drawing/2014/main" id="{5460E564-E61B-8962-606B-7286FB544DEF}"/>
              </a:ext>
              <a:ext uri="{C183D7F6-B498-43B3-948B-1728B52AA6E4}">
                <adec:decorative xmlns:adec="http://schemas.microsoft.com/office/drawing/2017/decorative" val="1"/>
              </a:ext>
            </a:extLst>
          </p:cNvPr>
          <p:cNvSpPr>
            <a:spLocks noChangeAspect="1" noEditPoints="1"/>
          </p:cNvSpPr>
          <p:nvPr/>
        </p:nvSpPr>
        <p:spPr bwMode="auto">
          <a:xfrm>
            <a:off x="711907" y="4343474"/>
            <a:ext cx="251968" cy="250506"/>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pic>
        <p:nvPicPr>
          <p:cNvPr id="3" name="Picture 2">
            <a:extLst>
              <a:ext uri="{FF2B5EF4-FFF2-40B4-BE49-F238E27FC236}">
                <a16:creationId xmlns:a16="http://schemas.microsoft.com/office/drawing/2014/main" id="{6CC6B60C-9F8E-BB3F-CECC-B5FA82B705F1}"/>
              </a:ext>
            </a:extLst>
          </p:cNvPr>
          <p:cNvPicPr>
            <a:picLocks noChangeAspect="1"/>
          </p:cNvPicPr>
          <p:nvPr/>
        </p:nvPicPr>
        <p:blipFill>
          <a:blip r:embed="rId4"/>
          <a:stretch>
            <a:fillRect/>
          </a:stretch>
        </p:blipFill>
        <p:spPr>
          <a:xfrm>
            <a:off x="6189463" y="1595026"/>
            <a:ext cx="3444114" cy="4582626"/>
          </a:xfrm>
          <a:prstGeom prst="rect">
            <a:avLst/>
          </a:prstGeom>
        </p:spPr>
      </p:pic>
    </p:spTree>
    <p:custDataLst>
      <p:tags r:id="rId1"/>
    </p:custDataLst>
    <p:extLst>
      <p:ext uri="{BB962C8B-B14F-4D97-AF65-F5344CB8AC3E}">
        <p14:creationId xmlns:p14="http://schemas.microsoft.com/office/powerpoint/2010/main" val="1365529248"/>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A3241-323E-E962-8927-1FC0E027F8B7}"/>
              </a:ext>
            </a:extLst>
          </p:cNvPr>
          <p:cNvSpPr>
            <a:spLocks noGrp="1"/>
          </p:cNvSpPr>
          <p:nvPr>
            <p:ph type="title"/>
          </p:nvPr>
        </p:nvSpPr>
        <p:spPr/>
        <p:txBody>
          <a:bodyPr/>
          <a:lstStyle/>
          <a:p>
            <a:r>
              <a:rPr lang="en-US" dirty="0"/>
              <a:t>Azure AI Language service</a:t>
            </a:r>
          </a:p>
        </p:txBody>
      </p:sp>
      <p:sp>
        <p:nvSpPr>
          <p:cNvPr id="3" name="TextBox 2">
            <a:extLst>
              <a:ext uri="{FF2B5EF4-FFF2-40B4-BE49-F238E27FC236}">
                <a16:creationId xmlns:a16="http://schemas.microsoft.com/office/drawing/2014/main" id="{5D3F4E49-D4A4-A038-C167-1C2A05D79761}"/>
              </a:ext>
            </a:extLst>
          </p:cNvPr>
          <p:cNvSpPr txBox="1"/>
          <p:nvPr/>
        </p:nvSpPr>
        <p:spPr>
          <a:xfrm>
            <a:off x="671566" y="1651279"/>
            <a:ext cx="10111990" cy="304698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Named Entity Recognition (NER) and Custom Named Entity Recognition (Custom NER)</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Personally identifying (PII) and health (PHI) information detection</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Language detection</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Sentiment analysis and opinion mining</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Summarization</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Key phrase extraction</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Entity linking</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Text analytics for health and Custom text analytics for health</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Custom text classification</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Conversational language understanding</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Question answering</a:t>
            </a:r>
          </a:p>
        </p:txBody>
      </p:sp>
    </p:spTree>
    <p:extLst>
      <p:ext uri="{BB962C8B-B14F-4D97-AF65-F5344CB8AC3E}">
        <p14:creationId xmlns:p14="http://schemas.microsoft.com/office/powerpoint/2010/main" val="1141761840"/>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EACD2F6F-C0EF-A004-6B28-16C7A40D88FB}"/>
              </a:ext>
            </a:extLst>
          </p:cNvPr>
          <p:cNvSpPr>
            <a:spLocks noGrp="1"/>
          </p:cNvSpPr>
          <p:nvPr>
            <p:ph type="title"/>
          </p:nvPr>
        </p:nvSpPr>
        <p:spPr>
          <a:xfrm>
            <a:off x="588263" y="457200"/>
            <a:ext cx="11018520" cy="430887"/>
          </a:xfrm>
        </p:spPr>
        <p:txBody>
          <a:bodyPr/>
          <a:lstStyle/>
          <a:p>
            <a:r>
              <a:rPr lang="en-US" noProof="0" dirty="0"/>
              <a:t>Call Summarization</a:t>
            </a:r>
            <a:endParaRPr lang="en-IN" dirty="0"/>
          </a:p>
        </p:txBody>
      </p:sp>
      <p:sp>
        <p:nvSpPr>
          <p:cNvPr id="2" name="TextBox 1">
            <a:extLst>
              <a:ext uri="{FF2B5EF4-FFF2-40B4-BE49-F238E27FC236}">
                <a16:creationId xmlns:a16="http://schemas.microsoft.com/office/drawing/2014/main" id="{C638A197-CE90-8E9C-7CEC-7D506985B5F6}"/>
              </a:ext>
            </a:extLst>
          </p:cNvPr>
          <p:cNvSpPr txBox="1"/>
          <p:nvPr/>
        </p:nvSpPr>
        <p:spPr>
          <a:xfrm>
            <a:off x="588264" y="1154707"/>
            <a:ext cx="11018520" cy="1846659"/>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Segoe UI "/>
                <a:ea typeface="+mn-ea"/>
                <a:cs typeface="+mn-cs"/>
              </a:rPr>
              <a:t>Using Azure AI Language service and Azure OpenAI, you will use three different techniques for generating summaries of a call transcript.</a:t>
            </a:r>
          </a:p>
          <a:p>
            <a:pPr marL="0" marR="0" lvl="0" indent="0" algn="l" defTabSz="914367" rtl="0" eaLnBrk="1" fontAlgn="auto" latinLnBrk="0" hangingPunct="1">
              <a:lnSpc>
                <a:spcPct val="100000"/>
              </a:lnSpc>
              <a:spcBef>
                <a:spcPts val="0"/>
              </a:spcBef>
              <a:spcAft>
                <a:spcPts val="0"/>
              </a:spcAft>
              <a:buClrTx/>
              <a:buSzTx/>
              <a:buFontTx/>
              <a:buNone/>
              <a:tabLst/>
              <a:defRPr/>
            </a:pPr>
            <a:endParaRPr lang="en-US" sz="2000" dirty="0">
              <a:latin typeface="Segoe UI "/>
            </a:endParaRPr>
          </a:p>
          <a:p>
            <a:pPr marL="342900" marR="0" lvl="0" indent="-3429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effectLst/>
                <a:uLnTx/>
                <a:uFillTx/>
                <a:latin typeface="Segoe UI "/>
                <a:ea typeface="+mn-ea"/>
                <a:cs typeface="+mn-cs"/>
              </a:rPr>
              <a:t>Extractive</a:t>
            </a:r>
          </a:p>
          <a:p>
            <a:pPr marL="342900" marR="0" lvl="0" indent="-3429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latin typeface="Segoe UI "/>
              </a:rPr>
              <a:t>Abstractive</a:t>
            </a:r>
          </a:p>
          <a:p>
            <a:pPr marL="342900" marR="0" lvl="0" indent="-3429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effectLst/>
                <a:uLnTx/>
                <a:uFillTx/>
                <a:latin typeface="Segoe UI "/>
                <a:ea typeface="+mn-ea"/>
                <a:cs typeface="+mn-cs"/>
              </a:rPr>
              <a:t>Query-based</a:t>
            </a:r>
          </a:p>
        </p:txBody>
      </p:sp>
      <p:sp>
        <p:nvSpPr>
          <p:cNvPr id="3" name="Rectangle 2">
            <a:extLst>
              <a:ext uri="{FF2B5EF4-FFF2-40B4-BE49-F238E27FC236}">
                <a16:creationId xmlns:a16="http://schemas.microsoft.com/office/drawing/2014/main" id="{457A6110-BAB9-BEE1-0689-C380AFC66688}"/>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2" name="Freeform: Shape 21">
            <a:extLst>
              <a:ext uri="{FF2B5EF4-FFF2-40B4-BE49-F238E27FC236}">
                <a16:creationId xmlns:a16="http://schemas.microsoft.com/office/drawing/2014/main" id="{D57CF807-70F1-83B5-DFA7-C7B0977EA744}"/>
              </a:ext>
              <a:ext uri="{C183D7F6-B498-43B3-948B-1728B52AA6E4}">
                <adec:decorative xmlns:adec="http://schemas.microsoft.com/office/drawing/2017/decorative" val="1"/>
              </a:ext>
            </a:extLst>
          </p:cNvPr>
          <p:cNvSpPr/>
          <p:nvPr/>
        </p:nvSpPr>
        <p:spPr bwMode="auto">
          <a:xfrm>
            <a:off x="586740" y="3499039"/>
            <a:ext cx="11018520" cy="3034765"/>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pic>
        <p:nvPicPr>
          <p:cNvPr id="8" name="Picture 7">
            <a:extLst>
              <a:ext uri="{FF2B5EF4-FFF2-40B4-BE49-F238E27FC236}">
                <a16:creationId xmlns:a16="http://schemas.microsoft.com/office/drawing/2014/main" id="{238B0100-DED6-1E18-03FF-7AE8796201E6}"/>
              </a:ext>
            </a:extLst>
          </p:cNvPr>
          <p:cNvPicPr>
            <a:picLocks noChangeAspect="1"/>
          </p:cNvPicPr>
          <p:nvPr/>
        </p:nvPicPr>
        <p:blipFill>
          <a:blip r:embed="rId4"/>
          <a:stretch>
            <a:fillRect/>
          </a:stretch>
        </p:blipFill>
        <p:spPr>
          <a:xfrm>
            <a:off x="687186" y="3576141"/>
            <a:ext cx="10303239" cy="2880559"/>
          </a:xfrm>
          <a:prstGeom prst="rect">
            <a:avLst/>
          </a:prstGeom>
        </p:spPr>
      </p:pic>
    </p:spTree>
    <p:custDataLst>
      <p:tags r:id="rId1"/>
    </p:custDataLst>
    <p:extLst>
      <p:ext uri="{BB962C8B-B14F-4D97-AF65-F5344CB8AC3E}">
        <p14:creationId xmlns:p14="http://schemas.microsoft.com/office/powerpoint/2010/main" val="1642255380"/>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9FE2983-0ACC-0F1E-09B7-4AD86414ADF8}"/>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5" name="Freeform: Shape 4">
              <a:extLst>
                <a:ext uri="{FF2B5EF4-FFF2-40B4-BE49-F238E27FC236}">
                  <a16:creationId xmlns:a16="http://schemas.microsoft.com/office/drawing/2014/main" id="{69A979F3-75A8-06D0-6A69-CFA28393054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6" name="Group 5">
              <a:extLst>
                <a:ext uri="{FF2B5EF4-FFF2-40B4-BE49-F238E27FC236}">
                  <a16:creationId xmlns:a16="http://schemas.microsoft.com/office/drawing/2014/main" id="{F8FCABEC-D84D-797D-050F-BA33550BEE4C}"/>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65D0E415-C538-0D6A-3247-90A421C0D215}"/>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8" name="Graphic 160">
                <a:extLst>
                  <a:ext uri="{FF2B5EF4-FFF2-40B4-BE49-F238E27FC236}">
                    <a16:creationId xmlns:a16="http://schemas.microsoft.com/office/drawing/2014/main" id="{D48070C7-5D88-FE72-7FA3-2EFA11E42118}"/>
                  </a:ext>
                </a:extLst>
              </p:cNvPr>
              <p:cNvGrpSpPr/>
              <p:nvPr/>
            </p:nvGrpSpPr>
            <p:grpSpPr>
              <a:xfrm>
                <a:off x="10537228" y="449423"/>
                <a:ext cx="356077" cy="508002"/>
                <a:chOff x="7053892" y="4608173"/>
                <a:chExt cx="402719" cy="574549"/>
              </a:xfrm>
              <a:noFill/>
            </p:grpSpPr>
            <p:sp>
              <p:nvSpPr>
                <p:cNvPr id="9" name="Freeform: Shape 8">
                  <a:extLst>
                    <a:ext uri="{FF2B5EF4-FFF2-40B4-BE49-F238E27FC236}">
                      <a16:creationId xmlns:a16="http://schemas.microsoft.com/office/drawing/2014/main" id="{BD7E9250-D6F1-3305-756D-6D021B153649}"/>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0" name="Freeform: Shape 9">
                  <a:extLst>
                    <a:ext uri="{FF2B5EF4-FFF2-40B4-BE49-F238E27FC236}">
                      <a16:creationId xmlns:a16="http://schemas.microsoft.com/office/drawing/2014/main" id="{E51FB73E-AB63-55C7-9947-D580EF20FC66}"/>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1" name="Freeform: Shape 10">
                  <a:extLst>
                    <a:ext uri="{FF2B5EF4-FFF2-40B4-BE49-F238E27FC236}">
                      <a16:creationId xmlns:a16="http://schemas.microsoft.com/office/drawing/2014/main" id="{C1644A2D-1792-59A8-DFBB-49A9F731591B}"/>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2" name="Freeform: Shape 11">
                  <a:extLst>
                    <a:ext uri="{FF2B5EF4-FFF2-40B4-BE49-F238E27FC236}">
                      <a16:creationId xmlns:a16="http://schemas.microsoft.com/office/drawing/2014/main" id="{AC8686EC-91AE-71DD-41CB-59F290ABF4BA}"/>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3" name="Freeform: Shape 12">
                  <a:extLst>
                    <a:ext uri="{FF2B5EF4-FFF2-40B4-BE49-F238E27FC236}">
                      <a16:creationId xmlns:a16="http://schemas.microsoft.com/office/drawing/2014/main" id="{80B4FEB9-C6AB-B62C-5C30-0292FEB22649}"/>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4" name="Freeform: Shape 13">
                  <a:extLst>
                    <a:ext uri="{FF2B5EF4-FFF2-40B4-BE49-F238E27FC236}">
                      <a16:creationId xmlns:a16="http://schemas.microsoft.com/office/drawing/2014/main" id="{89960835-13EF-2A3A-6DCF-A810E0120B6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5" name="Freeform: Shape 14">
                  <a:extLst>
                    <a:ext uri="{FF2B5EF4-FFF2-40B4-BE49-F238E27FC236}">
                      <a16:creationId xmlns:a16="http://schemas.microsoft.com/office/drawing/2014/main" id="{9AB1AEF1-6334-413A-4CB7-77704CEBED69}"/>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C86C0A09-537D-4828-BD4D-F17699FC6DD2}"/>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17" name="Graphic 160">
                  <a:extLst>
                    <a:ext uri="{FF2B5EF4-FFF2-40B4-BE49-F238E27FC236}">
                      <a16:creationId xmlns:a16="http://schemas.microsoft.com/office/drawing/2014/main" id="{78A4DD69-4F7B-EC86-F6B8-CA5894EC35DF}"/>
                    </a:ext>
                  </a:extLst>
                </p:cNvPr>
                <p:cNvGrpSpPr/>
                <p:nvPr/>
              </p:nvGrpSpPr>
              <p:grpSpPr>
                <a:xfrm>
                  <a:off x="7258849" y="4914595"/>
                  <a:ext cx="197762" cy="268127"/>
                  <a:chOff x="7258849" y="4914595"/>
                  <a:chExt cx="197762" cy="268127"/>
                </a:xfrm>
                <a:noFill/>
              </p:grpSpPr>
              <p:sp>
                <p:nvSpPr>
                  <p:cNvPr id="18" name="Freeform: Shape 17">
                    <a:extLst>
                      <a:ext uri="{FF2B5EF4-FFF2-40B4-BE49-F238E27FC236}">
                        <a16:creationId xmlns:a16="http://schemas.microsoft.com/office/drawing/2014/main" id="{FF015109-8DF0-84A6-37B4-16EA1B72767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7725DAD-746D-2343-C1C0-1614F30A8D2E}"/>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63" name="Title 62">
            <a:extLst>
              <a:ext uri="{FF2B5EF4-FFF2-40B4-BE49-F238E27FC236}">
                <a16:creationId xmlns:a16="http://schemas.microsoft.com/office/drawing/2014/main" id="{CE473E94-608E-72B2-D60F-50B0EB69B731}"/>
              </a:ext>
            </a:extLst>
          </p:cNvPr>
          <p:cNvSpPr>
            <a:spLocks noGrp="1"/>
          </p:cNvSpPr>
          <p:nvPr>
            <p:ph type="title"/>
          </p:nvPr>
        </p:nvSpPr>
        <p:spPr>
          <a:xfrm>
            <a:off x="588263" y="457200"/>
            <a:ext cx="11018520" cy="430887"/>
          </a:xfrm>
        </p:spPr>
        <p:txBody>
          <a:bodyPr/>
          <a:lstStyle/>
          <a:p>
            <a:r>
              <a:rPr lang="en-US" noProof="0" dirty="0"/>
              <a:t>Extract insights</a:t>
            </a:r>
            <a:endParaRPr lang="en-IN" dirty="0"/>
          </a:p>
        </p:txBody>
      </p:sp>
      <p:sp>
        <p:nvSpPr>
          <p:cNvPr id="20" name="TextBox 19">
            <a:extLst>
              <a:ext uri="{FF2B5EF4-FFF2-40B4-BE49-F238E27FC236}">
                <a16:creationId xmlns:a16="http://schemas.microsoft.com/office/drawing/2014/main" id="{EE68C71B-14EF-E05B-8C01-398F72C78DAF}"/>
              </a:ext>
            </a:extLst>
          </p:cNvPr>
          <p:cNvSpPr txBox="1"/>
          <p:nvPr/>
        </p:nvSpPr>
        <p:spPr>
          <a:xfrm>
            <a:off x="598714" y="1341449"/>
            <a:ext cx="11008068" cy="2492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You will use features of Azure AI Language to extract insights from a call transcript.</a:t>
            </a:r>
          </a:p>
        </p:txBody>
      </p:sp>
      <p:sp>
        <p:nvSpPr>
          <p:cNvPr id="22" name="Rectangle: Top Corners Rounded 21">
            <a:extLst>
              <a:ext uri="{FF2B5EF4-FFF2-40B4-BE49-F238E27FC236}">
                <a16:creationId xmlns:a16="http://schemas.microsoft.com/office/drawing/2014/main" id="{F0D08D92-CB04-3658-88B4-4944D88DC31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3" name="TextBox 22">
            <a:extLst>
              <a:ext uri="{FF2B5EF4-FFF2-40B4-BE49-F238E27FC236}">
                <a16:creationId xmlns:a16="http://schemas.microsoft.com/office/drawing/2014/main" id="{B887FBA5-E137-48EA-0BAB-63AA38F29322}"/>
              </a:ext>
            </a:extLst>
          </p:cNvPr>
          <p:cNvSpPr txBox="1"/>
          <p:nvPr/>
        </p:nvSpPr>
        <p:spPr>
          <a:xfrm>
            <a:off x="598713" y="1992115"/>
            <a:ext cx="7220791"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In this </a:t>
            </a:r>
            <a:r>
              <a:rPr lang="en-US" sz="1600" b="1" dirty="0">
                <a:solidFill>
                  <a:srgbClr val="3B2E58"/>
                </a:solidFill>
                <a:latin typeface="Segoe UI "/>
              </a:rPr>
              <a:t>task</a:t>
            </a:r>
            <a:r>
              <a:rPr kumimoji="0" lang="en-US" sz="1600" b="1" i="0" u="none" strike="noStrike" kern="1200" cap="none" spc="0" normalizeH="0" baseline="0" noProof="0" dirty="0">
                <a:ln>
                  <a:noFill/>
                </a:ln>
                <a:solidFill>
                  <a:srgbClr val="3B2E58"/>
                </a:solidFill>
                <a:effectLst/>
                <a:uLnTx/>
                <a:uFillTx/>
                <a:latin typeface="Segoe UI "/>
                <a:ea typeface="+mn-ea"/>
                <a:cs typeface="+mn-cs"/>
              </a:rPr>
              <a:t>, you will </a:t>
            </a:r>
            <a:r>
              <a:rPr lang="en-US" sz="1600" b="1" dirty="0">
                <a:solidFill>
                  <a:srgbClr val="3B2E58"/>
                </a:solidFill>
                <a:latin typeface="Segoe UI "/>
              </a:rPr>
              <a:t>extract insights using the Azure AI Language service</a:t>
            </a:r>
            <a:r>
              <a:rPr kumimoji="0" lang="en-US" sz="1600" b="1" i="0" u="none" strike="noStrike" kern="1200" cap="none" spc="0" normalizeH="0" baseline="0" noProof="0" dirty="0">
                <a:ln>
                  <a:noFill/>
                </a:ln>
                <a:solidFill>
                  <a:srgbClr val="3B2E58"/>
                </a:solidFill>
                <a:effectLst/>
                <a:uLnTx/>
                <a:uFillTx/>
                <a:latin typeface="Segoe UI "/>
                <a:ea typeface="+mn-ea"/>
                <a:cs typeface="+mn-cs"/>
              </a:rPr>
              <a:t>:</a:t>
            </a:r>
          </a:p>
        </p:txBody>
      </p:sp>
      <p:grpSp>
        <p:nvGrpSpPr>
          <p:cNvPr id="31" name="Group 30">
            <a:extLst>
              <a:ext uri="{FF2B5EF4-FFF2-40B4-BE49-F238E27FC236}">
                <a16:creationId xmlns:a16="http://schemas.microsoft.com/office/drawing/2014/main" id="{BAAECEAC-F6A2-1875-9402-69EB9D1A3D01}"/>
              </a:ext>
            </a:extLst>
          </p:cNvPr>
          <p:cNvGrpSpPr/>
          <p:nvPr/>
        </p:nvGrpSpPr>
        <p:grpSpPr>
          <a:xfrm>
            <a:off x="7819504" y="2535460"/>
            <a:ext cx="2504903" cy="472258"/>
            <a:chOff x="7819504" y="2535460"/>
            <a:chExt cx="2504903" cy="472258"/>
          </a:xfrm>
        </p:grpSpPr>
        <p:sp>
          <p:nvSpPr>
            <p:cNvPr id="81" name="TextBox 80">
              <a:extLst>
                <a:ext uri="{FF2B5EF4-FFF2-40B4-BE49-F238E27FC236}">
                  <a16:creationId xmlns:a16="http://schemas.microsoft.com/office/drawing/2014/main" id="{3EF23120-BC47-480D-7562-9DA187CE7581}"/>
                </a:ext>
              </a:extLst>
            </p:cNvPr>
            <p:cNvSpPr txBox="1"/>
            <p:nvPr/>
          </p:nvSpPr>
          <p:spPr>
            <a:xfrm>
              <a:off x="8451107" y="2617701"/>
              <a:ext cx="1873300"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Extract named entities</a:t>
              </a:r>
            </a:p>
          </p:txBody>
        </p:sp>
        <p:grpSp>
          <p:nvGrpSpPr>
            <p:cNvPr id="65" name="Group 64">
              <a:extLst>
                <a:ext uri="{FF2B5EF4-FFF2-40B4-BE49-F238E27FC236}">
                  <a16:creationId xmlns:a16="http://schemas.microsoft.com/office/drawing/2014/main" id="{439F9F8E-23AF-B96E-1C83-6902B0D8BB59}"/>
                </a:ext>
              </a:extLst>
            </p:cNvPr>
            <p:cNvGrpSpPr/>
            <p:nvPr/>
          </p:nvGrpSpPr>
          <p:grpSpPr>
            <a:xfrm>
              <a:off x="7819504" y="2535460"/>
              <a:ext cx="472258" cy="472258"/>
              <a:chOff x="4863419" y="201635"/>
              <a:chExt cx="1828800" cy="1828800"/>
            </a:xfrm>
          </p:grpSpPr>
          <p:sp>
            <p:nvSpPr>
              <p:cNvPr id="67" name="Freeform: Shape 11">
                <a:extLst>
                  <a:ext uri="{FF2B5EF4-FFF2-40B4-BE49-F238E27FC236}">
                    <a16:creationId xmlns:a16="http://schemas.microsoft.com/office/drawing/2014/main" id="{F0E2D1DE-DAE6-382C-BFD2-673EA16B4C68}"/>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8" name="Oval 67">
                <a:extLst>
                  <a:ext uri="{FF2B5EF4-FFF2-40B4-BE49-F238E27FC236}">
                    <a16:creationId xmlns:a16="http://schemas.microsoft.com/office/drawing/2014/main" id="{A053C33D-335A-F3E1-61DD-F3E016512698}"/>
                  </a:ext>
                </a:extLst>
              </p:cNvPr>
              <p:cNvSpPr>
                <a:spLocks/>
              </p:cNvSpPr>
              <p:nvPr/>
            </p:nvSpPr>
            <p:spPr bwMode="auto">
              <a:xfrm>
                <a:off x="5085648" y="423864"/>
                <a:ext cx="1384342" cy="1384342"/>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8" name="Product_ECDC" title="Icon of a box">
              <a:extLst>
                <a:ext uri="{FF2B5EF4-FFF2-40B4-BE49-F238E27FC236}">
                  <a16:creationId xmlns:a16="http://schemas.microsoft.com/office/drawing/2014/main" id="{1A60E8AE-9A86-F073-A188-4505C1F3BF56}"/>
                </a:ext>
              </a:extLst>
            </p:cNvPr>
            <p:cNvSpPr>
              <a:spLocks noChangeAspect="1" noEditPoints="1"/>
            </p:cNvSpPr>
            <p:nvPr/>
          </p:nvSpPr>
          <p:spPr bwMode="auto">
            <a:xfrm>
              <a:off x="7933716" y="2634429"/>
              <a:ext cx="243834" cy="274320"/>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grpSp>
      <p:grpSp>
        <p:nvGrpSpPr>
          <p:cNvPr id="28" name="Group 27">
            <a:extLst>
              <a:ext uri="{FF2B5EF4-FFF2-40B4-BE49-F238E27FC236}">
                <a16:creationId xmlns:a16="http://schemas.microsoft.com/office/drawing/2014/main" id="{2AC09D29-9831-312C-B00F-ABE0C166EFDC}"/>
              </a:ext>
            </a:extLst>
          </p:cNvPr>
          <p:cNvGrpSpPr/>
          <p:nvPr/>
        </p:nvGrpSpPr>
        <p:grpSpPr>
          <a:xfrm>
            <a:off x="591756" y="2527336"/>
            <a:ext cx="3049219" cy="472258"/>
            <a:chOff x="591756" y="2527336"/>
            <a:chExt cx="3049219" cy="472258"/>
          </a:xfrm>
        </p:grpSpPr>
        <p:sp>
          <p:nvSpPr>
            <p:cNvPr id="80" name="TextBox 79">
              <a:extLst>
                <a:ext uri="{FF2B5EF4-FFF2-40B4-BE49-F238E27FC236}">
                  <a16:creationId xmlns:a16="http://schemas.microsoft.com/office/drawing/2014/main" id="{0E155BA2-4B92-D92F-AD27-290A24221CCA}"/>
                </a:ext>
              </a:extLst>
            </p:cNvPr>
            <p:cNvSpPr txBox="1"/>
            <p:nvPr/>
          </p:nvSpPr>
          <p:spPr>
            <a:xfrm>
              <a:off x="1223359" y="2609577"/>
              <a:ext cx="2417616"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lang="en-US" sz="1400" dirty="0">
                  <a:solidFill>
                    <a:srgbClr val="000000"/>
                  </a:solidFill>
                  <a:latin typeface="Segoe UI "/>
                </a:rPr>
                <a:t>Analyze sentiment of the call</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grpSp>
          <p:nvGrpSpPr>
            <p:cNvPr id="61" name="Group 60">
              <a:extLst>
                <a:ext uri="{FF2B5EF4-FFF2-40B4-BE49-F238E27FC236}">
                  <a16:creationId xmlns:a16="http://schemas.microsoft.com/office/drawing/2014/main" id="{B9EB53D6-C2A9-FB5F-CC4C-A061ADF80B8E}"/>
                </a:ext>
              </a:extLst>
            </p:cNvPr>
            <p:cNvGrpSpPr/>
            <p:nvPr/>
          </p:nvGrpSpPr>
          <p:grpSpPr>
            <a:xfrm>
              <a:off x="591756" y="2527336"/>
              <a:ext cx="472258" cy="472258"/>
              <a:chOff x="591756" y="2678861"/>
              <a:chExt cx="472258" cy="472258"/>
            </a:xfrm>
          </p:grpSpPr>
          <p:sp>
            <p:nvSpPr>
              <p:cNvPr id="62" name="Freeform: Shape 11">
                <a:extLst>
                  <a:ext uri="{FF2B5EF4-FFF2-40B4-BE49-F238E27FC236}">
                    <a16:creationId xmlns:a16="http://schemas.microsoft.com/office/drawing/2014/main" id="{3F55A5F7-EF70-438D-6E5A-81AB64E49F4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4" name="Oval 63">
                <a:extLst>
                  <a:ext uri="{FF2B5EF4-FFF2-40B4-BE49-F238E27FC236}">
                    <a16:creationId xmlns:a16="http://schemas.microsoft.com/office/drawing/2014/main" id="{DF46B104-7368-B469-D43A-0C3F81B6E7DD}"/>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7" name="globe_6" title="Icon of a monitor in front of a sphere made of lines">
              <a:extLst>
                <a:ext uri="{FF2B5EF4-FFF2-40B4-BE49-F238E27FC236}">
                  <a16:creationId xmlns:a16="http://schemas.microsoft.com/office/drawing/2014/main" id="{4196CFF4-804F-C531-982E-C2C6CB8CFC65}"/>
                </a:ext>
              </a:extLst>
            </p:cNvPr>
            <p:cNvSpPr>
              <a:spLocks noChangeAspect="1" noEditPoints="1"/>
            </p:cNvSpPr>
            <p:nvPr/>
          </p:nvSpPr>
          <p:spPr bwMode="auto">
            <a:xfrm>
              <a:off x="699848" y="2626305"/>
              <a:ext cx="256074" cy="274320"/>
            </a:xfrm>
            <a:custGeom>
              <a:avLst/>
              <a:gdLst>
                <a:gd name="T0" fmla="*/ 210 w 296"/>
                <a:gd name="T1" fmla="*/ 147 h 318"/>
                <a:gd name="T2" fmla="*/ 105 w 296"/>
                <a:gd name="T3" fmla="*/ 147 h 318"/>
                <a:gd name="T4" fmla="*/ 105 w 296"/>
                <a:gd name="T5" fmla="*/ 140 h 318"/>
                <a:gd name="T6" fmla="*/ 109 w 296"/>
                <a:gd name="T7" fmla="*/ 83 h 318"/>
                <a:gd name="T8" fmla="*/ 157 w 296"/>
                <a:gd name="T9" fmla="*/ 0 h 318"/>
                <a:gd name="T10" fmla="*/ 157 w 296"/>
                <a:gd name="T11" fmla="*/ 0 h 318"/>
                <a:gd name="T12" fmla="*/ 159 w 296"/>
                <a:gd name="T13" fmla="*/ 0 h 318"/>
                <a:gd name="T14" fmla="*/ 206 w 296"/>
                <a:gd name="T15" fmla="*/ 83 h 318"/>
                <a:gd name="T16" fmla="*/ 210 w 296"/>
                <a:gd name="T17" fmla="*/ 137 h 318"/>
                <a:gd name="T18" fmla="*/ 210 w 296"/>
                <a:gd name="T19" fmla="*/ 147 h 318"/>
                <a:gd name="T20" fmla="*/ 31 w 296"/>
                <a:gd name="T21" fmla="*/ 83 h 318"/>
                <a:gd name="T22" fmla="*/ 284 w 296"/>
                <a:gd name="T23" fmla="*/ 83 h 318"/>
                <a:gd name="T24" fmla="*/ 286 w 296"/>
                <a:gd name="T25" fmla="*/ 189 h 318"/>
                <a:gd name="T26" fmla="*/ 286 w 296"/>
                <a:gd name="T27" fmla="*/ 189 h 318"/>
                <a:gd name="T28" fmla="*/ 210 w 296"/>
                <a:gd name="T29" fmla="*/ 189 h 318"/>
                <a:gd name="T30" fmla="*/ 19 w 296"/>
                <a:gd name="T31" fmla="*/ 147 h 318"/>
                <a:gd name="T32" fmla="*/ 0 w 296"/>
                <a:gd name="T33" fmla="*/ 147 h 318"/>
                <a:gd name="T34" fmla="*/ 0 w 296"/>
                <a:gd name="T35" fmla="*/ 277 h 318"/>
                <a:gd name="T36" fmla="*/ 106 w 296"/>
                <a:gd name="T37" fmla="*/ 277 h 318"/>
                <a:gd name="T38" fmla="*/ 157 w 296"/>
                <a:gd name="T39" fmla="*/ 277 h 318"/>
                <a:gd name="T40" fmla="*/ 210 w 296"/>
                <a:gd name="T41" fmla="*/ 189 h 318"/>
                <a:gd name="T42" fmla="*/ 210 w 296"/>
                <a:gd name="T43" fmla="*/ 267 h 318"/>
                <a:gd name="T44" fmla="*/ 286 w 296"/>
                <a:gd name="T45" fmla="*/ 189 h 318"/>
                <a:gd name="T46" fmla="*/ 296 w 296"/>
                <a:gd name="T47" fmla="*/ 139 h 318"/>
                <a:gd name="T48" fmla="*/ 159 w 296"/>
                <a:gd name="T49" fmla="*/ 0 h 318"/>
                <a:gd name="T50" fmla="*/ 157 w 296"/>
                <a:gd name="T51" fmla="*/ 0 h 318"/>
                <a:gd name="T52" fmla="*/ 157 w 296"/>
                <a:gd name="T53" fmla="*/ 0 h 318"/>
                <a:gd name="T54" fmla="*/ 31 w 296"/>
                <a:gd name="T55" fmla="*/ 83 h 318"/>
                <a:gd name="T56" fmla="*/ 19 w 296"/>
                <a:gd name="T57" fmla="*/ 139 h 318"/>
                <a:gd name="T58" fmla="*/ 19 w 296"/>
                <a:gd name="T59" fmla="*/ 147 h 318"/>
                <a:gd name="T60" fmla="*/ 105 w 296"/>
                <a:gd name="T61" fmla="*/ 147 h 318"/>
                <a:gd name="T62" fmla="*/ 210 w 296"/>
                <a:gd name="T63" fmla="*/ 147 h 318"/>
                <a:gd name="T64" fmla="*/ 210 w 296"/>
                <a:gd name="T65" fmla="*/ 189 h 318"/>
                <a:gd name="T66" fmla="*/ 157 w 296"/>
                <a:gd name="T67" fmla="*/ 277 h 318"/>
                <a:gd name="T68" fmla="*/ 210 w 296"/>
                <a:gd name="T69" fmla="*/ 277 h 318"/>
                <a:gd name="T70" fmla="*/ 210 w 296"/>
                <a:gd name="T71" fmla="*/ 267 h 318"/>
                <a:gd name="T72" fmla="*/ 57 w 296"/>
                <a:gd name="T73" fmla="*/ 318 h 318"/>
                <a:gd name="T74" fmla="*/ 154 w 296"/>
                <a:gd name="T75" fmla="*/ 318 h 318"/>
                <a:gd name="T76" fmla="*/ 106 w 296"/>
                <a:gd name="T77" fmla="*/ 277 h 318"/>
                <a:gd name="T78" fmla="*/ 106 w 296"/>
                <a:gd name="T7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6" h="318">
                  <a:moveTo>
                    <a:pt x="210" y="147"/>
                  </a:moveTo>
                  <a:cubicBezTo>
                    <a:pt x="105" y="147"/>
                    <a:pt x="105" y="147"/>
                    <a:pt x="105" y="147"/>
                  </a:cubicBezTo>
                  <a:cubicBezTo>
                    <a:pt x="105" y="145"/>
                    <a:pt x="105" y="142"/>
                    <a:pt x="105" y="140"/>
                  </a:cubicBezTo>
                  <a:cubicBezTo>
                    <a:pt x="105" y="120"/>
                    <a:pt x="106" y="100"/>
                    <a:pt x="109" y="83"/>
                  </a:cubicBezTo>
                  <a:cubicBezTo>
                    <a:pt x="118" y="35"/>
                    <a:pt x="136" y="1"/>
                    <a:pt x="157" y="0"/>
                  </a:cubicBezTo>
                  <a:cubicBezTo>
                    <a:pt x="157" y="0"/>
                    <a:pt x="157" y="0"/>
                    <a:pt x="157" y="0"/>
                  </a:cubicBezTo>
                  <a:cubicBezTo>
                    <a:pt x="158" y="0"/>
                    <a:pt x="159" y="0"/>
                    <a:pt x="159" y="0"/>
                  </a:cubicBezTo>
                  <a:cubicBezTo>
                    <a:pt x="180" y="2"/>
                    <a:pt x="198" y="35"/>
                    <a:pt x="206" y="83"/>
                  </a:cubicBezTo>
                  <a:cubicBezTo>
                    <a:pt x="208" y="100"/>
                    <a:pt x="210" y="118"/>
                    <a:pt x="210" y="137"/>
                  </a:cubicBezTo>
                  <a:cubicBezTo>
                    <a:pt x="210" y="142"/>
                    <a:pt x="210" y="147"/>
                    <a:pt x="210" y="147"/>
                  </a:cubicBezTo>
                  <a:close/>
                  <a:moveTo>
                    <a:pt x="31" y="83"/>
                  </a:moveTo>
                  <a:cubicBezTo>
                    <a:pt x="284" y="83"/>
                    <a:pt x="284" y="83"/>
                    <a:pt x="284" y="83"/>
                  </a:cubicBezTo>
                  <a:moveTo>
                    <a:pt x="286" y="189"/>
                  </a:moveTo>
                  <a:cubicBezTo>
                    <a:pt x="286" y="189"/>
                    <a:pt x="286" y="189"/>
                    <a:pt x="286" y="189"/>
                  </a:cubicBezTo>
                  <a:cubicBezTo>
                    <a:pt x="210" y="189"/>
                    <a:pt x="210" y="189"/>
                    <a:pt x="210" y="189"/>
                  </a:cubicBezTo>
                  <a:moveTo>
                    <a:pt x="19" y="147"/>
                  </a:moveTo>
                  <a:cubicBezTo>
                    <a:pt x="0" y="147"/>
                    <a:pt x="0" y="147"/>
                    <a:pt x="0" y="147"/>
                  </a:cubicBezTo>
                  <a:cubicBezTo>
                    <a:pt x="0" y="277"/>
                    <a:pt x="0" y="277"/>
                    <a:pt x="0" y="277"/>
                  </a:cubicBezTo>
                  <a:cubicBezTo>
                    <a:pt x="106" y="277"/>
                    <a:pt x="106" y="277"/>
                    <a:pt x="106" y="277"/>
                  </a:cubicBezTo>
                  <a:cubicBezTo>
                    <a:pt x="157" y="277"/>
                    <a:pt x="157" y="277"/>
                    <a:pt x="157" y="277"/>
                  </a:cubicBezTo>
                  <a:moveTo>
                    <a:pt x="210" y="189"/>
                  </a:moveTo>
                  <a:cubicBezTo>
                    <a:pt x="210" y="267"/>
                    <a:pt x="210" y="267"/>
                    <a:pt x="210" y="267"/>
                  </a:cubicBezTo>
                  <a:cubicBezTo>
                    <a:pt x="245" y="252"/>
                    <a:pt x="272" y="224"/>
                    <a:pt x="286" y="189"/>
                  </a:cubicBezTo>
                  <a:cubicBezTo>
                    <a:pt x="292" y="174"/>
                    <a:pt x="296" y="156"/>
                    <a:pt x="296" y="139"/>
                  </a:cubicBezTo>
                  <a:cubicBezTo>
                    <a:pt x="296" y="63"/>
                    <a:pt x="235" y="1"/>
                    <a:pt x="159" y="0"/>
                  </a:cubicBezTo>
                  <a:cubicBezTo>
                    <a:pt x="159" y="0"/>
                    <a:pt x="158" y="0"/>
                    <a:pt x="157" y="0"/>
                  </a:cubicBezTo>
                  <a:cubicBezTo>
                    <a:pt x="157" y="0"/>
                    <a:pt x="157" y="0"/>
                    <a:pt x="157" y="0"/>
                  </a:cubicBezTo>
                  <a:cubicBezTo>
                    <a:pt x="101" y="0"/>
                    <a:pt x="52" y="34"/>
                    <a:pt x="31" y="83"/>
                  </a:cubicBezTo>
                  <a:cubicBezTo>
                    <a:pt x="23" y="100"/>
                    <a:pt x="19" y="119"/>
                    <a:pt x="19" y="139"/>
                  </a:cubicBezTo>
                  <a:cubicBezTo>
                    <a:pt x="19" y="142"/>
                    <a:pt x="19" y="145"/>
                    <a:pt x="19" y="147"/>
                  </a:cubicBezTo>
                  <a:cubicBezTo>
                    <a:pt x="105" y="147"/>
                    <a:pt x="105" y="147"/>
                    <a:pt x="105" y="147"/>
                  </a:cubicBezTo>
                  <a:cubicBezTo>
                    <a:pt x="210" y="147"/>
                    <a:pt x="210" y="147"/>
                    <a:pt x="210" y="147"/>
                  </a:cubicBezTo>
                  <a:cubicBezTo>
                    <a:pt x="210" y="189"/>
                    <a:pt x="210" y="189"/>
                    <a:pt x="210" y="189"/>
                  </a:cubicBezTo>
                  <a:moveTo>
                    <a:pt x="157" y="277"/>
                  </a:moveTo>
                  <a:cubicBezTo>
                    <a:pt x="210" y="277"/>
                    <a:pt x="210" y="277"/>
                    <a:pt x="210" y="277"/>
                  </a:cubicBezTo>
                  <a:cubicBezTo>
                    <a:pt x="210" y="267"/>
                    <a:pt x="210" y="267"/>
                    <a:pt x="210" y="267"/>
                  </a:cubicBezTo>
                  <a:moveTo>
                    <a:pt x="57" y="318"/>
                  </a:moveTo>
                  <a:cubicBezTo>
                    <a:pt x="154" y="318"/>
                    <a:pt x="154" y="318"/>
                    <a:pt x="154" y="318"/>
                  </a:cubicBezTo>
                  <a:moveTo>
                    <a:pt x="106" y="277"/>
                  </a:moveTo>
                  <a:cubicBezTo>
                    <a:pt x="106" y="318"/>
                    <a:pt x="106" y="318"/>
                    <a:pt x="106" y="31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nvGrpSpPr>
          <p:cNvPr id="30" name="Group 29">
            <a:extLst>
              <a:ext uri="{FF2B5EF4-FFF2-40B4-BE49-F238E27FC236}">
                <a16:creationId xmlns:a16="http://schemas.microsoft.com/office/drawing/2014/main" id="{54E7822B-A4B8-9968-ED3E-1DC06FAA5439}"/>
              </a:ext>
            </a:extLst>
          </p:cNvPr>
          <p:cNvGrpSpPr/>
          <p:nvPr/>
        </p:nvGrpSpPr>
        <p:grpSpPr>
          <a:xfrm>
            <a:off x="4659897" y="2510607"/>
            <a:ext cx="2140686" cy="472258"/>
            <a:chOff x="4509496" y="2510607"/>
            <a:chExt cx="2140686" cy="472258"/>
          </a:xfrm>
        </p:grpSpPr>
        <p:sp>
          <p:nvSpPr>
            <p:cNvPr id="2" name="TextBox 1">
              <a:extLst>
                <a:ext uri="{FF2B5EF4-FFF2-40B4-BE49-F238E27FC236}">
                  <a16:creationId xmlns:a16="http://schemas.microsoft.com/office/drawing/2014/main" id="{956298B4-5D10-6352-F278-2D64ABB5887F}"/>
                </a:ext>
              </a:extLst>
            </p:cNvPr>
            <p:cNvSpPr txBox="1"/>
            <p:nvPr/>
          </p:nvSpPr>
          <p:spPr>
            <a:xfrm>
              <a:off x="5141099" y="2592848"/>
              <a:ext cx="1509083"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Mine opinions</a:t>
              </a:r>
            </a:p>
          </p:txBody>
        </p:sp>
        <p:grpSp>
          <p:nvGrpSpPr>
            <p:cNvPr id="21" name="Group 20">
              <a:extLst>
                <a:ext uri="{FF2B5EF4-FFF2-40B4-BE49-F238E27FC236}">
                  <a16:creationId xmlns:a16="http://schemas.microsoft.com/office/drawing/2014/main" id="{B70D51E3-F68C-332C-895D-657EB4ED3F13}"/>
                </a:ext>
              </a:extLst>
            </p:cNvPr>
            <p:cNvGrpSpPr/>
            <p:nvPr/>
          </p:nvGrpSpPr>
          <p:grpSpPr>
            <a:xfrm>
              <a:off x="4509496" y="2510607"/>
              <a:ext cx="472258" cy="472258"/>
              <a:chOff x="4863419" y="201635"/>
              <a:chExt cx="1828800" cy="1828800"/>
            </a:xfrm>
          </p:grpSpPr>
          <p:sp>
            <p:nvSpPr>
              <p:cNvPr id="25" name="Freeform: Shape 11">
                <a:extLst>
                  <a:ext uri="{FF2B5EF4-FFF2-40B4-BE49-F238E27FC236}">
                    <a16:creationId xmlns:a16="http://schemas.microsoft.com/office/drawing/2014/main" id="{CDCB82EC-D809-752B-4F2F-4C19E382AD4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26" name="Oval 25">
                <a:extLst>
                  <a:ext uri="{FF2B5EF4-FFF2-40B4-BE49-F238E27FC236}">
                    <a16:creationId xmlns:a16="http://schemas.microsoft.com/office/drawing/2014/main" id="{77F87F53-1141-C85F-152C-30EF2BDDA2FA}"/>
                  </a:ext>
                </a:extLst>
              </p:cNvPr>
              <p:cNvSpPr>
                <a:spLocks/>
              </p:cNvSpPr>
              <p:nvPr/>
            </p:nvSpPr>
            <p:spPr bwMode="auto">
              <a:xfrm>
                <a:off x="5085648" y="423864"/>
                <a:ext cx="1384342" cy="1384342"/>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
                  <a:ea typeface="Segoe UI" pitchFamily="34" charset="0"/>
                  <a:cs typeface="Segoe UI" pitchFamily="34" charset="0"/>
                </a:endParaRPr>
              </a:p>
            </p:txBody>
          </p:sp>
        </p:grpSp>
      </p:grpSp>
      <p:sp>
        <p:nvSpPr>
          <p:cNvPr id="27" name="Product_ECDC" title="Icon of a box">
            <a:extLst>
              <a:ext uri="{FF2B5EF4-FFF2-40B4-BE49-F238E27FC236}">
                <a16:creationId xmlns:a16="http://schemas.microsoft.com/office/drawing/2014/main" id="{B239C02B-7B4B-AA6B-0F82-EE96BAC02C04}"/>
              </a:ext>
            </a:extLst>
          </p:cNvPr>
          <p:cNvSpPr>
            <a:spLocks noChangeAspect="1" noEditPoints="1"/>
          </p:cNvSpPr>
          <p:nvPr/>
        </p:nvSpPr>
        <p:spPr bwMode="auto">
          <a:xfrm>
            <a:off x="4767795" y="2609576"/>
            <a:ext cx="243834" cy="274320"/>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grpSp>
        <p:nvGrpSpPr>
          <p:cNvPr id="33" name="Group 32">
            <a:extLst>
              <a:ext uri="{FF2B5EF4-FFF2-40B4-BE49-F238E27FC236}">
                <a16:creationId xmlns:a16="http://schemas.microsoft.com/office/drawing/2014/main" id="{4E7357F0-5721-EA68-8C2B-6BD403EF7C23}"/>
              </a:ext>
            </a:extLst>
          </p:cNvPr>
          <p:cNvGrpSpPr/>
          <p:nvPr/>
        </p:nvGrpSpPr>
        <p:grpSpPr>
          <a:xfrm>
            <a:off x="2271712" y="3507309"/>
            <a:ext cx="7648575" cy="2536707"/>
            <a:chOff x="2136469" y="3690850"/>
            <a:chExt cx="7648575" cy="2536707"/>
          </a:xfrm>
        </p:grpSpPr>
        <p:sp>
          <p:nvSpPr>
            <p:cNvPr id="32" name="Freeform: Shape 31">
              <a:extLst>
                <a:ext uri="{FF2B5EF4-FFF2-40B4-BE49-F238E27FC236}">
                  <a16:creationId xmlns:a16="http://schemas.microsoft.com/office/drawing/2014/main" id="{8121B85A-8250-D9FC-80C6-BBEF74C50761}"/>
                </a:ext>
                <a:ext uri="{C183D7F6-B498-43B3-948B-1728B52AA6E4}">
                  <adec:decorative xmlns:adec="http://schemas.microsoft.com/office/drawing/2017/decorative" val="1"/>
                </a:ext>
              </a:extLst>
            </p:cNvPr>
            <p:cNvSpPr/>
            <p:nvPr/>
          </p:nvSpPr>
          <p:spPr bwMode="auto">
            <a:xfrm>
              <a:off x="2136469" y="3690850"/>
              <a:ext cx="7648574" cy="2536707"/>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pic>
          <p:nvPicPr>
            <p:cNvPr id="24" name="Picture 23">
              <a:extLst>
                <a:ext uri="{FF2B5EF4-FFF2-40B4-BE49-F238E27FC236}">
                  <a16:creationId xmlns:a16="http://schemas.microsoft.com/office/drawing/2014/main" id="{787E3582-9947-C087-305F-18140382D1AC}"/>
                </a:ext>
              </a:extLst>
            </p:cNvPr>
            <p:cNvPicPr>
              <a:picLocks noChangeAspect="1"/>
            </p:cNvPicPr>
            <p:nvPr/>
          </p:nvPicPr>
          <p:blipFill>
            <a:blip r:embed="rId4"/>
            <a:stretch>
              <a:fillRect/>
            </a:stretch>
          </p:blipFill>
          <p:spPr>
            <a:xfrm>
              <a:off x="2136469" y="3850283"/>
              <a:ext cx="7648575" cy="2247900"/>
            </a:xfrm>
            <a:prstGeom prst="rect">
              <a:avLst/>
            </a:prstGeom>
          </p:spPr>
        </p:pic>
      </p:grpSp>
    </p:spTree>
    <p:custDataLst>
      <p:tags r:id="rId1"/>
    </p:custDataLst>
    <p:extLst>
      <p:ext uri="{BB962C8B-B14F-4D97-AF65-F5344CB8AC3E}">
        <p14:creationId xmlns:p14="http://schemas.microsoft.com/office/powerpoint/2010/main" val="108550444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25029-F101-F26B-AD24-B5DD87CB683B}"/>
              </a:ext>
            </a:extLst>
          </p:cNvPr>
          <p:cNvSpPr>
            <a:spLocks noGrp="1"/>
          </p:cNvSpPr>
          <p:nvPr>
            <p:ph type="title"/>
          </p:nvPr>
        </p:nvSpPr>
        <p:spPr/>
        <p:txBody>
          <a:bodyPr/>
          <a:lstStyle/>
          <a:p>
            <a:r>
              <a:rPr lang="en-US" dirty="0">
                <a:latin typeface="Segoe UI Semibold"/>
                <a:cs typeface="Segoe UI Semibold"/>
              </a:rPr>
              <a:t>A Brief Introduction to Azure OpenAI</a:t>
            </a:r>
            <a:endParaRPr lang="en-US" dirty="0"/>
          </a:p>
        </p:txBody>
      </p:sp>
      <p:sp>
        <p:nvSpPr>
          <p:cNvPr id="3" name="TextBox 2">
            <a:extLst>
              <a:ext uri="{FF2B5EF4-FFF2-40B4-BE49-F238E27FC236}">
                <a16:creationId xmlns:a16="http://schemas.microsoft.com/office/drawing/2014/main" id="{57849A62-5DA2-E866-F024-19F5B19F19D4}"/>
              </a:ext>
            </a:extLst>
          </p:cNvPr>
          <p:cNvSpPr txBox="1"/>
          <p:nvPr/>
        </p:nvSpPr>
        <p:spPr>
          <a:xfrm>
            <a:off x="629920" y="1087120"/>
            <a:ext cx="10972800" cy="166199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85750" indent="-285750">
              <a:buFont typeface="Arial"/>
              <a:buChar char="•"/>
            </a:pPr>
            <a:r>
              <a:rPr lang="en-US" dirty="0">
                <a:solidFill>
                  <a:srgbClr val="161616"/>
                </a:solidFill>
                <a:latin typeface="Segoe UI"/>
                <a:cs typeface="Segoe UI"/>
              </a:rPr>
              <a:t>REST API access to OpenAI language models</a:t>
            </a:r>
          </a:p>
          <a:p>
            <a:pPr marL="285750" indent="-285750">
              <a:buFont typeface="Arial"/>
              <a:buChar char="•"/>
            </a:pPr>
            <a:r>
              <a:rPr lang="en-US" dirty="0">
                <a:solidFill>
                  <a:srgbClr val="161616"/>
                </a:solidFill>
                <a:latin typeface="Segoe UI"/>
                <a:cs typeface="Segoe UI"/>
              </a:rPr>
              <a:t>Handles a variety of natural language-based tasks</a:t>
            </a:r>
          </a:p>
          <a:p>
            <a:pPr marL="285750" indent="-285750">
              <a:buFont typeface="Arial"/>
              <a:buChar char="•"/>
            </a:pPr>
            <a:r>
              <a:rPr lang="en-US" dirty="0">
                <a:solidFill>
                  <a:srgbClr val="161616"/>
                </a:solidFill>
                <a:latin typeface="Segoe UI"/>
                <a:cs typeface="Segoe UI"/>
              </a:rPr>
              <a:t>Users access via REST API, Python SDK, or web-based interface in Azure OpenAI Studio</a:t>
            </a:r>
          </a:p>
          <a:p>
            <a:pPr marL="285750" indent="-285750">
              <a:buFont typeface="Arial"/>
              <a:buChar char="•"/>
            </a:pPr>
            <a:r>
              <a:rPr lang="en-US" dirty="0">
                <a:solidFill>
                  <a:srgbClr val="161616"/>
                </a:solidFill>
                <a:latin typeface="Segoe UI"/>
                <a:cs typeface="Segoe UI"/>
              </a:rPr>
              <a:t>Works through prompts and completions</a:t>
            </a:r>
          </a:p>
          <a:p>
            <a:pPr marL="742950" lvl="1" indent="-285750">
              <a:buFont typeface="Courier New"/>
              <a:buChar char="o"/>
            </a:pPr>
            <a:r>
              <a:rPr lang="en-US" dirty="0">
                <a:solidFill>
                  <a:srgbClr val="161616"/>
                </a:solidFill>
                <a:latin typeface="Segoe UI"/>
                <a:cs typeface="Segoe UI"/>
              </a:rPr>
              <a:t>Prompt: Text input sent to a model deployment</a:t>
            </a:r>
          </a:p>
          <a:p>
            <a:pPr marL="742950" lvl="1" indent="-285750">
              <a:buFont typeface="Courier New"/>
              <a:buChar char="o"/>
            </a:pPr>
            <a:r>
              <a:rPr lang="en-US" dirty="0">
                <a:solidFill>
                  <a:srgbClr val="161616"/>
                </a:solidFill>
                <a:latin typeface="Segoe UI"/>
                <a:cs typeface="Segoe UI"/>
              </a:rPr>
              <a:t>Completion: resulting output from the model deployment</a:t>
            </a:r>
          </a:p>
        </p:txBody>
      </p:sp>
    </p:spTree>
    <p:extLst>
      <p:ext uri="{BB962C8B-B14F-4D97-AF65-F5344CB8AC3E}">
        <p14:creationId xmlns:p14="http://schemas.microsoft.com/office/powerpoint/2010/main" val="339373516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F855-FFD9-21C0-49D7-F3044BA1EF36}"/>
              </a:ext>
            </a:extLst>
          </p:cNvPr>
          <p:cNvSpPr>
            <a:spLocks noGrp="1"/>
          </p:cNvSpPr>
          <p:nvPr>
            <p:ph type="title"/>
          </p:nvPr>
        </p:nvSpPr>
        <p:spPr>
          <a:xfrm>
            <a:off x="588263" y="487977"/>
            <a:ext cx="11018520" cy="369332"/>
          </a:xfrm>
        </p:spPr>
        <p:txBody>
          <a:bodyPr vert="horz" wrap="square" lIns="0" tIns="0" rIns="0" bIns="0" rtlCol="0" anchor="ctr">
            <a:spAutoFit/>
          </a:bodyPr>
          <a:lstStyle/>
          <a:p>
            <a:r>
              <a:rPr lang="en-US" sz="2400" b="0" dirty="0">
                <a:latin typeface="Segoe UI Semibold"/>
                <a:cs typeface="Segoe UI Semibold"/>
              </a:rPr>
              <a:t>Deploy a Bicep script</a:t>
            </a:r>
            <a:endParaRPr lang="en-US" sz="2400" b="0" dirty="0">
              <a:latin typeface="Segoe UI Semibold" panose="020B0702040204020203" pitchFamily="34" charset="0"/>
              <a:cs typeface="Segoe UI Semibold" panose="020B0702040204020203" pitchFamily="34" charset="0"/>
            </a:endParaRPr>
          </a:p>
        </p:txBody>
      </p:sp>
      <p:sp>
        <p:nvSpPr>
          <p:cNvPr id="12" name="Rectangle 11">
            <a:extLst>
              <a:ext uri="{FF2B5EF4-FFF2-40B4-BE49-F238E27FC236}">
                <a16:creationId xmlns:a16="http://schemas.microsoft.com/office/drawing/2014/main" id="{92DF2D01-1897-4FFC-0303-A8AF20B1FC5A}"/>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15" name="Rectangle: Rounded Corners 14">
            <a:extLst>
              <a:ext uri="{FF2B5EF4-FFF2-40B4-BE49-F238E27FC236}">
                <a16:creationId xmlns:a16="http://schemas.microsoft.com/office/drawing/2014/main" id="{FA6F8E68-6AC2-FAD7-5934-6ADC3528D74C}"/>
              </a:ext>
              <a:ext uri="{C183D7F6-B498-43B3-948B-1728B52AA6E4}">
                <adec:decorative xmlns:adec="http://schemas.microsoft.com/office/drawing/2017/decorative" val="1"/>
              </a:ext>
            </a:extLst>
          </p:cNvPr>
          <p:cNvSpPr/>
          <p:nvPr/>
        </p:nvSpPr>
        <p:spPr bwMode="auto">
          <a:xfrm>
            <a:off x="588262" y="1762812"/>
            <a:ext cx="11018521" cy="4506226"/>
          </a:xfrm>
          <a:prstGeom prst="roundRect">
            <a:avLst>
              <a:gd name="adj" fmla="val 3724"/>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IN" sz="2000" b="0" i="0" u="none" strike="noStrike" kern="1200" cap="none" spc="0" normalizeH="0" baseline="0" noProof="0" dirty="0">
              <a:ln>
                <a:noFill/>
              </a:ln>
              <a:solidFill>
                <a:srgbClr val="FFFFFF"/>
              </a:solidFill>
              <a:effectLst/>
              <a:uLnTx/>
              <a:uFillTx/>
              <a:latin typeface="Segoe UI "/>
              <a:ea typeface="+mn-ea"/>
              <a:cs typeface="Segoe UI" pitchFamily="34" charset="0"/>
            </a:endParaRPr>
          </a:p>
        </p:txBody>
      </p:sp>
      <p:graphicFrame>
        <p:nvGraphicFrame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6B63A17F-9E70-551E-CF47-7DFF1BC5BAB0}"/>
              </a:ext>
            </a:extLst>
          </p:cNvPr>
          <p:cNvPicPr>
            <a:picLocks noChangeAspect="1"/>
          </p:cNvPicPr>
          <p:nvPr/>
        </p:nvPicPr>
        <p:blipFill>
          <a:blip r:embed="rId7"/>
          <a:stretch>
            <a:fillRect/>
          </a:stretch>
        </p:blipFill>
        <p:spPr>
          <a:xfrm>
            <a:off x="927222" y="2071687"/>
            <a:ext cx="5800725" cy="3629025"/>
          </a:xfrm>
          <a:prstGeom prst="rect">
            <a:avLst/>
          </a:prstGeom>
        </p:spPr>
      </p:pic>
      <p:pic>
        <p:nvPicPr>
          <p:cNvPr id="10" name="Picture 9">
            <a:extLst>
              <a:ext uri="{FF2B5EF4-FFF2-40B4-BE49-F238E27FC236}">
                <a16:creationId xmlns:a16="http://schemas.microsoft.com/office/drawing/2014/main" id="{4BAFC5CA-A624-5D7F-E43A-BAF8CA6C9413}"/>
              </a:ext>
            </a:extLst>
          </p:cNvPr>
          <p:cNvPicPr>
            <a:picLocks noChangeAspect="1"/>
          </p:cNvPicPr>
          <p:nvPr/>
        </p:nvPicPr>
        <p:blipFill>
          <a:blip r:embed="rId8"/>
          <a:stretch>
            <a:fillRect/>
          </a:stretch>
        </p:blipFill>
        <p:spPr>
          <a:xfrm>
            <a:off x="1921016" y="4224826"/>
            <a:ext cx="9458004" cy="1894620"/>
          </a:xfrm>
          <a:prstGeom prst="rect">
            <a:avLst/>
          </a:prstGeom>
          <a:ln w="28575">
            <a:solidFill>
              <a:schemeClr val="tx1"/>
            </a:solidFill>
          </a:ln>
        </p:spPr>
      </p:pic>
    </p:spTree>
    <p:custDataLst>
      <p:tags r:id="rId1"/>
    </p:custDataLst>
    <p:extLst>
      <p:ext uri="{BB962C8B-B14F-4D97-AF65-F5344CB8AC3E}">
        <p14:creationId xmlns:p14="http://schemas.microsoft.com/office/powerpoint/2010/main" val="201721099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F855-FFD9-21C0-49D7-F3044BA1EF36}"/>
              </a:ext>
            </a:extLst>
          </p:cNvPr>
          <p:cNvSpPr>
            <a:spLocks noGrp="1"/>
          </p:cNvSpPr>
          <p:nvPr>
            <p:ph type="title"/>
          </p:nvPr>
        </p:nvSpPr>
        <p:spPr>
          <a:xfrm>
            <a:off x="588263" y="487977"/>
            <a:ext cx="11018520" cy="369332"/>
          </a:xfrm>
        </p:spPr>
        <p:txBody>
          <a:bodyPr vert="horz" wrap="square" lIns="0" tIns="0" rIns="0" bIns="0" rtlCol="0" anchor="ctr">
            <a:spAutoFit/>
          </a:bodyPr>
          <a:lstStyle/>
          <a:p>
            <a:r>
              <a:rPr lang="en-US" sz="2400" b="0" dirty="0">
                <a:latin typeface="Segoe UI Semibold"/>
                <a:cs typeface="Segoe UI Semibold"/>
              </a:rPr>
              <a:t>Choose an appropriate region</a:t>
            </a:r>
            <a:endParaRPr lang="en-US" sz="2400" b="0" dirty="0">
              <a:latin typeface="Segoe UI Semibold" panose="020B0702040204020203" pitchFamily="34" charset="0"/>
              <a:cs typeface="Segoe UI Semibold" panose="020B0702040204020203" pitchFamily="34" charset="0"/>
            </a:endParaRPr>
          </a:p>
        </p:txBody>
      </p:sp>
      <p:sp>
        <p:nvSpPr>
          <p:cNvPr id="12" name="Rectangle 11">
            <a:extLst>
              <a:ext uri="{FF2B5EF4-FFF2-40B4-BE49-F238E27FC236}">
                <a16:creationId xmlns:a16="http://schemas.microsoft.com/office/drawing/2014/main" id="{92DF2D01-1897-4FFC-0303-A8AF20B1FC5A}"/>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15" name="Rectangle: Rounded Corners 14">
            <a:extLst>
              <a:ext uri="{FF2B5EF4-FFF2-40B4-BE49-F238E27FC236}">
                <a16:creationId xmlns:a16="http://schemas.microsoft.com/office/drawing/2014/main" id="{FA6F8E68-6AC2-FAD7-5934-6ADC3528D74C}"/>
              </a:ext>
              <a:ext uri="{C183D7F6-B498-43B3-948B-1728B52AA6E4}">
                <adec:decorative xmlns:adec="http://schemas.microsoft.com/office/drawing/2017/decorative" val="1"/>
              </a:ext>
            </a:extLst>
          </p:cNvPr>
          <p:cNvSpPr/>
          <p:nvPr/>
        </p:nvSpPr>
        <p:spPr bwMode="auto">
          <a:xfrm>
            <a:off x="588262" y="1762812"/>
            <a:ext cx="11018521" cy="4506226"/>
          </a:xfrm>
          <a:prstGeom prst="roundRect">
            <a:avLst>
              <a:gd name="adj" fmla="val 3724"/>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IN" sz="2000" b="0" i="0" u="none" strike="noStrike" kern="1200" cap="none" spc="0" normalizeH="0" baseline="0" noProof="0" dirty="0">
              <a:ln>
                <a:noFill/>
              </a:ln>
              <a:solidFill>
                <a:srgbClr val="FFFFFF"/>
              </a:solidFill>
              <a:effectLst/>
              <a:uLnTx/>
              <a:uFillTx/>
              <a:latin typeface="Segoe UI "/>
              <a:ea typeface="+mn-ea"/>
              <a:cs typeface="Segoe UI" pitchFamily="34" charset="0"/>
            </a:endParaRPr>
          </a:p>
        </p:txBody>
      </p:sp>
      <p:graphicFrame>
        <p:nvGraphicFrame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5" name="Picture 4">
            <a:extLst>
              <a:ext uri="{FF2B5EF4-FFF2-40B4-BE49-F238E27FC236}">
                <a16:creationId xmlns:a16="http://schemas.microsoft.com/office/drawing/2014/main" id="{903CDDFB-A578-7C09-5A64-609AEA8FDFF7}"/>
              </a:ext>
            </a:extLst>
          </p:cNvPr>
          <p:cNvPicPr>
            <a:picLocks noChangeAspect="1"/>
          </p:cNvPicPr>
          <p:nvPr/>
        </p:nvPicPr>
        <p:blipFill>
          <a:blip r:embed="rId7"/>
          <a:stretch>
            <a:fillRect/>
          </a:stretch>
        </p:blipFill>
        <p:spPr>
          <a:xfrm>
            <a:off x="1929327" y="1973068"/>
            <a:ext cx="8333333" cy="4085714"/>
          </a:xfrm>
          <a:prstGeom prst="rect">
            <a:avLst/>
          </a:prstGeom>
        </p:spPr>
      </p:pic>
    </p:spTree>
    <p:custDataLst>
      <p:tags r:id="rId1"/>
    </p:custDataLst>
    <p:extLst>
      <p:ext uri="{BB962C8B-B14F-4D97-AF65-F5344CB8AC3E}">
        <p14:creationId xmlns:p14="http://schemas.microsoft.com/office/powerpoint/2010/main" val="284452784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latin typeface="Segoe UI Semibold"/>
                <a:cs typeface="Segoe UI Semibold"/>
              </a:rPr>
              <a:t>Azure OpenAI Service Models</a:t>
            </a:r>
            <a:endParaRPr lang="en-US" dirty="0"/>
          </a:p>
        </p:txBody>
      </p:sp>
      <p:grpSp>
        <p:nvGrpSpPr>
          <p:cNvPr id="47" name="Group 46">
            <a:extLst>
              <a:ext uri="{FF2B5EF4-FFF2-40B4-BE49-F238E27FC236}">
                <a16:creationId xmlns:a16="http://schemas.microsoft.com/office/drawing/2014/main" id="{0A7FDF06-EFFB-19CD-08CC-02A34A1A0A12}"/>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46" name="Freeform: Shape 45">
              <a:extLst>
                <a:ext uri="{FF2B5EF4-FFF2-40B4-BE49-F238E27FC236}">
                  <a16:creationId xmlns:a16="http://schemas.microsoft.com/office/drawing/2014/main" id="{F0BE8041-3CCE-3F0F-2E63-F732A3C40FA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grpSp>
          <p:nvGrpSpPr>
            <p:cNvPr id="44" name="Group 43">
              <a:extLst>
                <a:ext uri="{FF2B5EF4-FFF2-40B4-BE49-F238E27FC236}">
                  <a16:creationId xmlns:a16="http://schemas.microsoft.com/office/drawing/2014/main" id="{ADA7C369-C07F-7836-347C-371887117C89}"/>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9E6481FD-3B54-4776-3820-44A780A43363}"/>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8" name="Graphic 160">
                <a:extLst>
                  <a:ext uri="{FF2B5EF4-FFF2-40B4-BE49-F238E27FC236}">
                    <a16:creationId xmlns:a16="http://schemas.microsoft.com/office/drawing/2014/main" id="{4F9CB3E7-A242-E97B-4AB7-66E3E5CD9892}"/>
                  </a:ext>
                </a:extLst>
              </p:cNvPr>
              <p:cNvGrpSpPr/>
              <p:nvPr/>
            </p:nvGrpSpPr>
            <p:grpSpPr>
              <a:xfrm>
                <a:off x="10537246" y="449420"/>
                <a:ext cx="356078" cy="508002"/>
                <a:chOff x="7053892" y="4608173"/>
                <a:chExt cx="402719" cy="574549"/>
              </a:xfrm>
              <a:noFill/>
            </p:grpSpPr>
            <p:sp>
              <p:nvSpPr>
                <p:cNvPr id="10" name="Freeform: Shape 9">
                  <a:extLst>
                    <a:ext uri="{FF2B5EF4-FFF2-40B4-BE49-F238E27FC236}">
                      <a16:creationId xmlns:a16="http://schemas.microsoft.com/office/drawing/2014/main" id="{29819F1B-3C24-8486-5FAF-FA2FB944A82D}"/>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Shape 10">
                  <a:extLst>
                    <a:ext uri="{FF2B5EF4-FFF2-40B4-BE49-F238E27FC236}">
                      <a16:creationId xmlns:a16="http://schemas.microsoft.com/office/drawing/2014/main" id="{E02D17B9-1B19-2B34-B172-64898DF0A14F}"/>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Shape 11">
                  <a:extLst>
                    <a:ext uri="{FF2B5EF4-FFF2-40B4-BE49-F238E27FC236}">
                      <a16:creationId xmlns:a16="http://schemas.microsoft.com/office/drawing/2014/main" id="{4076AE6B-F640-0C98-DD66-A86DF72017E7}"/>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Shape 12">
                  <a:extLst>
                    <a:ext uri="{FF2B5EF4-FFF2-40B4-BE49-F238E27FC236}">
                      <a16:creationId xmlns:a16="http://schemas.microsoft.com/office/drawing/2014/main" id="{A3AF4CCF-6A62-29B6-78C7-1883CDEE8789}"/>
                    </a:ext>
                    <a:ext uri="{C183D7F6-B498-43B3-948B-1728B52AA6E4}">
                      <adec:decorative xmlns:adec="http://schemas.microsoft.com/office/drawing/2017/decorative" val="1"/>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8C61D727-DE3B-B1A3-A452-6E0FE3322DA4}"/>
                    </a:ext>
                    <a:ext uri="{C183D7F6-B498-43B3-948B-1728B52AA6E4}">
                      <adec:decorative xmlns:adec="http://schemas.microsoft.com/office/drawing/2017/decorative" val="1"/>
                    </a:ext>
                  </a:extLst>
                </p:cNvPr>
                <p:cNvSpPr/>
                <p:nvPr/>
              </p:nvSpPr>
              <p:spPr>
                <a:xfrm>
                  <a:off x="7156858" y="4914595"/>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Shape 14">
                  <a:extLst>
                    <a:ext uri="{FF2B5EF4-FFF2-40B4-BE49-F238E27FC236}">
                      <a16:creationId xmlns:a16="http://schemas.microsoft.com/office/drawing/2014/main" id="{B225B4AC-F59D-D1F2-F2C0-F47701BF0CE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Shape 15">
                  <a:extLst>
                    <a:ext uri="{FF2B5EF4-FFF2-40B4-BE49-F238E27FC236}">
                      <a16:creationId xmlns:a16="http://schemas.microsoft.com/office/drawing/2014/main" id="{1DDF50A4-46DC-0AB3-DBA2-098B3038D85B}"/>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Shape 16">
                  <a:extLst>
                    <a:ext uri="{FF2B5EF4-FFF2-40B4-BE49-F238E27FC236}">
                      <a16:creationId xmlns:a16="http://schemas.microsoft.com/office/drawing/2014/main" id="{A8E1DCC1-B2D4-7B98-B800-068F293A58CD}"/>
                    </a:ext>
                    <a:ext uri="{C183D7F6-B498-43B3-948B-1728B52AA6E4}">
                      <adec:decorative xmlns:adec="http://schemas.microsoft.com/office/drawing/2017/decorative" val="1"/>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8" name="Graphic 160">
                  <a:extLst>
                    <a:ext uri="{FF2B5EF4-FFF2-40B4-BE49-F238E27FC236}">
                      <a16:creationId xmlns:a16="http://schemas.microsoft.com/office/drawing/2014/main" id="{73CE5EA2-8E9C-A70A-3C54-0189A91D5D33}"/>
                    </a:ext>
                  </a:extLst>
                </p:cNvPr>
                <p:cNvGrpSpPr/>
                <p:nvPr/>
              </p:nvGrpSpPr>
              <p:grpSpPr>
                <a:xfrm>
                  <a:off x="7258849" y="4914595"/>
                  <a:ext cx="197762" cy="268127"/>
                  <a:chOff x="7258849" y="4914595"/>
                  <a:chExt cx="197762" cy="268127"/>
                </a:xfrm>
                <a:noFill/>
              </p:grpSpPr>
              <p:sp>
                <p:nvSpPr>
                  <p:cNvPr id="19" name="Freeform: Shape 18">
                    <a:extLst>
                      <a:ext uri="{FF2B5EF4-FFF2-40B4-BE49-F238E27FC236}">
                        <a16:creationId xmlns:a16="http://schemas.microsoft.com/office/drawing/2014/main" id="{A5B07CD7-E583-5E7F-5F47-6D4BF3E20E7A}"/>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Shape 19">
                    <a:extLst>
                      <a:ext uri="{FF2B5EF4-FFF2-40B4-BE49-F238E27FC236}">
                        <a16:creationId xmlns:a16="http://schemas.microsoft.com/office/drawing/2014/main" id="{7CF9742E-30CA-8F18-035C-7F8E67318434}"/>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sp>
        <p:nvSpPr>
          <p:cNvPr id="21" name="TextBox 20">
            <a:extLst>
              <a:ext uri="{FF2B5EF4-FFF2-40B4-BE49-F238E27FC236}">
                <a16:creationId xmlns:a16="http://schemas.microsoft.com/office/drawing/2014/main" id="{68C8CFE1-65AB-E14A-D550-F9CC1A93CFC5}"/>
              </a:ext>
            </a:extLst>
          </p:cNvPr>
          <p:cNvSpPr txBox="1"/>
          <p:nvPr/>
        </p:nvSpPr>
        <p:spPr>
          <a:xfrm>
            <a:off x="598714" y="1327599"/>
            <a:ext cx="11008068" cy="276999"/>
          </a:xfrm>
          <a:prstGeom prst="rect">
            <a:avLst/>
          </a:prstGeom>
          <a:noFill/>
        </p:spPr>
        <p:txBody>
          <a:bodyPr wrap="square" lIns="0" tIns="0" rIns="0" bIns="0" anchor="ctr">
            <a:spAutoFit/>
          </a:bodyPr>
          <a:lstStyle/>
          <a:p>
            <a:pPr defTabSz="914367">
              <a:spcAft>
                <a:spcPts val="600"/>
              </a:spcAft>
              <a:defRPr/>
            </a:pPr>
            <a:r>
              <a:rPr lang="en-US" dirty="0"/>
              <a:t>Azure OpenAI contains several models with different capabilities and price points.</a:t>
            </a:r>
          </a:p>
        </p:txBody>
      </p:sp>
      <p:sp>
        <p:nvSpPr>
          <p:cNvPr id="22" name="Rectangle: Top Corners Rounded 21">
            <a:extLst>
              <a:ext uri="{FF2B5EF4-FFF2-40B4-BE49-F238E27FC236}">
                <a16:creationId xmlns:a16="http://schemas.microsoft.com/office/drawing/2014/main" id="{DCB2C171-D2C3-8EA9-8D15-F13D5156428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23" name="TextBox 22">
            <a:extLst>
              <a:ext uri="{FF2B5EF4-FFF2-40B4-BE49-F238E27FC236}">
                <a16:creationId xmlns:a16="http://schemas.microsoft.com/office/drawing/2014/main" id="{9DA05131-6770-3582-BD7D-A41220780897}"/>
              </a:ext>
            </a:extLst>
          </p:cNvPr>
          <p:cNvSpPr txBox="1"/>
          <p:nvPr/>
        </p:nvSpPr>
        <p:spPr>
          <a:xfrm>
            <a:off x="598714" y="1979804"/>
            <a:ext cx="5992586" cy="246221"/>
          </a:xfrm>
          <a:prstGeom prst="rect">
            <a:avLst/>
          </a:prstGeom>
          <a:noFill/>
        </p:spPr>
        <p:txBody>
          <a:bodyPr wrap="square" lIns="0" tIns="0" rIns="0" bIns="0" anchor="ctr">
            <a:spAutoFit/>
          </a:bodyPr>
          <a:lstStyle/>
          <a:p>
            <a:pPr defTabSz="914367">
              <a:spcAft>
                <a:spcPts val="600"/>
              </a:spcAft>
              <a:defRPr/>
            </a:pPr>
            <a:r>
              <a:rPr lang="en-US" sz="1600" b="1" dirty="0">
                <a:solidFill>
                  <a:schemeClr val="tx2"/>
                </a:solidFill>
              </a:rPr>
              <a:t>The primary models include:</a:t>
            </a:r>
            <a:endParaRPr lang="en-US" dirty="0">
              <a:solidFill>
                <a:schemeClr val="tx2"/>
              </a:solidFill>
            </a:endParaRPr>
          </a:p>
        </p:txBody>
      </p:sp>
      <p:sp>
        <p:nvSpPr>
          <p:cNvPr id="27" name="TextBox 26">
            <a:extLst>
              <a:ext uri="{FF2B5EF4-FFF2-40B4-BE49-F238E27FC236}">
                <a16:creationId xmlns:a16="http://schemas.microsoft.com/office/drawing/2014/main" id="{2110CA23-E319-B299-E485-6F98BFAFC1EC}"/>
              </a:ext>
            </a:extLst>
          </p:cNvPr>
          <p:cNvSpPr txBox="1"/>
          <p:nvPr/>
        </p:nvSpPr>
        <p:spPr>
          <a:xfrm>
            <a:off x="1223358" y="2484637"/>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GPT-3.5 </a:t>
            </a:r>
            <a:r>
              <a:rPr lang="en-US" sz="1400" dirty="0">
                <a:ea typeface="+mn-lt"/>
                <a:cs typeface="+mn-lt"/>
              </a:rPr>
              <a:t>–</a:t>
            </a:r>
            <a:r>
              <a:rPr lang="en-US" sz="1400" dirty="0"/>
              <a:t> </a:t>
            </a:r>
            <a:r>
              <a:rPr lang="en-US" sz="1400" dirty="0">
                <a:ea typeface="+mn-lt"/>
                <a:cs typeface="+mn-lt"/>
              </a:rPr>
              <a:t>Understand and generate natural language and code</a:t>
            </a:r>
            <a:endParaRPr lang="en-US" sz="1400" dirty="0">
              <a:solidFill>
                <a:srgbClr val="808080"/>
              </a:solidFill>
            </a:endParaRPr>
          </a:p>
        </p:txBody>
      </p:sp>
      <p:grpSp>
        <p:nvGrpSpPr>
          <p:cNvPr id="83" name="Group 82">
            <a:extLst>
              <a:ext uri="{FF2B5EF4-FFF2-40B4-BE49-F238E27FC236}">
                <a16:creationId xmlns:a16="http://schemas.microsoft.com/office/drawing/2014/main" id="{18BA068A-C6EB-2213-E799-BAC9BBAF20C6}"/>
              </a:ext>
              <a:ext uri="{C183D7F6-B498-43B3-948B-1728B52AA6E4}">
                <adec:decorative xmlns:adec="http://schemas.microsoft.com/office/drawing/2017/decorative" val="1"/>
              </a:ext>
            </a:extLst>
          </p:cNvPr>
          <p:cNvGrpSpPr/>
          <p:nvPr/>
        </p:nvGrpSpPr>
        <p:grpSpPr>
          <a:xfrm>
            <a:off x="601762" y="2402396"/>
            <a:ext cx="472258" cy="472258"/>
            <a:chOff x="591756" y="2359696"/>
            <a:chExt cx="472258" cy="472258"/>
          </a:xfrm>
        </p:grpSpPr>
        <p:grpSp>
          <p:nvGrpSpPr>
            <p:cNvPr id="24" name="Group 23">
              <a:extLst>
                <a:ext uri="{FF2B5EF4-FFF2-40B4-BE49-F238E27FC236}">
                  <a16:creationId xmlns:a16="http://schemas.microsoft.com/office/drawing/2014/main" id="{78956D2B-0068-D1E7-1704-C9AFBA7F190A}"/>
                </a:ext>
                <a:ext uri="{C183D7F6-B498-43B3-948B-1728B52AA6E4}">
                  <adec:decorative xmlns:adec="http://schemas.microsoft.com/office/drawing/2017/decorative" val="1"/>
                </a:ext>
              </a:extLst>
            </p:cNvPr>
            <p:cNvGrpSpPr/>
            <p:nvPr/>
          </p:nvGrpSpPr>
          <p:grpSpPr>
            <a:xfrm>
              <a:off x="591756" y="2359696"/>
              <a:ext cx="472258" cy="472258"/>
              <a:chOff x="591756" y="2678861"/>
              <a:chExt cx="472258" cy="472258"/>
            </a:xfrm>
          </p:grpSpPr>
          <p:sp>
            <p:nvSpPr>
              <p:cNvPr id="25" name="Freeform: Shape 11">
                <a:extLst>
                  <a:ext uri="{FF2B5EF4-FFF2-40B4-BE49-F238E27FC236}">
                    <a16:creationId xmlns:a16="http://schemas.microsoft.com/office/drawing/2014/main" id="{A05D968C-C425-1322-8C6B-93DCD945E654}"/>
                  </a:ext>
                  <a:ext uri="{C183D7F6-B498-43B3-948B-1728B52AA6E4}">
                    <adec:decorative xmlns:adec="http://schemas.microsoft.com/office/drawing/2017/decorative" val="1"/>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6" name="Oval 25">
                <a:extLst>
                  <a:ext uri="{FF2B5EF4-FFF2-40B4-BE49-F238E27FC236}">
                    <a16:creationId xmlns:a16="http://schemas.microsoft.com/office/drawing/2014/main" id="{3BF49955-259C-90B2-1028-06AC4044A6F4}"/>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2" name="UniversalApp_E8CC">
              <a:extLst>
                <a:ext uri="{FF2B5EF4-FFF2-40B4-BE49-F238E27FC236}">
                  <a16:creationId xmlns:a16="http://schemas.microsoft.com/office/drawing/2014/main" id="{3628213E-77F6-63A6-0888-F760135FBC9F}"/>
                </a:ext>
                <a:ext uri="{C183D7F6-B498-43B3-948B-1728B52AA6E4}">
                  <adec:decorative xmlns:adec="http://schemas.microsoft.com/office/drawing/2017/decorative" val="1"/>
                </a:ext>
              </a:extLst>
            </p:cNvPr>
            <p:cNvSpPr>
              <a:spLocks noChangeAspect="1" noEditPoints="1"/>
            </p:cNvSpPr>
            <p:nvPr/>
          </p:nvSpPr>
          <p:spPr bwMode="auto">
            <a:xfrm>
              <a:off x="705651" y="2506128"/>
              <a:ext cx="244468" cy="179394"/>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8" name="TextBox 27">
            <a:extLst>
              <a:ext uri="{FF2B5EF4-FFF2-40B4-BE49-F238E27FC236}">
                <a16:creationId xmlns:a16="http://schemas.microsoft.com/office/drawing/2014/main" id="{0A250D4B-4C44-4636-CA86-49CB47665514}"/>
              </a:ext>
            </a:extLst>
          </p:cNvPr>
          <p:cNvSpPr txBox="1"/>
          <p:nvPr/>
        </p:nvSpPr>
        <p:spPr>
          <a:xfrm>
            <a:off x="1223358" y="3140682"/>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GPT-4 – Solve problems with greater accuracy than GPT-3.5. NOT available in all regions today!</a:t>
            </a:r>
            <a:endParaRPr lang="en-US" dirty="0"/>
          </a:p>
        </p:txBody>
      </p:sp>
      <p:grpSp>
        <p:nvGrpSpPr>
          <p:cNvPr id="82" name="Group 81">
            <a:extLst>
              <a:ext uri="{FF2B5EF4-FFF2-40B4-BE49-F238E27FC236}">
                <a16:creationId xmlns:a16="http://schemas.microsoft.com/office/drawing/2014/main" id="{EAEF69F6-2694-697D-7D1E-149050B419BB}"/>
              </a:ext>
              <a:ext uri="{C183D7F6-B498-43B3-948B-1728B52AA6E4}">
                <adec:decorative xmlns:adec="http://schemas.microsoft.com/office/drawing/2017/decorative" val="1"/>
              </a:ext>
            </a:extLst>
          </p:cNvPr>
          <p:cNvGrpSpPr/>
          <p:nvPr/>
        </p:nvGrpSpPr>
        <p:grpSpPr>
          <a:xfrm>
            <a:off x="601762" y="3058441"/>
            <a:ext cx="472258" cy="472258"/>
            <a:chOff x="591756" y="3183079"/>
            <a:chExt cx="472258" cy="472258"/>
          </a:xfrm>
        </p:grpSpPr>
        <p:grpSp>
          <p:nvGrpSpPr>
            <p:cNvPr id="29" name="Group 28">
              <a:extLst>
                <a:ext uri="{FF2B5EF4-FFF2-40B4-BE49-F238E27FC236}">
                  <a16:creationId xmlns:a16="http://schemas.microsoft.com/office/drawing/2014/main" id="{C3408F81-0293-46C4-DC12-DB67FC14B236}"/>
                </a:ext>
                <a:ext uri="{C183D7F6-B498-43B3-948B-1728B52AA6E4}">
                  <adec:decorative xmlns:adec="http://schemas.microsoft.com/office/drawing/2017/decorative" val="1"/>
                </a:ext>
              </a:extLst>
            </p:cNvPr>
            <p:cNvGrpSpPr/>
            <p:nvPr/>
          </p:nvGrpSpPr>
          <p:grpSpPr>
            <a:xfrm>
              <a:off x="591756" y="3183079"/>
              <a:ext cx="472258" cy="472258"/>
              <a:chOff x="4863419" y="201635"/>
              <a:chExt cx="1828800" cy="1828800"/>
            </a:xfrm>
          </p:grpSpPr>
          <p:sp>
            <p:nvSpPr>
              <p:cNvPr id="30" name="Freeform: Shape 11">
                <a:extLst>
                  <a:ext uri="{FF2B5EF4-FFF2-40B4-BE49-F238E27FC236}">
                    <a16:creationId xmlns:a16="http://schemas.microsoft.com/office/drawing/2014/main" id="{D24F269A-A5E5-DE3B-1F5A-7B050EF2D87C}"/>
                  </a:ext>
                  <a:ext uri="{C183D7F6-B498-43B3-948B-1728B52AA6E4}">
                    <adec:decorative xmlns:adec="http://schemas.microsoft.com/office/drawing/2017/decorative" val="1"/>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1" name="Oval 30">
                <a:extLst>
                  <a:ext uri="{FF2B5EF4-FFF2-40B4-BE49-F238E27FC236}">
                    <a16:creationId xmlns:a16="http://schemas.microsoft.com/office/drawing/2014/main" id="{7D5072F9-FA9A-8E51-49F6-91712DC534A6}"/>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3" name="Freeform 96">
              <a:extLst>
                <a:ext uri="{FF2B5EF4-FFF2-40B4-BE49-F238E27FC236}">
                  <a16:creationId xmlns:a16="http://schemas.microsoft.com/office/drawing/2014/main" id="{92AB6C3B-6752-A923-9889-0A8A36A76ED6}"/>
                </a:ext>
                <a:ext uri="{C183D7F6-B498-43B3-948B-1728B52AA6E4}">
                  <adec:decorative xmlns:adec="http://schemas.microsoft.com/office/drawing/2017/decorative" val="1"/>
                </a:ext>
              </a:extLst>
            </p:cNvPr>
            <p:cNvSpPr>
              <a:spLocks noChangeAspect="1" noEditPoints="1"/>
            </p:cNvSpPr>
            <p:nvPr/>
          </p:nvSpPr>
          <p:spPr bwMode="auto">
            <a:xfrm>
              <a:off x="698706" y="3300265"/>
              <a:ext cx="258358" cy="237886"/>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2" name="TextBox 31">
            <a:extLst>
              <a:ext uri="{FF2B5EF4-FFF2-40B4-BE49-F238E27FC236}">
                <a16:creationId xmlns:a16="http://schemas.microsoft.com/office/drawing/2014/main" id="{93C8FB2B-8EDA-992B-5C01-296093DB1125}"/>
              </a:ext>
            </a:extLst>
          </p:cNvPr>
          <p:cNvSpPr txBox="1"/>
          <p:nvPr/>
        </p:nvSpPr>
        <p:spPr>
          <a:xfrm>
            <a:off x="1223358" y="3796728"/>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Embeddings – Good for text search, text similarity, and code search</a:t>
            </a:r>
            <a:endParaRPr lang="en-US" dirty="0"/>
          </a:p>
        </p:txBody>
      </p:sp>
      <p:grpSp>
        <p:nvGrpSpPr>
          <p:cNvPr id="84" name="Group 83">
            <a:extLst>
              <a:ext uri="{FF2B5EF4-FFF2-40B4-BE49-F238E27FC236}">
                <a16:creationId xmlns:a16="http://schemas.microsoft.com/office/drawing/2014/main" id="{1F91AC89-152D-5B9C-F26B-29D4A7100C52}"/>
              </a:ext>
              <a:ext uri="{C183D7F6-B498-43B3-948B-1728B52AA6E4}">
                <adec:decorative xmlns:adec="http://schemas.microsoft.com/office/drawing/2017/decorative" val="1"/>
              </a:ext>
            </a:extLst>
          </p:cNvPr>
          <p:cNvGrpSpPr/>
          <p:nvPr/>
        </p:nvGrpSpPr>
        <p:grpSpPr>
          <a:xfrm>
            <a:off x="601762" y="3714487"/>
            <a:ext cx="472258" cy="472258"/>
            <a:chOff x="591756" y="3838822"/>
            <a:chExt cx="472258" cy="472258"/>
          </a:xfrm>
        </p:grpSpPr>
        <p:grpSp>
          <p:nvGrpSpPr>
            <p:cNvPr id="33" name="Group 32">
              <a:extLst>
                <a:ext uri="{FF2B5EF4-FFF2-40B4-BE49-F238E27FC236}">
                  <a16:creationId xmlns:a16="http://schemas.microsoft.com/office/drawing/2014/main" id="{F339AB0E-EB41-47DC-3B95-58188D580D69}"/>
                </a:ext>
                <a:ext uri="{C183D7F6-B498-43B3-948B-1728B52AA6E4}">
                  <adec:decorative xmlns:adec="http://schemas.microsoft.com/office/drawing/2017/decorative" val="1"/>
                </a:ext>
              </a:extLst>
            </p:cNvPr>
            <p:cNvGrpSpPr/>
            <p:nvPr/>
          </p:nvGrpSpPr>
          <p:grpSpPr>
            <a:xfrm>
              <a:off x="591756" y="3838822"/>
              <a:ext cx="472258" cy="472258"/>
              <a:chOff x="4863419" y="201635"/>
              <a:chExt cx="1828800" cy="1828800"/>
            </a:xfrm>
          </p:grpSpPr>
          <p:sp>
            <p:nvSpPr>
              <p:cNvPr id="34" name="Freeform: Shape 11">
                <a:extLst>
                  <a:ext uri="{FF2B5EF4-FFF2-40B4-BE49-F238E27FC236}">
                    <a16:creationId xmlns:a16="http://schemas.microsoft.com/office/drawing/2014/main" id="{75263846-D3E9-8A0A-3EF8-E6C584B80412}"/>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5" name="Oval 34">
                <a:extLst>
                  <a:ext uri="{FF2B5EF4-FFF2-40B4-BE49-F238E27FC236}">
                    <a16:creationId xmlns:a16="http://schemas.microsoft.com/office/drawing/2014/main" id="{DACFA3A3-A922-4E0F-9B27-D0071F628442}"/>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4" name="Graphic 72">
              <a:extLst>
                <a:ext uri="{FF2B5EF4-FFF2-40B4-BE49-F238E27FC236}">
                  <a16:creationId xmlns:a16="http://schemas.microsoft.com/office/drawing/2014/main" id="{515A82D6-84CB-127D-9712-11062B4742D4}"/>
                </a:ext>
                <a:ext uri="{C183D7F6-B498-43B3-948B-1728B52AA6E4}">
                  <adec:decorative xmlns:adec="http://schemas.microsoft.com/office/drawing/2017/decorative" val="1"/>
                </a:ext>
              </a:extLst>
            </p:cNvPr>
            <p:cNvSpPr/>
            <p:nvPr/>
          </p:nvSpPr>
          <p:spPr>
            <a:xfrm>
              <a:off x="743751" y="3971337"/>
              <a:ext cx="168268" cy="207228"/>
            </a:xfrm>
            <a:custGeom>
              <a:avLst/>
              <a:gdLst>
                <a:gd name="connsiteX0" fmla="*/ 387001 w 773906"/>
                <a:gd name="connsiteY0" fmla="*/ 253079 h 953095"/>
                <a:gd name="connsiteX1" fmla="*/ 0 w 773906"/>
                <a:gd name="connsiteY1" fmla="*/ 126587 h 953095"/>
                <a:gd name="connsiteX2" fmla="*/ 387001 w 773906"/>
                <a:gd name="connsiteY2" fmla="*/ 0 h 953095"/>
                <a:gd name="connsiteX3" fmla="*/ 773906 w 773906"/>
                <a:gd name="connsiteY3" fmla="*/ 126587 h 953095"/>
                <a:gd name="connsiteX4" fmla="*/ 387001 w 773906"/>
                <a:gd name="connsiteY4" fmla="*/ 253079 h 953095"/>
                <a:gd name="connsiteX5" fmla="*/ 0 w 773906"/>
                <a:gd name="connsiteY5" fmla="*/ 227171 h 953095"/>
                <a:gd name="connsiteX6" fmla="*/ 0 w 773906"/>
                <a:gd name="connsiteY6" fmla="*/ 401860 h 953095"/>
                <a:gd name="connsiteX7" fmla="*/ 387001 w 773906"/>
                <a:gd name="connsiteY7" fmla="*/ 491204 h 953095"/>
                <a:gd name="connsiteX8" fmla="*/ 773906 w 773906"/>
                <a:gd name="connsiteY8" fmla="*/ 401860 h 953095"/>
                <a:gd name="connsiteX9" fmla="*/ 773906 w 773906"/>
                <a:gd name="connsiteY9" fmla="*/ 227171 h 953095"/>
                <a:gd name="connsiteX10" fmla="*/ 0 w 773906"/>
                <a:gd name="connsiteY10" fmla="*/ 481394 h 953095"/>
                <a:gd name="connsiteX11" fmla="*/ 0 w 773906"/>
                <a:gd name="connsiteY11" fmla="*/ 639985 h 953095"/>
                <a:gd name="connsiteX12" fmla="*/ 387001 w 773906"/>
                <a:gd name="connsiteY12" fmla="*/ 729329 h 953095"/>
                <a:gd name="connsiteX13" fmla="*/ 773906 w 773906"/>
                <a:gd name="connsiteY13" fmla="*/ 639985 h 953095"/>
                <a:gd name="connsiteX14" fmla="*/ 773906 w 773906"/>
                <a:gd name="connsiteY14" fmla="*/ 481394 h 953095"/>
                <a:gd name="connsiteX15" fmla="*/ 0 w 773906"/>
                <a:gd name="connsiteY15" fmla="*/ 719519 h 953095"/>
                <a:gd name="connsiteX16" fmla="*/ 0 w 773906"/>
                <a:gd name="connsiteY16" fmla="*/ 830294 h 953095"/>
                <a:gd name="connsiteX17" fmla="*/ 773906 w 773906"/>
                <a:gd name="connsiteY17" fmla="*/ 830294 h 953095"/>
                <a:gd name="connsiteX18" fmla="*/ 773906 w 773906"/>
                <a:gd name="connsiteY18" fmla="*/ 719519 h 9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3906" h="953095">
                  <a:moveTo>
                    <a:pt x="387001" y="253079"/>
                  </a:moveTo>
                  <a:cubicBezTo>
                    <a:pt x="173260" y="253079"/>
                    <a:pt x="0" y="196405"/>
                    <a:pt x="0" y="126587"/>
                  </a:cubicBezTo>
                  <a:cubicBezTo>
                    <a:pt x="0" y="56769"/>
                    <a:pt x="173260" y="0"/>
                    <a:pt x="387001" y="0"/>
                  </a:cubicBezTo>
                  <a:cubicBezTo>
                    <a:pt x="600742" y="0"/>
                    <a:pt x="773906" y="56769"/>
                    <a:pt x="773906" y="126587"/>
                  </a:cubicBezTo>
                  <a:cubicBezTo>
                    <a:pt x="773906" y="196405"/>
                    <a:pt x="600742" y="253079"/>
                    <a:pt x="387001" y="253079"/>
                  </a:cubicBezTo>
                  <a:close/>
                  <a:moveTo>
                    <a:pt x="0" y="227171"/>
                  </a:moveTo>
                  <a:lnTo>
                    <a:pt x="0" y="401860"/>
                  </a:lnTo>
                  <a:cubicBezTo>
                    <a:pt x="0" y="428530"/>
                    <a:pt x="131731" y="491204"/>
                    <a:pt x="387001" y="491204"/>
                  </a:cubicBezTo>
                  <a:cubicBezTo>
                    <a:pt x="642271" y="491204"/>
                    <a:pt x="773906" y="428530"/>
                    <a:pt x="773906" y="401860"/>
                  </a:cubicBezTo>
                  <a:lnTo>
                    <a:pt x="773906" y="227171"/>
                  </a:lnTo>
                  <a:moveTo>
                    <a:pt x="0" y="481394"/>
                  </a:moveTo>
                  <a:lnTo>
                    <a:pt x="0" y="639985"/>
                  </a:lnTo>
                  <a:cubicBezTo>
                    <a:pt x="0" y="666655"/>
                    <a:pt x="131731" y="729329"/>
                    <a:pt x="387001" y="729329"/>
                  </a:cubicBezTo>
                  <a:cubicBezTo>
                    <a:pt x="642271" y="729329"/>
                    <a:pt x="773906" y="666655"/>
                    <a:pt x="773906" y="639985"/>
                  </a:cubicBezTo>
                  <a:lnTo>
                    <a:pt x="773906" y="481394"/>
                  </a:lnTo>
                  <a:moveTo>
                    <a:pt x="0" y="719519"/>
                  </a:moveTo>
                  <a:lnTo>
                    <a:pt x="0" y="830294"/>
                  </a:lnTo>
                  <a:cubicBezTo>
                    <a:pt x="0" y="994029"/>
                    <a:pt x="773906" y="994029"/>
                    <a:pt x="773906" y="830294"/>
                  </a:cubicBezTo>
                  <a:lnTo>
                    <a:pt x="773906" y="719519"/>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grpSp>
        <p:nvGrpSpPr>
          <p:cNvPr id="5" name="Group 4">
            <a:extLst>
              <a:ext uri="{FF2B5EF4-FFF2-40B4-BE49-F238E27FC236}">
                <a16:creationId xmlns:a16="http://schemas.microsoft.com/office/drawing/2014/main" id="{4E48D2E7-8280-4BAC-094B-BE7CFC53583A}"/>
              </a:ext>
              <a:ext uri="{C183D7F6-B498-43B3-948B-1728B52AA6E4}">
                <adec:decorative xmlns:adec="http://schemas.microsoft.com/office/drawing/2017/decorative" val="1"/>
              </a:ext>
            </a:extLst>
          </p:cNvPr>
          <p:cNvGrpSpPr/>
          <p:nvPr/>
        </p:nvGrpSpPr>
        <p:grpSpPr>
          <a:xfrm>
            <a:off x="601761" y="4367629"/>
            <a:ext cx="472258" cy="472258"/>
            <a:chOff x="591756" y="3838822"/>
            <a:chExt cx="472258" cy="472258"/>
          </a:xfrm>
        </p:grpSpPr>
        <p:grpSp>
          <p:nvGrpSpPr>
            <p:cNvPr id="6" name="Group 5">
              <a:extLst>
                <a:ext uri="{FF2B5EF4-FFF2-40B4-BE49-F238E27FC236}">
                  <a16:creationId xmlns:a16="http://schemas.microsoft.com/office/drawing/2014/main" id="{4EBBC5F6-1DEC-AD3E-E9EA-963526E7C711}"/>
                </a:ext>
                <a:ext uri="{C183D7F6-B498-43B3-948B-1728B52AA6E4}">
                  <adec:decorative xmlns:adec="http://schemas.microsoft.com/office/drawing/2017/decorative" val="1"/>
                </a:ext>
              </a:extLst>
            </p:cNvPr>
            <p:cNvGrpSpPr/>
            <p:nvPr/>
          </p:nvGrpSpPr>
          <p:grpSpPr>
            <a:xfrm>
              <a:off x="591756" y="3838822"/>
              <a:ext cx="472258" cy="472258"/>
              <a:chOff x="4863419" y="201635"/>
              <a:chExt cx="1828800" cy="1828800"/>
            </a:xfrm>
          </p:grpSpPr>
          <p:sp>
            <p:nvSpPr>
              <p:cNvPr id="37" name="Freeform: Shape 11">
                <a:extLst>
                  <a:ext uri="{FF2B5EF4-FFF2-40B4-BE49-F238E27FC236}">
                    <a16:creationId xmlns:a16="http://schemas.microsoft.com/office/drawing/2014/main" id="{FBD9488A-9CFD-C770-23AA-3614474F0CB1}"/>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8" name="Oval 37">
                <a:extLst>
                  <a:ext uri="{FF2B5EF4-FFF2-40B4-BE49-F238E27FC236}">
                    <a16:creationId xmlns:a16="http://schemas.microsoft.com/office/drawing/2014/main" id="{302FF2BA-D7AA-E915-E565-F73C0545A17C}"/>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36" name="Graphic 72">
              <a:extLst>
                <a:ext uri="{FF2B5EF4-FFF2-40B4-BE49-F238E27FC236}">
                  <a16:creationId xmlns:a16="http://schemas.microsoft.com/office/drawing/2014/main" id="{ED973979-D6DA-A776-6211-734987B7127E}"/>
                </a:ext>
                <a:ext uri="{C183D7F6-B498-43B3-948B-1728B52AA6E4}">
                  <adec:decorative xmlns:adec="http://schemas.microsoft.com/office/drawing/2017/decorative" val="1"/>
                </a:ext>
              </a:extLst>
            </p:cNvPr>
            <p:cNvSpPr/>
            <p:nvPr/>
          </p:nvSpPr>
          <p:spPr>
            <a:xfrm>
              <a:off x="743751" y="3971337"/>
              <a:ext cx="168268" cy="207228"/>
            </a:xfrm>
            <a:custGeom>
              <a:avLst/>
              <a:gdLst>
                <a:gd name="connsiteX0" fmla="*/ 387001 w 773906"/>
                <a:gd name="connsiteY0" fmla="*/ 253079 h 953095"/>
                <a:gd name="connsiteX1" fmla="*/ 0 w 773906"/>
                <a:gd name="connsiteY1" fmla="*/ 126587 h 953095"/>
                <a:gd name="connsiteX2" fmla="*/ 387001 w 773906"/>
                <a:gd name="connsiteY2" fmla="*/ 0 h 953095"/>
                <a:gd name="connsiteX3" fmla="*/ 773906 w 773906"/>
                <a:gd name="connsiteY3" fmla="*/ 126587 h 953095"/>
                <a:gd name="connsiteX4" fmla="*/ 387001 w 773906"/>
                <a:gd name="connsiteY4" fmla="*/ 253079 h 953095"/>
                <a:gd name="connsiteX5" fmla="*/ 0 w 773906"/>
                <a:gd name="connsiteY5" fmla="*/ 227171 h 953095"/>
                <a:gd name="connsiteX6" fmla="*/ 0 w 773906"/>
                <a:gd name="connsiteY6" fmla="*/ 401860 h 953095"/>
                <a:gd name="connsiteX7" fmla="*/ 387001 w 773906"/>
                <a:gd name="connsiteY7" fmla="*/ 491204 h 953095"/>
                <a:gd name="connsiteX8" fmla="*/ 773906 w 773906"/>
                <a:gd name="connsiteY8" fmla="*/ 401860 h 953095"/>
                <a:gd name="connsiteX9" fmla="*/ 773906 w 773906"/>
                <a:gd name="connsiteY9" fmla="*/ 227171 h 953095"/>
                <a:gd name="connsiteX10" fmla="*/ 0 w 773906"/>
                <a:gd name="connsiteY10" fmla="*/ 481394 h 953095"/>
                <a:gd name="connsiteX11" fmla="*/ 0 w 773906"/>
                <a:gd name="connsiteY11" fmla="*/ 639985 h 953095"/>
                <a:gd name="connsiteX12" fmla="*/ 387001 w 773906"/>
                <a:gd name="connsiteY12" fmla="*/ 729329 h 953095"/>
                <a:gd name="connsiteX13" fmla="*/ 773906 w 773906"/>
                <a:gd name="connsiteY13" fmla="*/ 639985 h 953095"/>
                <a:gd name="connsiteX14" fmla="*/ 773906 w 773906"/>
                <a:gd name="connsiteY14" fmla="*/ 481394 h 953095"/>
                <a:gd name="connsiteX15" fmla="*/ 0 w 773906"/>
                <a:gd name="connsiteY15" fmla="*/ 719519 h 953095"/>
                <a:gd name="connsiteX16" fmla="*/ 0 w 773906"/>
                <a:gd name="connsiteY16" fmla="*/ 830294 h 953095"/>
                <a:gd name="connsiteX17" fmla="*/ 773906 w 773906"/>
                <a:gd name="connsiteY17" fmla="*/ 830294 h 953095"/>
                <a:gd name="connsiteX18" fmla="*/ 773906 w 773906"/>
                <a:gd name="connsiteY18" fmla="*/ 719519 h 9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3906" h="953095">
                  <a:moveTo>
                    <a:pt x="387001" y="253079"/>
                  </a:moveTo>
                  <a:cubicBezTo>
                    <a:pt x="173260" y="253079"/>
                    <a:pt x="0" y="196405"/>
                    <a:pt x="0" y="126587"/>
                  </a:cubicBezTo>
                  <a:cubicBezTo>
                    <a:pt x="0" y="56769"/>
                    <a:pt x="173260" y="0"/>
                    <a:pt x="387001" y="0"/>
                  </a:cubicBezTo>
                  <a:cubicBezTo>
                    <a:pt x="600742" y="0"/>
                    <a:pt x="773906" y="56769"/>
                    <a:pt x="773906" y="126587"/>
                  </a:cubicBezTo>
                  <a:cubicBezTo>
                    <a:pt x="773906" y="196405"/>
                    <a:pt x="600742" y="253079"/>
                    <a:pt x="387001" y="253079"/>
                  </a:cubicBezTo>
                  <a:close/>
                  <a:moveTo>
                    <a:pt x="0" y="227171"/>
                  </a:moveTo>
                  <a:lnTo>
                    <a:pt x="0" y="401860"/>
                  </a:lnTo>
                  <a:cubicBezTo>
                    <a:pt x="0" y="428530"/>
                    <a:pt x="131731" y="491204"/>
                    <a:pt x="387001" y="491204"/>
                  </a:cubicBezTo>
                  <a:cubicBezTo>
                    <a:pt x="642271" y="491204"/>
                    <a:pt x="773906" y="428530"/>
                    <a:pt x="773906" y="401860"/>
                  </a:cubicBezTo>
                  <a:lnTo>
                    <a:pt x="773906" y="227171"/>
                  </a:lnTo>
                  <a:moveTo>
                    <a:pt x="0" y="481394"/>
                  </a:moveTo>
                  <a:lnTo>
                    <a:pt x="0" y="639985"/>
                  </a:lnTo>
                  <a:cubicBezTo>
                    <a:pt x="0" y="666655"/>
                    <a:pt x="131731" y="729329"/>
                    <a:pt x="387001" y="729329"/>
                  </a:cubicBezTo>
                  <a:cubicBezTo>
                    <a:pt x="642271" y="729329"/>
                    <a:pt x="773906" y="666655"/>
                    <a:pt x="773906" y="639985"/>
                  </a:cubicBezTo>
                  <a:lnTo>
                    <a:pt x="773906" y="481394"/>
                  </a:lnTo>
                  <a:moveTo>
                    <a:pt x="0" y="719519"/>
                  </a:moveTo>
                  <a:lnTo>
                    <a:pt x="0" y="830294"/>
                  </a:lnTo>
                  <a:cubicBezTo>
                    <a:pt x="0" y="994029"/>
                    <a:pt x="773906" y="994029"/>
                    <a:pt x="773906" y="830294"/>
                  </a:cubicBezTo>
                  <a:lnTo>
                    <a:pt x="773906" y="719519"/>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39" name="TextBox 38">
            <a:extLst>
              <a:ext uri="{FF2B5EF4-FFF2-40B4-BE49-F238E27FC236}">
                <a16:creationId xmlns:a16="http://schemas.microsoft.com/office/drawing/2014/main" id="{3E520EA6-D520-814D-9385-26DB70A5B0B8}"/>
              </a:ext>
            </a:extLst>
          </p:cNvPr>
          <p:cNvSpPr txBox="1"/>
          <p:nvPr/>
        </p:nvSpPr>
        <p:spPr>
          <a:xfrm>
            <a:off x="1223357" y="4449870"/>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DALL-E – Generate images from text prompts</a:t>
            </a:r>
            <a:endParaRPr lang="en-US" dirty="0">
              <a:ea typeface="+mn-ea"/>
              <a:cs typeface="+mn-cs"/>
            </a:endParaRPr>
          </a:p>
        </p:txBody>
      </p:sp>
      <p:grpSp>
        <p:nvGrpSpPr>
          <p:cNvPr id="40" name="Group 39">
            <a:extLst>
              <a:ext uri="{FF2B5EF4-FFF2-40B4-BE49-F238E27FC236}">
                <a16:creationId xmlns:a16="http://schemas.microsoft.com/office/drawing/2014/main" id="{5921C44D-39AF-2F03-D3AF-B76ED938A640}"/>
              </a:ext>
              <a:ext uri="{C183D7F6-B498-43B3-948B-1728B52AA6E4}">
                <adec:decorative xmlns:adec="http://schemas.microsoft.com/office/drawing/2017/decorative" val="1"/>
              </a:ext>
            </a:extLst>
          </p:cNvPr>
          <p:cNvGrpSpPr/>
          <p:nvPr/>
        </p:nvGrpSpPr>
        <p:grpSpPr>
          <a:xfrm>
            <a:off x="601760" y="5020771"/>
            <a:ext cx="472258" cy="472258"/>
            <a:chOff x="591756" y="3838822"/>
            <a:chExt cx="472258" cy="472258"/>
          </a:xfrm>
        </p:grpSpPr>
        <p:grpSp>
          <p:nvGrpSpPr>
            <p:cNvPr id="41" name="Group 40">
              <a:extLst>
                <a:ext uri="{FF2B5EF4-FFF2-40B4-BE49-F238E27FC236}">
                  <a16:creationId xmlns:a16="http://schemas.microsoft.com/office/drawing/2014/main" id="{CB352328-5DC6-8BEF-9887-13F1B392D031}"/>
                </a:ext>
                <a:ext uri="{C183D7F6-B498-43B3-948B-1728B52AA6E4}">
                  <adec:decorative xmlns:adec="http://schemas.microsoft.com/office/drawing/2017/decorative" val="1"/>
                </a:ext>
              </a:extLst>
            </p:cNvPr>
            <p:cNvGrpSpPr/>
            <p:nvPr/>
          </p:nvGrpSpPr>
          <p:grpSpPr>
            <a:xfrm>
              <a:off x="591756" y="3838822"/>
              <a:ext cx="472258" cy="472258"/>
              <a:chOff x="4863419" y="201635"/>
              <a:chExt cx="1828800" cy="1828800"/>
            </a:xfrm>
          </p:grpSpPr>
          <p:sp>
            <p:nvSpPr>
              <p:cNvPr id="43" name="Freeform: Shape 11">
                <a:extLst>
                  <a:ext uri="{FF2B5EF4-FFF2-40B4-BE49-F238E27FC236}">
                    <a16:creationId xmlns:a16="http://schemas.microsoft.com/office/drawing/2014/main" id="{6E7EBE50-EDD9-36EA-8A93-6454E090C388}"/>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5" name="Oval 44">
                <a:extLst>
                  <a:ext uri="{FF2B5EF4-FFF2-40B4-BE49-F238E27FC236}">
                    <a16:creationId xmlns:a16="http://schemas.microsoft.com/office/drawing/2014/main" id="{FC50DE9A-C10B-3EA3-AC3C-DCF1EC557CC0}"/>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42" name="Graphic 72">
              <a:extLst>
                <a:ext uri="{FF2B5EF4-FFF2-40B4-BE49-F238E27FC236}">
                  <a16:creationId xmlns:a16="http://schemas.microsoft.com/office/drawing/2014/main" id="{D5C22533-6B01-6673-E095-70B055A476AF}"/>
                </a:ext>
                <a:ext uri="{C183D7F6-B498-43B3-948B-1728B52AA6E4}">
                  <adec:decorative xmlns:adec="http://schemas.microsoft.com/office/drawing/2017/decorative" val="1"/>
                </a:ext>
              </a:extLst>
            </p:cNvPr>
            <p:cNvSpPr/>
            <p:nvPr/>
          </p:nvSpPr>
          <p:spPr>
            <a:xfrm>
              <a:off x="743751" y="3971337"/>
              <a:ext cx="168268" cy="207228"/>
            </a:xfrm>
            <a:custGeom>
              <a:avLst/>
              <a:gdLst>
                <a:gd name="connsiteX0" fmla="*/ 387001 w 773906"/>
                <a:gd name="connsiteY0" fmla="*/ 253079 h 953095"/>
                <a:gd name="connsiteX1" fmla="*/ 0 w 773906"/>
                <a:gd name="connsiteY1" fmla="*/ 126587 h 953095"/>
                <a:gd name="connsiteX2" fmla="*/ 387001 w 773906"/>
                <a:gd name="connsiteY2" fmla="*/ 0 h 953095"/>
                <a:gd name="connsiteX3" fmla="*/ 773906 w 773906"/>
                <a:gd name="connsiteY3" fmla="*/ 126587 h 953095"/>
                <a:gd name="connsiteX4" fmla="*/ 387001 w 773906"/>
                <a:gd name="connsiteY4" fmla="*/ 253079 h 953095"/>
                <a:gd name="connsiteX5" fmla="*/ 0 w 773906"/>
                <a:gd name="connsiteY5" fmla="*/ 227171 h 953095"/>
                <a:gd name="connsiteX6" fmla="*/ 0 w 773906"/>
                <a:gd name="connsiteY6" fmla="*/ 401860 h 953095"/>
                <a:gd name="connsiteX7" fmla="*/ 387001 w 773906"/>
                <a:gd name="connsiteY7" fmla="*/ 491204 h 953095"/>
                <a:gd name="connsiteX8" fmla="*/ 773906 w 773906"/>
                <a:gd name="connsiteY8" fmla="*/ 401860 h 953095"/>
                <a:gd name="connsiteX9" fmla="*/ 773906 w 773906"/>
                <a:gd name="connsiteY9" fmla="*/ 227171 h 953095"/>
                <a:gd name="connsiteX10" fmla="*/ 0 w 773906"/>
                <a:gd name="connsiteY10" fmla="*/ 481394 h 953095"/>
                <a:gd name="connsiteX11" fmla="*/ 0 w 773906"/>
                <a:gd name="connsiteY11" fmla="*/ 639985 h 953095"/>
                <a:gd name="connsiteX12" fmla="*/ 387001 w 773906"/>
                <a:gd name="connsiteY12" fmla="*/ 729329 h 953095"/>
                <a:gd name="connsiteX13" fmla="*/ 773906 w 773906"/>
                <a:gd name="connsiteY13" fmla="*/ 639985 h 953095"/>
                <a:gd name="connsiteX14" fmla="*/ 773906 w 773906"/>
                <a:gd name="connsiteY14" fmla="*/ 481394 h 953095"/>
                <a:gd name="connsiteX15" fmla="*/ 0 w 773906"/>
                <a:gd name="connsiteY15" fmla="*/ 719519 h 953095"/>
                <a:gd name="connsiteX16" fmla="*/ 0 w 773906"/>
                <a:gd name="connsiteY16" fmla="*/ 830294 h 953095"/>
                <a:gd name="connsiteX17" fmla="*/ 773906 w 773906"/>
                <a:gd name="connsiteY17" fmla="*/ 830294 h 953095"/>
                <a:gd name="connsiteX18" fmla="*/ 773906 w 773906"/>
                <a:gd name="connsiteY18" fmla="*/ 719519 h 9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3906" h="953095">
                  <a:moveTo>
                    <a:pt x="387001" y="253079"/>
                  </a:moveTo>
                  <a:cubicBezTo>
                    <a:pt x="173260" y="253079"/>
                    <a:pt x="0" y="196405"/>
                    <a:pt x="0" y="126587"/>
                  </a:cubicBezTo>
                  <a:cubicBezTo>
                    <a:pt x="0" y="56769"/>
                    <a:pt x="173260" y="0"/>
                    <a:pt x="387001" y="0"/>
                  </a:cubicBezTo>
                  <a:cubicBezTo>
                    <a:pt x="600742" y="0"/>
                    <a:pt x="773906" y="56769"/>
                    <a:pt x="773906" y="126587"/>
                  </a:cubicBezTo>
                  <a:cubicBezTo>
                    <a:pt x="773906" y="196405"/>
                    <a:pt x="600742" y="253079"/>
                    <a:pt x="387001" y="253079"/>
                  </a:cubicBezTo>
                  <a:close/>
                  <a:moveTo>
                    <a:pt x="0" y="227171"/>
                  </a:moveTo>
                  <a:lnTo>
                    <a:pt x="0" y="401860"/>
                  </a:lnTo>
                  <a:cubicBezTo>
                    <a:pt x="0" y="428530"/>
                    <a:pt x="131731" y="491204"/>
                    <a:pt x="387001" y="491204"/>
                  </a:cubicBezTo>
                  <a:cubicBezTo>
                    <a:pt x="642271" y="491204"/>
                    <a:pt x="773906" y="428530"/>
                    <a:pt x="773906" y="401860"/>
                  </a:cubicBezTo>
                  <a:lnTo>
                    <a:pt x="773906" y="227171"/>
                  </a:lnTo>
                  <a:moveTo>
                    <a:pt x="0" y="481394"/>
                  </a:moveTo>
                  <a:lnTo>
                    <a:pt x="0" y="639985"/>
                  </a:lnTo>
                  <a:cubicBezTo>
                    <a:pt x="0" y="666655"/>
                    <a:pt x="131731" y="729329"/>
                    <a:pt x="387001" y="729329"/>
                  </a:cubicBezTo>
                  <a:cubicBezTo>
                    <a:pt x="642271" y="729329"/>
                    <a:pt x="773906" y="666655"/>
                    <a:pt x="773906" y="639985"/>
                  </a:cubicBezTo>
                  <a:lnTo>
                    <a:pt x="773906" y="481394"/>
                  </a:lnTo>
                  <a:moveTo>
                    <a:pt x="0" y="719519"/>
                  </a:moveTo>
                  <a:lnTo>
                    <a:pt x="0" y="830294"/>
                  </a:lnTo>
                  <a:cubicBezTo>
                    <a:pt x="0" y="994029"/>
                    <a:pt x="773906" y="994029"/>
                    <a:pt x="773906" y="830294"/>
                  </a:cubicBezTo>
                  <a:lnTo>
                    <a:pt x="773906" y="719519"/>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48" name="TextBox 47">
            <a:extLst>
              <a:ext uri="{FF2B5EF4-FFF2-40B4-BE49-F238E27FC236}">
                <a16:creationId xmlns:a16="http://schemas.microsoft.com/office/drawing/2014/main" id="{57741830-EB88-AE08-561A-F004FE6F1412}"/>
              </a:ext>
            </a:extLst>
          </p:cNvPr>
          <p:cNvSpPr txBox="1"/>
          <p:nvPr/>
        </p:nvSpPr>
        <p:spPr>
          <a:xfrm>
            <a:off x="1223356" y="5103012"/>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Whisper – Perform speech to text</a:t>
            </a:r>
            <a:endParaRPr lang="en-US" dirty="0">
              <a:ea typeface="+mn-ea"/>
              <a:cs typeface="+mn-cs"/>
            </a:endParaRPr>
          </a:p>
        </p:txBody>
      </p:sp>
      <p:grpSp>
        <p:nvGrpSpPr>
          <p:cNvPr id="49" name="Group 48">
            <a:extLst>
              <a:ext uri="{FF2B5EF4-FFF2-40B4-BE49-F238E27FC236}">
                <a16:creationId xmlns:a16="http://schemas.microsoft.com/office/drawing/2014/main" id="{117E1C91-F3BA-E931-50EE-EB9124952154}"/>
              </a:ext>
              <a:ext uri="{C183D7F6-B498-43B3-948B-1728B52AA6E4}">
                <adec:decorative xmlns:adec="http://schemas.microsoft.com/office/drawing/2017/decorative" val="1"/>
              </a:ext>
            </a:extLst>
          </p:cNvPr>
          <p:cNvGrpSpPr/>
          <p:nvPr/>
        </p:nvGrpSpPr>
        <p:grpSpPr>
          <a:xfrm>
            <a:off x="601761" y="5673914"/>
            <a:ext cx="472258" cy="472258"/>
            <a:chOff x="591756" y="3838822"/>
            <a:chExt cx="472258" cy="472258"/>
          </a:xfrm>
        </p:grpSpPr>
        <p:grpSp>
          <p:nvGrpSpPr>
            <p:cNvPr id="50" name="Group 49">
              <a:extLst>
                <a:ext uri="{FF2B5EF4-FFF2-40B4-BE49-F238E27FC236}">
                  <a16:creationId xmlns:a16="http://schemas.microsoft.com/office/drawing/2014/main" id="{557D2661-7B5B-BC80-60ED-72C838903AB1}"/>
                </a:ext>
                <a:ext uri="{C183D7F6-B498-43B3-948B-1728B52AA6E4}">
                  <adec:decorative xmlns:adec="http://schemas.microsoft.com/office/drawing/2017/decorative" val="1"/>
                </a:ext>
              </a:extLst>
            </p:cNvPr>
            <p:cNvGrpSpPr/>
            <p:nvPr/>
          </p:nvGrpSpPr>
          <p:grpSpPr>
            <a:xfrm>
              <a:off x="591756" y="3838822"/>
              <a:ext cx="472258" cy="472258"/>
              <a:chOff x="4863419" y="201635"/>
              <a:chExt cx="1828800" cy="1828800"/>
            </a:xfrm>
          </p:grpSpPr>
          <p:sp>
            <p:nvSpPr>
              <p:cNvPr id="52" name="Freeform: Shape 11">
                <a:extLst>
                  <a:ext uri="{FF2B5EF4-FFF2-40B4-BE49-F238E27FC236}">
                    <a16:creationId xmlns:a16="http://schemas.microsoft.com/office/drawing/2014/main" id="{C7DD6CFF-1D12-35D8-E19A-1E02BE476D74}"/>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3" name="Oval 52">
                <a:extLst>
                  <a:ext uri="{FF2B5EF4-FFF2-40B4-BE49-F238E27FC236}">
                    <a16:creationId xmlns:a16="http://schemas.microsoft.com/office/drawing/2014/main" id="{9DF9908B-69D7-E636-348C-E485A8163C0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51" name="Graphic 72">
              <a:extLst>
                <a:ext uri="{FF2B5EF4-FFF2-40B4-BE49-F238E27FC236}">
                  <a16:creationId xmlns:a16="http://schemas.microsoft.com/office/drawing/2014/main" id="{184EDF64-54EE-A71F-72FA-0EC43A66139B}"/>
                </a:ext>
                <a:ext uri="{C183D7F6-B498-43B3-948B-1728B52AA6E4}">
                  <adec:decorative xmlns:adec="http://schemas.microsoft.com/office/drawing/2017/decorative" val="1"/>
                </a:ext>
              </a:extLst>
            </p:cNvPr>
            <p:cNvSpPr/>
            <p:nvPr/>
          </p:nvSpPr>
          <p:spPr>
            <a:xfrm>
              <a:off x="743751" y="3971337"/>
              <a:ext cx="168268" cy="207228"/>
            </a:xfrm>
            <a:custGeom>
              <a:avLst/>
              <a:gdLst>
                <a:gd name="connsiteX0" fmla="*/ 387001 w 773906"/>
                <a:gd name="connsiteY0" fmla="*/ 253079 h 953095"/>
                <a:gd name="connsiteX1" fmla="*/ 0 w 773906"/>
                <a:gd name="connsiteY1" fmla="*/ 126587 h 953095"/>
                <a:gd name="connsiteX2" fmla="*/ 387001 w 773906"/>
                <a:gd name="connsiteY2" fmla="*/ 0 h 953095"/>
                <a:gd name="connsiteX3" fmla="*/ 773906 w 773906"/>
                <a:gd name="connsiteY3" fmla="*/ 126587 h 953095"/>
                <a:gd name="connsiteX4" fmla="*/ 387001 w 773906"/>
                <a:gd name="connsiteY4" fmla="*/ 253079 h 953095"/>
                <a:gd name="connsiteX5" fmla="*/ 0 w 773906"/>
                <a:gd name="connsiteY5" fmla="*/ 227171 h 953095"/>
                <a:gd name="connsiteX6" fmla="*/ 0 w 773906"/>
                <a:gd name="connsiteY6" fmla="*/ 401860 h 953095"/>
                <a:gd name="connsiteX7" fmla="*/ 387001 w 773906"/>
                <a:gd name="connsiteY7" fmla="*/ 491204 h 953095"/>
                <a:gd name="connsiteX8" fmla="*/ 773906 w 773906"/>
                <a:gd name="connsiteY8" fmla="*/ 401860 h 953095"/>
                <a:gd name="connsiteX9" fmla="*/ 773906 w 773906"/>
                <a:gd name="connsiteY9" fmla="*/ 227171 h 953095"/>
                <a:gd name="connsiteX10" fmla="*/ 0 w 773906"/>
                <a:gd name="connsiteY10" fmla="*/ 481394 h 953095"/>
                <a:gd name="connsiteX11" fmla="*/ 0 w 773906"/>
                <a:gd name="connsiteY11" fmla="*/ 639985 h 953095"/>
                <a:gd name="connsiteX12" fmla="*/ 387001 w 773906"/>
                <a:gd name="connsiteY12" fmla="*/ 729329 h 953095"/>
                <a:gd name="connsiteX13" fmla="*/ 773906 w 773906"/>
                <a:gd name="connsiteY13" fmla="*/ 639985 h 953095"/>
                <a:gd name="connsiteX14" fmla="*/ 773906 w 773906"/>
                <a:gd name="connsiteY14" fmla="*/ 481394 h 953095"/>
                <a:gd name="connsiteX15" fmla="*/ 0 w 773906"/>
                <a:gd name="connsiteY15" fmla="*/ 719519 h 953095"/>
                <a:gd name="connsiteX16" fmla="*/ 0 w 773906"/>
                <a:gd name="connsiteY16" fmla="*/ 830294 h 953095"/>
                <a:gd name="connsiteX17" fmla="*/ 773906 w 773906"/>
                <a:gd name="connsiteY17" fmla="*/ 830294 h 953095"/>
                <a:gd name="connsiteX18" fmla="*/ 773906 w 773906"/>
                <a:gd name="connsiteY18" fmla="*/ 719519 h 9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3906" h="953095">
                  <a:moveTo>
                    <a:pt x="387001" y="253079"/>
                  </a:moveTo>
                  <a:cubicBezTo>
                    <a:pt x="173260" y="253079"/>
                    <a:pt x="0" y="196405"/>
                    <a:pt x="0" y="126587"/>
                  </a:cubicBezTo>
                  <a:cubicBezTo>
                    <a:pt x="0" y="56769"/>
                    <a:pt x="173260" y="0"/>
                    <a:pt x="387001" y="0"/>
                  </a:cubicBezTo>
                  <a:cubicBezTo>
                    <a:pt x="600742" y="0"/>
                    <a:pt x="773906" y="56769"/>
                    <a:pt x="773906" y="126587"/>
                  </a:cubicBezTo>
                  <a:cubicBezTo>
                    <a:pt x="773906" y="196405"/>
                    <a:pt x="600742" y="253079"/>
                    <a:pt x="387001" y="253079"/>
                  </a:cubicBezTo>
                  <a:close/>
                  <a:moveTo>
                    <a:pt x="0" y="227171"/>
                  </a:moveTo>
                  <a:lnTo>
                    <a:pt x="0" y="401860"/>
                  </a:lnTo>
                  <a:cubicBezTo>
                    <a:pt x="0" y="428530"/>
                    <a:pt x="131731" y="491204"/>
                    <a:pt x="387001" y="491204"/>
                  </a:cubicBezTo>
                  <a:cubicBezTo>
                    <a:pt x="642271" y="491204"/>
                    <a:pt x="773906" y="428530"/>
                    <a:pt x="773906" y="401860"/>
                  </a:cubicBezTo>
                  <a:lnTo>
                    <a:pt x="773906" y="227171"/>
                  </a:lnTo>
                  <a:moveTo>
                    <a:pt x="0" y="481394"/>
                  </a:moveTo>
                  <a:lnTo>
                    <a:pt x="0" y="639985"/>
                  </a:lnTo>
                  <a:cubicBezTo>
                    <a:pt x="0" y="666655"/>
                    <a:pt x="131731" y="729329"/>
                    <a:pt x="387001" y="729329"/>
                  </a:cubicBezTo>
                  <a:cubicBezTo>
                    <a:pt x="642271" y="729329"/>
                    <a:pt x="773906" y="666655"/>
                    <a:pt x="773906" y="639985"/>
                  </a:cubicBezTo>
                  <a:lnTo>
                    <a:pt x="773906" y="481394"/>
                  </a:lnTo>
                  <a:moveTo>
                    <a:pt x="0" y="719519"/>
                  </a:moveTo>
                  <a:lnTo>
                    <a:pt x="0" y="830294"/>
                  </a:lnTo>
                  <a:cubicBezTo>
                    <a:pt x="0" y="994029"/>
                    <a:pt x="773906" y="994029"/>
                    <a:pt x="773906" y="830294"/>
                  </a:cubicBezTo>
                  <a:lnTo>
                    <a:pt x="773906" y="719519"/>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54" name="TextBox 53">
            <a:extLst>
              <a:ext uri="{FF2B5EF4-FFF2-40B4-BE49-F238E27FC236}">
                <a16:creationId xmlns:a16="http://schemas.microsoft.com/office/drawing/2014/main" id="{0C144091-DBFA-AAA3-14A8-E30F7B6A8361}"/>
              </a:ext>
            </a:extLst>
          </p:cNvPr>
          <p:cNvSpPr txBox="1"/>
          <p:nvPr/>
        </p:nvSpPr>
        <p:spPr>
          <a:xfrm>
            <a:off x="1223357" y="5756155"/>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Text to Speech – Synthesize text into speech</a:t>
            </a:r>
            <a:endParaRPr lang="en-US" dirty="0">
              <a:ea typeface="+mn-ea"/>
              <a:cs typeface="+mn-cs"/>
            </a:endParaRPr>
          </a:p>
        </p:txBody>
      </p:sp>
    </p:spTree>
    <p:custDataLst>
      <p:tags r:id="rId1"/>
    </p:custDataLst>
    <p:extLst>
      <p:ext uri="{BB962C8B-B14F-4D97-AF65-F5344CB8AC3E}">
        <p14:creationId xmlns:p14="http://schemas.microsoft.com/office/powerpoint/2010/main" val="314048124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60E8763-6C94-6292-80AA-1B64091B61F5}"/>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Add chat with data</a:t>
            </a:r>
            <a:endParaRPr kumimoji="0" lang="en-US"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
        <p:nvSpPr>
          <p:cNvPr id="10" name="Text Placeholder 9">
            <a:extLst>
              <a:ext uri="{FF2B5EF4-FFF2-40B4-BE49-F238E27FC236}">
                <a16:creationId xmlns:a16="http://schemas.microsoft.com/office/drawing/2014/main" id="{1E1C744A-EF62-5B6F-5E8D-AEEF3FC77279}"/>
              </a:ext>
            </a:extLst>
          </p:cNvPr>
          <p:cNvSpPr>
            <a:spLocks noGrp="1"/>
          </p:cNvSpPr>
          <p:nvPr>
            <p:ph type="body" sz="quarter" idx="12"/>
          </p:nvPr>
        </p:nvSpPr>
        <p:spPr/>
        <p:txBody>
          <a:bodyPr/>
          <a:lstStyle/>
          <a:p>
            <a:endParaRPr lang="en-US"/>
          </a:p>
        </p:txBody>
      </p:sp>
    </p:spTree>
    <p:custDataLst>
      <p:tags r:id="rId1"/>
    </p:custDataLst>
    <p:extLst>
      <p:ext uri="{BB962C8B-B14F-4D97-AF65-F5344CB8AC3E}">
        <p14:creationId xmlns:p14="http://schemas.microsoft.com/office/powerpoint/2010/main" val="225985146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ARTICULATE_PROJECT_OPEN" val="0"/>
  <p:tag name="ARTICULATE_SLIDE_COUNT" val="7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est">
  <a:themeElements>
    <a:clrScheme name="MCAPS">
      <a:dk1>
        <a:srgbClr val="000000"/>
      </a:dk1>
      <a:lt1>
        <a:srgbClr val="FFFFFF"/>
      </a:lt1>
      <a:dk2>
        <a:srgbClr val="3B2E58"/>
      </a:dk2>
      <a:lt2>
        <a:srgbClr val="E6E6E6"/>
      </a:lt2>
      <a:accent1>
        <a:srgbClr val="8661C5"/>
      </a:accent1>
      <a:accent2>
        <a:srgbClr val="0A1F2B"/>
      </a:accent2>
      <a:accent3>
        <a:srgbClr val="0078D4"/>
      </a:accent3>
      <a:accent4>
        <a:srgbClr val="FFB900"/>
      </a:accent4>
      <a:accent5>
        <a:srgbClr val="F4364C"/>
      </a:accent5>
      <a:accent6>
        <a:srgbClr val="D59DFF"/>
      </a:accent6>
      <a:hlink>
        <a:srgbClr val="0078D4"/>
      </a:hlink>
      <a:folHlink>
        <a:srgbClr val="0078D4"/>
      </a:folHlink>
    </a:clrScheme>
    <a:fontScheme name="MCAPS Academy">
      <a:majorFont>
        <a:latin typeface="Segoe UI "/>
        <a:ea typeface=""/>
        <a:cs typeface=""/>
      </a:majorFont>
      <a:minorFont>
        <a:latin typeface="Segoe UI "/>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Test" id="{14D6B222-068A-4F98-B2D8-20284718B742}" vid="{D72A4739-C47D-4CE1-8FB6-CA1FBE049EE8}"/>
    </a:ext>
  </a:extLst>
</a:theme>
</file>

<file path=ppt/theme/theme2.xml><?xml version="1.0" encoding="utf-8"?>
<a:theme xmlns:a="http://schemas.openxmlformats.org/drawingml/2006/main" name="1_VMW_JointMarketingTheme_rs">
  <a:themeElements>
    <a:clrScheme name="VMWare Branding">
      <a:dk1>
        <a:srgbClr val="717074"/>
      </a:dk1>
      <a:lt1>
        <a:srgbClr val="FFFFFF"/>
      </a:lt1>
      <a:dk2>
        <a:srgbClr val="3F3F3F"/>
      </a:dk2>
      <a:lt2>
        <a:srgbClr val="F2F2F2"/>
      </a:lt2>
      <a:accent1>
        <a:srgbClr val="0091DA"/>
      </a:accent1>
      <a:accent2>
        <a:srgbClr val="1D428A"/>
      </a:accent2>
      <a:accent3>
        <a:srgbClr val="00C1D5"/>
      </a:accent3>
      <a:accent4>
        <a:srgbClr val="78BE20"/>
      </a:accent4>
      <a:accent5>
        <a:srgbClr val="7F35B2"/>
      </a:accent5>
      <a:accent6>
        <a:srgbClr val="459B36"/>
      </a:accent6>
      <a:hlink>
        <a:srgbClr val="1A418A"/>
      </a:hlink>
      <a:folHlink>
        <a:srgbClr val="3F3F3F"/>
      </a:folHlink>
    </a:clrScheme>
    <a:fontScheme name="VMWare">
      <a:majorFont>
        <a:latin typeface="Metropolis Light"/>
        <a:ea typeface=""/>
        <a:cs typeface=""/>
      </a:majorFont>
      <a:minorFont>
        <a:latin typeface="Metropoli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VMW_JointMarketingTheme_rs" id="{9266911F-6001-4CA8-9309-FD59190E4DEF}" vid="{885B64E2-9B5D-4B34-AEA7-7727E5F93166}"/>
    </a:ext>
  </a:extLst>
</a:theme>
</file>

<file path=ppt/theme/theme3.xml><?xml version="1.0" encoding="utf-8"?>
<a:theme xmlns:a="http://schemas.openxmlformats.org/drawingml/2006/main" name="1_Test">
  <a:themeElements>
    <a:clrScheme name="MCAPS">
      <a:dk1>
        <a:srgbClr val="000000"/>
      </a:dk1>
      <a:lt1>
        <a:srgbClr val="FFFFFF"/>
      </a:lt1>
      <a:dk2>
        <a:srgbClr val="3B2E58"/>
      </a:dk2>
      <a:lt2>
        <a:srgbClr val="E6E6E6"/>
      </a:lt2>
      <a:accent1>
        <a:srgbClr val="8661C5"/>
      </a:accent1>
      <a:accent2>
        <a:srgbClr val="0A1F2B"/>
      </a:accent2>
      <a:accent3>
        <a:srgbClr val="0078D4"/>
      </a:accent3>
      <a:accent4>
        <a:srgbClr val="FFB900"/>
      </a:accent4>
      <a:accent5>
        <a:srgbClr val="F4364C"/>
      </a:accent5>
      <a:accent6>
        <a:srgbClr val="D59DFF"/>
      </a:accent6>
      <a:hlink>
        <a:srgbClr val="0078D4"/>
      </a:hlink>
      <a:folHlink>
        <a:srgbClr val="0078D4"/>
      </a:folHlink>
    </a:clrScheme>
    <a:fontScheme name="MCAPS Academy">
      <a:majorFont>
        <a:latin typeface="Segoe UI "/>
        <a:ea typeface=""/>
        <a:cs typeface=""/>
      </a:majorFont>
      <a:minorFont>
        <a:latin typeface="Segoe UI "/>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Test" id="{14D6B222-068A-4F98-B2D8-20284718B742}" vid="{D72A4739-C47D-4CE1-8FB6-CA1FBE049EE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633AF39C6599F40B2CC84C6158556CF" ma:contentTypeVersion="17" ma:contentTypeDescription="Create a new document." ma:contentTypeScope="" ma:versionID="e4c60c1b7737d13ea6a60cb914d52f9d">
  <xsd:schema xmlns:xsd="http://www.w3.org/2001/XMLSchema" xmlns:xs="http://www.w3.org/2001/XMLSchema" xmlns:p="http://schemas.microsoft.com/office/2006/metadata/properties" xmlns:ns1="http://schemas.microsoft.com/sharepoint/v3" xmlns:ns2="00f60db1-cfdd-448f-aa70-10369155ee85" xmlns:ns3="616b8aef-6455-4976-9c01-04c53f6130ff" targetNamespace="http://schemas.microsoft.com/office/2006/metadata/properties" ma:root="true" ma:fieldsID="bbcdebd80018023706a18796b8c023f4" ns1:_="" ns2:_="" ns3:_="">
    <xsd:import namespace="http://schemas.microsoft.com/sharepoint/v3"/>
    <xsd:import namespace="00f60db1-cfdd-448f-aa70-10369155ee85"/>
    <xsd:import namespace="616b8aef-6455-4976-9c01-04c53f6130ff"/>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DateTaken" minOccurs="0"/>
                <xsd:element ref="ns2:MediaLengthInSeconds" minOccurs="0"/>
                <xsd:element ref="ns3:SharedWithUsers" minOccurs="0"/>
                <xsd:element ref="ns3:SharedWithDetails" minOccurs="0"/>
                <xsd:element ref="ns2:MediaServiceOCR" minOccurs="0"/>
                <xsd:element ref="ns2:MediaServiceGenerationTime" minOccurs="0"/>
                <xsd:element ref="ns2:MediaServiceEventHashCode" minOccurs="0"/>
                <xsd:element ref="ns2:MediaServiceSearchProperties" minOccurs="0"/>
                <xsd:element ref="ns2:MediaServiceDocTag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0f60db1-cfdd-448f-aa70-10369155ee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DocTags" ma:index="20" nillable="true" ma:displayName="MediaServiceDocTags" ma:hidden="true" ma:internalName="MediaServiceDocTags" ma:readOnly="true">
      <xsd:simpleType>
        <xsd:restriction base="dms:Note"/>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16b8aef-6455-4976-9c01-04c53f6130ff"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44b9e217-0b28-43c6-8322-f0e219841daa}" ma:internalName="TaxCatchAll" ma:showField="CatchAllData" ma:web="616b8aef-6455-4976-9c01-04c53f6130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616b8aef-6455-4976-9c01-04c53f6130ff">
      <UserInfo>
        <DisplayName>Nate Ceres</DisplayName>
        <AccountId>709</AccountId>
        <AccountType/>
      </UserInfo>
      <UserInfo>
        <DisplayName>Mayunk Jain</DisplayName>
        <AccountId>880</AccountId>
        <AccountType/>
      </UserInfo>
    </SharedWithUsers>
    <lcf76f155ced4ddcb4097134ff3c332f xmlns="00f60db1-cfdd-448f-aa70-10369155ee85">
      <Terms xmlns="http://schemas.microsoft.com/office/infopath/2007/PartnerControls"/>
    </lcf76f155ced4ddcb4097134ff3c332f>
    <TaxCatchAll xmlns="616b8aef-6455-4976-9c01-04c53f6130ff" xsi:nil="true"/>
  </documentManagement>
</p:properties>
</file>

<file path=customXml/itemProps1.xml><?xml version="1.0" encoding="utf-8"?>
<ds:datastoreItem xmlns:ds="http://schemas.openxmlformats.org/officeDocument/2006/customXml" ds:itemID="{26BF9368-96C4-49CF-A8E3-6A1C77AB1C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0f60db1-cfdd-448f-aa70-10369155ee85"/>
    <ds:schemaRef ds:uri="616b8aef-6455-4976-9c01-04c53f6130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6954FF2-24C6-4C72-87DF-4259AE2BB726}">
  <ds:schemaRefs>
    <ds:schemaRef ds:uri="http://schemas.microsoft.com/sharepoint/v3/contenttype/forms"/>
  </ds:schemaRefs>
</ds:datastoreItem>
</file>

<file path=customXml/itemProps3.xml><?xml version="1.0" encoding="utf-8"?>
<ds:datastoreItem xmlns:ds="http://schemas.openxmlformats.org/officeDocument/2006/customXml" ds:itemID="{F218CB13-5261-4662-9157-46F1E58CB47D}">
  <ds:schemaRefs>
    <ds:schemaRef ds:uri="00f60db1-cfdd-448f-aa70-10369155ee85"/>
    <ds:schemaRef ds:uri="http://schemas.microsoft.com/office/infopath/2007/PartnerControls"/>
    <ds:schemaRef ds:uri="http://purl.org/dc/terms/"/>
    <ds:schemaRef ds:uri="http://schemas.microsoft.com/office/2006/metadata/properties"/>
    <ds:schemaRef ds:uri="http://schemas.microsoft.com/office/2006/documentManagement/types"/>
    <ds:schemaRef ds:uri="http://purl.org/dc/elements/1.1/"/>
    <ds:schemaRef ds:uri="http://purl.org/dc/dcmitype/"/>
    <ds:schemaRef ds:uri="http://schemas.openxmlformats.org/package/2006/metadata/core-properties"/>
    <ds:schemaRef ds:uri="http://schemas.microsoft.com/sharepoint/v3"/>
    <ds:schemaRef ds:uri="616b8aef-6455-4976-9c01-04c53f6130ff"/>
    <ds:schemaRef ds:uri="http://www.w3.org/XML/1998/namespac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0</TotalTime>
  <Words>6922</Words>
  <Application>Microsoft Office PowerPoint</Application>
  <PresentationFormat>Widescreen</PresentationFormat>
  <Paragraphs>538</Paragraphs>
  <Slides>46</Slides>
  <Notes>46</Notes>
  <HiddenSlides>0</HiddenSlides>
  <MMClips>0</MMClips>
  <ScaleCrop>false</ScaleCrop>
  <HeadingPairs>
    <vt:vector size="8" baseType="variant">
      <vt:variant>
        <vt:lpstr>Fonts Used</vt:lpstr>
      </vt:variant>
      <vt:variant>
        <vt:i4>14</vt:i4>
      </vt:variant>
      <vt:variant>
        <vt:lpstr>Theme</vt:lpstr>
      </vt:variant>
      <vt:variant>
        <vt:i4>3</vt:i4>
      </vt:variant>
      <vt:variant>
        <vt:lpstr>Embedded OLE Servers</vt:lpstr>
      </vt:variant>
      <vt:variant>
        <vt:i4>1</vt:i4>
      </vt:variant>
      <vt:variant>
        <vt:lpstr>Slide Titles</vt:lpstr>
      </vt:variant>
      <vt:variant>
        <vt:i4>46</vt:i4>
      </vt:variant>
    </vt:vector>
  </HeadingPairs>
  <TitlesOfParts>
    <vt:vector size="64" baseType="lpstr">
      <vt:lpstr>-apple-system</vt:lpstr>
      <vt:lpstr>Arial</vt:lpstr>
      <vt:lpstr>Calibri</vt:lpstr>
      <vt:lpstr>Consolas</vt:lpstr>
      <vt:lpstr>Courier New</vt:lpstr>
      <vt:lpstr>Menlo</vt:lpstr>
      <vt:lpstr>Metropolis</vt:lpstr>
      <vt:lpstr>Metropolis Light</vt:lpstr>
      <vt:lpstr>Segoe UI</vt:lpstr>
      <vt:lpstr>Segoe UI </vt:lpstr>
      <vt:lpstr>Segoe UI Semibold</vt:lpstr>
      <vt:lpstr>Symbol</vt:lpstr>
      <vt:lpstr>Times New Roman</vt:lpstr>
      <vt:lpstr>Wingdings</vt:lpstr>
      <vt:lpstr>Test</vt:lpstr>
      <vt:lpstr>1_VMW_JointMarketingTheme_rs</vt:lpstr>
      <vt:lpstr>1_Test</vt:lpstr>
      <vt:lpstr>think-cell Slide</vt:lpstr>
      <vt:lpstr>Implementing automation practices using Azure OpenAI</vt:lpstr>
      <vt:lpstr>Deploy app resources</vt:lpstr>
      <vt:lpstr>Exercise 1 Architecture </vt:lpstr>
      <vt:lpstr>Introduction: Deploy app resources</vt:lpstr>
      <vt:lpstr>A Brief Introduction to Azure OpenAI</vt:lpstr>
      <vt:lpstr>Deploy a Bicep script</vt:lpstr>
      <vt:lpstr>Choose an appropriate region</vt:lpstr>
      <vt:lpstr>Azure OpenAI Service Models</vt:lpstr>
      <vt:lpstr>Add chat with data</vt:lpstr>
      <vt:lpstr>Exercise 2 Architecture </vt:lpstr>
      <vt:lpstr>Introduction: Add chat with data</vt:lpstr>
      <vt:lpstr>Add Your Data</vt:lpstr>
      <vt:lpstr>Add Your Data</vt:lpstr>
      <vt:lpstr>Streamlit</vt:lpstr>
      <vt:lpstr>A Brief Overview of Streamlit Architecture</vt:lpstr>
      <vt:lpstr>Chat with Data</vt:lpstr>
      <vt:lpstr>Update a Streamlit Application</vt:lpstr>
      <vt:lpstr>Chat with Data</vt:lpstr>
      <vt:lpstr>Key Streamlit and Python Tips</vt:lpstr>
      <vt:lpstr>Implement function calls</vt:lpstr>
      <vt:lpstr>Exercise 3 Architecture </vt:lpstr>
      <vt:lpstr>Introduction: Implement function calling against external APIs</vt:lpstr>
      <vt:lpstr>Build a Web API Endpoint</vt:lpstr>
      <vt:lpstr>Function Calling</vt:lpstr>
      <vt:lpstr>Tips for Function Calling</vt:lpstr>
      <vt:lpstr>Create a Function Definition</vt:lpstr>
      <vt:lpstr>Implement audio transcription</vt:lpstr>
      <vt:lpstr>Exercise 4 Architecture </vt:lpstr>
      <vt:lpstr>Introduction: Implement audio transcription</vt:lpstr>
      <vt:lpstr>Azure AI Services Speech Service</vt:lpstr>
      <vt:lpstr>Whisper API vs AI Services Speech</vt:lpstr>
      <vt:lpstr>Prepare a speech resource </vt:lpstr>
      <vt:lpstr>Make Requests using Speech</vt:lpstr>
      <vt:lpstr>Provide live audio transcription</vt:lpstr>
      <vt:lpstr>Exercise 5 Architecture </vt:lpstr>
      <vt:lpstr>Introduction: Provide live audio transcription</vt:lpstr>
      <vt:lpstr>Call Simulation</vt:lpstr>
      <vt:lpstr>Audio File Metadata</vt:lpstr>
      <vt:lpstr>Call compliance</vt:lpstr>
      <vt:lpstr>Generate a call summary</vt:lpstr>
      <vt:lpstr>Exercise 6 Architecture </vt:lpstr>
      <vt:lpstr>Introduction: Use Azure AI Services to generate call summaries and extract insights</vt:lpstr>
      <vt:lpstr>Prepare a language resource </vt:lpstr>
      <vt:lpstr>Azure AI Language service</vt:lpstr>
      <vt:lpstr>Call Summarization</vt:lpstr>
      <vt:lpstr>Extract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a Java application migration to Azure Spring Apps</dc:title>
  <dc:creator/>
  <cp:lastModifiedBy/>
  <cp:revision>440</cp:revision>
  <dcterms:created xsi:type="dcterms:W3CDTF">2023-09-07T21:02:00Z</dcterms:created>
  <dcterms:modified xsi:type="dcterms:W3CDTF">2024-02-12T17:54:07Z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ca2e069-023d-499f-8073-00cfd442a338_ContentBits">
    <vt:lpwstr>0</vt:lpwstr>
  </property>
  <property fmtid="{D5CDD505-2E9C-101B-9397-08002B2CF9AE}" pid="3" name="_dlc_policyId">
    <vt:lpwstr>/sites/Microsoft/Shared Documents</vt:lpwstr>
  </property>
  <property fmtid="{D5CDD505-2E9C-101B-9397-08002B2CF9AE}" pid="4" name="MediaServiceImageTags">
    <vt:lpwstr/>
  </property>
  <property fmtid="{D5CDD505-2E9C-101B-9397-08002B2CF9AE}" pid="5" name="MSIP_Label_eca2e069-023d-499f-8073-00cfd442a338_SiteId">
    <vt:lpwstr>e076b593-d7db-4a8e-9556-04bbe80df72d</vt:lpwstr>
  </property>
  <property fmtid="{D5CDD505-2E9C-101B-9397-08002B2CF9AE}" pid="6" name="ContentTypeId">
    <vt:lpwstr>0x0101009633AF39C6599F40B2CC84C6158556CF</vt:lpwstr>
  </property>
  <property fmtid="{D5CDD505-2E9C-101B-9397-08002B2CF9AE}" pid="7" name="MSIP_Label_eca2e069-023d-499f-8073-00cfd442a338_Method">
    <vt:lpwstr>Standard</vt:lpwstr>
  </property>
  <property fmtid="{D5CDD505-2E9C-101B-9397-08002B2CF9AE}" pid="8" name="MSIP_Label_eca2e069-023d-499f-8073-00cfd442a338_Name">
    <vt:lpwstr>defa4170-0d19-0005-0004-bc88714345d2</vt:lpwstr>
  </property>
  <property fmtid="{D5CDD505-2E9C-101B-9397-08002B2CF9AE}" pid="9" name="MSIP_Label_eca2e069-023d-499f-8073-00cfd442a338_Enabled">
    <vt:lpwstr>true</vt:lpwstr>
  </property>
  <property fmtid="{D5CDD505-2E9C-101B-9397-08002B2CF9AE}" pid="10" name="MSIP_Label_eca2e069-023d-499f-8073-00cfd442a338_ActionId">
    <vt:lpwstr>0ea97132-fbe8-45ab-b7e7-c0ccdb2121b7</vt:lpwstr>
  </property>
  <property fmtid="{D5CDD505-2E9C-101B-9397-08002B2CF9AE}" pid="11" name="ArticulatePath">
    <vt:lpwstr>https://microsoft.sharepoint.com/teams/TechnicalApplicationWorkshopDevelopment-AppInnovation/Shared Documents/App Innovation/App Innovation/Deploying and running Java applications in ASA V2/03 Beta ready for review/P1_Session1</vt:lpwstr>
  </property>
  <property fmtid="{D5CDD505-2E9C-101B-9397-08002B2CF9AE}" pid="12" name="ArticulateGUID">
    <vt:lpwstr>377A0BF7-AB14-44C0-9F78-667969883F7E</vt:lpwstr>
  </property>
  <property fmtid="{D5CDD505-2E9C-101B-9397-08002B2CF9AE}" pid="13" name="MSIP_Label_eca2e069-023d-499f-8073-00cfd442a338_SetDate">
    <vt:lpwstr>2023-04-25T15:34:00Z</vt:lpwstr>
  </property>
  <property fmtid="{D5CDD505-2E9C-101B-9397-08002B2CF9AE}" pid="14" name="ItemRetentionFormula">
    <vt:lpwstr>&lt;formula id="Microsoft.Office.RecordsManagement.PolicyFeatures.Expiration.Formula.BuiltIn"&gt;&lt;number&gt;3&lt;/number&gt;&lt;property&gt;Created&lt;/property&gt;&lt;propertyId&gt;8c06beca-0777-48f7-91c7-6da68bc07b69&lt;/propertyId&gt;&lt;period&gt;months&lt;/period&gt;&lt;/formula&gt;</vt:lpwstr>
  </property>
</Properties>
</file>