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notesSlides/notesSlide18.xml" ContentType="application/vnd.openxmlformats-officedocument.presentationml.notesSlide+xml"/>
  <Override PartName="/ppt/tags/tag27.xml" ContentType="application/vnd.openxmlformats-officedocument.presentationml.tags+xml"/>
  <Override PartName="/ppt/notesSlides/notesSlide19.xml" ContentType="application/vnd.openxmlformats-officedocument.presentationml.notesSlide+xml"/>
  <Override PartName="/ppt/tags/tag28.xml" ContentType="application/vnd.openxmlformats-officedocument.presentationml.tags+xml"/>
  <Override PartName="/ppt/notesSlides/notesSlide20.xml" ContentType="application/vnd.openxmlformats-officedocument.presentationml.notesSlide+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notesSlides/notesSlide22.xml" ContentType="application/vnd.openxmlformats-officedocument.presentationml.notesSlide+xml"/>
  <Override PartName="/ppt/tags/tag31.xml" ContentType="application/vnd.openxmlformats-officedocument.presentationml.tags+xml"/>
  <Override PartName="/ppt/notesSlides/notesSlide23.xml" ContentType="application/vnd.openxmlformats-officedocument.presentationml.notesSlide+xml"/>
  <Override PartName="/ppt/tags/tag32.xml" ContentType="application/vnd.openxmlformats-officedocument.presentationml.tags+xml"/>
  <Override PartName="/ppt/notesSlides/notesSlide24.xml" ContentType="application/vnd.openxmlformats-officedocument.presentationml.notesSlide+xml"/>
  <Override PartName="/ppt/tags/tag33.xml" ContentType="application/vnd.openxmlformats-officedocument.presentationml.tags+xml"/>
  <Override PartName="/ppt/notesSlides/notesSlide25.xml" ContentType="application/vnd.openxmlformats-officedocument.presentationml.notesSlide+xml"/>
  <Override PartName="/ppt/tags/tag34.xml" ContentType="application/vnd.openxmlformats-officedocument.presentationml.tags+xml"/>
  <Override PartName="/ppt/notesSlides/notesSlide26.xml" ContentType="application/vnd.openxmlformats-officedocument.presentationml.notesSlide+xml"/>
  <Override PartName="/ppt/tags/tag35.xml" ContentType="application/vnd.openxmlformats-officedocument.presentationml.tags+xml"/>
  <Override PartName="/ppt/notesSlides/notesSlide27.xml" ContentType="application/vnd.openxmlformats-officedocument.presentationml.notesSlide+xml"/>
  <Override PartName="/ppt/tags/tag36.xml" ContentType="application/vnd.openxmlformats-officedocument.presentationml.tags+xml"/>
  <Override PartName="/ppt/notesSlides/notesSlide2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93" r:id="rId4"/>
    <p:sldMasterId id="2147483994" r:id="rId5"/>
    <p:sldMasterId id="2147484044" r:id="rId6"/>
  </p:sldMasterIdLst>
  <p:notesMasterIdLst>
    <p:notesMasterId r:id="rId35"/>
  </p:notesMasterIdLst>
  <p:handoutMasterIdLst>
    <p:handoutMasterId r:id="rId36"/>
  </p:handoutMasterIdLst>
  <p:sldIdLst>
    <p:sldId id="2147470659" r:id="rId7"/>
    <p:sldId id="2147471611" r:id="rId8"/>
    <p:sldId id="2147471584" r:id="rId9"/>
    <p:sldId id="2147471612" r:id="rId10"/>
    <p:sldId id="2147471621" r:id="rId11"/>
    <p:sldId id="2147471613" r:id="rId12"/>
    <p:sldId id="2147470574" r:id="rId13"/>
    <p:sldId id="2147471619" r:id="rId14"/>
    <p:sldId id="2147470660" r:id="rId15"/>
    <p:sldId id="2147471583" r:id="rId16"/>
    <p:sldId id="2147471605" r:id="rId17"/>
    <p:sldId id="2147471622" r:id="rId18"/>
    <p:sldId id="2147470584" r:id="rId19"/>
    <p:sldId id="2147471586" r:id="rId20"/>
    <p:sldId id="2147470661" r:id="rId21"/>
    <p:sldId id="2147470652" r:id="rId22"/>
    <p:sldId id="2147471623" r:id="rId23"/>
    <p:sldId id="2147470594" r:id="rId24"/>
    <p:sldId id="2147471610" r:id="rId25"/>
    <p:sldId id="2147471609" r:id="rId26"/>
    <p:sldId id="2147471607" r:id="rId27"/>
    <p:sldId id="2147471608" r:id="rId28"/>
    <p:sldId id="2147471614" r:id="rId29"/>
    <p:sldId id="2147471615" r:id="rId30"/>
    <p:sldId id="2147471616" r:id="rId31"/>
    <p:sldId id="2147471617" r:id="rId32"/>
    <p:sldId id="2147470653" r:id="rId33"/>
    <p:sldId id="2147471620" r:id="rId34"/>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plementing DevOps practices to accelereate developer productivity" id="{D057D6DF-3B78-434B-9EFA-1F6713519490}">
          <p14:sldIdLst>
            <p14:sldId id="2147470659"/>
          </p14:sldIdLst>
        </p14:section>
        <p14:section name="Deploy app resources" id="{3E228BB5-4946-4D44-855B-A5438AEBFB6D}">
          <p14:sldIdLst>
            <p14:sldId id="2147471611"/>
            <p14:sldId id="2147471584"/>
            <p14:sldId id="2147471612"/>
            <p14:sldId id="2147471621"/>
            <p14:sldId id="2147471613"/>
          </p14:sldIdLst>
        </p14:section>
        <p14:section name="Add chat with data" id="{E8E4E757-D298-43DA-8793-F370C1E73CA5}">
          <p14:sldIdLst>
            <p14:sldId id="2147470574"/>
            <p14:sldId id="2147471619"/>
            <p14:sldId id="2147470660"/>
            <p14:sldId id="2147471583"/>
            <p14:sldId id="2147471605"/>
            <p14:sldId id="2147471622"/>
          </p14:sldIdLst>
        </p14:section>
        <p14:section name="Implement function calls" id="{F5F183B8-C5D8-431A-9A1F-028A2933A24D}">
          <p14:sldIdLst>
            <p14:sldId id="2147470584"/>
            <p14:sldId id="2147471586"/>
            <p14:sldId id="2147470661"/>
            <p14:sldId id="2147470652"/>
            <p14:sldId id="2147471623"/>
          </p14:sldIdLst>
        </p14:section>
        <p14:section name="Implement audio transcription" id="{E6A915D0-6F4A-4982-AE77-1617CDE9AA68}">
          <p14:sldIdLst>
            <p14:sldId id="2147470594"/>
            <p14:sldId id="2147471610"/>
            <p14:sldId id="2147471609"/>
            <p14:sldId id="2147471607"/>
            <p14:sldId id="2147471608"/>
          </p14:sldIdLst>
        </p14:section>
        <p14:section name="Provide live audio transcription" id="{995FD802-19C9-40DA-83E7-C68CEC136731}">
          <p14:sldIdLst>
            <p14:sldId id="2147471614"/>
            <p14:sldId id="2147471615"/>
            <p14:sldId id="2147471616"/>
            <p14:sldId id="2147471617"/>
            <p14:sldId id="2147470653"/>
          </p14:sldIdLst>
        </p14:section>
        <p14:section name="Generate a call summary" id="{23693ADD-9D7D-4236-A048-509B3E0DE44F}">
          <p14:sldIdLst>
            <p14:sldId id="21474716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F0F0F0"/>
    <a:srgbClr val="072860"/>
    <a:srgbClr val="F6F8FA"/>
    <a:srgbClr val="F7F8F9"/>
    <a:srgbClr val="817694"/>
    <a:srgbClr val="EFEFEF"/>
    <a:srgbClr val="FFFF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6B9A46-FCF4-461C-898F-43AC1EFA2E15}" v="21" dt="2023-09-28T21:31:14.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0680" autoAdjust="0"/>
  </p:normalViewPr>
  <p:slideViewPr>
    <p:cSldViewPr snapToGrid="0">
      <p:cViewPr varScale="1">
        <p:scale>
          <a:sx n="109" d="100"/>
          <a:sy n="109" d="100"/>
        </p:scale>
        <p:origin x="78" y="17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43" Type="http://schemas.microsoft.com/office/2018/10/relationships/authors" Target="author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55863D-C722-668A-CC3F-22A064F883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6CD983-11F1-35E0-0009-670578212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342EA6-A226-4786-BCE6-E710E0E7543B}" type="datetimeFigureOut">
              <a:rPr lang="en-US" smtClean="0"/>
              <a:t>12/21/2023</a:t>
            </a:fld>
            <a:endParaRPr lang="en-US"/>
          </a:p>
        </p:txBody>
      </p:sp>
      <p:sp>
        <p:nvSpPr>
          <p:cNvPr id="4" name="Footer Placeholder 3">
            <a:extLst>
              <a:ext uri="{FF2B5EF4-FFF2-40B4-BE49-F238E27FC236}">
                <a16:creationId xmlns:a16="http://schemas.microsoft.com/office/drawing/2014/main" id="{824FD97A-8E4A-0A17-E484-422D8DCF04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DC98F-430E-0A5D-65E3-521C38CE4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DD9D34-EE31-4F9D-AC21-D1F3B46C9ED9}" type="slidenum">
              <a:rPr lang="en-US" smtClean="0"/>
              <a:t>‹#›</a:t>
            </a:fld>
            <a:endParaRPr lang="en-US"/>
          </a:p>
        </p:txBody>
      </p:sp>
    </p:spTree>
    <p:extLst>
      <p:ext uri="{BB962C8B-B14F-4D97-AF65-F5344CB8AC3E}">
        <p14:creationId xmlns:p14="http://schemas.microsoft.com/office/powerpoint/2010/main" val="510395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06867-2BEC-4EB1-932A-BD828C50F5A6}" type="datetimeFigureOut">
              <a:rPr lang="en-US" smtClean="0"/>
              <a:t>12/21/2023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A05F-1A8C-432D-BC54-796887A51DAB}" type="slidenum">
              <a:rPr lang="en-US" smtClean="0"/>
              <a:t>‹#›</a:t>
            </a:fld>
            <a:endParaRPr lang="en-US"/>
          </a:p>
        </p:txBody>
      </p:sp>
    </p:spTree>
    <p:extLst>
      <p:ext uri="{BB962C8B-B14F-4D97-AF65-F5344CB8AC3E}">
        <p14:creationId xmlns:p14="http://schemas.microsoft.com/office/powerpoint/2010/main" val="356999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38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Azure OpenAI Studio makes it easy to import data into Azure AI Search from Azure Blob Storage. From there, you can try chat completions against your data to ensure everything works as expected.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Segoe UI"/>
                <a:ea typeface="Calibri" panose="020F0502020204030204" pitchFamily="34" charset="0"/>
                <a:cs typeface="Segoe UI"/>
              </a:rPr>
              <a:t>You will fill in the blanks on several existing functions in a </a:t>
            </a:r>
            <a:r>
              <a:rPr lang="en-US" sz="1200" b="0" i="0" dirty="0" err="1">
                <a:solidFill>
                  <a:schemeClr val="tx1"/>
                </a:solidFill>
                <a:effectLst/>
                <a:latin typeface="Segoe UI"/>
                <a:ea typeface="Calibri" panose="020F0502020204030204" pitchFamily="34" charset="0"/>
                <a:cs typeface="Segoe UI"/>
              </a:rPr>
              <a:t>Streamlit</a:t>
            </a:r>
            <a:r>
              <a:rPr lang="en-US" sz="1200" b="0" i="0" dirty="0">
                <a:solidFill>
                  <a:schemeClr val="tx1"/>
                </a:solidFill>
                <a:effectLst/>
                <a:latin typeface="Segoe UI"/>
                <a:ea typeface="Calibri" panose="020F0502020204030204" pitchFamily="34" charset="0"/>
                <a:cs typeface="Segoe UI"/>
              </a:rPr>
              <a:t> application.</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655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Segoe UI"/>
                <a:ea typeface="Calibri" panose="020F0502020204030204" pitchFamily="34" charset="0"/>
                <a:cs typeface="Segoe UI"/>
              </a:rPr>
              <a:t>The end result is a dashboard that allows direct chat with your customer data.</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157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focus on incorporating function definitions and executing function calls with a GPT-4 deployment as the intermediary. You will build an API endpoint in a .NET Web API. This endpoint will retrieve customer data from Cosmos DB based on some filter criteria.</a:t>
            </a:r>
          </a:p>
          <a:p>
            <a:endParaRPr lang="en-US" b="0" i="0" dirty="0">
              <a:effectLst/>
              <a:latin typeface="Segoe UI"/>
              <a:cs typeface="Segoe UI"/>
            </a:endParaRPr>
          </a:p>
          <a:p>
            <a:r>
              <a:rPr lang="en-US" b="0" i="0" dirty="0">
                <a:effectLst/>
                <a:latin typeface="Segoe UI"/>
                <a:cs typeface="Segoe UI"/>
              </a:rPr>
              <a:t>You will make the GPT-4 deployment aware of this function using a function definition. Then, you can use the deployment to automate a function call and bring that data into </a:t>
            </a:r>
            <a:r>
              <a:rPr lang="en-US" b="0" i="0" dirty="0" err="1">
                <a:effectLst/>
                <a:latin typeface="Segoe UI"/>
                <a:cs typeface="Segoe UI"/>
              </a:rPr>
              <a:t>Streamlit</a:t>
            </a:r>
            <a:r>
              <a:rPr lang="en-US" b="0" i="0" dirty="0">
                <a:effectLst/>
                <a:latin typeface="Segoe UI"/>
                <a:cs typeface="Segoe UI"/>
              </a:rPr>
              <a:t>.</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dirty="0">
                <a:solidFill>
                  <a:srgbClr val="3B3B3B"/>
                </a:solidFill>
                <a:effectLst/>
                <a:latin typeface="Consolas" panose="020B0609020204030204" pitchFamily="49" charset="0"/>
              </a:rPr>
              <a:t>Bringing our own data is one great way to enhance GPT models in Azure OpenAI, allowing them to answer questions specific to our circumstances. Another way to customize responses and enhance system capabilities involves function calling, a native way for GPT models to formula API calls and structure data outputs based on the functions we specify. In this exercise, you will create a function to supplement chat conversations with customer data.</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Implement a customer account information lookup API endpoint against Cosmos DB using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Create a function in Python to perform customer account lookup as part of a broader conversation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Incorporate function calling into the existing chat completions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solidFill>
                <a:srgbClr val="3B3B3B"/>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 recent addition to Azure OpenAI is the ability to define function calls to external resources. To show this off to Contoso Suites, you will first create a simple Web API in C# and have it access data in Cosmos DB.</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Once your Web API service is running, you can define function calls in your Python code. For example, this </a:t>
            </a:r>
            <a:r>
              <a:rPr lang="en-US" b="0" i="0" dirty="0" err="1">
                <a:solidFill>
                  <a:srgbClr val="000000"/>
                </a:solidFill>
                <a:effectLst/>
                <a:latin typeface="Times New Roman" panose="02020603050405020304" pitchFamily="18" charset="0"/>
              </a:rPr>
              <a:t>get_widgets</a:t>
            </a:r>
            <a:r>
              <a:rPr lang="en-US" b="0" i="0" dirty="0">
                <a:solidFill>
                  <a:srgbClr val="000000"/>
                </a:solidFill>
                <a:effectLst/>
                <a:latin typeface="Times New Roman" panose="02020603050405020304" pitchFamily="18" charset="0"/>
              </a:rPr>
              <a:t>() would call a local function in </a:t>
            </a:r>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named </a:t>
            </a:r>
            <a:r>
              <a:rPr lang="en-US" b="0" i="0" dirty="0" err="1">
                <a:solidFill>
                  <a:srgbClr val="000000"/>
                </a:solidFill>
                <a:effectLst/>
                <a:latin typeface="Times New Roman" panose="02020603050405020304" pitchFamily="18" charset="0"/>
              </a:rPr>
              <a:t>get_widgets</a:t>
            </a:r>
            <a:r>
              <a:rPr lang="en-US" b="0" i="0" dirty="0">
                <a:solidFill>
                  <a:srgbClr val="000000"/>
                </a:solidFill>
                <a:effectLst/>
                <a:latin typeface="Times New Roman" panose="02020603050405020304" pitchFamily="18" charset="0"/>
              </a:rPr>
              <a:t>(). That local function could then reference an external API and bring back data.</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895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incorporate speech to text. You will use a microphone to state an utterance and then send that to the AI Services Speech service for recognition. From there, you will submit the text to Azure Open AI for chat completion. You will do this in the Azure OpenAI Studio Chat Playground as well as from a </a:t>
            </a:r>
            <a:r>
              <a:rPr lang="en-US" b="0" i="0" dirty="0" err="1">
                <a:effectLst/>
                <a:latin typeface="Segoe UI"/>
                <a:cs typeface="Segoe UI"/>
              </a:rPr>
              <a:t>Streamlit</a:t>
            </a:r>
            <a:r>
              <a:rPr lang="en-US" b="0" i="0" dirty="0">
                <a:effectLst/>
                <a:latin typeface="Segoe UI"/>
                <a:cs typeface="Segoe UI"/>
              </a:rPr>
              <a:t> application.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02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To this point, we have shown Contoso Suites some of the benefit of chat completions with the Azure OpenAI service. In this exercise, we will extend from text to include spoken requests as well.</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
                <a:ea typeface="+mn-ea"/>
                <a:cs typeface="+mn-cs"/>
              </a:rPr>
              <a:t>Create an Azure AI Services Speech service and test it using the OpenAI Studio Chat playground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Incorporate speech to text into the existing chat completions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marL="171450" indent="-171450" algn="l">
              <a:buFont typeface="Arial" panose="020B0604020202020204" pitchFamily="34" charset="0"/>
              <a:buChar cha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7319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200" i="0" u="none" strike="noStrike" kern="1200" cap="none" spc="0" normalizeH="0" baseline="0" noProof="0" dirty="0">
                <a:ln>
                  <a:noFill/>
                </a:ln>
                <a:solidFill>
                  <a:srgbClr val="000000"/>
                </a:solidFill>
                <a:effectLst/>
                <a:uLnTx/>
                <a:uFillTx/>
                <a:latin typeface="Segoe UI "/>
                <a:ea typeface="+mn-ea"/>
                <a:cs typeface="+mn-cs"/>
              </a:rPr>
              <a:t>The Azure OpenAI Studio has built-in support for AI Services Speech service resources. You will create an AI Services Speech resource in the same region as your Azure OpenAI service and enable speech to text in the OpenAI Studio Chat Playground.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899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effectLst/>
                <a:latin typeface="Segoe UI" panose="020B0502040204020203" pitchFamily="34" charset="0"/>
              </a:rPr>
              <a:t>When you select the microphone option, you will be able to speak your request. The speech to text service interprets your request as an utterance. You can then send the interpreted message and receive a response as though you typed in the message.</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You will implement similar functionality in the </a:t>
            </a:r>
            <a:r>
              <a:rPr lang="en-US" b="0" i="0" dirty="0" err="1">
                <a:effectLst/>
                <a:latin typeface="Segoe UI" panose="020B0502040204020203" pitchFamily="34" charset="0"/>
              </a:rPr>
              <a:t>Streamlit</a:t>
            </a:r>
            <a:r>
              <a:rPr lang="en-US" b="0" i="0" dirty="0">
                <a:effectLst/>
                <a:latin typeface="Segoe UI" panose="020B0502040204020203" pitchFamily="34" charset="0"/>
              </a:rPr>
              <a:t> application as well.</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5407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5 focuses on audio transcription. You will perform speech-to-text analysis of pre-recorded calls as well as your microphone input. You will then build a simple mechanism to check if a call meets compliance requirements.</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prior exercise, you captured an utterance and submitted it to the Azure AI Services Speech service for speech to text transcription. From there, you submitted that text as an input to a chat client.</a:t>
            </a:r>
          </a:p>
          <a:p>
            <a:pPr marL="0" marR="0" lvl="0" indent="0" algn="l" defTabSz="914367" rtl="0" eaLnBrk="1" fontAlgn="auto" latinLnBrk="0" hangingPunct="1">
              <a:lnSpc>
                <a:spcPct val="90000"/>
              </a:lnSpc>
              <a:spcBef>
                <a:spcPts val="0"/>
              </a:spcBef>
              <a:spcAft>
                <a:spcPts val="60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
                <a:ea typeface="+mn-ea"/>
                <a:cs typeface="+mn-cs"/>
              </a:rPr>
              <a:t>In this exercise, </a:t>
            </a:r>
            <a:r>
              <a:rPr lang="en-US" dirty="0">
                <a:solidFill>
                  <a:srgbClr val="000000"/>
                </a:solidFill>
                <a:latin typeface="Segoe UI "/>
              </a:rPr>
              <a:t>you will enable users to upload audio files or stream input from their microphone. The audio will go through the AI Services Speech service, which will transform that audio to text. You will also implement a simple form of compliance checking on the audio to ensure it meets policy requirements for Contoso Suites.</a:t>
            </a: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Incorporate audio file upload and audio transcription into a </a:t>
            </a:r>
            <a:r>
              <a:rPr lang="en-US" b="0" i="0" dirty="0" err="1">
                <a:solidFill>
                  <a:srgbClr val="1F2328"/>
                </a:solidFill>
                <a:effectLst/>
                <a:latin typeface="-apple-system"/>
              </a:rPr>
              <a:t>Streamlit</a:t>
            </a:r>
            <a:r>
              <a:rPr lang="en-US" b="0" i="0" dirty="0">
                <a:solidFill>
                  <a:srgbClr val="1F2328"/>
                </a:solidFill>
                <a:effectLst/>
                <a:latin typeface="-apple-system"/>
              </a:rPr>
              <a:t> app</a:t>
            </a:r>
          </a:p>
          <a:p>
            <a:pPr marL="171450" indent="-171450" algn="l">
              <a:buFont typeface="Arial" panose="020B0604020202020204" pitchFamily="34" charset="0"/>
              <a:buChar char="•"/>
            </a:pPr>
            <a:r>
              <a:rPr lang="en-US" b="0" i="0" dirty="0">
                <a:solidFill>
                  <a:srgbClr val="1F2328"/>
                </a:solidFill>
                <a:effectLst/>
                <a:latin typeface="-apple-system"/>
              </a:rPr>
              <a:t>Incorporate live microphone transcription of a full audio stream into a </a:t>
            </a:r>
            <a:r>
              <a:rPr lang="en-US" b="0" i="0" dirty="0" err="1">
                <a:solidFill>
                  <a:srgbClr val="1F2328"/>
                </a:solidFill>
                <a:effectLst/>
                <a:latin typeface="-apple-system"/>
              </a:rPr>
              <a:t>Streamlit</a:t>
            </a:r>
            <a:r>
              <a:rPr lang="en-US" b="0" i="0" dirty="0">
                <a:solidFill>
                  <a:srgbClr val="1F2328"/>
                </a:solidFill>
                <a:effectLst/>
                <a:latin typeface="-apple-system"/>
              </a:rPr>
              <a:t> app</a:t>
            </a:r>
          </a:p>
          <a:p>
            <a:pPr marL="171450" indent="-171450" algn="l">
              <a:buFont typeface="Arial" panose="020B0604020202020204" pitchFamily="34" charset="0"/>
              <a:buChar char="•"/>
            </a:pPr>
            <a:r>
              <a:rPr lang="en-US" b="0" i="0" dirty="0">
                <a:solidFill>
                  <a:srgbClr val="1F2328"/>
                </a:solidFill>
                <a:effectLst/>
                <a:latin typeface="-apple-system"/>
              </a:rPr>
              <a:t>Check whether a call meets compliance requirements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has a built-in capability for file uploads, using the </a:t>
            </a:r>
            <a:r>
              <a:rPr lang="en-US" b="0" i="0" dirty="0" err="1">
                <a:solidFill>
                  <a:srgbClr val="000000"/>
                </a:solidFill>
                <a:effectLst/>
                <a:latin typeface="Times New Roman" panose="02020603050405020304" pitchFamily="18" charset="0"/>
              </a:rPr>
              <a:t>st.file_uploader</a:t>
            </a:r>
            <a:r>
              <a:rPr lang="en-US" b="0" i="0" dirty="0">
                <a:solidFill>
                  <a:srgbClr val="000000"/>
                </a:solidFill>
                <a:effectLst/>
                <a:latin typeface="Times New Roman" panose="02020603050405020304" pitchFamily="18" charset="0"/>
              </a:rPr>
              <a:t>() widget. You will use this to capture an audio file in WAV format and submit it to the AI Services Speech service for transcription.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will also use a </a:t>
            </a:r>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Extras stateful button to perform live call recording, enabling you to speak into a microphone and stream that data to Azure AI Services for transcription.</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 will implement a simple set of compliance checks for Contoso Suites. One of the three checks, whether the call transcript contains vulgarity, will be mandatory. The other two are optional. The first optional check is whether the call has an indicator that we are recording it for training or quality assurance purposes. This is usually a statement you may hear when calling a support line and it serves as affirmation that both parties accept that this call may be recorded. Depending upon the jurisdiction of the callers, this may be legally required in order to record a call.</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other optional check is whether the call is relevant to Contoso Suites inasmuch as it pertains to the hotel and resort </a:t>
            </a:r>
            <a:r>
              <a:rPr lang="en-US" b="0" i="0">
                <a:solidFill>
                  <a:srgbClr val="000000"/>
                </a:solidFill>
                <a:effectLst/>
                <a:latin typeface="Times New Roman" panose="02020603050405020304" pitchFamily="18" charset="0"/>
              </a:rPr>
              <a:t>industry.</a:t>
            </a:r>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716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92770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1 will focus on preparing two separate environments: an Azure resource group containing necessary services, and a local machine with the development resources needed for this training.</a:t>
            </a:r>
          </a:p>
          <a:p>
            <a:endParaRPr lang="en-US" b="0" i="0" dirty="0">
              <a:effectLst/>
              <a:latin typeface="Segoe UI"/>
              <a:cs typeface="Segoe UI"/>
            </a:endParaRPr>
          </a:p>
          <a:p>
            <a:r>
              <a:rPr lang="en-US" b="0" i="0" dirty="0">
                <a:effectLst/>
                <a:latin typeface="Segoe UI"/>
                <a:cs typeface="Segoe UI"/>
              </a:rPr>
              <a:t>You will be given a Bicep script in task 1 that builds out a storage account, Cosmos DB instance, and AI Search service in a resource group you create. Then, in task 3, you will manually create an Azure OpenAI service.</a:t>
            </a:r>
          </a:p>
          <a:p>
            <a:endParaRPr lang="en-US" b="0" i="0" dirty="0">
              <a:effectLst/>
              <a:latin typeface="Segoe UI"/>
              <a:cs typeface="Segoe UI"/>
            </a:endParaRPr>
          </a:p>
          <a:p>
            <a:r>
              <a:rPr lang="en-US" b="0" i="0" dirty="0">
                <a:effectLst/>
                <a:latin typeface="Segoe UI"/>
                <a:cs typeface="Segoe UI"/>
              </a:rPr>
              <a:t>In the meantime, task 2 covers the installation of local tools. We recommend having Visual Studio Code and the Anaconda distribution of Python installed. You can get by with a standard version of Python 3.10 or later, though you may need to install some dependencies separately if you go with a standard Python installation.</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47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this exercise, you will lay the groundwork for Azure OpenAI integration by deploying out a series of Azure resources and ensuring your local machine has the appropriate software installed.</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Deploy a Bicep script to build Azure resources</a:t>
            </a:r>
          </a:p>
          <a:p>
            <a:pPr marL="171450" indent="-171450" algn="l">
              <a:buFont typeface="Arial" panose="020B0604020202020204" pitchFamily="34" charset="0"/>
              <a:buChar char="•"/>
            </a:pPr>
            <a:r>
              <a:rPr lang="en-US" b="0" i="0" dirty="0">
                <a:solidFill>
                  <a:srgbClr val="1F2328"/>
                </a:solidFill>
                <a:effectLst/>
                <a:latin typeface="-apple-system"/>
              </a:rPr>
              <a:t>Create an Azure OpenAI Service resource</a:t>
            </a:r>
          </a:p>
          <a:p>
            <a:pPr marL="171450" indent="-171450" algn="l">
              <a:buFont typeface="Arial" panose="020B0604020202020204" pitchFamily="34" charset="0"/>
              <a:buChar char="•"/>
            </a:pPr>
            <a:r>
              <a:rPr lang="en-US" b="0" i="0" dirty="0">
                <a:solidFill>
                  <a:srgbClr val="1F2328"/>
                </a:solidFill>
                <a:effectLst/>
                <a:latin typeface="-apple-system"/>
              </a:rPr>
              <a:t>Install Python and necessary Python packages on a local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You will work with the GPT-4 model in this training. This will limit the number of regions you can use for deployment. Review the </a:t>
            </a:r>
            <a:r>
              <a:rPr lang="en-US" b="0" dirty="0">
                <a:solidFill>
                  <a:srgbClr val="A31515"/>
                </a:solidFill>
                <a:effectLst/>
                <a:latin typeface="Consolas" panose="020B0609020204030204" pitchFamily="49" charset="0"/>
              </a:rPr>
              <a:t>region availability table</a:t>
            </a:r>
            <a:r>
              <a:rPr lang="en-US" b="0" dirty="0">
                <a:solidFill>
                  <a:srgbClr val="3B3B3B"/>
                </a:solidFill>
                <a:effectLst/>
                <a:latin typeface="Consolas" panose="020B0609020204030204" pitchFamily="49" charset="0"/>
              </a:rPr>
              <a:t> (</a:t>
            </a:r>
            <a:r>
              <a:rPr lang="en-US" b="0" u="sng" dirty="0">
                <a:solidFill>
                  <a:srgbClr val="3B3B3B"/>
                </a:solidFill>
                <a:effectLst/>
                <a:latin typeface="Consolas" panose="020B0609020204030204" pitchFamily="49" charset="0"/>
              </a:rPr>
              <a:t>https://learn.microsoft.com/en-us/azure/ai-services/openai/concepts/models#model-summary-table-and-region-availability</a:t>
            </a:r>
            <a:r>
              <a:rPr lang="en-US" b="0" dirty="0">
                <a:solidFill>
                  <a:srgbClr val="3B3B3B"/>
                </a:solidFill>
                <a:effectLst/>
                <a:latin typeface="Consolas" panose="020B0609020204030204" pitchFamily="49" charset="0"/>
              </a:rPr>
              <a:t>) and ensure that you choose a region that supports GPT-4.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3B3B3B"/>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Be sure to choose a region from this list! If you do not, you will may have access to the GPT-4 model for your deployments and will need to rely on GPT-3.5.</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878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first task of this exercise, you will deploy a set of resources to Azure using a Bicep script. One easy way of running a Bicep script is to use the Bicep extension in Visual Studio Code. From there, you can open a Bicep script (file in .bicep format) and deploy it using the </a:t>
            </a:r>
            <a:r>
              <a:rPr lang="en-US" b="1" i="0" dirty="0">
                <a:solidFill>
                  <a:srgbClr val="000000"/>
                </a:solidFill>
                <a:effectLst/>
                <a:latin typeface="Times New Roman" panose="02020603050405020304" pitchFamily="18" charset="0"/>
              </a:rPr>
              <a:t>Bicep: Deploy Bicep File…</a:t>
            </a:r>
            <a:r>
              <a:rPr lang="en-US" b="0" i="0" dirty="0">
                <a:solidFill>
                  <a:srgbClr val="000000"/>
                </a:solidFill>
                <a:effectLst/>
                <a:latin typeface="Times New Roman" panose="02020603050405020304" pitchFamily="18" charset="0"/>
              </a:rPr>
              <a:t> command in VS Code. It will ask you for a few pieces of information, such as the deployment name, subscription, resource, group, and parameter file. Then, it will submit the script to Azure and provide you a link to monitor the results of the deployment.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around resort and hotel information. You will upload customer data into a storage account and process it using Azure AI Search. From there, you will be able to ask questions of the data in the Azure OpenAI Studio Chat Playground, as well as through the Azure OpenAI API in a </a:t>
            </a:r>
            <a:r>
              <a:rPr lang="en-US" b="0" i="0" dirty="0" err="1">
                <a:effectLst/>
                <a:latin typeface="Segoe UI"/>
                <a:cs typeface="Segoe UI"/>
              </a:rPr>
              <a:t>Streamlit</a:t>
            </a:r>
            <a:r>
              <a:rPr lang="en-US" b="0" i="0" dirty="0">
                <a:effectLst/>
                <a:latin typeface="Segoe UI"/>
                <a:cs typeface="Segoe UI"/>
              </a:rPr>
              <a:t> application.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771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One of the most natural ways to integrate Azure OpenAI in an existing solution is to incorporate chat into an existing system. For this solution to bring the most value to an organization, however, the chat service must have access to information that may be proprietary or otherwise confidential. In this exercise, we will add custom data to augment an existing Azure OpenAI chat deployment, allowing customer service agents to review customer data in a natural language format.</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Prepare a dataset in Azure Blob Storage for ingestion into Azure OpenAI</a:t>
            </a:r>
          </a:p>
          <a:p>
            <a:pPr marL="171450" indent="-171450" algn="l">
              <a:buFont typeface="Arial" panose="020B0604020202020204" pitchFamily="34" charset="0"/>
              <a:buChar char="•"/>
            </a:pPr>
            <a:r>
              <a:rPr lang="en-US" b="0" i="0" dirty="0">
                <a:solidFill>
                  <a:srgbClr val="1F2328"/>
                </a:solidFill>
                <a:effectLst/>
                <a:latin typeface="-apple-system"/>
              </a:rPr>
              <a:t>Ingest data from Azure Blob Storage into Azure OpenAI via Azure AI Search</a:t>
            </a:r>
          </a:p>
          <a:p>
            <a:pPr marL="171450" indent="-171450" algn="l">
              <a:buFont typeface="Arial" panose="020B0604020202020204" pitchFamily="34" charset="0"/>
              <a:buChar char="•"/>
            </a:pPr>
            <a:r>
              <a:rPr lang="en-US" b="0" i="0" dirty="0">
                <a:solidFill>
                  <a:srgbClr val="1F2328"/>
                </a:solidFill>
                <a:effectLst/>
                <a:latin typeface="-apple-system"/>
              </a:rPr>
              <a:t>Test chat completions using the Chat Playground in Azure OpenAI</a:t>
            </a:r>
          </a:p>
          <a:p>
            <a:pPr marL="171450" indent="-171450" algn="l">
              <a:buFont typeface="Arial" panose="020B0604020202020204" pitchFamily="34" charset="0"/>
              <a:buChar char="•"/>
            </a:pPr>
            <a:r>
              <a:rPr lang="en-US" b="0" i="0" dirty="0">
                <a:solidFill>
                  <a:srgbClr val="1F2328"/>
                </a:solidFill>
                <a:effectLst/>
                <a:latin typeface="-apple-system"/>
              </a:rPr>
              <a:t>Incorporate chat completions into a </a:t>
            </a:r>
            <a:r>
              <a:rPr lang="en-US" b="0" i="0" dirty="0" err="1">
                <a:solidFill>
                  <a:srgbClr val="1F2328"/>
                </a:solidFill>
                <a:effectLst/>
                <a:latin typeface="-apple-system"/>
              </a:rPr>
              <a:t>Streamlit</a:t>
            </a:r>
            <a:r>
              <a:rPr lang="en-US" b="0" i="0" dirty="0">
                <a:solidFill>
                  <a:srgbClr val="1F2328"/>
                </a:solidFill>
                <a:effectLst/>
                <a:latin typeface="-apple-system"/>
              </a:rPr>
              <a:t> application</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Gradient_Dark">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444240C0-EF00-5F08-1395-0B49DCA30DBF}"/>
              </a:ext>
            </a:extLst>
          </p:cNvPr>
          <p:cNvPicPr>
            <a:picLocks noChangeAspect="1"/>
          </p:cNvPicPr>
          <p:nvPr userDrawn="1"/>
        </p:nvPicPr>
        <p:blipFill rotWithShape="1">
          <a:blip r:embed="rId2"/>
          <a:srcRect l="17702" r="17702"/>
          <a:stretch/>
        </p:blipFill>
        <p:spPr>
          <a:xfrm>
            <a:off x="4316506" y="0"/>
            <a:ext cx="7875494" cy="6858000"/>
          </a:xfrm>
          <a:custGeom>
            <a:avLst/>
            <a:gdLst>
              <a:gd name="connsiteX0" fmla="*/ 0 w 7875494"/>
              <a:gd name="connsiteY0" fmla="*/ 0 h 6858000"/>
              <a:gd name="connsiteX1" fmla="*/ 7875494 w 7875494"/>
              <a:gd name="connsiteY1" fmla="*/ 0 h 6858000"/>
              <a:gd name="connsiteX2" fmla="*/ 7875494 w 7875494"/>
              <a:gd name="connsiteY2" fmla="*/ 6858000 h 6858000"/>
              <a:gd name="connsiteX3" fmla="*/ 0 w 78754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5494" h="6858000">
                <a:moveTo>
                  <a:pt x="0" y="0"/>
                </a:moveTo>
                <a:lnTo>
                  <a:pt x="7875494" y="0"/>
                </a:lnTo>
                <a:lnTo>
                  <a:pt x="7875494" y="6858000"/>
                </a:lnTo>
                <a:lnTo>
                  <a:pt x="0" y="6858000"/>
                </a:lnTo>
                <a:close/>
              </a:path>
            </a:pathLst>
          </a:custGeom>
        </p:spPr>
      </p:pic>
      <p:sp>
        <p:nvSpPr>
          <p:cNvPr id="10" name="Arrow: Pentagon 44">
            <a:extLst>
              <a:ext uri="{FF2B5EF4-FFF2-40B4-BE49-F238E27FC236}">
                <a16:creationId xmlns:a16="http://schemas.microsoft.com/office/drawing/2014/main" id="{196C79D7-5ABA-DFEB-3B10-61136BE70645}"/>
              </a:ext>
            </a:extLst>
          </p:cNvPr>
          <p:cNvSpPr/>
          <p:nvPr userDrawn="1"/>
        </p:nvSpPr>
        <p:spPr bwMode="auto">
          <a:xfrm>
            <a:off x="0" y="0"/>
            <a:ext cx="6409564" cy="6858000"/>
          </a:xfrm>
          <a:prstGeom prst="homePlate">
            <a:avLst>
              <a:gd name="adj" fmla="val 27471"/>
            </a:avLst>
          </a:prstGeom>
          <a:solidFill>
            <a:srgbClr val="1E1F5D"/>
          </a:solidFill>
          <a:ln>
            <a:noFill/>
            <a:headEnd type="none" w="med" len="med"/>
            <a:tailEnd type="none" w="med" len="med"/>
          </a:ln>
          <a:effectLst>
            <a:outerShdw blurRad="639059" sx="98669" sy="98669" algn="ctr" rotWithShape="0">
              <a:prstClr val="black">
                <a:alpha val="26647"/>
              </a:prstClr>
            </a:outerShdw>
            <a:softEdge rad="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pic>
        <p:nvPicPr>
          <p:cNvPr id="6" name="MS logo white - EMF" descr="Microsoft logo white text version">
            <a:extLst>
              <a:ext uri="{FF2B5EF4-FFF2-40B4-BE49-F238E27FC236}">
                <a16:creationId xmlns:a16="http://schemas.microsoft.com/office/drawing/2014/main" id="{478319F8-0CA6-C5BC-BD47-4443CFDF477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4" name="Text Placeholder 2">
            <a:extLst>
              <a:ext uri="{FF2B5EF4-FFF2-40B4-BE49-F238E27FC236}">
                <a16:creationId xmlns:a16="http://schemas.microsoft.com/office/drawing/2014/main" id="{7F0BF55F-B7A4-4A26-D3D6-D60CC28C7EA1}"/>
              </a:ext>
            </a:extLst>
          </p:cNvPr>
          <p:cNvSpPr>
            <a:spLocks noGrp="1"/>
          </p:cNvSpPr>
          <p:nvPr>
            <p:ph type="body" sz="quarter" idx="10" hasCustomPrompt="1"/>
          </p:nvPr>
        </p:nvSpPr>
        <p:spPr>
          <a:xfrm>
            <a:off x="563499" y="2417379"/>
            <a:ext cx="4994021" cy="1143264"/>
          </a:xfrm>
        </p:spPr>
        <p:txBody>
          <a:bodyPr anchor="b">
            <a:noAutofit/>
          </a:bodyPr>
          <a:lstStyle>
            <a:lvl1pPr marL="0" indent="0">
              <a:buNone/>
              <a:defRPr sz="3600" b="0" i="0">
                <a:solidFill>
                  <a:schemeClr val="bg1"/>
                </a:solidFill>
                <a:latin typeface="Segoe UI Semibold" panose="020B0702040204020203" pitchFamily="34" charset="0"/>
                <a:cs typeface="Segoe UI Semibold" panose="020B07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5" name="Text Placeholder 2">
            <a:extLst>
              <a:ext uri="{FF2B5EF4-FFF2-40B4-BE49-F238E27FC236}">
                <a16:creationId xmlns:a16="http://schemas.microsoft.com/office/drawing/2014/main" id="{DFDFAEAC-6BFD-311A-A99E-7FC470A06E89}"/>
              </a:ext>
            </a:extLst>
          </p:cNvPr>
          <p:cNvSpPr>
            <a:spLocks noGrp="1"/>
          </p:cNvSpPr>
          <p:nvPr>
            <p:ph type="body" sz="quarter" idx="11" hasCustomPrompt="1"/>
          </p:nvPr>
        </p:nvSpPr>
        <p:spPr>
          <a:xfrm>
            <a:off x="563499" y="3678068"/>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4" name="Text Placeholder 9">
            <a:extLst>
              <a:ext uri="{FF2B5EF4-FFF2-40B4-BE49-F238E27FC236}">
                <a16:creationId xmlns:a16="http://schemas.microsoft.com/office/drawing/2014/main" id="{7F671C2F-0B01-FCAA-B6E2-7DCEEF443C15}"/>
              </a:ext>
            </a:extLst>
          </p:cNvPr>
          <p:cNvSpPr>
            <a:spLocks noGrp="1"/>
          </p:cNvSpPr>
          <p:nvPr>
            <p:ph type="body" sz="quarter" idx="13" hasCustomPrompt="1"/>
          </p:nvPr>
        </p:nvSpPr>
        <p:spPr>
          <a:xfrm>
            <a:off x="563499" y="2121308"/>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8031540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Gradient_Dark_No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CF26F02-706F-071B-D1BC-3374BA825D13}"/>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5" name="Picture 4" descr="Background pattern&#10;&#10;Description automatically generated">
            <a:extLst>
              <a:ext uri="{FF2B5EF4-FFF2-40B4-BE49-F238E27FC236}">
                <a16:creationId xmlns:a16="http://schemas.microsoft.com/office/drawing/2014/main" id="{3749BD83-02F7-A191-A3DC-182AFD2AED5D}"/>
              </a:ext>
            </a:extLst>
          </p:cNvPr>
          <p:cNvPicPr>
            <a:picLocks noChangeAspect="1"/>
          </p:cNvPicPr>
          <p:nvPr userDrawn="1"/>
        </p:nvPicPr>
        <p:blipFill rotWithShape="1">
          <a:blip r:embed="rId2"/>
          <a:srcRect l="-3" r="6"/>
          <a:stretch/>
        </p:blipFill>
        <p:spPr>
          <a:xfrm>
            <a:off x="0" y="0"/>
            <a:ext cx="12192000" cy="6858000"/>
          </a:xfrm>
          <a:prstGeom prst="rect">
            <a:avLst/>
          </a:prstGeom>
        </p:spPr>
      </p:pic>
      <p:pic>
        <p:nvPicPr>
          <p:cNvPr id="11" name="MS logo white - EMF" descr="Microsoft logo white text version">
            <a:extLst>
              <a:ext uri="{FF2B5EF4-FFF2-40B4-BE49-F238E27FC236}">
                <a16:creationId xmlns:a16="http://schemas.microsoft.com/office/drawing/2014/main" id="{57D45A30-3845-E5F1-E84C-C7AB6026B1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2" name="Text Placeholder 2">
            <a:extLst>
              <a:ext uri="{FF2B5EF4-FFF2-40B4-BE49-F238E27FC236}">
                <a16:creationId xmlns:a16="http://schemas.microsoft.com/office/drawing/2014/main" id="{E0D52650-CFB8-55AD-B17F-2D09CAF8EE97}"/>
              </a:ext>
            </a:extLst>
          </p:cNvPr>
          <p:cNvSpPr>
            <a:spLocks noGrp="1"/>
          </p:cNvSpPr>
          <p:nvPr>
            <p:ph type="body" sz="quarter" idx="10" hasCustomPrompt="1"/>
          </p:nvPr>
        </p:nvSpPr>
        <p:spPr>
          <a:xfrm>
            <a:off x="563499" y="4813704"/>
            <a:ext cx="10853054" cy="656291"/>
          </a:xfrm>
        </p:spPr>
        <p:txBody>
          <a:bodyPr anchor="b">
            <a:noAutofit/>
          </a:bodyPr>
          <a:lstStyle>
            <a:lvl1pPr marL="0" indent="0">
              <a:buNone/>
              <a:defRPr sz="36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3" name="Text Placeholder 2">
            <a:extLst>
              <a:ext uri="{FF2B5EF4-FFF2-40B4-BE49-F238E27FC236}">
                <a16:creationId xmlns:a16="http://schemas.microsoft.com/office/drawing/2014/main" id="{575F8E7A-62E0-4A43-E840-14F5624C584D}"/>
              </a:ext>
            </a:extLst>
          </p:cNvPr>
          <p:cNvSpPr>
            <a:spLocks noGrp="1"/>
          </p:cNvSpPr>
          <p:nvPr>
            <p:ph type="body" sz="quarter" idx="11" hasCustomPrompt="1"/>
          </p:nvPr>
        </p:nvSpPr>
        <p:spPr>
          <a:xfrm>
            <a:off x="563499" y="5651186"/>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
        <p:nvSpPr>
          <p:cNvPr id="4" name="Text Placeholder 9">
            <a:extLst>
              <a:ext uri="{FF2B5EF4-FFF2-40B4-BE49-F238E27FC236}">
                <a16:creationId xmlns:a16="http://schemas.microsoft.com/office/drawing/2014/main" id="{3E788981-F530-999D-F722-229595F8DB3D}"/>
              </a:ext>
            </a:extLst>
          </p:cNvPr>
          <p:cNvSpPr>
            <a:spLocks noGrp="1"/>
          </p:cNvSpPr>
          <p:nvPr>
            <p:ph type="body" sz="quarter" idx="13" hasCustomPrompt="1"/>
          </p:nvPr>
        </p:nvSpPr>
        <p:spPr>
          <a:xfrm>
            <a:off x="563499" y="4524791"/>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32573113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0"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36856910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_Banner_NoTert_Whi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A58AE2D-FE8F-4803-BB75-F346DCFC59E6}"/>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Text Placeholder 4">
            <a:extLst>
              <a:ext uri="{FF2B5EF4-FFF2-40B4-BE49-F238E27FC236}">
                <a16:creationId xmlns:a16="http://schemas.microsoft.com/office/drawing/2014/main" id="{47F1AFAB-B8DA-6336-3888-2CC84CF8D82C}"/>
              </a:ext>
            </a:extLst>
          </p:cNvPr>
          <p:cNvSpPr>
            <a:spLocks noGrp="1"/>
          </p:cNvSpPr>
          <p:nvPr>
            <p:ph type="body" sz="quarter" idx="13" hasCustomPrompt="1"/>
          </p:nvPr>
        </p:nvSpPr>
        <p:spPr>
          <a:xfrm>
            <a:off x="563498" y="1125401"/>
            <a:ext cx="11045889" cy="5153053"/>
          </a:xfrm>
        </p:spPr>
        <p:txBody>
          <a:bodyPr/>
          <a:lstStyle>
            <a:lvl1pPr marL="0" indent="0">
              <a:buNone/>
              <a:defRPr sz="2000">
                <a:solidFill>
                  <a:schemeClr val="tx1"/>
                </a:solidFill>
                <a:latin typeface="Segoe UI Semibold" panose="020B0702040204020203" pitchFamily="34" charset="0"/>
                <a:cs typeface="Segoe UI Semibold" panose="020B0702040204020203" pitchFamily="34" charset="0"/>
              </a:defRPr>
            </a:lvl1pPr>
            <a:lvl2pPr marL="228600" indent="0">
              <a:buNone/>
              <a:defRPr>
                <a:solidFill>
                  <a:schemeClr val="tx1"/>
                </a:solidFill>
                <a:latin typeface="+mj-lt"/>
              </a:defRPr>
            </a:lvl2pPr>
            <a:lvl3pPr marL="457200" indent="0">
              <a:buNone/>
              <a:defRPr>
                <a:solidFill>
                  <a:schemeClr val="tx1"/>
                </a:solidFill>
                <a:latin typeface="+mj-lt"/>
              </a:defRPr>
            </a:lvl3pPr>
            <a:lvl4pPr marL="661988" indent="0">
              <a:buNone/>
              <a:defRPr>
                <a:solidFill>
                  <a:schemeClr val="tx1"/>
                </a:solidFill>
                <a:latin typeface="+mj-lt"/>
              </a:defRPr>
            </a:lvl4pPr>
            <a:lvl5pPr marL="855663" indent="0">
              <a:buNone/>
              <a:defRPr>
                <a:solidFill>
                  <a:schemeClr val="tx1"/>
                </a:solidFill>
                <a:latin typeface="+mj-lt"/>
              </a:defRPr>
            </a:lvl5pPr>
          </a:lstStyle>
          <a:p>
            <a:pPr lvl="0"/>
            <a:r>
              <a:rPr lang="en-US"/>
              <a:t>Click to edit text</a:t>
            </a:r>
          </a:p>
        </p:txBody>
      </p:sp>
    </p:spTree>
    <p:extLst>
      <p:ext uri="{BB962C8B-B14F-4D97-AF65-F5344CB8AC3E}">
        <p14:creationId xmlns:p14="http://schemas.microsoft.com/office/powerpoint/2010/main" val="764614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_You_Dar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FB5C771-7669-683A-4B58-FC2B592B7C92}"/>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0" name="MS logo white - EMF" descr="Microsoft logo white text version">
            <a:extLst>
              <a:ext uri="{FF2B5EF4-FFF2-40B4-BE49-F238E27FC236}">
                <a16:creationId xmlns:a16="http://schemas.microsoft.com/office/drawing/2014/main" id="{DCA9DEFB-4449-C3B5-17C0-7F43424468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6" name="Text Placeholder 2">
            <a:extLst>
              <a:ext uri="{FF2B5EF4-FFF2-40B4-BE49-F238E27FC236}">
                <a16:creationId xmlns:a16="http://schemas.microsoft.com/office/drawing/2014/main" id="{D8710597-DB7E-5D54-5580-CF2616724180}"/>
              </a:ext>
            </a:extLst>
          </p:cNvPr>
          <p:cNvSpPr>
            <a:spLocks noGrp="1"/>
          </p:cNvSpPr>
          <p:nvPr>
            <p:ph type="body" sz="quarter" idx="11" hasCustomPrompt="1"/>
          </p:nvPr>
        </p:nvSpPr>
        <p:spPr>
          <a:xfrm>
            <a:off x="584201" y="5359156"/>
            <a:ext cx="10480421" cy="923330"/>
          </a:xfrm>
        </p:spPr>
        <p:txBody>
          <a:bodyPr/>
          <a:lstStyle>
            <a:lvl1pPr marL="0" indent="0">
              <a:buNone/>
              <a:defRPr sz="60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IN" b="1">
                <a:latin typeface="Segoe UI" panose="020B0502040204020203" pitchFamily="34" charset="0"/>
              </a:rPr>
              <a:t>Thank you.</a:t>
            </a:r>
            <a:endParaRPr lang="en-IN" sz="6600" b="1">
              <a:latin typeface="Segoe UI" panose="020B0502040204020203" pitchFamily="34" charset="0"/>
            </a:endParaRPr>
          </a:p>
        </p:txBody>
      </p:sp>
      <p:sp>
        <p:nvSpPr>
          <p:cNvPr id="2" name="Footer Placeholder 1">
            <a:extLst>
              <a:ext uri="{FF2B5EF4-FFF2-40B4-BE49-F238E27FC236}">
                <a16:creationId xmlns:a16="http://schemas.microsoft.com/office/drawing/2014/main" id="{6B909989-B506-825B-5AAB-DF5C350EABB8}"/>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6268339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82301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 3/4 Horizontal Background">
    <p:spTree>
      <p:nvGrpSpPr>
        <p:cNvPr id="1" name=""/>
        <p:cNvGrpSpPr/>
        <p:nvPr/>
      </p:nvGrpSpPr>
      <p:grpSpPr>
        <a:xfrm>
          <a:off x="0" y="0"/>
          <a:ext cx="0" cy="0"/>
          <a:chOff x="0" y="0"/>
          <a:chExt cx="0" cy="0"/>
        </a:xfrm>
      </p:grpSpPr>
      <p:sp>
        <p:nvSpPr>
          <p:cNvPr id="5" name="Google Shape;388;p24">
            <a:extLst>
              <a:ext uri="{FF2B5EF4-FFF2-40B4-BE49-F238E27FC236}">
                <a16:creationId xmlns:a16="http://schemas.microsoft.com/office/drawing/2014/main" id="{43F83C8B-2317-F929-521D-E7039BE03E55}"/>
              </a:ext>
            </a:extLst>
          </p:cNvPr>
          <p:cNvSpPr/>
          <p:nvPr/>
        </p:nvSpPr>
        <p:spPr>
          <a:xfrm>
            <a:off x="-57888" y="2514600"/>
            <a:ext cx="12249888" cy="3657600"/>
          </a:xfrm>
          <a:prstGeom prst="rect">
            <a:avLst/>
          </a:pr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Text Placeholder 2">
            <a:extLst>
              <a:ext uri="{FF2B5EF4-FFF2-40B4-BE49-F238E27FC236}">
                <a16:creationId xmlns:a16="http://schemas.microsoft.com/office/drawing/2014/main" id="{9C05D987-C195-332F-B104-CF5C08C5667A}"/>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7" name="Google Shape;163;p17">
            <a:extLst>
              <a:ext uri="{FF2B5EF4-FFF2-40B4-BE49-F238E27FC236}">
                <a16:creationId xmlns:a16="http://schemas.microsoft.com/office/drawing/2014/main" id="{1AF26708-C207-7543-5A06-16703676C50D}"/>
              </a:ext>
            </a:extLst>
          </p:cNvPr>
          <p:cNvGrpSpPr/>
          <p:nvPr/>
        </p:nvGrpSpPr>
        <p:grpSpPr>
          <a:xfrm>
            <a:off x="616212" y="6287351"/>
            <a:ext cx="1936489" cy="365124"/>
            <a:chOff x="342906" y="-1290685"/>
            <a:chExt cx="1856560" cy="350055"/>
          </a:xfrm>
        </p:grpSpPr>
        <p:sp>
          <p:nvSpPr>
            <p:cNvPr id="8" name="Google Shape;164;p17">
              <a:extLst>
                <a:ext uri="{FF2B5EF4-FFF2-40B4-BE49-F238E27FC236}">
                  <a16:creationId xmlns:a16="http://schemas.microsoft.com/office/drawing/2014/main" id="{F9CAC83F-0B07-9DE7-46FA-7D31474E51C5}"/>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5;p17">
              <a:extLst>
                <a:ext uri="{FF2B5EF4-FFF2-40B4-BE49-F238E27FC236}">
                  <a16:creationId xmlns:a16="http://schemas.microsoft.com/office/drawing/2014/main" id="{3797ECD8-4A6A-B626-7D72-95386C56AA8F}"/>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6;p17">
              <a:extLst>
                <a:ext uri="{FF2B5EF4-FFF2-40B4-BE49-F238E27FC236}">
                  <a16:creationId xmlns:a16="http://schemas.microsoft.com/office/drawing/2014/main" id="{649144F2-2A9B-58C3-2983-4ED4990AD088}"/>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7;p17">
              <a:extLst>
                <a:ext uri="{FF2B5EF4-FFF2-40B4-BE49-F238E27FC236}">
                  <a16:creationId xmlns:a16="http://schemas.microsoft.com/office/drawing/2014/main" id="{1C172BBA-3580-2687-E4DE-393E7EBC0388}"/>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8;p17">
              <a:extLst>
                <a:ext uri="{FF2B5EF4-FFF2-40B4-BE49-F238E27FC236}">
                  <a16:creationId xmlns:a16="http://schemas.microsoft.com/office/drawing/2014/main" id="{C79793B0-F1F6-909C-C87A-CFC147C2A4CC}"/>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69;p17">
              <a:extLst>
                <a:ext uri="{FF2B5EF4-FFF2-40B4-BE49-F238E27FC236}">
                  <a16:creationId xmlns:a16="http://schemas.microsoft.com/office/drawing/2014/main" id="{23DDD4B6-DE8B-8A80-66B7-12D422C6B9F4}"/>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0;p17">
              <a:extLst>
                <a:ext uri="{FF2B5EF4-FFF2-40B4-BE49-F238E27FC236}">
                  <a16:creationId xmlns:a16="http://schemas.microsoft.com/office/drawing/2014/main" id="{DB69D094-375F-BF8B-14E9-78A2F8B41836}"/>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1;p17">
              <a:extLst>
                <a:ext uri="{FF2B5EF4-FFF2-40B4-BE49-F238E27FC236}">
                  <a16:creationId xmlns:a16="http://schemas.microsoft.com/office/drawing/2014/main" id="{48AB33FD-3CD1-9237-FCE1-6FA735C8E527}"/>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2;p17">
              <a:extLst>
                <a:ext uri="{FF2B5EF4-FFF2-40B4-BE49-F238E27FC236}">
                  <a16:creationId xmlns:a16="http://schemas.microsoft.com/office/drawing/2014/main" id="{416829C5-BBCA-5445-8A4B-A5EE6CB49F51}"/>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3;p17">
              <a:extLst>
                <a:ext uri="{FF2B5EF4-FFF2-40B4-BE49-F238E27FC236}">
                  <a16:creationId xmlns:a16="http://schemas.microsoft.com/office/drawing/2014/main" id="{93CC6F99-C2C0-F67A-FBCD-29DD279EE1DD}"/>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4;p17">
              <a:extLst>
                <a:ext uri="{FF2B5EF4-FFF2-40B4-BE49-F238E27FC236}">
                  <a16:creationId xmlns:a16="http://schemas.microsoft.com/office/drawing/2014/main" id="{63331B8C-708C-F6DC-B855-F58B402A5FBE}"/>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20701445-93BD-A67C-9A6F-C809AD387DA3}"/>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F0B8B175-C06F-6644-3FDB-821E563B4298}"/>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1" name="Gradient-colored box">
            <a:extLst>
              <a:ext uri="{FF2B5EF4-FFF2-40B4-BE49-F238E27FC236}">
                <a16:creationId xmlns:a16="http://schemas.microsoft.com/office/drawing/2014/main" id="{21C4649F-EF3C-768B-7D80-624765FE63C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Title 1">
            <a:extLst>
              <a:ext uri="{FF2B5EF4-FFF2-40B4-BE49-F238E27FC236}">
                <a16:creationId xmlns:a16="http://schemas.microsoft.com/office/drawing/2014/main" id="{41317693-6153-7399-16A1-4179805DE5B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7B136B2-7FF2-C7CB-0594-332E78E848FE}"/>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324BA00E-DE38-2CE9-BEF4-242CA2E195E6}"/>
              </a:ext>
            </a:extLst>
          </p:cNvPr>
          <p:cNvSpPr>
            <a:spLocks noGrp="1"/>
          </p:cNvSpPr>
          <p:nvPr>
            <p:ph type="ftr" sz="quarter" idx="11"/>
          </p:nvPr>
        </p:nvSpPr>
        <p:spPr/>
        <p:txBody>
          <a:bodyPr/>
          <a:lstStyle/>
          <a:p>
            <a:r>
              <a:rPr lang="en-US"/>
              <a:t>©2022 VMware, Inc. and Microsoft Corporation. All rights reserved.</a:t>
            </a:r>
          </a:p>
        </p:txBody>
      </p:sp>
    </p:spTree>
    <p:extLst>
      <p:ext uri="{BB962C8B-B14F-4D97-AF65-F5344CB8AC3E}">
        <p14:creationId xmlns:p14="http://schemas.microsoft.com/office/powerpoint/2010/main" val="72757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Subtitle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666-6BDA-AE54-A702-A8E4451D140F}"/>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80359A1-5E07-1512-F962-EF244732783B}"/>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1B6AB15D-49EB-E8BB-AEC2-7309B6B55BF0}"/>
              </a:ext>
            </a:extLst>
          </p:cNvPr>
          <p:cNvSpPr>
            <a:spLocks noGrp="1"/>
          </p:cNvSpPr>
          <p:nvPr>
            <p:ph type="ftr" sz="quarter" idx="11"/>
          </p:nvPr>
        </p:nvSpPr>
        <p:spPr/>
        <p:txBody>
          <a:bodyPr/>
          <a:lstStyle/>
          <a:p>
            <a:r>
              <a:rPr lang="en-US"/>
              <a:t>©2022 VMware, Inc. and Microsoft Corporation. All rights reserved.</a:t>
            </a:r>
          </a:p>
        </p:txBody>
      </p:sp>
      <p:sp>
        <p:nvSpPr>
          <p:cNvPr id="5" name="Text Placeholder 2">
            <a:extLst>
              <a:ext uri="{FF2B5EF4-FFF2-40B4-BE49-F238E27FC236}">
                <a16:creationId xmlns:a16="http://schemas.microsoft.com/office/drawing/2014/main" id="{13E20CD8-2984-BD01-EDCF-8B6283F49A1E}"/>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6" name="Google Shape;163;p17">
            <a:extLst>
              <a:ext uri="{FF2B5EF4-FFF2-40B4-BE49-F238E27FC236}">
                <a16:creationId xmlns:a16="http://schemas.microsoft.com/office/drawing/2014/main" id="{066E3EF5-5219-D6DE-14CC-7D78C1B85A4E}"/>
              </a:ext>
            </a:extLst>
          </p:cNvPr>
          <p:cNvGrpSpPr/>
          <p:nvPr/>
        </p:nvGrpSpPr>
        <p:grpSpPr>
          <a:xfrm>
            <a:off x="616212" y="6287351"/>
            <a:ext cx="1936489" cy="365124"/>
            <a:chOff x="342906" y="-1290685"/>
            <a:chExt cx="1856560" cy="350055"/>
          </a:xfrm>
        </p:grpSpPr>
        <p:sp>
          <p:nvSpPr>
            <p:cNvPr id="7" name="Google Shape;164;p17">
              <a:extLst>
                <a:ext uri="{FF2B5EF4-FFF2-40B4-BE49-F238E27FC236}">
                  <a16:creationId xmlns:a16="http://schemas.microsoft.com/office/drawing/2014/main" id="{AC28FC9A-BD67-2F2E-E18F-D9D688F47D80}"/>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8" name="Google Shape;165;p17">
              <a:extLst>
                <a:ext uri="{FF2B5EF4-FFF2-40B4-BE49-F238E27FC236}">
                  <a16:creationId xmlns:a16="http://schemas.microsoft.com/office/drawing/2014/main" id="{1CE2C3CA-F23F-3D43-4FFD-8A6BE2B17CB7}"/>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DD0D2829-52BC-6C00-B5EF-D75218A9D682}"/>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7DD36068-EC20-8CF2-8CFB-F70D7E67357E}"/>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0FAFA10B-6E38-94F3-69DF-E5278403AAAA}"/>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5B0113B0-2E2C-8019-4A4D-408D2EADA277}"/>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55AC9393-977B-A09D-28B7-74E1A2900007}"/>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2D023179-3522-6407-2152-7968C8B0CFC9}"/>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178E2154-8BF4-2CCC-84E4-DAF9E5E83922}"/>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540AA5A5-B92A-3CF5-AEAD-070649308304}"/>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10EDD9DA-75C5-37F0-45E3-0561934AE462}"/>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5;p17">
              <a:extLst>
                <a:ext uri="{FF2B5EF4-FFF2-40B4-BE49-F238E27FC236}">
                  <a16:creationId xmlns:a16="http://schemas.microsoft.com/office/drawing/2014/main" id="{CBA3870F-6026-2819-3744-FEDF79E92F2F}"/>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6;p17">
              <a:extLst>
                <a:ext uri="{FF2B5EF4-FFF2-40B4-BE49-F238E27FC236}">
                  <a16:creationId xmlns:a16="http://schemas.microsoft.com/office/drawing/2014/main" id="{3142E80C-518F-EDFA-DB0F-CED23BB96190}"/>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0" name="Gradient-colored box">
            <a:extLst>
              <a:ext uri="{FF2B5EF4-FFF2-40B4-BE49-F238E27FC236}">
                <a16:creationId xmlns:a16="http://schemas.microsoft.com/office/drawing/2014/main" id="{2E74F9E3-7B08-B729-3821-C4517491A4C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Tree>
    <p:extLst>
      <p:ext uri="{BB962C8B-B14F-4D97-AF65-F5344CB8AC3E}">
        <p14:creationId xmlns:p14="http://schemas.microsoft.com/office/powerpoint/2010/main" val="211447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Statement with Icon - Ocean">
    <p:spTree>
      <p:nvGrpSpPr>
        <p:cNvPr id="1" name=""/>
        <p:cNvGrpSpPr/>
        <p:nvPr/>
      </p:nvGrpSpPr>
      <p:grpSpPr>
        <a:xfrm>
          <a:off x="0" y="0"/>
          <a:ext cx="0" cy="0"/>
          <a:chOff x="0" y="0"/>
          <a:chExt cx="0" cy="0"/>
        </a:xfrm>
      </p:grpSpPr>
      <p:sp>
        <p:nvSpPr>
          <p:cNvPr id="3" name="Google Shape;388;p24">
            <a:extLst>
              <a:ext uri="{FF2B5EF4-FFF2-40B4-BE49-F238E27FC236}">
                <a16:creationId xmlns:a16="http://schemas.microsoft.com/office/drawing/2014/main" id="{496AA5AE-6C01-1507-CD05-685BBB3BF5E9}"/>
              </a:ext>
            </a:extLst>
          </p:cNvPr>
          <p:cNvSpPr/>
          <p:nvPr/>
        </p:nvSpPr>
        <p:spPr>
          <a:xfrm>
            <a:off x="933100" y="0"/>
            <a:ext cx="11258900" cy="6859000"/>
          </a:xfrm>
          <a:custGeom>
            <a:avLst/>
            <a:gdLst/>
            <a:ahLst/>
            <a:cxnLst/>
            <a:rect l="l" t="t" r="r" b="b"/>
            <a:pathLst>
              <a:path w="337767" h="206690" extrusionOk="0">
                <a:moveTo>
                  <a:pt x="272318" y="206467"/>
                </a:moveTo>
                <a:lnTo>
                  <a:pt x="337767" y="141018"/>
                </a:lnTo>
                <a:lnTo>
                  <a:pt x="337767" y="0"/>
                </a:lnTo>
                <a:lnTo>
                  <a:pt x="206868" y="0"/>
                </a:lnTo>
                <a:lnTo>
                  <a:pt x="0" y="206546"/>
                </a:lnTo>
                <a:lnTo>
                  <a:pt x="153531" y="206690"/>
                </a:lnTo>
                <a:close/>
              </a:path>
            </a:pathLst>
          </a:cu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Freeform: Shape 5">
            <a:extLst>
              <a:ext uri="{FF2B5EF4-FFF2-40B4-BE49-F238E27FC236}">
                <a16:creationId xmlns:a16="http://schemas.microsoft.com/office/drawing/2014/main" id="{B95FD2E6-B8EA-4366-97C4-6A53370F84D0}"/>
              </a:ext>
              <a:ext uri="{C183D7F6-B498-43B3-948B-1728B52AA6E4}">
                <adec:decorative xmlns:adec="http://schemas.microsoft.com/office/drawing/2017/decorative" val="1"/>
              </a:ext>
            </a:extLst>
          </p:cNvPr>
          <p:cNvSpPr/>
          <p:nvPr/>
        </p:nvSpPr>
        <p:spPr>
          <a:xfrm>
            <a:off x="5380260" y="2"/>
            <a:ext cx="6811740"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23" name="Oval 22" descr="place icon in center">
            <a:extLst>
              <a:ext uri="{FF2B5EF4-FFF2-40B4-BE49-F238E27FC236}">
                <a16:creationId xmlns:a16="http://schemas.microsoft.com/office/drawing/2014/main" id="{E5D79735-D0CD-BB00-B0F7-2E0A63F5A72A}"/>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17500">
            <a:solidFill>
              <a:schemeClr val="accent1">
                <a:lumMod val="75000"/>
                <a:alpha val="2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grpSp>
        <p:nvGrpSpPr>
          <p:cNvPr id="4" name="Google Shape;163;p17">
            <a:extLst>
              <a:ext uri="{FF2B5EF4-FFF2-40B4-BE49-F238E27FC236}">
                <a16:creationId xmlns:a16="http://schemas.microsoft.com/office/drawing/2014/main" id="{1BCED3CD-DBC3-0F29-AE83-7FCEE55F267B}"/>
              </a:ext>
            </a:extLst>
          </p:cNvPr>
          <p:cNvGrpSpPr/>
          <p:nvPr/>
        </p:nvGrpSpPr>
        <p:grpSpPr>
          <a:xfrm>
            <a:off x="616212" y="6287351"/>
            <a:ext cx="1936489" cy="365124"/>
            <a:chOff x="342906" y="-1290685"/>
            <a:chExt cx="1856560" cy="350055"/>
          </a:xfrm>
        </p:grpSpPr>
        <p:sp>
          <p:nvSpPr>
            <p:cNvPr id="5" name="Google Shape;164;p17">
              <a:extLst>
                <a:ext uri="{FF2B5EF4-FFF2-40B4-BE49-F238E27FC236}">
                  <a16:creationId xmlns:a16="http://schemas.microsoft.com/office/drawing/2014/main" id="{D42DA1EE-38DF-63C1-1F64-150D2EDBE1DA}"/>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7" name="Google Shape;165;p17">
              <a:extLst>
                <a:ext uri="{FF2B5EF4-FFF2-40B4-BE49-F238E27FC236}">
                  <a16:creationId xmlns:a16="http://schemas.microsoft.com/office/drawing/2014/main" id="{BB53B913-2385-89C8-8CD9-302F8E9EB3DD}"/>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50E04BB9-E94F-CB21-323D-1ADC29788B8D}"/>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1EC6A098-4091-E43E-E17B-EABEB178AC29}"/>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34B969A9-2AEE-865E-C20F-D6EA796B0C7D}"/>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68BC5C7B-3AB1-8892-A1EB-6F59DAC506CE}"/>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1B5E0CC6-6296-3B39-B57F-F64E5E07FBF0}"/>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867C9F8D-C7B9-59B3-59D2-42ABCC610A20}"/>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E3B8E100-4C5D-DFD2-B758-FDAA4ABDC1BA}"/>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E90FE041-3F11-6ED4-2579-0351C1B0E323}"/>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7A066FBD-A05C-B402-26BE-B93ED267DDCD}"/>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49CF5318-7A0E-25EE-E5B2-7E2D350933DC}"/>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44766C49-89B0-C5E6-A007-0685194E0F83}"/>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sp>
        <p:nvSpPr>
          <p:cNvPr id="18" name="Text Placeholder 862">
            <a:extLst>
              <a:ext uri="{FF2B5EF4-FFF2-40B4-BE49-F238E27FC236}">
                <a16:creationId xmlns:a16="http://schemas.microsoft.com/office/drawing/2014/main" id="{E56855D3-D3B3-4208-ADBF-9790190F0A6E}"/>
              </a:ext>
            </a:extLst>
          </p:cNvPr>
          <p:cNvSpPr>
            <a:spLocks noGrp="1"/>
          </p:cNvSpPr>
          <p:nvPr>
            <p:ph type="body" sz="quarter" idx="12" hasCustomPrompt="1"/>
          </p:nvPr>
        </p:nvSpPr>
        <p:spPr>
          <a:xfrm>
            <a:off x="608172" y="2514603"/>
            <a:ext cx="5558260" cy="1828799"/>
          </a:xfrm>
        </p:spPr>
        <p:txBody>
          <a:bodyPr anchor="ctr"/>
          <a:lstStyle>
            <a:lvl1pPr>
              <a:lnSpc>
                <a:spcPct val="100000"/>
              </a:lnSpc>
              <a:spcBef>
                <a:spcPts val="0"/>
              </a:spcBef>
              <a:defRPr sz="3599">
                <a:solidFill>
                  <a:schemeClr val="accent2"/>
                </a:solidFill>
              </a:defRPr>
            </a:lvl1pPr>
            <a:lvl2pPr marL="272968" indent="0">
              <a:buNone/>
              <a:defRPr/>
            </a:lvl2pPr>
          </a:lstStyle>
          <a:p>
            <a:pPr lvl="0"/>
            <a:r>
              <a:rPr lang="en-US"/>
              <a:t>Slide with large text placeholder and circle graphic. Circle is ocean color with a sample icon in the center.</a:t>
            </a: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81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pic>
        <p:nvPicPr>
          <p:cNvPr id="21" name="Gradient-colored box">
            <a:extLst>
              <a:ext uri="{FF2B5EF4-FFF2-40B4-BE49-F238E27FC236}">
                <a16:creationId xmlns:a16="http://schemas.microsoft.com/office/drawing/2014/main" id="{3A43C408-750A-3F61-9B89-8FB7BC5BDBA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Footer Placeholder 1">
            <a:extLst>
              <a:ext uri="{FF2B5EF4-FFF2-40B4-BE49-F238E27FC236}">
                <a16:creationId xmlns:a16="http://schemas.microsoft.com/office/drawing/2014/main" id="{932AB7EE-9151-1774-1638-44C69F15CCB5}"/>
              </a:ext>
            </a:extLst>
          </p:cNvPr>
          <p:cNvSpPr>
            <a:spLocks noGrp="1"/>
          </p:cNvSpPr>
          <p:nvPr>
            <p:ph type="ftr" sz="quarter" idx="13"/>
          </p:nvPr>
        </p:nvSpPr>
        <p:spPr/>
        <p:txBody>
          <a:bodyPr/>
          <a:lstStyle/>
          <a:p>
            <a:r>
              <a:rPr lang="en-US"/>
              <a:t>©2022 VMware, Inc. and Microsoft Corporation. All rights reserved.</a:t>
            </a:r>
          </a:p>
        </p:txBody>
      </p:sp>
      <p:sp>
        <p:nvSpPr>
          <p:cNvPr id="22" name="Slide Number Placeholder 21">
            <a:extLst>
              <a:ext uri="{FF2B5EF4-FFF2-40B4-BE49-F238E27FC236}">
                <a16:creationId xmlns:a16="http://schemas.microsoft.com/office/drawing/2014/main" id="{B6BD8AAA-274C-A9B9-3B15-011844E57326}"/>
              </a:ext>
            </a:extLst>
          </p:cNvPr>
          <p:cNvSpPr>
            <a:spLocks noGrp="1"/>
          </p:cNvSpPr>
          <p:nvPr>
            <p:ph type="sldNum" idx="14"/>
          </p:nvPr>
        </p:nvSpPr>
        <p:spPr/>
        <p:txBody>
          <a:bodyPr/>
          <a:lstStyle/>
          <a:p>
            <a:fld id="{3BD295A3-96FB-4E80-91AF-4225D266C57B}" type="slidenum">
              <a:rPr lang="en-US" smtClean="0"/>
              <a:t>‹#›</a:t>
            </a:fld>
            <a:endParaRPr lang="en-US"/>
          </a:p>
        </p:txBody>
      </p:sp>
    </p:spTree>
    <p:extLst>
      <p:ext uri="{BB962C8B-B14F-4D97-AF65-F5344CB8AC3E}">
        <p14:creationId xmlns:p14="http://schemas.microsoft.com/office/powerpoint/2010/main" val="251606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theme" Target="../theme/theme3.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8"/>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25" imgH="424" progId="TCLayout.ActiveDocument.1">
                  <p:embed/>
                </p:oleObj>
              </mc:Choice>
              <mc:Fallback>
                <p:oleObj name="think-cell Slide" r:id="rId9"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1263763055"/>
      </p:ext>
    </p:extLst>
  </p:cSld>
  <p:clrMap bg1="lt1" tx1="dk1" bg2="lt2" tx2="dk2" accent1="accent1" accent2="accent2" accent3="accent3" accent4="accent4" accent5="accent5" accent6="accent6" hlink="hlink" folHlink="folHlink"/>
  <p:sldLayoutIdLst>
    <p:sldLayoutId id="2147483894" r:id="rId1"/>
    <p:sldLayoutId id="2147483896" r:id="rId2"/>
    <p:sldLayoutId id="2147483898" r:id="rId3"/>
    <p:sldLayoutId id="2147483915" r:id="rId4"/>
    <p:sldLayoutId id="2147483920" r:id="rId5"/>
    <p:sldLayoutId id="2147483986" r:id="rId6"/>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11125200" y="6400802"/>
            <a:ext cx="731600" cy="191387"/>
          </a:xfrm>
          <a:prstGeom prst="rect">
            <a:avLst/>
          </a:prstGeom>
          <a:noFill/>
          <a:ln>
            <a:noFill/>
          </a:ln>
        </p:spPr>
        <p:txBody>
          <a:bodyPr spcFirstLastPara="1" wrap="square" lIns="0" tIns="0" rIns="0" bIns="0" anchor="ctr" anchorCtr="0">
            <a:normAutofit/>
          </a:bodyPr>
          <a:lstStyle>
            <a:lvl1pPr lvl="0" algn="r">
              <a:buNone/>
              <a:defRPr sz="800" b="0" i="0">
                <a:solidFill>
                  <a:schemeClr val="tx1"/>
                </a:solidFill>
                <a:latin typeface="+mj-lt"/>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3BD295A3-96FB-4E80-91AF-4225D266C57B}" type="slidenum">
              <a:rPr lang="en-US" smtClean="0"/>
              <a:pPr/>
              <a:t>‹#›</a:t>
            </a:fld>
            <a:endParaRPr lang="en-US"/>
          </a:p>
        </p:txBody>
      </p:sp>
      <p:sp>
        <p:nvSpPr>
          <p:cNvPr id="5" name="Footer Placeholder 4">
            <a:extLst>
              <a:ext uri="{FF2B5EF4-FFF2-40B4-BE49-F238E27FC236}">
                <a16:creationId xmlns:a16="http://schemas.microsoft.com/office/drawing/2014/main" id="{747200A6-05FE-5D5A-6943-A0FA272FE528}"/>
              </a:ext>
            </a:extLst>
          </p:cNvPr>
          <p:cNvSpPr>
            <a:spLocks noGrp="1"/>
          </p:cNvSpPr>
          <p:nvPr>
            <p:ph type="ftr" sz="quarter" idx="3"/>
          </p:nvPr>
        </p:nvSpPr>
        <p:spPr>
          <a:xfrm>
            <a:off x="4038601" y="6404317"/>
            <a:ext cx="4114800" cy="191387"/>
          </a:xfrm>
          <a:prstGeom prst="rect">
            <a:avLst/>
          </a:prstGeom>
        </p:spPr>
        <p:txBody>
          <a:bodyPr vert="horz" lIns="0" tIns="0" rIns="0" bIns="0" rtlCol="0" anchor="ctr"/>
          <a:lstStyle>
            <a:lvl1pPr algn="ctr">
              <a:defRPr sz="800">
                <a:solidFill>
                  <a:schemeClr val="tx1"/>
                </a:solidFill>
                <a:latin typeface="+mj-lt"/>
              </a:defRPr>
            </a:lvl1pPr>
          </a:lstStyle>
          <a:p>
            <a:r>
              <a:rPr lang="en-US"/>
              <a:t>©2022 VMware, Inc. and Microsoft Corporation. All rights reserved.</a:t>
            </a:r>
          </a:p>
        </p:txBody>
      </p:sp>
      <p:sp>
        <p:nvSpPr>
          <p:cNvPr id="9" name="Title Placeholder 8">
            <a:extLst>
              <a:ext uri="{FF2B5EF4-FFF2-40B4-BE49-F238E27FC236}">
                <a16:creationId xmlns:a16="http://schemas.microsoft.com/office/drawing/2014/main" id="{31449C6B-669D-400A-4407-021205E8B3E9}"/>
              </a:ext>
            </a:extLst>
          </p:cNvPr>
          <p:cNvSpPr>
            <a:spLocks noGrp="1"/>
          </p:cNvSpPr>
          <p:nvPr>
            <p:ph type="title"/>
          </p:nvPr>
        </p:nvSpPr>
        <p:spPr>
          <a:xfrm>
            <a:off x="609600" y="366825"/>
            <a:ext cx="10972801" cy="547577"/>
          </a:xfrm>
          <a:prstGeom prst="rect">
            <a:avLst/>
          </a:prstGeom>
        </p:spPr>
        <p:txBody>
          <a:bodyPr vert="horz" lIns="0" tIns="0" rIns="0" bIns="0" rtlCol="0" anchor="t">
            <a:noAutofit/>
          </a:bodyPr>
          <a:lstStyle/>
          <a:p>
            <a:r>
              <a:rPr lang="en-US"/>
              <a:t>Click to edit Master title style</a:t>
            </a:r>
          </a:p>
        </p:txBody>
      </p:sp>
      <p:sp>
        <p:nvSpPr>
          <p:cNvPr id="13" name="Text Placeholder 12">
            <a:extLst>
              <a:ext uri="{FF2B5EF4-FFF2-40B4-BE49-F238E27FC236}">
                <a16:creationId xmlns:a16="http://schemas.microsoft.com/office/drawing/2014/main" id="{549FA1DA-D89B-34B7-3FB9-AA37FAF19A54}"/>
              </a:ext>
            </a:extLst>
          </p:cNvPr>
          <p:cNvSpPr>
            <a:spLocks noGrp="1"/>
          </p:cNvSpPr>
          <p:nvPr>
            <p:ph type="body" idx="1"/>
          </p:nvPr>
        </p:nvSpPr>
        <p:spPr>
          <a:xfrm>
            <a:off x="609600" y="1143000"/>
            <a:ext cx="10972799" cy="503897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562649"/>
      </p:ext>
    </p:extLst>
  </p:cSld>
  <p:clrMap bg1="lt1" tx1="dk1" bg2="dk2" tx2="lt2" accent1="accent1" accent2="accent2" accent3="accent3" accent4="accent4" accent5="accent5" accent6="accent6" hlink="hlink" folHlink="folHlink"/>
  <p:sldLayoutIdLst>
    <p:sldLayoutId id="2147484024" r:id="rId1"/>
    <p:sldLayoutId id="2147484026" r:id="rId2"/>
    <p:sldLayoutId id="2147484040" r:id="rId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99" b="0" i="0" u="none" strike="noStrike" cap="none">
          <a:solidFill>
            <a:schemeClr val="accent2"/>
          </a:solidFill>
          <a:latin typeface="Metropolis" pitchFamily="2" charset="77"/>
          <a:ea typeface="Metropolis" pitchFamily="2" charset="77"/>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1200"/>
        </a:spcBef>
        <a:spcAft>
          <a:spcPts val="0"/>
        </a:spcAft>
        <a:buClr>
          <a:srgbClr val="000000"/>
        </a:buClr>
        <a:buFont typeface="Arial"/>
        <a:defRPr sz="1999" b="0" i="0" u="none" strike="noStrike" cap="none">
          <a:solidFill>
            <a:schemeClr val="bg2"/>
          </a:solidFill>
          <a:latin typeface="Metropolis" pitchFamily="2" charset="77"/>
          <a:ea typeface="Metropolis" pitchFamily="2" charset="77"/>
          <a:cs typeface="Arial"/>
          <a:sym typeface="Arial"/>
        </a:defRPr>
      </a:lvl1pPr>
      <a:lvl2pPr marL="457063" marR="0" lvl="1" indent="-182825" algn="l" rtl="0" eaLnBrk="1" hangingPunct="1">
        <a:lnSpc>
          <a:spcPct val="100000"/>
        </a:lnSpc>
        <a:spcBef>
          <a:spcPts val="1200"/>
        </a:spcBef>
        <a:spcAft>
          <a:spcPts val="0"/>
        </a:spcAft>
        <a:buClr>
          <a:schemeClr val="bg2"/>
        </a:buClr>
        <a:buFont typeface="Arial" panose="020B0604020202020204" pitchFamily="34" charset="0"/>
        <a:buChar char="•"/>
        <a:defRPr sz="1799" b="0" i="0" u="none" strike="noStrike" cap="none">
          <a:solidFill>
            <a:schemeClr val="bg2"/>
          </a:solidFill>
          <a:latin typeface="+mn-lt"/>
          <a:ea typeface="Arial"/>
          <a:cs typeface="Arial"/>
          <a:sym typeface="Arial"/>
        </a:defRPr>
      </a:lvl2pPr>
      <a:lvl3pPr marL="740442" marR="0" lvl="2" indent="-173684" algn="l" rtl="0" eaLnBrk="1" hangingPunct="1">
        <a:lnSpc>
          <a:spcPct val="100000"/>
        </a:lnSpc>
        <a:spcBef>
          <a:spcPts val="1200"/>
        </a:spcBef>
        <a:spcAft>
          <a:spcPts val="0"/>
        </a:spcAft>
        <a:buClr>
          <a:schemeClr val="bg2"/>
        </a:buClr>
        <a:buFont typeface="Symbol" panose="05050102010706020507" pitchFamily="18" charset="2"/>
        <a:buChar char=""/>
        <a:defRPr sz="1600" b="0" i="0" u="none" strike="noStrike" cap="none">
          <a:solidFill>
            <a:schemeClr val="bg2"/>
          </a:solidFill>
          <a:latin typeface="+mn-lt"/>
          <a:ea typeface="Arial"/>
          <a:cs typeface="Arial"/>
          <a:sym typeface="Arial"/>
        </a:defRPr>
      </a:lvl3pPr>
      <a:lvl4pPr marL="968973" marR="0" lvl="3" indent="-164543" algn="l" rtl="0" eaLnBrk="1" hangingPunct="1">
        <a:lnSpc>
          <a:spcPct val="100000"/>
        </a:lnSpc>
        <a:spcBef>
          <a:spcPts val="1200"/>
        </a:spcBef>
        <a:spcAft>
          <a:spcPts val="0"/>
        </a:spcAft>
        <a:buClr>
          <a:schemeClr val="bg2"/>
        </a:buClr>
        <a:buFont typeface="Arial" panose="020B0604020202020204" pitchFamily="34" charset="0"/>
        <a:buChar char="•"/>
        <a:defRPr sz="1400" b="0" i="0" u="none" strike="noStrike" cap="none">
          <a:solidFill>
            <a:schemeClr val="bg2"/>
          </a:solidFill>
          <a:latin typeface="+mn-lt"/>
          <a:ea typeface="Arial"/>
          <a:cs typeface="Arial"/>
          <a:sym typeface="Arial"/>
        </a:defRPr>
      </a:lvl4pPr>
      <a:lvl5pPr marL="1142657" marR="0" lvl="4" indent="-137119" algn="l" rtl="0" eaLnBrk="1" hangingPunct="1">
        <a:lnSpc>
          <a:spcPct val="100000"/>
        </a:lnSpc>
        <a:spcBef>
          <a:spcPts val="1200"/>
        </a:spcBef>
        <a:spcAft>
          <a:spcPts val="0"/>
        </a:spcAft>
        <a:buClr>
          <a:schemeClr val="bg2"/>
        </a:buClr>
        <a:buFont typeface="Symbol" panose="05050102010706020507" pitchFamily="18" charset="2"/>
        <a:buChar char=""/>
        <a:defRPr sz="1400" b="0" i="0" u="none" strike="noStrike" cap="none">
          <a:solidFill>
            <a:schemeClr val="bg2"/>
          </a:solidFill>
          <a:latin typeface="+mn-lt"/>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2" pos="3840">
          <p15:clr>
            <a:srgbClr val="547EBF"/>
          </p15:clr>
        </p15:guide>
        <p15:guide id="3" pos="4128">
          <p15:clr>
            <a:srgbClr val="F26B43"/>
          </p15:clr>
        </p15:guide>
        <p15:guide id="4" pos="4416">
          <p15:clr>
            <a:srgbClr val="F26B43"/>
          </p15:clr>
        </p15:guide>
        <p15:guide id="5" pos="4704">
          <p15:clr>
            <a:srgbClr val="F26B43"/>
          </p15:clr>
        </p15:guide>
        <p15:guide id="6" pos="4992">
          <p15:clr>
            <a:srgbClr val="9FCC3B"/>
          </p15:clr>
        </p15:guide>
        <p15:guide id="7" pos="5280">
          <p15:clr>
            <a:srgbClr val="F26B43"/>
          </p15:clr>
        </p15:guide>
        <p15:guide id="8" pos="5568">
          <p15:clr>
            <a:srgbClr val="547EBF"/>
          </p15:clr>
        </p15:guide>
        <p15:guide id="9" pos="5856">
          <p15:clr>
            <a:srgbClr val="F26B43"/>
          </p15:clr>
        </p15:guide>
        <p15:guide id="10" pos="6144">
          <p15:clr>
            <a:srgbClr val="F26B43"/>
          </p15:clr>
        </p15:guide>
        <p15:guide id="11" pos="6432">
          <p15:clr>
            <a:srgbClr val="F26B43"/>
          </p15:clr>
        </p15:guide>
        <p15:guide id="12" pos="6720">
          <p15:clr>
            <a:srgbClr val="F26B43"/>
          </p15:clr>
        </p15:guide>
        <p15:guide id="13" pos="7008">
          <p15:clr>
            <a:srgbClr val="F26B43"/>
          </p15:clr>
        </p15:guide>
        <p15:guide id="14" pos="7296">
          <p15:clr>
            <a:srgbClr val="5ACBF0"/>
          </p15:clr>
        </p15:guide>
        <p15:guide id="15" pos="3552">
          <p15:clr>
            <a:srgbClr val="F26B43"/>
          </p15:clr>
        </p15:guide>
        <p15:guide id="16" pos="3264">
          <p15:clr>
            <a:srgbClr val="F26B43"/>
          </p15:clr>
        </p15:guide>
        <p15:guide id="17" pos="2976">
          <p15:clr>
            <a:srgbClr val="F26B43"/>
          </p15:clr>
        </p15:guide>
        <p15:guide id="18" pos="2688">
          <p15:clr>
            <a:srgbClr val="9FCC3B"/>
          </p15:clr>
        </p15:guide>
        <p15:guide id="19" pos="2400">
          <p15:clr>
            <a:srgbClr val="F26B43"/>
          </p15:clr>
        </p15:guide>
        <p15:guide id="20" pos="2112">
          <p15:clr>
            <a:srgbClr val="547EBF"/>
          </p15:clr>
        </p15:guide>
        <p15:guide id="21" pos="1824">
          <p15:clr>
            <a:srgbClr val="F26B43"/>
          </p15:clr>
        </p15:guide>
        <p15:guide id="22" pos="1536">
          <p15:clr>
            <a:srgbClr val="F26B43"/>
          </p15:clr>
        </p15:guide>
        <p15:guide id="23" pos="1248">
          <p15:clr>
            <a:srgbClr val="F26B43"/>
          </p15:clr>
        </p15:guide>
        <p15:guide id="24" pos="960">
          <p15:clr>
            <a:srgbClr val="F26B43"/>
          </p15:clr>
        </p15:guide>
        <p15:guide id="25" pos="672">
          <p15:clr>
            <a:srgbClr val="F26B43"/>
          </p15:clr>
        </p15:guide>
        <p15:guide id="26" pos="384">
          <p15:clr>
            <a:srgbClr val="5ACBF0"/>
          </p15:clr>
        </p15:guide>
        <p15:guide id="27" orient="horz" pos="2448">
          <p15:clr>
            <a:srgbClr val="F26B43"/>
          </p15:clr>
        </p15:guide>
        <p15:guide id="28" orient="horz" pos="2736">
          <p15:clr>
            <a:srgbClr val="F26B43"/>
          </p15:clr>
        </p15:guide>
        <p15:guide id="29" orient="horz" pos="3024">
          <p15:clr>
            <a:srgbClr val="F26B43"/>
          </p15:clr>
        </p15:guide>
        <p15:guide id="30" orient="horz" pos="3312">
          <p15:clr>
            <a:srgbClr val="F26B43"/>
          </p15:clr>
        </p15:guide>
        <p15:guide id="31" orient="horz" pos="3600">
          <p15:clr>
            <a:srgbClr val="F26B43"/>
          </p15:clr>
        </p15:guide>
        <p15:guide id="32" orient="horz" pos="3888">
          <p15:clr>
            <a:srgbClr val="F26B43"/>
          </p15:clr>
        </p15:guide>
        <p15:guide id="33" orient="horz" pos="4032">
          <p15:clr>
            <a:srgbClr val="F26B43"/>
          </p15:clr>
        </p15:guide>
        <p15:guide id="34" orient="horz" pos="1872">
          <p15:clr>
            <a:srgbClr val="F26B43"/>
          </p15:clr>
        </p15:guide>
        <p15:guide id="35" orient="horz" pos="1584">
          <p15:clr>
            <a:srgbClr val="F26B43"/>
          </p15:clr>
        </p15:guide>
        <p15:guide id="36" orient="horz" pos="1296">
          <p15:clr>
            <a:srgbClr val="F26B43"/>
          </p15:clr>
        </p15:guide>
        <p15:guide id="37" orient="horz" pos="1008">
          <p15:clr>
            <a:srgbClr val="F26B43"/>
          </p15:clr>
        </p15:guide>
        <p15:guide id="38" orient="horz" pos="720">
          <p15:clr>
            <a:srgbClr val="F26B43"/>
          </p15:clr>
        </p15:guide>
        <p15:guide id="39" orient="horz" pos="576">
          <p15:clr>
            <a:srgbClr val="F26B43"/>
          </p15:clr>
        </p15:guide>
        <p15:guide id="40" orient="horz" pos="288">
          <p15:clr>
            <a:srgbClr val="F26B43"/>
          </p15:clr>
        </p15:guide>
        <p15:guide id="41" orient="horz" pos="2160">
          <p15:clr>
            <a:srgbClr val="F26B43"/>
          </p15:clr>
        </p15:guide>
        <p15:guide id="4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2"/>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505397739"/>
      </p:ext>
    </p:extLst>
  </p:cSld>
  <p:clrMap bg1="lt1" tx1="dk1" bg2="lt2" tx2="dk2" accent1="accent1" accent2="accent2" accent3="accent3" accent4="accent4" accent5="accent5" accent6="accent6" hlink="hlink" folHlink="folHlink"/>
  <p:transition>
    <p:fade/>
  </p:transition>
  <p:hf hdr="0" dt="0"/>
  <p:txStyles>
    <p:title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6.xml"/><Relationship Id="rId7" Type="http://schemas.openxmlformats.org/officeDocument/2006/relationships/image" Target="../media/image24.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6.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7.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4.xml"/><Relationship Id="rId7" Type="http://schemas.openxmlformats.org/officeDocument/2006/relationships/image" Target="../media/image22.svg"/><Relationship Id="rId2" Type="http://schemas.openxmlformats.org/officeDocument/2006/relationships/slideLayout" Target="../slideLayouts/slideLayout6.xml"/><Relationship Id="rId1" Type="http://schemas.openxmlformats.org/officeDocument/2006/relationships/tags" Target="../tags/tag22.xml"/><Relationship Id="rId6" Type="http://schemas.openxmlformats.org/officeDocument/2006/relationships/image" Target="../media/image21.png"/><Relationship Id="rId11" Type="http://schemas.openxmlformats.org/officeDocument/2006/relationships/image" Target="../media/image7.svg"/><Relationship Id="rId5" Type="http://schemas.openxmlformats.org/officeDocument/2006/relationships/image" Target="../media/image29.svg"/><Relationship Id="rId10" Type="http://schemas.openxmlformats.org/officeDocument/2006/relationships/image" Target="../media/image6.png"/><Relationship Id="rId4" Type="http://schemas.openxmlformats.org/officeDocument/2006/relationships/image" Target="../media/image28.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19.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27.xml"/><Relationship Id="rId6" Type="http://schemas.openxmlformats.org/officeDocument/2006/relationships/image" Target="../media/image23.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3.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9.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30.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24.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32.xml"/><Relationship Id="rId6" Type="http://schemas.openxmlformats.org/officeDocument/2006/relationships/image" Target="../media/image23.png"/><Relationship Id="rId11" Type="http://schemas.openxmlformats.org/officeDocument/2006/relationships/image" Target="../media/image38.svg"/><Relationship Id="rId5" Type="http://schemas.openxmlformats.org/officeDocument/2006/relationships/image" Target="../media/image31.svg"/><Relationship Id="rId10" Type="http://schemas.openxmlformats.org/officeDocument/2006/relationships/image" Target="../media/image37.png"/><Relationship Id="rId4" Type="http://schemas.openxmlformats.org/officeDocument/2006/relationships/image" Target="../media/image30.png"/><Relationship Id="rId9" Type="http://schemas.openxmlformats.org/officeDocument/2006/relationships/image" Target="../media/image33.sv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35.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notesSlide" Target="../notesSlides/notesSlide3.xml"/><Relationship Id="rId7" Type="http://schemas.openxmlformats.org/officeDocument/2006/relationships/image" Target="../media/image9.svg"/><Relationship Id="rId12" Type="http://schemas.openxmlformats.org/officeDocument/2006/relationships/image" Target="../media/image14.sv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8.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6.xml"/><Relationship Id="rId7" Type="http://schemas.openxmlformats.org/officeDocument/2006/relationships/image" Target="../media/image19.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notesSlide" Target="../notesSlides/notesSlide8.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23.png"/><Relationship Id="rId11" Type="http://schemas.openxmlformats.org/officeDocument/2006/relationships/image" Target="../media/image12.png"/><Relationship Id="rId5" Type="http://schemas.openxmlformats.org/officeDocument/2006/relationships/image" Target="../media/image22.svg"/><Relationship Id="rId10" Type="http://schemas.openxmlformats.org/officeDocument/2006/relationships/image" Target="../media/image11.svg"/><Relationship Id="rId4" Type="http://schemas.openxmlformats.org/officeDocument/2006/relationships/image" Target="../media/image21.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Implementing automation practices using Azure OpenAI</a:t>
            </a:r>
            <a:endParaRPr lang="en-US" dirty="0">
              <a:ea typeface="+mn-ea"/>
            </a:endParaRPr>
          </a:p>
        </p:txBody>
      </p:sp>
    </p:spTree>
    <p:custDataLst>
      <p:tags r:id="rId1"/>
    </p:custDataLst>
    <p:extLst>
      <p:ext uri="{BB962C8B-B14F-4D97-AF65-F5344CB8AC3E}">
        <p14:creationId xmlns:p14="http://schemas.microsoft.com/office/powerpoint/2010/main" val="6079132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Add Your Data</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3626873"/>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CD8C3F34-8B6D-7874-8928-2B746F9FED1D}"/>
              </a:ext>
            </a:extLst>
          </p:cNvPr>
          <p:cNvPicPr>
            <a:picLocks noChangeAspect="1"/>
          </p:cNvPicPr>
          <p:nvPr/>
        </p:nvPicPr>
        <p:blipFill>
          <a:blip r:embed="rId7"/>
          <a:stretch>
            <a:fillRect/>
          </a:stretch>
        </p:blipFill>
        <p:spPr>
          <a:xfrm>
            <a:off x="850518" y="2268415"/>
            <a:ext cx="5968370" cy="2948574"/>
          </a:xfrm>
          <a:prstGeom prst="rect">
            <a:avLst/>
          </a:prstGeom>
        </p:spPr>
      </p:pic>
      <p:pic>
        <p:nvPicPr>
          <p:cNvPr id="8" name="Picture 7">
            <a:extLst>
              <a:ext uri="{FF2B5EF4-FFF2-40B4-BE49-F238E27FC236}">
                <a16:creationId xmlns:a16="http://schemas.microsoft.com/office/drawing/2014/main" id="{CCDAB519-270B-4EE0-671A-4D8F4CFA13FD}"/>
              </a:ext>
            </a:extLst>
          </p:cNvPr>
          <p:cNvPicPr>
            <a:picLocks noChangeAspect="1"/>
          </p:cNvPicPr>
          <p:nvPr/>
        </p:nvPicPr>
        <p:blipFill>
          <a:blip r:embed="rId8"/>
          <a:stretch>
            <a:fillRect/>
          </a:stretch>
        </p:blipFill>
        <p:spPr>
          <a:xfrm>
            <a:off x="7193455" y="2329961"/>
            <a:ext cx="4254164" cy="2887027"/>
          </a:xfrm>
          <a:prstGeom prst="rect">
            <a:avLst/>
          </a:prstGeom>
        </p:spPr>
      </p:pic>
      <p:sp>
        <p:nvSpPr>
          <p:cNvPr id="9" name="Arrow: Right 8">
            <a:extLst>
              <a:ext uri="{FF2B5EF4-FFF2-40B4-BE49-F238E27FC236}">
                <a16:creationId xmlns:a16="http://schemas.microsoft.com/office/drawing/2014/main" id="{41E5F9FE-313D-15EE-336F-24E70BF1D01E}"/>
              </a:ext>
            </a:extLst>
          </p:cNvPr>
          <p:cNvSpPr/>
          <p:nvPr/>
        </p:nvSpPr>
        <p:spPr bwMode="auto">
          <a:xfrm>
            <a:off x="6224954" y="3470139"/>
            <a:ext cx="1019908" cy="60666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010291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Update a </a:t>
            </a:r>
            <a:r>
              <a:rPr lang="en-US" sz="2400" b="0" dirty="0" err="1">
                <a:latin typeface="Segoe UI Semibold" panose="020B0702040204020203" pitchFamily="34" charset="0"/>
                <a:cs typeface="Segoe UI Semibold" panose="020B0702040204020203" pitchFamily="34" charset="0"/>
              </a:rPr>
              <a:t>Streamlit</a:t>
            </a:r>
            <a:r>
              <a:rPr lang="en-US" sz="2400" b="0" dirty="0">
                <a:latin typeface="Segoe UI Semibold" panose="020B0702040204020203" pitchFamily="34" charset="0"/>
                <a:cs typeface="Segoe UI Semibold" panose="020B0702040204020203" pitchFamily="34" charset="0"/>
              </a:rPr>
              <a:t> Application</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2511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E2DB3F6A-FFEA-399A-BF6D-21F83CE031CC}"/>
              </a:ext>
            </a:extLst>
          </p:cNvPr>
          <p:cNvPicPr>
            <a:picLocks noChangeAspect="1"/>
          </p:cNvPicPr>
          <p:nvPr/>
        </p:nvPicPr>
        <p:blipFill>
          <a:blip r:embed="rId7"/>
          <a:stretch>
            <a:fillRect/>
          </a:stretch>
        </p:blipFill>
        <p:spPr>
          <a:xfrm>
            <a:off x="2559023" y="1841030"/>
            <a:ext cx="7073942" cy="4096220"/>
          </a:xfrm>
          <a:prstGeom prst="rect">
            <a:avLst/>
          </a:prstGeom>
        </p:spPr>
      </p:pic>
    </p:spTree>
    <p:custDataLst>
      <p:tags r:id="rId1"/>
    </p:custDataLst>
    <p:extLst>
      <p:ext uri="{BB962C8B-B14F-4D97-AF65-F5344CB8AC3E}">
        <p14:creationId xmlns:p14="http://schemas.microsoft.com/office/powerpoint/2010/main" val="3875315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Chat with Data</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2511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A09EDE26-5918-6548-0119-5941A732EC3F}"/>
              </a:ext>
            </a:extLst>
          </p:cNvPr>
          <p:cNvPicPr>
            <a:picLocks noChangeAspect="1"/>
          </p:cNvPicPr>
          <p:nvPr/>
        </p:nvPicPr>
        <p:blipFill>
          <a:blip r:embed="rId7"/>
          <a:stretch>
            <a:fillRect/>
          </a:stretch>
        </p:blipFill>
        <p:spPr>
          <a:xfrm>
            <a:off x="3193622" y="1951880"/>
            <a:ext cx="5804755" cy="3918753"/>
          </a:xfrm>
          <a:prstGeom prst="rect">
            <a:avLst/>
          </a:prstGeom>
        </p:spPr>
      </p:pic>
    </p:spTree>
    <p:custDataLst>
      <p:tags r:id="rId1"/>
    </p:custDataLst>
    <p:extLst>
      <p:ext uri="{BB962C8B-B14F-4D97-AF65-F5344CB8AC3E}">
        <p14:creationId xmlns:p14="http://schemas.microsoft.com/office/powerpoint/2010/main" val="33645915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function calls</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6018678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3 Architecture </a:t>
            </a:r>
            <a:endParaRPr lang="en-US" dirty="0"/>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6889" y="313848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6096000" y="3733095"/>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a:t>
            </a:r>
          </a:p>
        </p:txBody>
      </p:sp>
      <p:sp>
        <p:nvSpPr>
          <p:cNvPr id="2" name="TextBox 1">
            <a:extLst>
              <a:ext uri="{FF2B5EF4-FFF2-40B4-BE49-F238E27FC236}">
                <a16:creationId xmlns:a16="http://schemas.microsoft.com/office/drawing/2014/main" id="{57DF6FE8-718D-B610-EE26-7A43A25CFE12}"/>
              </a:ext>
            </a:extLst>
          </p:cNvPr>
          <p:cNvSpPr txBox="1"/>
          <p:nvPr/>
        </p:nvSpPr>
        <p:spPr>
          <a:xfrm>
            <a:off x="8002432" y="1851398"/>
            <a:ext cx="2055504" cy="369332"/>
          </a:xfrm>
          <a:prstGeom prst="rect">
            <a:avLst/>
          </a:prstGeom>
          <a:noFill/>
        </p:spPr>
        <p:txBody>
          <a:bodyPr wrap="square">
            <a:spAutoFit/>
          </a:bodyPr>
          <a:lstStyle/>
          <a:p>
            <a:pPr defTabSz="932472" fontAlgn="base">
              <a:spcBef>
                <a:spcPct val="0"/>
              </a:spcBef>
              <a:spcAft>
                <a:spcPct val="0"/>
              </a:spcAft>
            </a:pPr>
            <a:r>
              <a:rPr lang="en-US" sz="1800" dirty="0" err="1">
                <a:solidFill>
                  <a:schemeClr val="tx1"/>
                </a:solidFill>
                <a:ea typeface="Segoe UI" pitchFamily="34" charset="0"/>
                <a:cs typeface="Segoe UI" pitchFamily="34" charset="0"/>
              </a:rPr>
              <a:t>Customers.json</a:t>
            </a:r>
            <a:endParaRPr lang="en-US" sz="1800" dirty="0">
              <a:solidFill>
                <a:schemeClr val="tx1"/>
              </a:soli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C94B1553-E2B1-9DBC-A8B8-4ED06B7BB2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05848" y="1729913"/>
            <a:ext cx="578094" cy="578094"/>
          </a:xfrm>
          <a:prstGeom prst="rect">
            <a:avLst/>
          </a:prstGeom>
        </p:spPr>
      </p:pic>
      <p:pic>
        <p:nvPicPr>
          <p:cNvPr id="23" name="Picture 2" descr="Streamlit logo on light background">
            <a:extLst>
              <a:ext uri="{FF2B5EF4-FFF2-40B4-BE49-F238E27FC236}">
                <a16:creationId xmlns:a16="http://schemas.microsoft.com/office/drawing/2014/main" id="{2694B260-40FB-7FDD-49D1-46EAE33710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0388" y="462015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Azure OpenAI Service: Microsoft integriert ChatGPT und Dall-E in Cloud">
            <a:extLst>
              <a:ext uri="{FF2B5EF4-FFF2-40B4-BE49-F238E27FC236}">
                <a16:creationId xmlns:a16="http://schemas.microsoft.com/office/drawing/2014/main" id="{147AED3C-02CC-9EF5-9AE8-F724FEE1E42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996" t="7910" r="25049" b="9081"/>
          <a:stretch/>
        </p:blipFill>
        <p:spPr bwMode="auto">
          <a:xfrm>
            <a:off x="2733906" y="314141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21936A49-941C-A488-90E9-441B33F7E48C}"/>
              </a:ext>
            </a:extLst>
          </p:cNvPr>
          <p:cNvSpPr txBox="1"/>
          <p:nvPr/>
        </p:nvSpPr>
        <p:spPr>
          <a:xfrm>
            <a:off x="2020200" y="374310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34" name="Graphic 33">
            <a:extLst>
              <a:ext uri="{FF2B5EF4-FFF2-40B4-BE49-F238E27FC236}">
                <a16:creationId xmlns:a16="http://schemas.microsoft.com/office/drawing/2014/main" id="{4167A562-DC5D-B654-C44A-8545F9056BB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43729" y="1729913"/>
            <a:ext cx="575163" cy="575163"/>
          </a:xfrm>
          <a:prstGeom prst="rect">
            <a:avLst/>
          </a:prstGeom>
        </p:spPr>
      </p:pic>
      <p:sp>
        <p:nvSpPr>
          <p:cNvPr id="35" name="TextBox 34">
            <a:extLst>
              <a:ext uri="{FF2B5EF4-FFF2-40B4-BE49-F238E27FC236}">
                <a16:creationId xmlns:a16="http://schemas.microsoft.com/office/drawing/2014/main" id="{46DCCF96-D364-8274-B5D4-6E35D23CE09F}"/>
              </a:ext>
            </a:extLst>
          </p:cNvPr>
          <p:cNvSpPr txBox="1"/>
          <p:nvPr/>
        </p:nvSpPr>
        <p:spPr>
          <a:xfrm>
            <a:off x="5739391" y="229412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cxnSp>
        <p:nvCxnSpPr>
          <p:cNvPr id="37" name="Straight Arrow Connector 36">
            <a:extLst>
              <a:ext uri="{FF2B5EF4-FFF2-40B4-BE49-F238E27FC236}">
                <a16:creationId xmlns:a16="http://schemas.microsoft.com/office/drawing/2014/main" id="{21ED9B02-8A31-8F50-BB28-A0670DD225EB}"/>
              </a:ext>
            </a:extLst>
          </p:cNvPr>
          <p:cNvCxnSpPr>
            <a:cxnSpLocks/>
            <a:stCxn id="35" idx="2"/>
            <a:endCxn id="4" idx="0"/>
          </p:cNvCxnSpPr>
          <p:nvPr/>
        </p:nvCxnSpPr>
        <p:spPr>
          <a:xfrm>
            <a:off x="6767143" y="2663457"/>
            <a:ext cx="8794" cy="47502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061710C-3A96-F48C-C9C0-679066679B6C}"/>
              </a:ext>
            </a:extLst>
          </p:cNvPr>
          <p:cNvCxnSpPr>
            <a:stCxn id="30" idx="2"/>
            <a:endCxn id="23" idx="1"/>
          </p:cNvCxnSpPr>
          <p:nvPr/>
        </p:nvCxnSpPr>
        <p:spPr>
          <a:xfrm>
            <a:off x="3047952" y="4389437"/>
            <a:ext cx="772436" cy="749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900DDFE-67E4-CDF3-FDBE-F1403CCB1A83}"/>
              </a:ext>
            </a:extLst>
          </p:cNvPr>
          <p:cNvSpPr txBox="1"/>
          <p:nvPr/>
        </p:nvSpPr>
        <p:spPr>
          <a:xfrm>
            <a:off x="1623492" y="4697214"/>
            <a:ext cx="2055504" cy="338554"/>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Function definitions</a:t>
            </a:r>
          </a:p>
        </p:txBody>
      </p:sp>
      <p:cxnSp>
        <p:nvCxnSpPr>
          <p:cNvPr id="51" name="Straight Arrow Connector 50">
            <a:extLst>
              <a:ext uri="{FF2B5EF4-FFF2-40B4-BE49-F238E27FC236}">
                <a16:creationId xmlns:a16="http://schemas.microsoft.com/office/drawing/2014/main" id="{5011F4B8-8561-4192-F5CC-BA5618FDAA78}"/>
              </a:ext>
            </a:extLst>
          </p:cNvPr>
          <p:cNvCxnSpPr>
            <a:cxnSpLocks/>
            <a:stCxn id="11" idx="2"/>
            <a:endCxn id="23" idx="3"/>
          </p:cNvCxnSpPr>
          <p:nvPr/>
        </p:nvCxnSpPr>
        <p:spPr>
          <a:xfrm flipH="1">
            <a:off x="5593107" y="4379426"/>
            <a:ext cx="1213605" cy="75929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4E9FE9E-C106-FA3D-17B6-922650E88DD6}"/>
              </a:ext>
            </a:extLst>
          </p:cNvPr>
          <p:cNvSpPr txBox="1"/>
          <p:nvPr/>
        </p:nvSpPr>
        <p:spPr>
          <a:xfrm>
            <a:off x="6199909" y="4728466"/>
            <a:ext cx="2231914" cy="584775"/>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Function call defined</a:t>
            </a:r>
          </a:p>
          <a:p>
            <a:pPr defTabSz="932472" fontAlgn="base">
              <a:spcBef>
                <a:spcPct val="0"/>
              </a:spcBef>
              <a:spcAft>
                <a:spcPct val="0"/>
              </a:spcAft>
            </a:pPr>
            <a:r>
              <a:rPr lang="en-US" sz="1600" dirty="0">
                <a:solidFill>
                  <a:schemeClr val="tx1"/>
                </a:solidFill>
                <a:ea typeface="Segoe UI" pitchFamily="34" charset="0"/>
                <a:cs typeface="Segoe UI" pitchFamily="34" charset="0"/>
              </a:rPr>
              <a:t>by GPT-4 deployment</a:t>
            </a:r>
          </a:p>
        </p:txBody>
      </p:sp>
    </p:spTree>
    <p:custDataLst>
      <p:tags r:id="rId1"/>
    </p:custDataLst>
    <p:extLst>
      <p:ext uri="{BB962C8B-B14F-4D97-AF65-F5344CB8AC3E}">
        <p14:creationId xmlns:p14="http://schemas.microsoft.com/office/powerpoint/2010/main" val="32077437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function calling against external APIs</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create a Web API endpoint for customer data. Then, you will build a function definition for the Azure OpenAI service and write Python code in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Streamlit</a:t>
            </a:r>
            <a:r>
              <a:rPr kumimoji="0" lang="en-US" sz="1800" b="0" i="0" u="none" strike="noStrike" kern="1200" cap="none" spc="0" normalizeH="0" baseline="0" noProof="0" dirty="0">
                <a:ln>
                  <a:noFill/>
                </a:ln>
                <a:solidFill>
                  <a:srgbClr val="000000"/>
                </a:solidFill>
                <a:effectLst/>
                <a:uLnTx/>
                <a:uFillTx/>
                <a:latin typeface="Segoe UI "/>
                <a:ea typeface="+mn-ea"/>
                <a:cs typeface="+mn-cs"/>
              </a:rPr>
              <a:t> to tie everything together.</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Implement a customer account information API endpoint against Cosmos DB using C#</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 function in Python to perform customer account lookup as part of a broader conversation</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48933"/>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Incorporate function calling into the existing chat completions solution</a:t>
            </a:r>
          </a:p>
        </p:txBody>
      </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697838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Build a Web API Endpoint</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build a standard Web API service in C# that reads from </a:t>
            </a:r>
            <a:r>
              <a:rPr kumimoji="0" lang="en-US" sz="2000" b="0" i="0" u="none" strike="noStrike" kern="1200" cap="none" spc="0" normalizeH="0" baseline="0" noProof="0" dirty="0" err="1">
                <a:ln>
                  <a:noFill/>
                </a:ln>
                <a:effectLst/>
                <a:uLnTx/>
                <a:uFillTx/>
                <a:latin typeface="Segoe UI "/>
                <a:ea typeface="+mn-ea"/>
                <a:cs typeface="+mn-cs"/>
              </a:rPr>
              <a:t>dat</a:t>
            </a:r>
            <a:r>
              <a:rPr lang="en-US" sz="2000" dirty="0">
                <a:latin typeface="Segoe UI "/>
              </a:rPr>
              <a:t>a in Cosmos DB.</a:t>
            </a:r>
            <a:endParaRPr kumimoji="0" lang="en-US" sz="2000" b="0" i="0" u="none" strike="noStrike" kern="1200" cap="none" spc="0" normalizeH="0" baseline="0" noProof="0" dirty="0">
              <a:ln>
                <a:noFill/>
              </a:ln>
              <a:effectLst/>
              <a:uLnTx/>
              <a:uFillTx/>
              <a:latin typeface="Segoe UI "/>
              <a:ea typeface="+mn-ea"/>
              <a:cs typeface="+mn-cs"/>
            </a:endParaRP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For the sake of simplicity, this service can run locally or you could deploy it to Azure.</a:t>
            </a: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3832778"/>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6"/>
            <a:ext cx="10677524" cy="3027831"/>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2308324"/>
          </a:xfrm>
          <a:prstGeom prst="rect">
            <a:avLst/>
          </a:prstGeom>
          <a:noFill/>
        </p:spPr>
        <p:txBody>
          <a:bodyPr wrap="square" lIns="91440" tIns="45720" rIns="91440" bIns="45720" anchor="t">
            <a:spAutoFit/>
          </a:bodyPr>
          <a:lstStyle/>
          <a:p>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Task</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IEnumerable</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&gt;&gt; </a:t>
            </a:r>
            <a:r>
              <a:rPr lang="en-US" b="0" dirty="0" err="1">
                <a:solidFill>
                  <a:srgbClr val="795E26"/>
                </a:solidFill>
                <a:effectLst/>
                <a:latin typeface="Consolas" panose="020B0609020204030204" pitchFamily="49" charset="0"/>
              </a:rPr>
              <a:t>GetCustomersByName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queryable</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container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GetItemLinqQueryable</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FeedIterator</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 </a:t>
            </a:r>
            <a:r>
              <a:rPr lang="en-US" b="0" dirty="0">
                <a:solidFill>
                  <a:srgbClr val="001080"/>
                </a:solidFill>
                <a:effectLst/>
                <a:latin typeface="Consolas" panose="020B0609020204030204" pitchFamily="49" charset="0"/>
              </a:rPr>
              <a:t>feed</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queryable</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Where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a:t>
            </a:r>
            <a:r>
              <a:rPr lang="en-US" b="0" dirty="0">
                <a:solidFill>
                  <a:srgbClr val="000000"/>
                </a:solidFill>
                <a:effectLst/>
                <a:latin typeface="Consolas" panose="020B0609020204030204" pitchFamily="49" charset="0"/>
              </a:rPr>
              <a:t> =&gt; </a:t>
            </a:r>
            <a:r>
              <a:rPr lang="en-US" b="0" dirty="0" err="1">
                <a:solidFill>
                  <a:srgbClr val="001080"/>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FullName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ToFeedIterator</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ExecuteQuery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feed</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758760" y="5826303"/>
            <a:ext cx="10677524" cy="276999"/>
          </a:xfrm>
          <a:prstGeom prst="rect">
            <a:avLst/>
          </a:prstGeom>
          <a:noFill/>
        </p:spPr>
        <p:txBody>
          <a:bodyPr wrap="square" lIns="0" tIns="0" rIns="0" bIns="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method above retrieves any customer whose full name matches the input string.</a:t>
            </a:r>
          </a:p>
        </p:txBody>
      </p:sp>
    </p:spTree>
    <p:custDataLst>
      <p:tags r:id="rId1"/>
    </p:custDataLst>
    <p:extLst>
      <p:ext uri="{BB962C8B-B14F-4D97-AF65-F5344CB8AC3E}">
        <p14:creationId xmlns:p14="http://schemas.microsoft.com/office/powerpoint/2010/main" val="10758215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Create a Function Definition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then tell the Azure OpenAI service about any available functions, including input parameters, data types, and required inputs.</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This is an example of a function definition.</a:t>
            </a: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4029160"/>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5"/>
            <a:ext cx="10677524" cy="3665323"/>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3693319"/>
          </a:xfrm>
          <a:prstGeom prst="rect">
            <a:avLst/>
          </a:prstGeom>
          <a:noFill/>
        </p:spPr>
        <p:txBody>
          <a:bodyPr wrap="square" lIns="91440" tIns="45720" rIns="91440" bIns="45720" anchor="t">
            <a:spAutoFit/>
          </a:bodyPr>
          <a:lstStyle/>
          <a:p>
            <a:r>
              <a:rPr lang="en-US" b="0" dirty="0">
                <a:solidFill>
                  <a:srgbClr val="3B3B3B"/>
                </a:solidFill>
                <a:effectLst/>
                <a:latin typeface="Consolas" panose="020B0609020204030204" pitchFamily="49" charset="0"/>
              </a:rPr>
              <a:t>functions =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"name": "</a:t>
            </a:r>
            <a:r>
              <a:rPr lang="en-US" b="0" dirty="0" err="1">
                <a:solidFill>
                  <a:srgbClr val="3B3B3B"/>
                </a:solidFill>
                <a:effectLst/>
                <a:latin typeface="Consolas" panose="020B0609020204030204" pitchFamily="49" charset="0"/>
              </a:rPr>
              <a:t>get_widgets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"description": "Get widgets by owner",</a:t>
            </a:r>
          </a:p>
          <a:p>
            <a:r>
              <a:rPr lang="en-US" b="0" dirty="0">
                <a:solidFill>
                  <a:srgbClr val="3B3B3B"/>
                </a:solidFill>
                <a:effectLst/>
                <a:latin typeface="Consolas" panose="020B0609020204030204" pitchFamily="49" charset="0"/>
              </a:rPr>
              <a:t>        "parameters": {</a:t>
            </a:r>
          </a:p>
          <a:p>
            <a:r>
              <a:rPr lang="en-US" b="0" dirty="0">
                <a:solidFill>
                  <a:srgbClr val="3B3B3B"/>
                </a:solidFill>
                <a:effectLst/>
                <a:latin typeface="Consolas" panose="020B0609020204030204" pitchFamily="49" charset="0"/>
              </a:rPr>
              <a:t>            "type": "object",</a:t>
            </a:r>
          </a:p>
          <a:p>
            <a:r>
              <a:rPr lang="en-US" b="0" dirty="0">
                <a:solidFill>
                  <a:srgbClr val="3B3B3B"/>
                </a:solidFill>
                <a:effectLst/>
                <a:latin typeface="Consolas" panose="020B0609020204030204" pitchFamily="49" charset="0"/>
              </a:rPr>
              <a:t>            "properties": {</a:t>
            </a:r>
          </a:p>
          <a:p>
            <a:r>
              <a:rPr lang="en-US" dirty="0">
                <a:solidFill>
                  <a:srgbClr val="3B3B3B"/>
                </a:solidFill>
                <a:latin typeface="Consolas" panose="020B0609020204030204" pitchFamily="49" charset="0"/>
              </a:rPr>
              <a:t>	         "owner": {"type": "string"},</a:t>
            </a:r>
            <a:endParaRPr lang="en-US" b="0" dirty="0">
              <a:solidFill>
                <a:srgbClr val="3B3B3B"/>
              </a:solidFill>
              <a:effectLst/>
              <a:latin typeface="Consolas" panose="020B0609020204030204" pitchFamily="49" charset="0"/>
            </a:endParaRPr>
          </a:p>
          <a:p>
            <a:r>
              <a:rPr lang="en-US" dirty="0">
                <a:solidFill>
                  <a:srgbClr val="3B3B3B"/>
                </a:solidFill>
                <a:latin typeface="Consolas" panose="020B0609020204030204" pitchFamily="49" charset="0"/>
              </a:rPr>
              <a:t>	     </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"required": ["owner"],</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17104953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7F613-89BB-81D8-D80A-699B1521C7DE}"/>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audio transcription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3" name="Text Placeholder 12">
            <a:extLst>
              <a:ext uri="{FF2B5EF4-FFF2-40B4-BE49-F238E27FC236}">
                <a16:creationId xmlns:a16="http://schemas.microsoft.com/office/drawing/2014/main" id="{DC4F314B-8C80-447E-C45F-1BD4E4502EBB}"/>
              </a:ext>
            </a:extLst>
          </p:cNvPr>
          <p:cNvSpPr>
            <a:spLocks noGrp="1"/>
          </p:cNvSpPr>
          <p:nvPr>
            <p:ph type="body" sz="quarter" idx="12"/>
          </p:nvPr>
        </p:nvSpPr>
        <p:spPr/>
        <p:txBody>
          <a:bodyPr/>
          <a:lstStyle/>
          <a:p>
            <a:endParaRPr lang="en-IN"/>
          </a:p>
        </p:txBody>
      </p:sp>
    </p:spTree>
    <p:custDataLst>
      <p:tags r:id="rId1"/>
    </p:custDataLst>
    <p:extLst>
      <p:ext uri="{BB962C8B-B14F-4D97-AF65-F5344CB8AC3E}">
        <p14:creationId xmlns:p14="http://schemas.microsoft.com/office/powerpoint/2010/main" val="25787074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4 Architecture </a:t>
            </a:r>
            <a:endParaRPr lang="en-US" dirty="0"/>
          </a:p>
        </p:txBody>
      </p:sp>
      <p:pic>
        <p:nvPicPr>
          <p:cNvPr id="20" name="Graphic 19">
            <a:extLst>
              <a:ext uri="{FF2B5EF4-FFF2-40B4-BE49-F238E27FC236}">
                <a16:creationId xmlns:a16="http://schemas.microsoft.com/office/drawing/2014/main" id="{574FE097-5E1A-8051-524F-BB0B22C14B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8016" y="1736374"/>
            <a:ext cx="628092" cy="628092"/>
          </a:xfrm>
          <a:prstGeom prst="rect">
            <a:avLst/>
          </a:prstGeom>
        </p:spPr>
      </p:pic>
      <p:pic>
        <p:nvPicPr>
          <p:cNvPr id="26" name="Picture 2" descr="Streamlit logo on light background">
            <a:extLst>
              <a:ext uri="{FF2B5EF4-FFF2-40B4-BE49-F238E27FC236}">
                <a16:creationId xmlns:a16="http://schemas.microsoft.com/office/drawing/2014/main" id="{81FEFA8A-4C4C-153C-D21E-4CCAEB9429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5611" y="346799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Azure OpenAI Service: Microsoft integriert ChatGPT und Dall-E in Cloud">
            <a:extLst>
              <a:ext uri="{FF2B5EF4-FFF2-40B4-BE49-F238E27FC236}">
                <a16:creationId xmlns:a16="http://schemas.microsoft.com/office/drawing/2014/main" id="{495778CE-1FCE-5233-8EF8-85044CB7FEA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6180491" y="176277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51E8F90-C51D-0454-67D4-9BB69C961A7A}"/>
              </a:ext>
            </a:extLst>
          </p:cNvPr>
          <p:cNvSpPr txBox="1"/>
          <p:nvPr/>
        </p:nvSpPr>
        <p:spPr>
          <a:xfrm>
            <a:off x="5466785"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29" name="TextBox 28">
            <a:extLst>
              <a:ext uri="{FF2B5EF4-FFF2-40B4-BE49-F238E27FC236}">
                <a16:creationId xmlns:a16="http://schemas.microsoft.com/office/drawing/2014/main" id="{00C2D46E-E882-D381-FE18-2750EE24800A}"/>
              </a:ext>
            </a:extLst>
          </p:cNvPr>
          <p:cNvSpPr txBox="1"/>
          <p:nvPr/>
        </p:nvSpPr>
        <p:spPr>
          <a:xfrm>
            <a:off x="3975518"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Services</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Speech</a:t>
            </a:r>
          </a:p>
        </p:txBody>
      </p:sp>
      <p:pic>
        <p:nvPicPr>
          <p:cNvPr id="31" name="Graphic 30" descr="Radio microphone with solid fill">
            <a:extLst>
              <a:ext uri="{FF2B5EF4-FFF2-40B4-BE49-F238E27FC236}">
                <a16:creationId xmlns:a16="http://schemas.microsoft.com/office/drawing/2014/main" id="{640296F8-AC61-C935-32B1-83308B2B2A1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46070" y="3467997"/>
            <a:ext cx="914400" cy="914400"/>
          </a:xfrm>
          <a:prstGeom prst="rect">
            <a:avLst/>
          </a:prstGeom>
        </p:spPr>
      </p:pic>
      <p:cxnSp>
        <p:nvCxnSpPr>
          <p:cNvPr id="33" name="Straight Arrow Connector 32">
            <a:extLst>
              <a:ext uri="{FF2B5EF4-FFF2-40B4-BE49-F238E27FC236}">
                <a16:creationId xmlns:a16="http://schemas.microsoft.com/office/drawing/2014/main" id="{99B90B3B-AAD3-4BE2-E3F8-279900BFB26D}"/>
              </a:ext>
            </a:extLst>
          </p:cNvPr>
          <p:cNvCxnSpPr>
            <a:cxnSpLocks/>
            <a:stCxn id="31" idx="0"/>
            <a:endCxn id="29" idx="2"/>
          </p:cNvCxnSpPr>
          <p:nvPr/>
        </p:nvCxnSpPr>
        <p:spPr>
          <a:xfrm flipV="1">
            <a:off x="5003270" y="3010797"/>
            <a:ext cx="0"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7FD08C3-A102-B563-4747-F74025A42150}"/>
              </a:ext>
            </a:extLst>
          </p:cNvPr>
          <p:cNvCxnSpPr>
            <a:stCxn id="20" idx="3"/>
            <a:endCxn id="27" idx="1"/>
          </p:cNvCxnSpPr>
          <p:nvPr/>
        </p:nvCxnSpPr>
        <p:spPr>
          <a:xfrm flipV="1">
            <a:off x="5326108" y="2050360"/>
            <a:ext cx="854383" cy="6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987BFD5-0ECF-64C0-C568-FEAEB56F54FC}"/>
              </a:ext>
            </a:extLst>
          </p:cNvPr>
          <p:cNvCxnSpPr>
            <a:stCxn id="28" idx="2"/>
            <a:endCxn id="26" idx="0"/>
          </p:cNvCxnSpPr>
          <p:nvPr/>
        </p:nvCxnSpPr>
        <p:spPr>
          <a:xfrm flipH="1">
            <a:off x="6051971" y="3010797"/>
            <a:ext cx="442566"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78486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Deploy app resources</a:t>
            </a:r>
            <a:endParaRPr lang="en-US" dirty="0">
              <a:ea typeface="+mn-ea"/>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r>
              <a:rPr lang="en-US" dirty="0"/>
              <a:t>Exercise 1</a:t>
            </a:r>
          </a:p>
        </p:txBody>
      </p:sp>
    </p:spTree>
    <p:custDataLst>
      <p:tags r:id="rId1"/>
    </p:custDataLst>
    <p:extLst>
      <p:ext uri="{BB962C8B-B14F-4D97-AF65-F5344CB8AC3E}">
        <p14:creationId xmlns:p14="http://schemas.microsoft.com/office/powerpoint/2010/main" val="2360807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audio transcription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exercise, you’ll </a:t>
            </a:r>
            <a:r>
              <a:rPr lang="en-US" dirty="0">
                <a:solidFill>
                  <a:srgbClr val="000000"/>
                </a:solidFill>
                <a:latin typeface="Segoe UI "/>
              </a:rPr>
              <a:t>create an Azure AI Services Speech service and use it to transcribe utterances from your microphone into chat completion requests in Azure OpenAI.</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an Azure AI Services Speech service and test it using the OpenAI Studio Chat playground</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Incorporate speech to text into the existing chat completions solution</a:t>
            </a:r>
          </a:p>
        </p:txBody>
      </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459124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US" sz="2800" dirty="0">
                <a:latin typeface="+mn-lt"/>
                <a:cs typeface="Segoe UI Light" panose="020B0502040204020203" pitchFamily="34" charset="0"/>
              </a:rPr>
              <a:t>Prepare a speech resource</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738664"/>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Segoe UI "/>
                <a:ea typeface="+mn-ea"/>
                <a:cs typeface="+mn-cs"/>
              </a:rPr>
              <a:t>The Azure OpenAI Studio has built-in support for AI Services Speech resources.</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984885"/>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lang="en-US" sz="1600" dirty="0">
                <a:solidFill>
                  <a:srgbClr val="000000"/>
                </a:solidFill>
                <a:latin typeface="Segoe UI "/>
              </a:rPr>
              <a:t>You will work with a speech to text scenario in this exercise, but text to speech is also a possibility.</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7" name="Picture 6">
            <a:extLst>
              <a:ext uri="{FF2B5EF4-FFF2-40B4-BE49-F238E27FC236}">
                <a16:creationId xmlns:a16="http://schemas.microsoft.com/office/drawing/2014/main" id="{60780E01-38BC-0911-D9A0-6527D8434F17}"/>
              </a:ext>
            </a:extLst>
          </p:cNvPr>
          <p:cNvPicPr>
            <a:picLocks noChangeAspect="1"/>
          </p:cNvPicPr>
          <p:nvPr/>
        </p:nvPicPr>
        <p:blipFill>
          <a:blip r:embed="rId4"/>
          <a:stretch>
            <a:fillRect/>
          </a:stretch>
        </p:blipFill>
        <p:spPr>
          <a:xfrm>
            <a:off x="5964220" y="1586487"/>
            <a:ext cx="3894599" cy="4599703"/>
          </a:xfrm>
          <a:prstGeom prst="rect">
            <a:avLst/>
          </a:prstGeom>
        </p:spPr>
      </p:pic>
    </p:spTree>
    <p:custDataLst>
      <p:tags r:id="rId1"/>
    </p:custDataLst>
    <p:extLst>
      <p:ext uri="{BB962C8B-B14F-4D97-AF65-F5344CB8AC3E}">
        <p14:creationId xmlns:p14="http://schemas.microsoft.com/office/powerpoint/2010/main" val="17818694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sz="2800" dirty="0">
                <a:latin typeface="+mn-lt"/>
                <a:cs typeface="Segoe UI Light" panose="020B0502040204020203" pitchFamily="34" charset="0"/>
              </a:rPr>
              <a:t>Make Requests using Speech</a:t>
            </a:r>
            <a:endParaRPr lang="en-US" dirty="0"/>
          </a:p>
        </p:txBody>
      </p:sp>
      <p:sp>
        <p:nvSpPr>
          <p:cNvPr id="42" name="Rectangle: Rounded Corners 41">
            <a:extLst>
              <a:ext uri="{FF2B5EF4-FFF2-40B4-BE49-F238E27FC236}">
                <a16:creationId xmlns:a16="http://schemas.microsoft.com/office/drawing/2014/main" id="{66D99054-7329-D75D-8B4B-F9F780998CB3}"/>
              </a:ext>
              <a:ext uri="{C183D7F6-B498-43B3-948B-1728B52AA6E4}">
                <adec:decorative xmlns:adec="http://schemas.microsoft.com/office/drawing/2017/decorative" val="1"/>
              </a:ext>
            </a:extLst>
          </p:cNvPr>
          <p:cNvSpPr/>
          <p:nvPr/>
        </p:nvSpPr>
        <p:spPr bwMode="auto">
          <a:xfrm>
            <a:off x="588263" y="1612900"/>
            <a:ext cx="11018520" cy="4660900"/>
          </a:xfrm>
          <a:prstGeom prst="roundRect">
            <a:avLst>
              <a:gd name="adj" fmla="val 4846"/>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pic>
        <p:nvPicPr>
          <p:cNvPr id="5" name="Picture 4">
            <a:extLst>
              <a:ext uri="{FF2B5EF4-FFF2-40B4-BE49-F238E27FC236}">
                <a16:creationId xmlns:a16="http://schemas.microsoft.com/office/drawing/2014/main" id="{381D5952-4A21-8448-F44A-F99EAF5414B3}"/>
              </a:ext>
            </a:extLst>
          </p:cNvPr>
          <p:cNvPicPr>
            <a:picLocks noChangeAspect="1"/>
          </p:cNvPicPr>
          <p:nvPr/>
        </p:nvPicPr>
        <p:blipFill>
          <a:blip r:embed="rId4"/>
          <a:stretch>
            <a:fillRect/>
          </a:stretch>
        </p:blipFill>
        <p:spPr>
          <a:xfrm>
            <a:off x="5998233" y="1793652"/>
            <a:ext cx="5366483" cy="4495065"/>
          </a:xfrm>
          <a:prstGeom prst="rect">
            <a:avLst/>
          </a:prstGeom>
        </p:spPr>
      </p:pic>
      <p:pic>
        <p:nvPicPr>
          <p:cNvPr id="3" name="Picture 2">
            <a:extLst>
              <a:ext uri="{FF2B5EF4-FFF2-40B4-BE49-F238E27FC236}">
                <a16:creationId xmlns:a16="http://schemas.microsoft.com/office/drawing/2014/main" id="{79142A24-9959-529B-7256-BC6F325A867F}"/>
              </a:ext>
            </a:extLst>
          </p:cNvPr>
          <p:cNvPicPr>
            <a:picLocks noChangeAspect="1"/>
          </p:cNvPicPr>
          <p:nvPr/>
        </p:nvPicPr>
        <p:blipFill>
          <a:blip r:embed="rId5"/>
          <a:stretch>
            <a:fillRect/>
          </a:stretch>
        </p:blipFill>
        <p:spPr>
          <a:xfrm>
            <a:off x="585217" y="3311982"/>
            <a:ext cx="5510783" cy="1262736"/>
          </a:xfrm>
          <a:prstGeom prst="rect">
            <a:avLst/>
          </a:prstGeom>
        </p:spPr>
      </p:pic>
    </p:spTree>
    <p:custDataLst>
      <p:tags r:id="rId1"/>
    </p:custDataLst>
    <p:extLst>
      <p:ext uri="{BB962C8B-B14F-4D97-AF65-F5344CB8AC3E}">
        <p14:creationId xmlns:p14="http://schemas.microsoft.com/office/powerpoint/2010/main" val="213568758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Provide live audio transcription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5</a:t>
            </a:r>
          </a:p>
        </p:txBody>
      </p:sp>
    </p:spTree>
    <p:custDataLst>
      <p:tags r:id="rId1"/>
    </p:custDataLst>
    <p:extLst>
      <p:ext uri="{BB962C8B-B14F-4D97-AF65-F5344CB8AC3E}">
        <p14:creationId xmlns:p14="http://schemas.microsoft.com/office/powerpoint/2010/main" val="34475141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5 Architecture </a:t>
            </a:r>
            <a:endParaRPr lang="en-US" dirty="0"/>
          </a:p>
        </p:txBody>
      </p:sp>
      <p:pic>
        <p:nvPicPr>
          <p:cNvPr id="2" name="Graphic 1">
            <a:extLst>
              <a:ext uri="{FF2B5EF4-FFF2-40B4-BE49-F238E27FC236}">
                <a16:creationId xmlns:a16="http://schemas.microsoft.com/office/drawing/2014/main" id="{D4D453F7-46F9-680F-E479-1AA5446AB1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8016" y="1736374"/>
            <a:ext cx="628092" cy="628092"/>
          </a:xfrm>
          <a:prstGeom prst="rect">
            <a:avLst/>
          </a:prstGeom>
        </p:spPr>
      </p:pic>
      <p:pic>
        <p:nvPicPr>
          <p:cNvPr id="3" name="Picture 2" descr="Streamlit logo on light background">
            <a:extLst>
              <a:ext uri="{FF2B5EF4-FFF2-40B4-BE49-F238E27FC236}">
                <a16:creationId xmlns:a16="http://schemas.microsoft.com/office/drawing/2014/main" id="{3E1AFC69-54C9-74E6-DEA2-FA883D1F5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5611" y="346799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zure OpenAI Service: Microsoft integriert ChatGPT und Dall-E in Cloud">
            <a:extLst>
              <a:ext uri="{FF2B5EF4-FFF2-40B4-BE49-F238E27FC236}">
                <a16:creationId xmlns:a16="http://schemas.microsoft.com/office/drawing/2014/main" id="{E06C193E-6156-0FC9-F3A4-A5584D6729A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6180491" y="176277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C7B81E-2826-9D27-2C97-CEFEB26CD59F}"/>
              </a:ext>
            </a:extLst>
          </p:cNvPr>
          <p:cNvSpPr txBox="1"/>
          <p:nvPr/>
        </p:nvSpPr>
        <p:spPr>
          <a:xfrm>
            <a:off x="5466785"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7" name="TextBox 6">
            <a:extLst>
              <a:ext uri="{FF2B5EF4-FFF2-40B4-BE49-F238E27FC236}">
                <a16:creationId xmlns:a16="http://schemas.microsoft.com/office/drawing/2014/main" id="{43668D23-3E68-5A51-DD05-6D260AD2C940}"/>
              </a:ext>
            </a:extLst>
          </p:cNvPr>
          <p:cNvSpPr txBox="1"/>
          <p:nvPr/>
        </p:nvSpPr>
        <p:spPr>
          <a:xfrm>
            <a:off x="3975518"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Services</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Speech</a:t>
            </a:r>
          </a:p>
        </p:txBody>
      </p:sp>
      <p:pic>
        <p:nvPicPr>
          <p:cNvPr id="8" name="Graphic 7" descr="Radio microphone with solid fill">
            <a:extLst>
              <a:ext uri="{FF2B5EF4-FFF2-40B4-BE49-F238E27FC236}">
                <a16:creationId xmlns:a16="http://schemas.microsoft.com/office/drawing/2014/main" id="{60753686-857A-5BFC-879B-F49DFC1544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46070" y="3467997"/>
            <a:ext cx="914400" cy="914400"/>
          </a:xfrm>
          <a:prstGeom prst="rect">
            <a:avLst/>
          </a:prstGeom>
        </p:spPr>
      </p:pic>
      <p:cxnSp>
        <p:nvCxnSpPr>
          <p:cNvPr id="9" name="Straight Arrow Connector 8">
            <a:extLst>
              <a:ext uri="{FF2B5EF4-FFF2-40B4-BE49-F238E27FC236}">
                <a16:creationId xmlns:a16="http://schemas.microsoft.com/office/drawing/2014/main" id="{9683D322-C83D-146E-93C6-4D5BB666ED2F}"/>
              </a:ext>
            </a:extLst>
          </p:cNvPr>
          <p:cNvCxnSpPr>
            <a:cxnSpLocks/>
            <a:stCxn id="8" idx="0"/>
            <a:endCxn id="7" idx="2"/>
          </p:cNvCxnSpPr>
          <p:nvPr/>
        </p:nvCxnSpPr>
        <p:spPr>
          <a:xfrm flipV="1">
            <a:off x="5003270" y="3010797"/>
            <a:ext cx="0"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C6A959-4410-044F-2AC6-D43348BFFF3A}"/>
              </a:ext>
            </a:extLst>
          </p:cNvPr>
          <p:cNvCxnSpPr>
            <a:stCxn id="2" idx="3"/>
            <a:endCxn id="5" idx="1"/>
          </p:cNvCxnSpPr>
          <p:nvPr/>
        </p:nvCxnSpPr>
        <p:spPr>
          <a:xfrm flipV="1">
            <a:off x="5326108" y="2050360"/>
            <a:ext cx="854383" cy="6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32253B-B332-F946-D40E-EDA79C425049}"/>
              </a:ext>
            </a:extLst>
          </p:cNvPr>
          <p:cNvCxnSpPr>
            <a:stCxn id="6" idx="2"/>
            <a:endCxn id="3" idx="0"/>
          </p:cNvCxnSpPr>
          <p:nvPr/>
        </p:nvCxnSpPr>
        <p:spPr>
          <a:xfrm flipH="1">
            <a:off x="6051971" y="3010797"/>
            <a:ext cx="442566"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Volume with solid fill">
            <a:extLst>
              <a:ext uri="{FF2B5EF4-FFF2-40B4-BE49-F238E27FC236}">
                <a16:creationId xmlns:a16="http://schemas.microsoft.com/office/drawing/2014/main" id="{95B1CFBF-E90F-C1D0-22CD-36CD8BE03C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03731" y="3390004"/>
            <a:ext cx="914400" cy="914400"/>
          </a:xfrm>
          <a:prstGeom prst="rect">
            <a:avLst/>
          </a:prstGeom>
        </p:spPr>
      </p:pic>
      <p:cxnSp>
        <p:nvCxnSpPr>
          <p:cNvPr id="15" name="Straight Arrow Connector 14">
            <a:extLst>
              <a:ext uri="{FF2B5EF4-FFF2-40B4-BE49-F238E27FC236}">
                <a16:creationId xmlns:a16="http://schemas.microsoft.com/office/drawing/2014/main" id="{D4861DA4-DC42-7BBA-A223-C742D3BA7277}"/>
              </a:ext>
            </a:extLst>
          </p:cNvPr>
          <p:cNvCxnSpPr>
            <a:cxnSpLocks/>
          </p:cNvCxnSpPr>
          <p:nvPr/>
        </p:nvCxnSpPr>
        <p:spPr>
          <a:xfrm flipV="1">
            <a:off x="4539756" y="3010797"/>
            <a:ext cx="299324"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542997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Provide live audio transcription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092151"/>
            <a:ext cx="11008068" cy="747897"/>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a:t>
            </a:r>
            <a:r>
              <a:rPr lang="en-US" dirty="0">
                <a:solidFill>
                  <a:srgbClr val="000000"/>
                </a:solidFill>
                <a:latin typeface="Segoe UI "/>
              </a:rPr>
              <a:t>you will enable users to upload audio files or stream input from their microphone. The audio will go through the AI Services Speech service, which will transform that audio to text. You will also implement a simple form of compliance checking on the audio to ensure it meets policy requirements for Contoso Suites.</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branching in GitHub</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Setup protected branches</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Setup a GitHub security policy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code security and vulnerability scanning</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19865" y="55837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app monitoring dashboards</a:t>
            </a: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88263" y="5501470"/>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37877" y="4121038"/>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3591" y="5632842"/>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7" name="TextBox 6">
            <a:extLst>
              <a:ext uri="{FF2B5EF4-FFF2-40B4-BE49-F238E27FC236}">
                <a16:creationId xmlns:a16="http://schemas.microsoft.com/office/drawing/2014/main" id="{DF2098E5-D404-9E3D-74C7-949A72B09F28}"/>
              </a:ext>
            </a:extLst>
          </p:cNvPr>
          <p:cNvSpPr txBox="1"/>
          <p:nvPr/>
        </p:nvSpPr>
        <p:spPr>
          <a:xfrm>
            <a:off x="1230316" y="62657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app availability monitoring</a:t>
            </a:r>
          </a:p>
        </p:txBody>
      </p:sp>
      <p:grpSp>
        <p:nvGrpSpPr>
          <p:cNvPr id="8" name="Group 7">
            <a:extLst>
              <a:ext uri="{FF2B5EF4-FFF2-40B4-BE49-F238E27FC236}">
                <a16:creationId xmlns:a16="http://schemas.microsoft.com/office/drawing/2014/main" id="{B312845B-0039-4E5B-6946-C58F29E3B823}"/>
              </a:ext>
              <a:ext uri="{C183D7F6-B498-43B3-948B-1728B52AA6E4}">
                <adec:decorative xmlns:adec="http://schemas.microsoft.com/office/drawing/2017/decorative" val="1"/>
              </a:ext>
            </a:extLst>
          </p:cNvPr>
          <p:cNvGrpSpPr/>
          <p:nvPr/>
        </p:nvGrpSpPr>
        <p:grpSpPr>
          <a:xfrm>
            <a:off x="598714" y="6183514"/>
            <a:ext cx="472258" cy="472258"/>
            <a:chOff x="4863419" y="201635"/>
            <a:chExt cx="1828800" cy="1828800"/>
          </a:xfrm>
        </p:grpSpPr>
        <p:sp>
          <p:nvSpPr>
            <p:cNvPr id="29" name="Freeform: Shape 11">
              <a:extLst>
                <a:ext uri="{FF2B5EF4-FFF2-40B4-BE49-F238E27FC236}">
                  <a16:creationId xmlns:a16="http://schemas.microsoft.com/office/drawing/2014/main" id="{701EC6EA-AE23-1A31-DC8F-9C237DE6558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4" name="Oval 33">
              <a:extLst>
                <a:ext uri="{FF2B5EF4-FFF2-40B4-BE49-F238E27FC236}">
                  <a16:creationId xmlns:a16="http://schemas.microsoft.com/office/drawing/2014/main" id="{9FEDA1C5-E35C-E65D-7CE6-762E144FB81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9" name="Copy_E8C8">
            <a:extLst>
              <a:ext uri="{FF2B5EF4-FFF2-40B4-BE49-F238E27FC236}">
                <a16:creationId xmlns:a16="http://schemas.microsoft.com/office/drawing/2014/main" id="{6FB1D051-4C7E-2E3A-84FA-8C3DF2F4C6C5}"/>
              </a:ext>
              <a:ext uri="{C183D7F6-B498-43B3-948B-1728B52AA6E4}">
                <adec:decorative xmlns:adec="http://schemas.microsoft.com/office/drawing/2017/decorative" val="1"/>
              </a:ext>
            </a:extLst>
          </p:cNvPr>
          <p:cNvSpPr>
            <a:spLocks noChangeAspect="1" noEditPoints="1"/>
          </p:cNvSpPr>
          <p:nvPr/>
        </p:nvSpPr>
        <p:spPr bwMode="auto">
          <a:xfrm>
            <a:off x="744042" y="6314886"/>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227457067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Call Simulation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Use the </a:t>
            </a:r>
            <a:r>
              <a:rPr kumimoji="0" lang="en-US" sz="2000" b="0" i="0" u="none" strike="noStrike" kern="1200" cap="none" spc="0" normalizeH="0" baseline="0" noProof="0" dirty="0" err="1">
                <a:ln>
                  <a:noFill/>
                </a:ln>
                <a:effectLst/>
                <a:uLnTx/>
                <a:uFillTx/>
                <a:latin typeface="Segoe UI "/>
                <a:ea typeface="+mn-ea"/>
                <a:cs typeface="+mn-cs"/>
              </a:rPr>
              <a:t>st.file_uploader</a:t>
            </a:r>
            <a:r>
              <a:rPr kumimoji="0" lang="en-US" sz="2000" b="0" i="0" u="none" strike="noStrike" kern="1200" cap="none" spc="0" normalizeH="0" baseline="0" noProof="0" dirty="0">
                <a:ln>
                  <a:noFill/>
                </a:ln>
                <a:effectLst/>
                <a:uLnTx/>
                <a:uFillTx/>
                <a:latin typeface="Segoe UI "/>
                <a:ea typeface="+mn-ea"/>
                <a:cs typeface="+mn-cs"/>
              </a:rPr>
              <a:t>() widget in </a:t>
            </a:r>
            <a:r>
              <a:rPr kumimoji="0" lang="en-US" sz="2000" b="0" i="0" u="none" strike="noStrike" kern="1200" cap="none" spc="0" normalizeH="0" baseline="0" noProof="0" dirty="0" err="1">
                <a:ln>
                  <a:noFill/>
                </a:ln>
                <a:effectLst/>
                <a:uLnTx/>
                <a:uFillTx/>
                <a:latin typeface="Segoe UI "/>
                <a:ea typeface="+mn-ea"/>
                <a:cs typeface="+mn-cs"/>
              </a:rPr>
              <a:t>Streamlit</a:t>
            </a:r>
            <a:r>
              <a:rPr kumimoji="0" lang="en-US" sz="2000" b="0" i="0" u="none" strike="noStrike" kern="1200" cap="none" spc="0" normalizeH="0" baseline="0" noProof="0" dirty="0">
                <a:ln>
                  <a:noFill/>
                </a:ln>
                <a:effectLst/>
                <a:uLnTx/>
                <a:uFillTx/>
                <a:latin typeface="Segoe UI "/>
                <a:ea typeface="+mn-ea"/>
                <a:cs typeface="+mn-cs"/>
              </a:rPr>
              <a:t> to accept file uploads, or use a button to perform call recording.</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6739" y="2562470"/>
            <a:ext cx="11018521" cy="3521808"/>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6" name="Picture 5">
            <a:extLst>
              <a:ext uri="{FF2B5EF4-FFF2-40B4-BE49-F238E27FC236}">
                <a16:creationId xmlns:a16="http://schemas.microsoft.com/office/drawing/2014/main" id="{D9304169-A2A0-A6E0-4463-041F97FFE615}"/>
              </a:ext>
            </a:extLst>
          </p:cNvPr>
          <p:cNvPicPr>
            <a:picLocks noChangeAspect="1"/>
          </p:cNvPicPr>
          <p:nvPr/>
        </p:nvPicPr>
        <p:blipFill>
          <a:blip r:embed="rId4"/>
          <a:stretch>
            <a:fillRect/>
          </a:stretch>
        </p:blipFill>
        <p:spPr>
          <a:xfrm>
            <a:off x="701575" y="2706343"/>
            <a:ext cx="10783751" cy="3266478"/>
          </a:xfrm>
          <a:prstGeom prst="rect">
            <a:avLst/>
          </a:prstGeom>
        </p:spPr>
      </p:pic>
    </p:spTree>
    <p:custDataLst>
      <p:tags r:id="rId1"/>
    </p:custDataLst>
    <p:extLst>
      <p:ext uri="{BB962C8B-B14F-4D97-AF65-F5344CB8AC3E}">
        <p14:creationId xmlns:p14="http://schemas.microsoft.com/office/powerpoint/2010/main" val="225145321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Call compliance</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You will build a simple set of compliance checks for Contoso Suites.</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procedure, you will create checks regarding:</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Whether the call transcript contains vulgarity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279605"/>
            <a:ext cx="4123342" cy="738664"/>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has an indicator that we are recording it for training or quality assurance purposes (optional)</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 name="TextBox 1">
            <a:extLst>
              <a:ext uri="{FF2B5EF4-FFF2-40B4-BE49-F238E27FC236}">
                <a16:creationId xmlns:a16="http://schemas.microsoft.com/office/drawing/2014/main" id="{956298B4-5D10-6352-F278-2D64ABB5887F}"/>
              </a:ext>
            </a:extLst>
          </p:cNvPr>
          <p:cNvSpPr txBox="1"/>
          <p:nvPr/>
        </p:nvSpPr>
        <p:spPr>
          <a:xfrm>
            <a:off x="1200866" y="4263089"/>
            <a:ext cx="4123342" cy="523220"/>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is relevant to Contoso Suites: if it is related to the hotel and resort</a:t>
            </a:r>
            <a:r>
              <a:rPr lang="en-US" sz="1400" dirty="0">
                <a:solidFill>
                  <a:srgbClr val="000000"/>
                </a:solidFill>
                <a:latin typeface="Segoe UI "/>
              </a:rPr>
              <a:t> industry</a:t>
            </a:r>
            <a:r>
              <a:rPr kumimoji="0" lang="en-US" sz="1400" b="0" i="0" u="none" strike="noStrike" kern="1200" cap="none" spc="0" normalizeH="0" baseline="0" noProof="0" dirty="0">
                <a:ln>
                  <a:noFill/>
                </a:ln>
                <a:solidFill>
                  <a:srgbClr val="000000"/>
                </a:solidFill>
                <a:effectLst/>
                <a:uLnTx/>
                <a:uFillTx/>
                <a:latin typeface="Segoe UI "/>
                <a:ea typeface="+mn-ea"/>
                <a:cs typeface="+mn-cs"/>
              </a:rPr>
              <a:t> (optional)</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569263" y="4288569"/>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683475" y="4387538"/>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29" name="Picture 28">
            <a:extLst>
              <a:ext uri="{FF2B5EF4-FFF2-40B4-BE49-F238E27FC236}">
                <a16:creationId xmlns:a16="http://schemas.microsoft.com/office/drawing/2014/main" id="{E01FB493-FEB8-D81B-1CAC-090618BEEF63}"/>
              </a:ext>
            </a:extLst>
          </p:cNvPr>
          <p:cNvPicPr>
            <a:picLocks noChangeAspect="1"/>
          </p:cNvPicPr>
          <p:nvPr/>
        </p:nvPicPr>
        <p:blipFill>
          <a:blip r:embed="rId4"/>
          <a:stretch>
            <a:fillRect/>
          </a:stretch>
        </p:blipFill>
        <p:spPr>
          <a:xfrm>
            <a:off x="5506046" y="2419936"/>
            <a:ext cx="6180952" cy="4209524"/>
          </a:xfrm>
          <a:prstGeom prst="rect">
            <a:avLst/>
          </a:prstGeom>
        </p:spPr>
      </p:pic>
    </p:spTree>
    <p:custDataLst>
      <p:tags r:id="rId1"/>
    </p:custDataLst>
    <p:extLst>
      <p:ext uri="{BB962C8B-B14F-4D97-AF65-F5344CB8AC3E}">
        <p14:creationId xmlns:p14="http://schemas.microsoft.com/office/powerpoint/2010/main" val="124854903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Generate a call summary</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6</a:t>
            </a:r>
          </a:p>
        </p:txBody>
      </p:sp>
    </p:spTree>
    <p:custDataLst>
      <p:tags r:id="rId1"/>
    </p:custDataLst>
    <p:extLst>
      <p:ext uri="{BB962C8B-B14F-4D97-AF65-F5344CB8AC3E}">
        <p14:creationId xmlns:p14="http://schemas.microsoft.com/office/powerpoint/2010/main" val="27131976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latin typeface="Segoe UI Semibold"/>
                <a:cs typeface="Segoe UI"/>
              </a:rPr>
              <a:t>Exercise 1 Architecture </a:t>
            </a:r>
            <a:endParaRPr lang="en-US" dirty="0">
              <a:latin typeface="Segoe UI Semibold"/>
            </a:endParaRPr>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329097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Contoso Suites Environment</a:t>
            </a:r>
            <a:endParaRPr lang="en-US" dirty="0"/>
          </a:p>
        </p:txBody>
      </p:sp>
      <p:pic>
        <p:nvPicPr>
          <p:cNvPr id="4" name="Graphic 3">
            <a:extLst>
              <a:ext uri="{FF2B5EF4-FFF2-40B4-BE49-F238E27FC236}">
                <a16:creationId xmlns:a16="http://schemas.microsoft.com/office/drawing/2014/main" id="{8FADAC2D-7132-DD29-998B-E41561D414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34455" y="2570365"/>
            <a:ext cx="575163" cy="575163"/>
          </a:xfrm>
          <a:prstGeom prst="rect">
            <a:avLst/>
          </a:prstGeom>
        </p:spPr>
      </p:pic>
      <p:sp>
        <p:nvSpPr>
          <p:cNvPr id="5" name="TextBox 4">
            <a:extLst>
              <a:ext uri="{FF2B5EF4-FFF2-40B4-BE49-F238E27FC236}">
                <a16:creationId xmlns:a16="http://schemas.microsoft.com/office/drawing/2014/main" id="{9D770199-0BD9-FA24-9FC6-0BF7C65F08BC}"/>
              </a:ext>
            </a:extLst>
          </p:cNvPr>
          <p:cNvSpPr txBox="1"/>
          <p:nvPr/>
        </p:nvSpPr>
        <p:spPr>
          <a:xfrm>
            <a:off x="2894284" y="314552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pic>
        <p:nvPicPr>
          <p:cNvPr id="7" name="Graphic 6">
            <a:extLst>
              <a:ext uri="{FF2B5EF4-FFF2-40B4-BE49-F238E27FC236}">
                <a16:creationId xmlns:a16="http://schemas.microsoft.com/office/drawing/2014/main" id="{9FAF2852-91BE-5D7E-E5AE-52468F882D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78395" y="2538682"/>
            <a:ext cx="575162" cy="575162"/>
          </a:xfrm>
          <a:prstGeom prst="rect">
            <a:avLst/>
          </a:prstGeom>
        </p:spPr>
      </p:pic>
      <p:sp>
        <p:nvSpPr>
          <p:cNvPr id="8" name="TextBox 7">
            <a:extLst>
              <a:ext uri="{FF2B5EF4-FFF2-40B4-BE49-F238E27FC236}">
                <a16:creationId xmlns:a16="http://schemas.microsoft.com/office/drawing/2014/main" id="{FB3AC812-844F-1DDD-99B4-DEF53F8A21BE}"/>
              </a:ext>
            </a:extLst>
          </p:cNvPr>
          <p:cNvSpPr txBox="1"/>
          <p:nvPr/>
        </p:nvSpPr>
        <p:spPr>
          <a:xfrm>
            <a:off x="1738224" y="3113844"/>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10" name="Graphic 9">
            <a:extLst>
              <a:ext uri="{FF2B5EF4-FFF2-40B4-BE49-F238E27FC236}">
                <a16:creationId xmlns:a16="http://schemas.microsoft.com/office/drawing/2014/main" id="{87716D0F-7DC9-A6F3-E99B-AA7BA5B9B8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78395" y="3771380"/>
            <a:ext cx="575163" cy="575163"/>
          </a:xfrm>
          <a:prstGeom prst="rect">
            <a:avLst/>
          </a:prstGeom>
        </p:spPr>
      </p:pic>
      <p:sp>
        <p:nvSpPr>
          <p:cNvPr id="11" name="TextBox 10">
            <a:extLst>
              <a:ext uri="{FF2B5EF4-FFF2-40B4-BE49-F238E27FC236}">
                <a16:creationId xmlns:a16="http://schemas.microsoft.com/office/drawing/2014/main" id="{A91C425F-6551-F1BC-8108-84261C66A4DC}"/>
              </a:ext>
            </a:extLst>
          </p:cNvPr>
          <p:cNvSpPr txBox="1"/>
          <p:nvPr/>
        </p:nvSpPr>
        <p:spPr>
          <a:xfrm>
            <a:off x="1738224" y="427800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sp>
        <p:nvSpPr>
          <p:cNvPr id="12" name="Rectangle 11">
            <a:extLst>
              <a:ext uri="{FF2B5EF4-FFF2-40B4-BE49-F238E27FC236}">
                <a16:creationId xmlns:a16="http://schemas.microsoft.com/office/drawing/2014/main" id="{DFDF6121-7601-AFB9-C6B6-6B2E725EFFEC}"/>
              </a:ext>
            </a:extLst>
          </p:cNvPr>
          <p:cNvSpPr/>
          <p:nvPr/>
        </p:nvSpPr>
        <p:spPr bwMode="auto">
          <a:xfrm>
            <a:off x="2031024" y="2444263"/>
            <a:ext cx="2795674" cy="282233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3" name="TextBox 12">
            <a:extLst>
              <a:ext uri="{FF2B5EF4-FFF2-40B4-BE49-F238E27FC236}">
                <a16:creationId xmlns:a16="http://schemas.microsoft.com/office/drawing/2014/main" id="{42233738-6A7E-C597-6B1D-D8F048F24FC5}"/>
              </a:ext>
            </a:extLst>
          </p:cNvPr>
          <p:cNvSpPr txBox="1"/>
          <p:nvPr/>
        </p:nvSpPr>
        <p:spPr>
          <a:xfrm>
            <a:off x="2160558"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Resource Group</a:t>
            </a:r>
          </a:p>
        </p:txBody>
      </p:sp>
      <p:pic>
        <p:nvPicPr>
          <p:cNvPr id="1026" name="Picture 2" descr="Azure OpenAI Service: Microsoft integriert ChatGPT und Dall-E in Cloud">
            <a:extLst>
              <a:ext uri="{FF2B5EF4-FFF2-40B4-BE49-F238E27FC236}">
                <a16:creationId xmlns:a16="http://schemas.microsoft.com/office/drawing/2014/main" id="{28482971-909A-94F7-A19C-4CD70E3B781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3996" t="7910" r="25049" b="9081"/>
          <a:stretch/>
        </p:blipFill>
        <p:spPr bwMode="auto">
          <a:xfrm>
            <a:off x="3587268" y="3791859"/>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5CC634E-F5F9-39CC-ED9E-3CFBEA8BC260}"/>
              </a:ext>
            </a:extLst>
          </p:cNvPr>
          <p:cNvSpPr txBox="1"/>
          <p:nvPr/>
        </p:nvSpPr>
        <p:spPr>
          <a:xfrm>
            <a:off x="2870612" y="4336467"/>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5" name="Rectangle 14">
            <a:extLst>
              <a:ext uri="{FF2B5EF4-FFF2-40B4-BE49-F238E27FC236}">
                <a16:creationId xmlns:a16="http://schemas.microsoft.com/office/drawing/2014/main" id="{59647EB8-5772-52A1-79B6-20C1D11CADD8}"/>
              </a:ext>
            </a:extLst>
          </p:cNvPr>
          <p:cNvSpPr/>
          <p:nvPr/>
        </p:nvSpPr>
        <p:spPr bwMode="auto">
          <a:xfrm>
            <a:off x="5967467" y="2444263"/>
            <a:ext cx="2795674" cy="282233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1C8348B7-95B5-95F3-4835-F39212EC12D8}"/>
              </a:ext>
            </a:extLst>
          </p:cNvPr>
          <p:cNvSpPr txBox="1"/>
          <p:nvPr/>
        </p:nvSpPr>
        <p:spPr>
          <a:xfrm>
            <a:off x="6097001"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Local Machine</a:t>
            </a:r>
          </a:p>
        </p:txBody>
      </p:sp>
      <p:pic>
        <p:nvPicPr>
          <p:cNvPr id="18" name="Graphic 17">
            <a:extLst>
              <a:ext uri="{FF2B5EF4-FFF2-40B4-BE49-F238E27FC236}">
                <a16:creationId xmlns:a16="http://schemas.microsoft.com/office/drawing/2014/main" id="{2AEEEDF8-39B1-00B6-C6AD-E0F158C7B40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81183" y="2633663"/>
            <a:ext cx="575163" cy="575163"/>
          </a:xfrm>
          <a:prstGeom prst="rect">
            <a:avLst/>
          </a:prstGeom>
        </p:spPr>
      </p:pic>
      <p:sp>
        <p:nvSpPr>
          <p:cNvPr id="19" name="TextBox 18">
            <a:extLst>
              <a:ext uri="{FF2B5EF4-FFF2-40B4-BE49-F238E27FC236}">
                <a16:creationId xmlns:a16="http://schemas.microsoft.com/office/drawing/2014/main" id="{96A6DEAA-1D8A-088C-835A-6ED4DA1E26EB}"/>
              </a:ext>
            </a:extLst>
          </p:cNvPr>
          <p:cNvSpPr txBox="1"/>
          <p:nvPr/>
        </p:nvSpPr>
        <p:spPr>
          <a:xfrm>
            <a:off x="5747291" y="3161655"/>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Visual</a:t>
            </a:r>
            <a:r>
              <a:rPr lang="en-US" dirty="0">
                <a:ea typeface="Segoe UI" pitchFamily="34" charset="0"/>
                <a:cs typeface="Segoe UI" pitchFamily="34" charset="0"/>
              </a:rPr>
              <a:t> </a:t>
            </a:r>
            <a:r>
              <a:rPr lang="en-US" sz="1800" dirty="0">
                <a:solidFill>
                  <a:schemeClr val="tx1"/>
                </a:solidFill>
                <a:ea typeface="Segoe UI" pitchFamily="34" charset="0"/>
                <a:cs typeface="Segoe UI" pitchFamily="34" charset="0"/>
              </a:rPr>
              <a:t>Studio</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Code</a:t>
            </a:r>
          </a:p>
        </p:txBody>
      </p:sp>
      <p:pic>
        <p:nvPicPr>
          <p:cNvPr id="21" name="Picture 20" descr="A green circle with black background&#10;&#10;Description automatically generated">
            <a:extLst>
              <a:ext uri="{FF2B5EF4-FFF2-40B4-BE49-F238E27FC236}">
                <a16:creationId xmlns:a16="http://schemas.microsoft.com/office/drawing/2014/main" id="{BC3F4EDA-11AD-166D-231D-80A68BFCCB35}"/>
              </a:ext>
            </a:extLst>
          </p:cNvPr>
          <p:cNvPicPr>
            <a:picLocks noChangeAspect="1"/>
          </p:cNvPicPr>
          <p:nvPr/>
        </p:nvPicPr>
        <p:blipFill>
          <a:blip r:embed="rId13"/>
          <a:stretch>
            <a:fillRect/>
          </a:stretch>
        </p:blipFill>
        <p:spPr>
          <a:xfrm>
            <a:off x="7802795" y="2633663"/>
            <a:ext cx="575163" cy="575163"/>
          </a:xfrm>
          <a:prstGeom prst="rect">
            <a:avLst/>
          </a:prstGeom>
        </p:spPr>
      </p:pic>
      <p:sp>
        <p:nvSpPr>
          <p:cNvPr id="25" name="TextBox 24">
            <a:extLst>
              <a:ext uri="{FF2B5EF4-FFF2-40B4-BE49-F238E27FC236}">
                <a16:creationId xmlns:a16="http://schemas.microsoft.com/office/drawing/2014/main" id="{C4980659-D0D7-D950-23EE-7FDC57894B20}"/>
              </a:ext>
            </a:extLst>
          </p:cNvPr>
          <p:cNvSpPr txBox="1"/>
          <p:nvPr/>
        </p:nvSpPr>
        <p:spPr>
          <a:xfrm>
            <a:off x="7056346" y="317808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Anaconda</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Python</a:t>
            </a:r>
          </a:p>
        </p:txBody>
      </p:sp>
      <p:pic>
        <p:nvPicPr>
          <p:cNvPr id="29" name="Graphic 28">
            <a:extLst>
              <a:ext uri="{FF2B5EF4-FFF2-40B4-BE49-F238E27FC236}">
                <a16:creationId xmlns:a16="http://schemas.microsoft.com/office/drawing/2014/main" id="{C14D6CE4-5C4A-A253-653D-8D60556DF4C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481182" y="3894534"/>
            <a:ext cx="575163" cy="575163"/>
          </a:xfrm>
          <a:prstGeom prst="rect">
            <a:avLst/>
          </a:prstGeom>
        </p:spPr>
      </p:pic>
      <p:sp>
        <p:nvSpPr>
          <p:cNvPr id="30" name="TextBox 29">
            <a:extLst>
              <a:ext uri="{FF2B5EF4-FFF2-40B4-BE49-F238E27FC236}">
                <a16:creationId xmlns:a16="http://schemas.microsoft.com/office/drawing/2014/main" id="{52AA7270-A187-FA08-6FF8-1C353671F2AE}"/>
              </a:ext>
            </a:extLst>
          </p:cNvPr>
          <p:cNvSpPr txBox="1"/>
          <p:nvPr/>
        </p:nvSpPr>
        <p:spPr>
          <a:xfrm>
            <a:off x="5741011" y="4421617"/>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Git</a:t>
            </a:r>
          </a:p>
        </p:txBody>
      </p:sp>
    </p:spTree>
    <p:custDataLst>
      <p:tags r:id="rId1"/>
    </p:custDataLst>
    <p:extLst>
      <p:ext uri="{BB962C8B-B14F-4D97-AF65-F5344CB8AC3E}">
        <p14:creationId xmlns:p14="http://schemas.microsoft.com/office/powerpoint/2010/main" val="42639021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Introduction: Deploy app resources</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In this lab, you’ll set up a development environment in Azure and on your local machine</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Deploy a Bicep script to build Azure resources</a:t>
            </a:r>
            <a:endParaRPr lang="en-US" dirty="0">
              <a:ea typeface="+mn-ea"/>
              <a:cs typeface="+mn-cs"/>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Create an Azure OpenAI Service resource</a:t>
            </a:r>
            <a:endParaRPr lang="en-US" dirty="0">
              <a:ea typeface="+mn-ea"/>
              <a:cs typeface="+mn-cs"/>
            </a:endParaRP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Install Python and necessary Python packages on a local machine</a:t>
            </a:r>
            <a:endParaRPr lang="en-US" dirty="0">
              <a:ea typeface="+mn-ea"/>
              <a:cs typeface="+mn-cs"/>
            </a:endParaRP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custDataLst>
      <p:tags r:id="rId1"/>
    </p:custDataLst>
    <p:extLst>
      <p:ext uri="{BB962C8B-B14F-4D97-AF65-F5344CB8AC3E}">
        <p14:creationId xmlns:p14="http://schemas.microsoft.com/office/powerpoint/2010/main" val="9663946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Choose an appropriate region</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903CDDFB-A578-7C09-5A64-609AEA8FDFF7}"/>
              </a:ext>
            </a:extLst>
          </p:cNvPr>
          <p:cNvPicPr>
            <a:picLocks noChangeAspect="1"/>
          </p:cNvPicPr>
          <p:nvPr/>
        </p:nvPicPr>
        <p:blipFill>
          <a:blip r:embed="rId7"/>
          <a:stretch>
            <a:fillRect/>
          </a:stretch>
        </p:blipFill>
        <p:spPr>
          <a:xfrm>
            <a:off x="1929327" y="1973068"/>
            <a:ext cx="8333333" cy="4085714"/>
          </a:xfrm>
          <a:prstGeom prst="rect">
            <a:avLst/>
          </a:prstGeom>
        </p:spPr>
      </p:pic>
    </p:spTree>
    <p:custDataLst>
      <p:tags r:id="rId1"/>
    </p:custDataLst>
    <p:extLst>
      <p:ext uri="{BB962C8B-B14F-4D97-AF65-F5344CB8AC3E}">
        <p14:creationId xmlns:p14="http://schemas.microsoft.com/office/powerpoint/2010/main" val="28445278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Deploy a Bicep script</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6B63A17F-9E70-551E-CF47-7DFF1BC5BAB0}"/>
              </a:ext>
            </a:extLst>
          </p:cNvPr>
          <p:cNvPicPr>
            <a:picLocks noChangeAspect="1"/>
          </p:cNvPicPr>
          <p:nvPr/>
        </p:nvPicPr>
        <p:blipFill>
          <a:blip r:embed="rId7"/>
          <a:stretch>
            <a:fillRect/>
          </a:stretch>
        </p:blipFill>
        <p:spPr>
          <a:xfrm>
            <a:off x="927222" y="2071687"/>
            <a:ext cx="5800725" cy="3629025"/>
          </a:xfrm>
          <a:prstGeom prst="rect">
            <a:avLst/>
          </a:prstGeom>
        </p:spPr>
      </p:pic>
      <p:pic>
        <p:nvPicPr>
          <p:cNvPr id="10" name="Picture 9">
            <a:extLst>
              <a:ext uri="{FF2B5EF4-FFF2-40B4-BE49-F238E27FC236}">
                <a16:creationId xmlns:a16="http://schemas.microsoft.com/office/drawing/2014/main" id="{4BAFC5CA-A624-5D7F-E43A-BAF8CA6C9413}"/>
              </a:ext>
            </a:extLst>
          </p:cNvPr>
          <p:cNvPicPr>
            <a:picLocks noChangeAspect="1"/>
          </p:cNvPicPr>
          <p:nvPr/>
        </p:nvPicPr>
        <p:blipFill>
          <a:blip r:embed="rId8"/>
          <a:stretch>
            <a:fillRect/>
          </a:stretch>
        </p:blipFill>
        <p:spPr>
          <a:xfrm>
            <a:off x="1921016" y="4224826"/>
            <a:ext cx="9458004" cy="1894620"/>
          </a:xfrm>
          <a:prstGeom prst="rect">
            <a:avLst/>
          </a:prstGeom>
          <a:ln w="28575">
            <a:solidFill>
              <a:schemeClr val="tx1"/>
            </a:solidFill>
          </a:ln>
        </p:spPr>
      </p:pic>
    </p:spTree>
    <p:custDataLst>
      <p:tags r:id="rId1"/>
    </p:custDataLst>
    <p:extLst>
      <p:ext uri="{BB962C8B-B14F-4D97-AF65-F5344CB8AC3E}">
        <p14:creationId xmlns:p14="http://schemas.microsoft.com/office/powerpoint/2010/main" val="20172109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Add chat with data</a:t>
            </a:r>
            <a:endParaRPr kumimoji="0" lang="en-US"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22598514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2 Architecture </a:t>
            </a:r>
            <a:endParaRPr lang="en-US" dirty="0"/>
          </a:p>
        </p:txBody>
      </p:sp>
      <p:sp>
        <p:nvSpPr>
          <p:cNvPr id="13" name="TextBox 12">
            <a:extLst>
              <a:ext uri="{FF2B5EF4-FFF2-40B4-BE49-F238E27FC236}">
                <a16:creationId xmlns:a16="http://schemas.microsoft.com/office/drawing/2014/main" id="{FA62B92E-3EBC-097F-6E65-D354B5AFCACB}"/>
              </a:ext>
            </a:extLst>
          </p:cNvPr>
          <p:cNvSpPr txBox="1"/>
          <p:nvPr/>
        </p:nvSpPr>
        <p:spPr>
          <a:xfrm>
            <a:off x="3948215" y="2575293"/>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Resorts.txt</a:t>
            </a:r>
          </a:p>
        </p:txBody>
      </p:sp>
      <p:pic>
        <p:nvPicPr>
          <p:cNvPr id="46" name="Graphic 45">
            <a:extLst>
              <a:ext uri="{FF2B5EF4-FFF2-40B4-BE49-F238E27FC236}">
                <a16:creationId xmlns:a16="http://schemas.microsoft.com/office/drawing/2014/main" id="{1B3D462D-9869-8DC9-52E9-C080E47C9C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2453808"/>
            <a:ext cx="578094" cy="578094"/>
          </a:xfrm>
          <a:prstGeom prst="rect">
            <a:avLst/>
          </a:prstGeom>
        </p:spPr>
      </p:pic>
      <p:sp>
        <p:nvSpPr>
          <p:cNvPr id="2" name="TextBox 1">
            <a:extLst>
              <a:ext uri="{FF2B5EF4-FFF2-40B4-BE49-F238E27FC236}">
                <a16:creationId xmlns:a16="http://schemas.microsoft.com/office/drawing/2014/main" id="{C574B723-26F4-0704-F8F3-3AFC0D643095}"/>
              </a:ext>
            </a:extLst>
          </p:cNvPr>
          <p:cNvSpPr txBox="1"/>
          <p:nvPr/>
        </p:nvSpPr>
        <p:spPr>
          <a:xfrm>
            <a:off x="3948215" y="3266504"/>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Hotels.txt</a:t>
            </a:r>
          </a:p>
        </p:txBody>
      </p:sp>
      <p:pic>
        <p:nvPicPr>
          <p:cNvPr id="4" name="Graphic 3">
            <a:extLst>
              <a:ext uri="{FF2B5EF4-FFF2-40B4-BE49-F238E27FC236}">
                <a16:creationId xmlns:a16="http://schemas.microsoft.com/office/drawing/2014/main" id="{009CE9CA-8A36-2CED-A383-4F3163FB54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3145019"/>
            <a:ext cx="578094" cy="578094"/>
          </a:xfrm>
          <a:prstGeom prst="rect">
            <a:avLst/>
          </a:prstGeom>
        </p:spPr>
      </p:pic>
      <p:pic>
        <p:nvPicPr>
          <p:cNvPr id="2050" name="Picture 2" descr="Streamlit logo on light background">
            <a:extLst>
              <a:ext uri="{FF2B5EF4-FFF2-40B4-BE49-F238E27FC236}">
                <a16:creationId xmlns:a16="http://schemas.microsoft.com/office/drawing/2014/main" id="{341F57E4-A15B-727C-9E80-8943CB042F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8386" y="531170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8FC4A05D-F473-7897-F6F6-232AA6A004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60634" y="1173856"/>
            <a:ext cx="575162" cy="575162"/>
          </a:xfrm>
          <a:prstGeom prst="rect">
            <a:avLst/>
          </a:prstGeom>
        </p:spPr>
      </p:pic>
      <p:sp>
        <p:nvSpPr>
          <p:cNvPr id="6" name="TextBox 5">
            <a:extLst>
              <a:ext uri="{FF2B5EF4-FFF2-40B4-BE49-F238E27FC236}">
                <a16:creationId xmlns:a16="http://schemas.microsoft.com/office/drawing/2014/main" id="{9AB03BF4-1C34-6804-7D55-4FD7CAE0C421}"/>
              </a:ext>
            </a:extLst>
          </p:cNvPr>
          <p:cNvSpPr txBox="1"/>
          <p:nvPr/>
        </p:nvSpPr>
        <p:spPr>
          <a:xfrm>
            <a:off x="2920463" y="174901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7" name="Graphic 6">
            <a:extLst>
              <a:ext uri="{FF2B5EF4-FFF2-40B4-BE49-F238E27FC236}">
                <a16:creationId xmlns:a16="http://schemas.microsoft.com/office/drawing/2014/main" id="{F5BFA038-D1EB-FC4A-FA26-FC76C65894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57165" y="2553040"/>
            <a:ext cx="575163" cy="575163"/>
          </a:xfrm>
          <a:prstGeom prst="rect">
            <a:avLst/>
          </a:prstGeom>
        </p:spPr>
      </p:pic>
      <p:sp>
        <p:nvSpPr>
          <p:cNvPr id="9" name="TextBox 8">
            <a:extLst>
              <a:ext uri="{FF2B5EF4-FFF2-40B4-BE49-F238E27FC236}">
                <a16:creationId xmlns:a16="http://schemas.microsoft.com/office/drawing/2014/main" id="{33AB8AAE-A65A-5C61-EA23-4A69C4710C7D}"/>
              </a:ext>
            </a:extLst>
          </p:cNvPr>
          <p:cNvSpPr txBox="1"/>
          <p:nvPr/>
        </p:nvSpPr>
        <p:spPr>
          <a:xfrm>
            <a:off x="5516994" y="305966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pic>
        <p:nvPicPr>
          <p:cNvPr id="10" name="Picture 2" descr="Azure OpenAI Service: Microsoft integriert ChatGPT und Dall-E in Cloud">
            <a:extLst>
              <a:ext uri="{FF2B5EF4-FFF2-40B4-BE49-F238E27FC236}">
                <a16:creationId xmlns:a16="http://schemas.microsoft.com/office/drawing/2014/main" id="{EEC83C31-E895-2814-ED81-EDDD9A31F66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3996" t="7910" r="25049" b="9081"/>
          <a:stretch/>
        </p:blipFill>
        <p:spPr bwMode="auto">
          <a:xfrm>
            <a:off x="6233650" y="3761862"/>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FA9BA3-164A-3583-73AA-64E7A06957BC}"/>
              </a:ext>
            </a:extLst>
          </p:cNvPr>
          <p:cNvSpPr txBox="1"/>
          <p:nvPr/>
        </p:nvSpPr>
        <p:spPr>
          <a:xfrm>
            <a:off x="5516994" y="4306470"/>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2" name="Arrow: Right 11">
            <a:extLst>
              <a:ext uri="{FF2B5EF4-FFF2-40B4-BE49-F238E27FC236}">
                <a16:creationId xmlns:a16="http://schemas.microsoft.com/office/drawing/2014/main" id="{A93FAC12-F080-A1D6-791D-5C028F84BE1A}"/>
              </a:ext>
            </a:extLst>
          </p:cNvPr>
          <p:cNvSpPr/>
          <p:nvPr/>
        </p:nvSpPr>
        <p:spPr bwMode="auto">
          <a:xfrm>
            <a:off x="5205046" y="2453808"/>
            <a:ext cx="578094" cy="118202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cxnSp>
        <p:nvCxnSpPr>
          <p:cNvPr id="17" name="Straight Arrow Connector 16">
            <a:extLst>
              <a:ext uri="{FF2B5EF4-FFF2-40B4-BE49-F238E27FC236}">
                <a16:creationId xmlns:a16="http://schemas.microsoft.com/office/drawing/2014/main" id="{18ECADA0-A462-3B82-D7BF-982D43D7F6DC}"/>
              </a:ext>
            </a:extLst>
          </p:cNvPr>
          <p:cNvCxnSpPr>
            <a:stCxn id="9" idx="2"/>
            <a:endCxn id="10" idx="0"/>
          </p:cNvCxnSpPr>
          <p:nvPr/>
        </p:nvCxnSpPr>
        <p:spPr>
          <a:xfrm>
            <a:off x="6544746" y="3429000"/>
            <a:ext cx="2950" cy="33286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99853F-38B8-7E9F-FA71-F1C0E1829D40}"/>
              </a:ext>
            </a:extLst>
          </p:cNvPr>
          <p:cNvCxnSpPr>
            <a:stCxn id="11" idx="2"/>
            <a:endCxn id="2050" idx="0"/>
          </p:cNvCxnSpPr>
          <p:nvPr/>
        </p:nvCxnSpPr>
        <p:spPr>
          <a:xfrm>
            <a:off x="6544746" y="4952801"/>
            <a:ext cx="0" cy="35890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511739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 Add chat with data</a:t>
            </a:r>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189100"/>
            <a:ext cx="11008068" cy="553998"/>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dirty="0"/>
              <a:t>In this lab, you’ll begin by uploading files into Azure Blob Storage. Then, you will perform data ingestion and vectorization in Azure AI Search. Finally, you will perform chat with data in a </a:t>
            </a:r>
            <a:r>
              <a:rPr lang="en-US" dirty="0" err="1"/>
              <a:t>Streamlit</a:t>
            </a:r>
            <a:r>
              <a:rPr lang="en-US" dirty="0"/>
              <a:t> app.</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Prepare a dataset in Azure Blob Storage for ingestion into Azure OpenAI</a:t>
            </a: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Ingest data from Azure Blob Storage into Azure OpenAI via Azure AI Search</a:t>
            </a: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Test completions using the Chat Playground in Azure OpenAI</a:t>
            </a: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Incorporate chat completions in a </a:t>
            </a:r>
            <a:r>
              <a:rPr kumimoji="0" lang="en-US" sz="1400" b="0" i="0" u="none" strike="noStrike" kern="1200" cap="none" spc="0" normalizeH="0" baseline="0" noProof="0" dirty="0" err="1">
                <a:ln>
                  <a:noFill/>
                </a:ln>
                <a:effectLst/>
                <a:uLnTx/>
                <a:uFillTx/>
                <a:ea typeface="+mn-ea"/>
                <a:cs typeface="+mn-cs"/>
              </a:rPr>
              <a:t>Streamlit</a:t>
            </a:r>
            <a:r>
              <a:rPr kumimoji="0" lang="en-US" sz="1400" b="0" i="0" u="none" strike="noStrike" kern="1200" cap="none" spc="0" normalizeH="0" baseline="0" noProof="0" dirty="0">
                <a:ln>
                  <a:noFill/>
                </a:ln>
                <a:effectLst/>
                <a:uLnTx/>
                <a:uFillTx/>
                <a:ea typeface="+mn-ea"/>
                <a:cs typeface="+mn-cs"/>
              </a:rPr>
              <a:t> application</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408889201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2.xml><?xml version="1.0" encoding="utf-8"?>
<a:theme xmlns:a="http://schemas.openxmlformats.org/drawingml/2006/main" name="1_VMW_JointMarketingTheme_rs">
  <a:themeElements>
    <a:clrScheme name="VMWare Branding">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VMWare">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MW_JointMarketingTheme_rs" id="{9266911F-6001-4CA8-9309-FD59190E4DEF}" vid="{885B64E2-9B5D-4B34-AEA7-7727E5F93166}"/>
    </a:ext>
  </a:extLst>
</a:theme>
</file>

<file path=ppt/theme/theme3.xml><?xml version="1.0" encoding="utf-8"?>
<a:theme xmlns:a="http://schemas.openxmlformats.org/drawingml/2006/main" name="1_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616b8aef-6455-4976-9c01-04c53f6130ff">
      <UserInfo>
        <DisplayName>Nate Ceres</DisplayName>
        <AccountId>709</AccountId>
        <AccountType/>
      </UserInfo>
      <UserInfo>
        <DisplayName>Mayunk Jain</DisplayName>
        <AccountId>880</AccountId>
        <AccountType/>
      </UserInfo>
    </SharedWithUsers>
    <lcf76f155ced4ddcb4097134ff3c332f xmlns="00f60db1-cfdd-448f-aa70-10369155ee85">
      <Terms xmlns="http://schemas.microsoft.com/office/infopath/2007/PartnerControls"/>
    </lcf76f155ced4ddcb4097134ff3c332f>
    <TaxCatchAll xmlns="616b8aef-6455-4976-9c01-04c53f6130f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633AF39C6599F40B2CC84C6158556CF" ma:contentTypeVersion="17" ma:contentTypeDescription="Create a new document." ma:contentTypeScope="" ma:versionID="e4c60c1b7737d13ea6a60cb914d52f9d">
  <xsd:schema xmlns:xsd="http://www.w3.org/2001/XMLSchema" xmlns:xs="http://www.w3.org/2001/XMLSchema" xmlns:p="http://schemas.microsoft.com/office/2006/metadata/properties" xmlns:ns1="http://schemas.microsoft.com/sharepoint/v3" xmlns:ns2="00f60db1-cfdd-448f-aa70-10369155ee85" xmlns:ns3="616b8aef-6455-4976-9c01-04c53f6130ff" targetNamespace="http://schemas.microsoft.com/office/2006/metadata/properties" ma:root="true" ma:fieldsID="bbcdebd80018023706a18796b8c023f4" ns1:_="" ns2:_="" ns3:_="">
    <xsd:import namespace="http://schemas.microsoft.com/sharepoint/v3"/>
    <xsd:import namespace="00f60db1-cfdd-448f-aa70-10369155ee85"/>
    <xsd:import namespace="616b8aef-6455-4976-9c01-04c53f6130ff"/>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DateTaken"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SearchProperties" minOccurs="0"/>
                <xsd:element ref="ns2:MediaServiceDocTag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f60db1-cfdd-448f-aa70-10369155e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ocTags" ma:index="20" nillable="true" ma:displayName="MediaServiceDocTags" ma:hidden="true" ma:internalName="MediaServiceDocTags"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b8aef-6455-4976-9c01-04c53f6130f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4b9e217-0b28-43c6-8322-f0e219841daa}" ma:internalName="TaxCatchAll" ma:showField="CatchAllData" ma:web="616b8aef-6455-4976-9c01-04c53f6130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954FF2-24C6-4C72-87DF-4259AE2BB726}">
  <ds:schemaRefs>
    <ds:schemaRef ds:uri="http://schemas.microsoft.com/sharepoint/v3/contenttype/forms"/>
  </ds:schemaRefs>
</ds:datastoreItem>
</file>

<file path=customXml/itemProps2.xml><?xml version="1.0" encoding="utf-8"?>
<ds:datastoreItem xmlns:ds="http://schemas.openxmlformats.org/officeDocument/2006/customXml" ds:itemID="{F218CB13-5261-4662-9157-46F1E58CB47D}">
  <ds:schemaRefs>
    <ds:schemaRef ds:uri="00f60db1-cfdd-448f-aa70-10369155ee85"/>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http://schemas.microsoft.com/sharepoint/v3"/>
    <ds:schemaRef ds:uri="616b8aef-6455-4976-9c01-04c53f6130ff"/>
    <ds:schemaRef ds:uri="http://www.w3.org/XML/1998/namespace"/>
  </ds:schemaRefs>
</ds:datastoreItem>
</file>

<file path=customXml/itemProps3.xml><?xml version="1.0" encoding="utf-8"?>
<ds:datastoreItem xmlns:ds="http://schemas.openxmlformats.org/officeDocument/2006/customXml" ds:itemID="{26BF9368-96C4-49CF-A8E3-6A1C77AB1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0f60db1-cfdd-448f-aa70-10369155ee85"/>
    <ds:schemaRef ds:uri="616b8aef-6455-4976-9c01-04c53f6130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2718</Words>
  <Application>Microsoft Office PowerPoint</Application>
  <PresentationFormat>Widescreen</PresentationFormat>
  <Paragraphs>258</Paragraphs>
  <Slides>28</Slides>
  <Notes>28</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1</vt:i4>
      </vt:variant>
      <vt:variant>
        <vt:lpstr>Slide Titles</vt:lpstr>
      </vt:variant>
      <vt:variant>
        <vt:i4>28</vt:i4>
      </vt:variant>
    </vt:vector>
  </HeadingPairs>
  <TitlesOfParts>
    <vt:vector size="44" baseType="lpstr">
      <vt:lpstr>-apple-system</vt:lpstr>
      <vt:lpstr>Arial</vt:lpstr>
      <vt:lpstr>Calibri</vt:lpstr>
      <vt:lpstr>Consolas</vt:lpstr>
      <vt:lpstr>Metropolis</vt:lpstr>
      <vt:lpstr>Metropolis Light</vt:lpstr>
      <vt:lpstr>Segoe UI</vt:lpstr>
      <vt:lpstr>Segoe UI </vt:lpstr>
      <vt:lpstr>Segoe UI Semibold</vt:lpstr>
      <vt:lpstr>Symbol</vt:lpstr>
      <vt:lpstr>Times New Roman</vt:lpstr>
      <vt:lpstr>Wingdings</vt:lpstr>
      <vt:lpstr>Test</vt:lpstr>
      <vt:lpstr>1_VMW_JointMarketingTheme_rs</vt:lpstr>
      <vt:lpstr>1_Test</vt:lpstr>
      <vt:lpstr>think-cell Slide</vt:lpstr>
      <vt:lpstr>Implementing automation practices using Azure OpenAI</vt:lpstr>
      <vt:lpstr>Deploy app resources</vt:lpstr>
      <vt:lpstr>Exercise 1 Architecture </vt:lpstr>
      <vt:lpstr>Introduction: Deploy app resources</vt:lpstr>
      <vt:lpstr>Choose an appropriate region</vt:lpstr>
      <vt:lpstr>Deploy a Bicep script</vt:lpstr>
      <vt:lpstr>Add chat with data</vt:lpstr>
      <vt:lpstr>Exercise 2 Architecture </vt:lpstr>
      <vt:lpstr>Introduction: Add chat with data</vt:lpstr>
      <vt:lpstr>Add Your Data</vt:lpstr>
      <vt:lpstr>Update a Streamlit Application</vt:lpstr>
      <vt:lpstr>Chat with Data</vt:lpstr>
      <vt:lpstr>Implement function calls</vt:lpstr>
      <vt:lpstr>Exercise 3 Architecture </vt:lpstr>
      <vt:lpstr>Introduction: Implement function calling against external APIs</vt:lpstr>
      <vt:lpstr>Build a Web API Endpoint</vt:lpstr>
      <vt:lpstr>Create a Function Definition</vt:lpstr>
      <vt:lpstr>Implement audio transcription</vt:lpstr>
      <vt:lpstr>Exercise 4 Architecture </vt:lpstr>
      <vt:lpstr>Introduction: Implement audio transcription</vt:lpstr>
      <vt:lpstr>Prepare a speech resource </vt:lpstr>
      <vt:lpstr>Make Requests using Speech</vt:lpstr>
      <vt:lpstr>Provide live audio transcription</vt:lpstr>
      <vt:lpstr>Exercise 5 Architecture </vt:lpstr>
      <vt:lpstr>Introduction: Provide live audio transcription</vt:lpstr>
      <vt:lpstr>Call Simulation</vt:lpstr>
      <vt:lpstr>Call compliance</vt:lpstr>
      <vt:lpstr>Generate a call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 Java application migration to Azure Spring Apps</dc:title>
  <dc:creator/>
  <cp:lastModifiedBy/>
  <cp:revision>2</cp:revision>
  <dcterms:created xsi:type="dcterms:W3CDTF">2023-09-07T21:02:00Z</dcterms:created>
  <dcterms:modified xsi:type="dcterms:W3CDTF">2023-12-22T20:30:04Z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a2e069-023d-499f-8073-00cfd442a338_ContentBits">
    <vt:lpwstr>0</vt:lpwstr>
  </property>
  <property fmtid="{D5CDD505-2E9C-101B-9397-08002B2CF9AE}" pid="3" name="_dlc_policyId">
    <vt:lpwstr>/sites/Microsoft/Shared Documents</vt:lpwstr>
  </property>
  <property fmtid="{D5CDD505-2E9C-101B-9397-08002B2CF9AE}" pid="4" name="MediaServiceImageTags">
    <vt:lpwstr/>
  </property>
  <property fmtid="{D5CDD505-2E9C-101B-9397-08002B2CF9AE}" pid="5" name="MSIP_Label_eca2e069-023d-499f-8073-00cfd442a338_SiteId">
    <vt:lpwstr>e076b593-d7db-4a8e-9556-04bbe80df72d</vt:lpwstr>
  </property>
  <property fmtid="{D5CDD505-2E9C-101B-9397-08002B2CF9AE}" pid="6" name="ContentTypeId">
    <vt:lpwstr>0x0101009633AF39C6599F40B2CC84C6158556CF</vt:lpwstr>
  </property>
  <property fmtid="{D5CDD505-2E9C-101B-9397-08002B2CF9AE}" pid="7" name="MSIP_Label_eca2e069-023d-499f-8073-00cfd442a338_Method">
    <vt:lpwstr>Standard</vt:lpwstr>
  </property>
  <property fmtid="{D5CDD505-2E9C-101B-9397-08002B2CF9AE}" pid="8" name="MSIP_Label_eca2e069-023d-499f-8073-00cfd442a338_Name">
    <vt:lpwstr>defa4170-0d19-0005-0004-bc88714345d2</vt:lpwstr>
  </property>
  <property fmtid="{D5CDD505-2E9C-101B-9397-08002B2CF9AE}" pid="9" name="MSIP_Label_eca2e069-023d-499f-8073-00cfd442a338_Enabled">
    <vt:lpwstr>true</vt:lpwstr>
  </property>
  <property fmtid="{D5CDD505-2E9C-101B-9397-08002B2CF9AE}" pid="10" name="MSIP_Label_eca2e069-023d-499f-8073-00cfd442a338_ActionId">
    <vt:lpwstr>0ea97132-fbe8-45ab-b7e7-c0ccdb2121b7</vt:lpwstr>
  </property>
  <property fmtid="{D5CDD505-2E9C-101B-9397-08002B2CF9AE}" pid="11" name="ArticulatePath">
    <vt:lpwstr>https://microsoft.sharepoint.com/teams/TechnicalApplicationWorkshopDevelopment-AppInnovation/Shared Documents/App Innovation/App Innovation/Deploying and running Java applications in ASA V2/03 Beta ready for review/P1_Session1</vt:lpwstr>
  </property>
  <property fmtid="{D5CDD505-2E9C-101B-9397-08002B2CF9AE}" pid="12" name="ArticulateGUID">
    <vt:lpwstr>377A0BF7-AB14-44C0-9F78-667969883F7E</vt:lpwstr>
  </property>
  <property fmtid="{D5CDD505-2E9C-101B-9397-08002B2CF9AE}" pid="13" name="MSIP_Label_eca2e069-023d-499f-8073-00cfd442a338_SetDate">
    <vt:lpwstr>2023-04-25T15:34:00Z</vt:lpwstr>
  </property>
  <property fmtid="{D5CDD505-2E9C-101B-9397-08002B2CF9AE}" pid="14" name="ItemRetentionFormula">
    <vt:lpwstr>&lt;formula id="Microsoft.Office.RecordsManagement.PolicyFeatures.Expiration.Formula.BuiltIn"&gt;&lt;number&gt;3&lt;/number&gt;&lt;property&gt;Created&lt;/property&gt;&lt;propertyId&gt;8c06beca-0777-48f7-91c7-6da68bc07b69&lt;/propertyId&gt;&lt;period&gt;months&lt;/period&gt;&lt;/formula&gt;</vt:lpwstr>
  </property>
</Properties>
</file>