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6" r:id="rId8"/>
    <p:sldId id="265" r:id="rId9"/>
    <p:sldId id="267" r:id="rId10"/>
    <p:sldId id="270" r:id="rId11"/>
    <p:sldId id="268" r:id="rId12"/>
    <p:sldId id="269" r:id="rId13"/>
    <p:sldId id="264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C87DCF-7B58-4509-AA99-BF00E385EE2A}" v="29" dt="2021-03-30T17:06:43.863"/>
    <p1510:client id="{7964B99F-9050-B000-C9EA-8954E1117624}" v="1" dt="2021-03-30T17:07:50.7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8B03-5BB2-4391-9EB7-D248CDE2B632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C823-A893-4F31-86D0-6F2E3F270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2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8B03-5BB2-4391-9EB7-D248CDE2B632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C823-A893-4F31-86D0-6F2E3F270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2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8B03-5BB2-4391-9EB7-D248CDE2B632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C823-A893-4F31-86D0-6F2E3F270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40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8B03-5BB2-4391-9EB7-D248CDE2B632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C823-A893-4F31-86D0-6F2E3F270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70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8B03-5BB2-4391-9EB7-D248CDE2B632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C823-A893-4F31-86D0-6F2E3F270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8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8B03-5BB2-4391-9EB7-D248CDE2B632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C823-A893-4F31-86D0-6F2E3F270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32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8B03-5BB2-4391-9EB7-D248CDE2B632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C823-A893-4F31-86D0-6F2E3F270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6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8B03-5BB2-4391-9EB7-D248CDE2B632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C823-A893-4F31-86D0-6F2E3F270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4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8B03-5BB2-4391-9EB7-D248CDE2B632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C823-A893-4F31-86D0-6F2E3F270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9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8B03-5BB2-4391-9EB7-D248CDE2B632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C823-A893-4F31-86D0-6F2E3F270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84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8B03-5BB2-4391-9EB7-D248CDE2B632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C823-A893-4F31-86D0-6F2E3F270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37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78B03-5BB2-4391-9EB7-D248CDE2B632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CC823-A893-4F31-86D0-6F2E3F270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3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cran.us.r-project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stackoverflow.com/questions/tagged/r" TargetMode="External"/><Relationship Id="rId3" Type="http://schemas.openxmlformats.org/officeDocument/2006/relationships/hyperlink" Target="https://cran.r-project.org/" TargetMode="External"/><Relationship Id="rId7" Type="http://schemas.openxmlformats.org/officeDocument/2006/relationships/hyperlink" Target="https://www.r-project.org/mail.html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adley.nz/" TargetMode="External"/><Relationship Id="rId5" Type="http://schemas.openxmlformats.org/officeDocument/2006/relationships/hyperlink" Target="http://heather.cs.ucdavis.edu/~matloff/132/NSPpart.pdf" TargetMode="External"/><Relationship Id="rId4" Type="http://schemas.openxmlformats.org/officeDocument/2006/relationships/hyperlink" Target="https://www.r-bloggers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hpc.utah.edu/documentation/software/r-language.ph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hpc.utah.edu/documentation/software/r-language.ph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Introduction to R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Spring 2021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Wim Cardoen  &amp; Brett </a:t>
            </a:r>
            <a:r>
              <a:rPr lang="en-US" dirty="0" err="1">
                <a:solidFill>
                  <a:srgbClr val="00B050"/>
                </a:solidFill>
              </a:rPr>
              <a:t>Milash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Center for High-Performance Computing (CHPC)</a:t>
            </a:r>
          </a:p>
          <a:p>
            <a:r>
              <a:rPr lang="en-US" dirty="0">
                <a:solidFill>
                  <a:srgbClr val="00B050"/>
                </a:solidFill>
              </a:rPr>
              <a:t>University of Utah</a:t>
            </a:r>
          </a:p>
        </p:txBody>
      </p:sp>
    </p:spTree>
    <p:extLst>
      <p:ext uri="{BB962C8B-B14F-4D97-AF65-F5344CB8AC3E}">
        <p14:creationId xmlns:p14="http://schemas.microsoft.com/office/powerpoint/2010/main" val="3671794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R @ CHPC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R library:= A location where R packages are installed</a:t>
            </a:r>
          </a:p>
          <a:p>
            <a:r>
              <a:rPr lang="en-US" sz="2400" dirty="0">
                <a:solidFill>
                  <a:srgbClr val="00B050"/>
                </a:solidFill>
              </a:rPr>
              <a:t>R package := Fundamental Unit of Reproducible R code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=&gt; R packages are installed in R libraries (vs. C/C++/Fortran,..)</a:t>
            </a:r>
          </a:p>
          <a:p>
            <a:r>
              <a:rPr lang="en-US" sz="2400" dirty="0"/>
              <a:t>Different libraries: </a:t>
            </a:r>
          </a:p>
          <a:p>
            <a:pPr lvl="1"/>
            <a:r>
              <a:rPr lang="en-US" dirty="0"/>
              <a:t>R-Core installation</a:t>
            </a:r>
          </a:p>
          <a:p>
            <a:pPr lvl="2"/>
            <a:r>
              <a:rPr lang="en-US" i="1" dirty="0"/>
              <a:t>R&gt;.Library   / echo $R_HOME</a:t>
            </a:r>
          </a:p>
          <a:p>
            <a:pPr lvl="1"/>
            <a:r>
              <a:rPr lang="en-US" dirty="0"/>
              <a:t>Libraries installed by the CHPC</a:t>
            </a:r>
          </a:p>
          <a:p>
            <a:pPr lvl="2"/>
            <a:r>
              <a:rPr lang="en-US" i="1" dirty="0"/>
              <a:t>echo $R_LIBS_SITE</a:t>
            </a:r>
          </a:p>
          <a:p>
            <a:pPr lvl="1"/>
            <a:r>
              <a:rPr lang="en-US" dirty="0"/>
              <a:t>User Libraries  (if the user decides to do this – default: absent)</a:t>
            </a:r>
          </a:p>
          <a:p>
            <a:pPr lvl="2"/>
            <a:r>
              <a:rPr lang="en-US" i="1" dirty="0"/>
              <a:t>echo $R_LIBS_USER</a:t>
            </a:r>
          </a:p>
          <a:p>
            <a:r>
              <a:rPr lang="en-US" sz="2400" dirty="0"/>
              <a:t>Check existing libraries: </a:t>
            </a:r>
            <a:r>
              <a:rPr lang="en-US" sz="2000" i="1" dirty="0"/>
              <a:t>R&gt;.</a:t>
            </a:r>
            <a:r>
              <a:rPr lang="en-US" sz="2000" i="1" dirty="0" err="1"/>
              <a:t>libPaths</a:t>
            </a:r>
            <a:r>
              <a:rPr lang="en-US" sz="2000" i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39738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R @ CHPC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Installation of packages:</a:t>
            </a:r>
          </a:p>
          <a:p>
            <a:pPr lvl="1"/>
            <a:r>
              <a:rPr lang="en-US" dirty="0" err="1"/>
              <a:t>install.packages</a:t>
            </a:r>
            <a:r>
              <a:rPr lang="en-US" dirty="0"/>
              <a:t>() (</a:t>
            </a:r>
            <a:r>
              <a:rPr lang="en-US" b="1" dirty="0">
                <a:solidFill>
                  <a:srgbClr val="00B050"/>
                </a:solidFill>
              </a:rPr>
              <a:t>high level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   Example: (</a:t>
            </a:r>
            <a:r>
              <a:rPr lang="en-US" dirty="0" err="1"/>
              <a:t>maRketSim</a:t>
            </a:r>
            <a:r>
              <a:rPr lang="en-US" dirty="0"/>
              <a:t> package)</a:t>
            </a:r>
          </a:p>
          <a:p>
            <a:pPr marL="457200" lvl="1" indent="0">
              <a:buNone/>
            </a:pPr>
            <a:r>
              <a:rPr lang="en-US" dirty="0"/>
              <a:t>   </a:t>
            </a:r>
            <a:r>
              <a:rPr lang="en-US" sz="2000" i="1" dirty="0" err="1"/>
              <a:t>install.packages</a:t>
            </a:r>
            <a:r>
              <a:rPr lang="en-US" sz="2000" i="1" dirty="0"/>
              <a:t>(c(“</a:t>
            </a:r>
            <a:r>
              <a:rPr lang="en-US" sz="2000" i="1" dirty="0" err="1"/>
              <a:t>maRketSim</a:t>
            </a:r>
            <a:r>
              <a:rPr lang="en-US" sz="2000" i="1" dirty="0"/>
              <a:t>”),</a:t>
            </a:r>
          </a:p>
          <a:p>
            <a:pPr marL="457200" lvl="1" indent="0">
              <a:buNone/>
            </a:pPr>
            <a:r>
              <a:rPr lang="en-US" sz="2000" i="1" dirty="0"/>
              <a:t>                                 lib=c(“$YOUR_LIBRARY”),</a:t>
            </a:r>
          </a:p>
          <a:p>
            <a:pPr marL="457200" lvl="1" indent="0">
              <a:buNone/>
            </a:pPr>
            <a:r>
              <a:rPr lang="en-US" sz="2000" i="1" dirty="0"/>
              <a:t>                                 repos=c(</a:t>
            </a:r>
            <a:r>
              <a:rPr lang="en-US" sz="2000" i="1" dirty="0">
                <a:hlinkClick r:id="rId2"/>
              </a:rPr>
              <a:t>http://cran.us.r-project.org</a:t>
            </a:r>
            <a:r>
              <a:rPr lang="en-US" sz="2000" i="1" dirty="0"/>
              <a:t>),verbose=TRUE)</a:t>
            </a:r>
          </a:p>
          <a:p>
            <a:pPr lvl="1"/>
            <a:r>
              <a:rPr lang="en-US" dirty="0"/>
              <a:t>R CMD INSTALL (</a:t>
            </a:r>
            <a:r>
              <a:rPr lang="en-US" b="1" dirty="0">
                <a:solidFill>
                  <a:srgbClr val="00B050"/>
                </a:solidFill>
              </a:rPr>
              <a:t>low level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   Example: (</a:t>
            </a:r>
            <a:r>
              <a:rPr lang="en-US" dirty="0" err="1"/>
              <a:t>RNetCDF</a:t>
            </a:r>
            <a:r>
              <a:rPr lang="en-US" dirty="0"/>
              <a:t> package)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333333"/>
                </a:solidFill>
                <a:latin typeface="Menlo"/>
              </a:rPr>
              <a:t>        </a:t>
            </a:r>
            <a:r>
              <a:rPr lang="en-US" altLang="en-US" sz="2000" i="1" dirty="0">
                <a:solidFill>
                  <a:srgbClr val="333333"/>
                </a:solidFill>
                <a:latin typeface="Menlo"/>
              </a:rPr>
              <a:t>export PATH=/</a:t>
            </a:r>
            <a:r>
              <a:rPr lang="en-US" altLang="en-US" sz="2000" i="1" dirty="0" err="1">
                <a:solidFill>
                  <a:srgbClr val="333333"/>
                </a:solidFill>
                <a:latin typeface="Menlo"/>
              </a:rPr>
              <a:t>uufs</a:t>
            </a:r>
            <a:r>
              <a:rPr lang="en-US" altLang="en-US" sz="2000" i="1" dirty="0">
                <a:solidFill>
                  <a:srgbClr val="333333"/>
                </a:solidFill>
                <a:latin typeface="Menlo"/>
              </a:rPr>
              <a:t>/chpc.utah.edu/sys/</a:t>
            </a:r>
            <a:r>
              <a:rPr lang="en-US" altLang="en-US" sz="2000" i="1" dirty="0" err="1">
                <a:solidFill>
                  <a:srgbClr val="333333"/>
                </a:solidFill>
                <a:latin typeface="Menlo"/>
              </a:rPr>
              <a:t>installdir</a:t>
            </a:r>
            <a:r>
              <a:rPr lang="en-US" altLang="en-US" sz="2000" i="1" dirty="0">
                <a:solidFill>
                  <a:srgbClr val="333333"/>
                </a:solidFill>
                <a:latin typeface="Menlo"/>
              </a:rPr>
              <a:t>/</a:t>
            </a:r>
            <a:r>
              <a:rPr lang="en-US" altLang="en-US" sz="2000" i="1" dirty="0" err="1">
                <a:solidFill>
                  <a:srgbClr val="333333"/>
                </a:solidFill>
                <a:latin typeface="Menlo"/>
              </a:rPr>
              <a:t>netcdf</a:t>
            </a:r>
            <a:r>
              <a:rPr lang="en-US" altLang="en-US" sz="2000" i="1" dirty="0">
                <a:solidFill>
                  <a:srgbClr val="333333"/>
                </a:solidFill>
                <a:latin typeface="Menlo"/>
              </a:rPr>
              <a:t>-c/4.3.2i/bin:$PATH</a:t>
            </a:r>
            <a:br>
              <a:rPr lang="en-US" altLang="en-US" sz="2000" i="1" dirty="0">
                <a:solidFill>
                  <a:srgbClr val="333333"/>
                </a:solidFill>
                <a:latin typeface="Menlo"/>
              </a:rPr>
            </a:br>
            <a:r>
              <a:rPr lang="en-US" altLang="en-US" sz="2000" i="1" dirty="0">
                <a:solidFill>
                  <a:srgbClr val="333333"/>
                </a:solidFill>
                <a:latin typeface="Menlo"/>
              </a:rPr>
              <a:t>         export PATH=/</a:t>
            </a:r>
            <a:r>
              <a:rPr lang="en-US" altLang="en-US" sz="2000" i="1" dirty="0" err="1">
                <a:solidFill>
                  <a:srgbClr val="333333"/>
                </a:solidFill>
                <a:latin typeface="Menlo"/>
              </a:rPr>
              <a:t>uufs</a:t>
            </a:r>
            <a:r>
              <a:rPr lang="en-US" altLang="en-US" sz="2000" i="1" dirty="0">
                <a:solidFill>
                  <a:srgbClr val="333333"/>
                </a:solidFill>
                <a:latin typeface="Menlo"/>
              </a:rPr>
              <a:t>/chpc.utah.edu/sys/</a:t>
            </a:r>
            <a:r>
              <a:rPr lang="en-US" altLang="en-US" sz="2000" i="1" dirty="0" err="1">
                <a:solidFill>
                  <a:srgbClr val="333333"/>
                </a:solidFill>
                <a:latin typeface="Menlo"/>
              </a:rPr>
              <a:t>installdir</a:t>
            </a:r>
            <a:r>
              <a:rPr lang="en-US" altLang="en-US" sz="2000" i="1" dirty="0">
                <a:solidFill>
                  <a:srgbClr val="333333"/>
                </a:solidFill>
                <a:latin typeface="Menlo"/>
              </a:rPr>
              <a:t>/</a:t>
            </a:r>
            <a:r>
              <a:rPr lang="en-US" altLang="en-US" sz="2000" i="1" dirty="0" err="1">
                <a:solidFill>
                  <a:srgbClr val="333333"/>
                </a:solidFill>
                <a:latin typeface="Menlo"/>
              </a:rPr>
              <a:t>udunits</a:t>
            </a:r>
            <a:r>
              <a:rPr lang="en-US" altLang="en-US" sz="2000" i="1" dirty="0">
                <a:solidFill>
                  <a:srgbClr val="333333"/>
                </a:solidFill>
                <a:latin typeface="Menlo"/>
              </a:rPr>
              <a:t>/2.2.20/bin:$PATH</a:t>
            </a:r>
            <a:br>
              <a:rPr lang="en-US" altLang="en-US" sz="2000" dirty="0">
                <a:solidFill>
                  <a:srgbClr val="333333"/>
                </a:solidFill>
                <a:latin typeface="Menlo"/>
              </a:rPr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5546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>
                <a:solidFill>
                  <a:srgbClr val="FF0000"/>
                </a:solidFill>
              </a:rPr>
              <a:t>R @ CHPC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i="1" dirty="0">
                <a:solidFill>
                  <a:srgbClr val="333333"/>
                </a:solidFill>
                <a:latin typeface="Menlo"/>
              </a:rPr>
              <a:t>R CMD INSTALL \</a:t>
            </a:r>
          </a:p>
          <a:p>
            <a:pPr marL="0" indent="0">
              <a:buNone/>
            </a:pPr>
            <a:r>
              <a:rPr lang="en-US" altLang="en-US" sz="2000" i="1" dirty="0">
                <a:solidFill>
                  <a:srgbClr val="333333"/>
                </a:solidFill>
                <a:latin typeface="Menlo"/>
              </a:rPr>
              <a:t>--library=/</a:t>
            </a:r>
            <a:r>
              <a:rPr lang="en-US" altLang="en-US" sz="2000" i="1" dirty="0" err="1">
                <a:solidFill>
                  <a:srgbClr val="333333"/>
                </a:solidFill>
                <a:latin typeface="Menlo"/>
              </a:rPr>
              <a:t>uufs</a:t>
            </a:r>
            <a:r>
              <a:rPr lang="en-US" altLang="en-US" sz="2000" i="1" dirty="0">
                <a:solidFill>
                  <a:srgbClr val="333333"/>
                </a:solidFill>
                <a:latin typeface="Menlo"/>
              </a:rPr>
              <a:t>/chpc.utah.edu/common/home/$USER/</a:t>
            </a:r>
            <a:r>
              <a:rPr lang="en-US" altLang="en-US" sz="2000" i="1" dirty="0" err="1">
                <a:solidFill>
                  <a:srgbClr val="333333"/>
                </a:solidFill>
                <a:latin typeface="Menlo"/>
              </a:rPr>
              <a:t>RLibs</a:t>
            </a:r>
            <a:r>
              <a:rPr lang="en-US" altLang="en-US" sz="2000" i="1" dirty="0">
                <a:solidFill>
                  <a:srgbClr val="333333"/>
                </a:solidFill>
                <a:latin typeface="Menlo"/>
              </a:rPr>
              <a:t>/3.5.2i \ </a:t>
            </a:r>
            <a:br>
              <a:rPr lang="en-US" altLang="en-US" sz="2000" i="1" dirty="0">
                <a:solidFill>
                  <a:srgbClr val="333333"/>
                </a:solidFill>
                <a:latin typeface="Menlo"/>
              </a:rPr>
            </a:br>
            <a:r>
              <a:rPr lang="en-US" altLang="en-US" sz="2000" i="1" dirty="0">
                <a:solidFill>
                  <a:srgbClr val="333333"/>
                </a:solidFill>
                <a:latin typeface="Menlo"/>
              </a:rPr>
              <a:t>--configure-</a:t>
            </a:r>
            <a:r>
              <a:rPr lang="en-US" altLang="en-US" sz="2000" i="1" dirty="0" err="1">
                <a:solidFill>
                  <a:srgbClr val="333333"/>
                </a:solidFill>
                <a:latin typeface="Menlo"/>
              </a:rPr>
              <a:t>args</a:t>
            </a:r>
            <a:r>
              <a:rPr lang="en-US" altLang="en-US" sz="2000" i="1" dirty="0">
                <a:solidFill>
                  <a:srgbClr val="333333"/>
                </a:solidFill>
                <a:latin typeface="Menlo"/>
              </a:rPr>
              <a:t>="CPPFLAGS='-I/</a:t>
            </a:r>
            <a:r>
              <a:rPr lang="en-US" altLang="en-US" sz="2000" i="1" dirty="0" err="1">
                <a:solidFill>
                  <a:srgbClr val="333333"/>
                </a:solidFill>
                <a:latin typeface="Menlo"/>
              </a:rPr>
              <a:t>uufs</a:t>
            </a:r>
            <a:r>
              <a:rPr lang="en-US" altLang="en-US" sz="2000" i="1" dirty="0">
                <a:solidFill>
                  <a:srgbClr val="333333"/>
                </a:solidFill>
                <a:latin typeface="Menlo"/>
              </a:rPr>
              <a:t>/chpc.utah.edu/sys/</a:t>
            </a:r>
            <a:r>
              <a:rPr lang="en-US" altLang="en-US" sz="2000" i="1" dirty="0" err="1">
                <a:solidFill>
                  <a:srgbClr val="333333"/>
                </a:solidFill>
                <a:latin typeface="Menlo"/>
              </a:rPr>
              <a:t>installdir</a:t>
            </a:r>
            <a:r>
              <a:rPr lang="en-US" altLang="en-US" sz="2000" i="1" dirty="0">
                <a:solidFill>
                  <a:srgbClr val="333333"/>
                </a:solidFill>
                <a:latin typeface="Menlo"/>
              </a:rPr>
              <a:t>/</a:t>
            </a:r>
            <a:r>
              <a:rPr lang="en-US" altLang="en-US" sz="2000" i="1" dirty="0" err="1">
                <a:solidFill>
                  <a:srgbClr val="333333"/>
                </a:solidFill>
                <a:latin typeface="Menlo"/>
              </a:rPr>
              <a:t>udunits</a:t>
            </a:r>
            <a:r>
              <a:rPr lang="en-US" altLang="en-US" sz="2000" i="1" dirty="0">
                <a:solidFill>
                  <a:srgbClr val="333333"/>
                </a:solidFill>
                <a:latin typeface="Menlo"/>
              </a:rPr>
              <a:t>/2.2.20/include'\</a:t>
            </a:r>
            <a:br>
              <a:rPr lang="en-US" altLang="en-US" sz="2000" i="1" dirty="0">
                <a:solidFill>
                  <a:srgbClr val="333333"/>
                </a:solidFill>
                <a:latin typeface="Menlo"/>
              </a:rPr>
            </a:br>
            <a:r>
              <a:rPr lang="en-US" altLang="en-US" sz="2000" i="1" dirty="0">
                <a:solidFill>
                  <a:srgbClr val="333333"/>
                </a:solidFill>
                <a:latin typeface="Menlo"/>
              </a:rPr>
              <a:t>        LDFLAGS='-</a:t>
            </a:r>
            <a:r>
              <a:rPr lang="en-US" altLang="en-US" sz="2000" i="1" dirty="0" err="1">
                <a:solidFill>
                  <a:srgbClr val="333333"/>
                </a:solidFill>
                <a:latin typeface="Menlo"/>
              </a:rPr>
              <a:t>Wl</a:t>
            </a:r>
            <a:r>
              <a:rPr lang="en-US" altLang="en-US" sz="2000" i="1" dirty="0">
                <a:solidFill>
                  <a:srgbClr val="333333"/>
                </a:solidFill>
                <a:latin typeface="Menlo"/>
              </a:rPr>
              <a:t>,-</a:t>
            </a:r>
            <a:r>
              <a:rPr lang="en-US" altLang="en-US" sz="2000" i="1" dirty="0" err="1">
                <a:solidFill>
                  <a:srgbClr val="333333"/>
                </a:solidFill>
                <a:latin typeface="Menlo"/>
              </a:rPr>
              <a:t>rpath</a:t>
            </a:r>
            <a:r>
              <a:rPr lang="en-US" altLang="en-US" sz="2000" i="1" dirty="0">
                <a:solidFill>
                  <a:srgbClr val="333333"/>
                </a:solidFill>
                <a:latin typeface="Menlo"/>
              </a:rPr>
              <a:t>=/</a:t>
            </a:r>
            <a:r>
              <a:rPr lang="en-US" altLang="en-US" sz="2000" i="1" dirty="0" err="1">
                <a:solidFill>
                  <a:srgbClr val="333333"/>
                </a:solidFill>
                <a:latin typeface="Menlo"/>
              </a:rPr>
              <a:t>uufs</a:t>
            </a:r>
            <a:r>
              <a:rPr lang="en-US" altLang="en-US" sz="2000" i="1" dirty="0">
                <a:solidFill>
                  <a:srgbClr val="333333"/>
                </a:solidFill>
                <a:latin typeface="Menlo"/>
              </a:rPr>
              <a:t>/chpc.utah.edu/sys/</a:t>
            </a:r>
            <a:r>
              <a:rPr lang="en-US" altLang="en-US" sz="2000" i="1" dirty="0" err="1">
                <a:solidFill>
                  <a:srgbClr val="333333"/>
                </a:solidFill>
                <a:latin typeface="Menlo"/>
              </a:rPr>
              <a:t>installdir</a:t>
            </a:r>
            <a:r>
              <a:rPr lang="en-US" altLang="en-US" sz="2000" i="1" dirty="0">
                <a:solidFill>
                  <a:srgbClr val="333333"/>
                </a:solidFill>
                <a:latin typeface="Menlo"/>
              </a:rPr>
              <a:t>/</a:t>
            </a:r>
            <a:r>
              <a:rPr lang="en-US" altLang="en-US" sz="2000" i="1" dirty="0" err="1">
                <a:solidFill>
                  <a:srgbClr val="333333"/>
                </a:solidFill>
                <a:latin typeface="Menlo"/>
              </a:rPr>
              <a:t>netcdf</a:t>
            </a:r>
            <a:r>
              <a:rPr lang="en-US" altLang="en-US" sz="2000" i="1" dirty="0">
                <a:solidFill>
                  <a:srgbClr val="333333"/>
                </a:solidFill>
                <a:latin typeface="Menlo"/>
              </a:rPr>
              <a:t>-c/4.3.2i/lib \</a:t>
            </a:r>
            <a:br>
              <a:rPr lang="en-US" altLang="en-US" sz="2000" i="1" dirty="0">
                <a:solidFill>
                  <a:srgbClr val="333333"/>
                </a:solidFill>
                <a:latin typeface="Menlo"/>
              </a:rPr>
            </a:br>
            <a:r>
              <a:rPr lang="en-US" altLang="en-US" sz="2000" i="1" dirty="0">
                <a:solidFill>
                  <a:srgbClr val="333333"/>
                </a:solidFill>
                <a:latin typeface="Menlo"/>
              </a:rPr>
              <a:t>       -L/</a:t>
            </a:r>
            <a:r>
              <a:rPr lang="en-US" altLang="en-US" sz="2000" i="1" dirty="0" err="1">
                <a:solidFill>
                  <a:srgbClr val="333333"/>
                </a:solidFill>
                <a:latin typeface="Menlo"/>
              </a:rPr>
              <a:t>uufs</a:t>
            </a:r>
            <a:r>
              <a:rPr lang="en-US" altLang="en-US" sz="2000" i="1" dirty="0">
                <a:solidFill>
                  <a:srgbClr val="333333"/>
                </a:solidFill>
                <a:latin typeface="Menlo"/>
              </a:rPr>
              <a:t>/chpc.utah.edu/sys/</a:t>
            </a:r>
            <a:r>
              <a:rPr lang="en-US" altLang="en-US" sz="2000" i="1" dirty="0" err="1">
                <a:solidFill>
                  <a:srgbClr val="333333"/>
                </a:solidFill>
                <a:latin typeface="Menlo"/>
              </a:rPr>
              <a:t>installdir</a:t>
            </a:r>
            <a:r>
              <a:rPr lang="en-US" altLang="en-US" sz="2000" i="1" dirty="0">
                <a:solidFill>
                  <a:srgbClr val="333333"/>
                </a:solidFill>
                <a:latin typeface="Menlo"/>
              </a:rPr>
              <a:t>/</a:t>
            </a:r>
            <a:r>
              <a:rPr lang="en-US" altLang="en-US" sz="2000" i="1" dirty="0" err="1">
                <a:solidFill>
                  <a:srgbClr val="333333"/>
                </a:solidFill>
                <a:latin typeface="Menlo"/>
              </a:rPr>
              <a:t>netcdf</a:t>
            </a:r>
            <a:r>
              <a:rPr lang="en-US" altLang="en-US" sz="2000" i="1" dirty="0">
                <a:solidFill>
                  <a:srgbClr val="333333"/>
                </a:solidFill>
                <a:latin typeface="Menlo"/>
              </a:rPr>
              <a:t>-c/4.3.2i/lib -</a:t>
            </a:r>
            <a:r>
              <a:rPr lang="en-US" altLang="en-US" sz="2000" i="1" dirty="0" err="1">
                <a:solidFill>
                  <a:srgbClr val="333333"/>
                </a:solidFill>
                <a:latin typeface="Menlo"/>
              </a:rPr>
              <a:t>lnetcdf</a:t>
            </a:r>
            <a:r>
              <a:rPr lang="en-US" altLang="en-US" sz="2000" i="1" dirty="0">
                <a:solidFill>
                  <a:srgbClr val="333333"/>
                </a:solidFill>
                <a:latin typeface="Menlo"/>
              </a:rPr>
              <a:t> \</a:t>
            </a:r>
            <a:br>
              <a:rPr lang="en-US" altLang="en-US" sz="2000" i="1" dirty="0">
                <a:solidFill>
                  <a:srgbClr val="333333"/>
                </a:solidFill>
                <a:latin typeface="Menlo"/>
              </a:rPr>
            </a:br>
            <a:r>
              <a:rPr lang="en-US" altLang="en-US" sz="2000" i="1" dirty="0">
                <a:solidFill>
                  <a:srgbClr val="333333"/>
                </a:solidFill>
                <a:latin typeface="Menlo"/>
              </a:rPr>
              <a:t>       -</a:t>
            </a:r>
            <a:r>
              <a:rPr lang="en-US" altLang="en-US" sz="2000" i="1" dirty="0" err="1">
                <a:solidFill>
                  <a:srgbClr val="333333"/>
                </a:solidFill>
                <a:latin typeface="Menlo"/>
              </a:rPr>
              <a:t>Wl</a:t>
            </a:r>
            <a:r>
              <a:rPr lang="en-US" altLang="en-US" sz="2000" i="1" dirty="0">
                <a:solidFill>
                  <a:srgbClr val="333333"/>
                </a:solidFill>
                <a:latin typeface="Menlo"/>
              </a:rPr>
              <a:t>,-</a:t>
            </a:r>
            <a:r>
              <a:rPr lang="en-US" altLang="en-US" sz="2000" i="1" dirty="0" err="1">
                <a:solidFill>
                  <a:srgbClr val="333333"/>
                </a:solidFill>
                <a:latin typeface="Menlo"/>
              </a:rPr>
              <a:t>rpath</a:t>
            </a:r>
            <a:r>
              <a:rPr lang="en-US" altLang="en-US" sz="2000" i="1" dirty="0">
                <a:solidFill>
                  <a:srgbClr val="333333"/>
                </a:solidFill>
                <a:latin typeface="Menlo"/>
              </a:rPr>
              <a:t>=/</a:t>
            </a:r>
            <a:r>
              <a:rPr lang="en-US" altLang="en-US" sz="2000" i="1" dirty="0" err="1">
                <a:solidFill>
                  <a:srgbClr val="333333"/>
                </a:solidFill>
                <a:latin typeface="Menlo"/>
              </a:rPr>
              <a:t>uufs</a:t>
            </a:r>
            <a:r>
              <a:rPr lang="en-US" altLang="en-US" sz="2000" i="1" dirty="0">
                <a:solidFill>
                  <a:srgbClr val="333333"/>
                </a:solidFill>
                <a:latin typeface="Menlo"/>
              </a:rPr>
              <a:t>/chpc.utah.edu/sys/</a:t>
            </a:r>
            <a:r>
              <a:rPr lang="en-US" altLang="en-US" sz="2000" i="1" dirty="0" err="1">
                <a:solidFill>
                  <a:srgbClr val="333333"/>
                </a:solidFill>
                <a:latin typeface="Menlo"/>
              </a:rPr>
              <a:t>installdir</a:t>
            </a:r>
            <a:r>
              <a:rPr lang="en-US" altLang="en-US" sz="2000" i="1" dirty="0">
                <a:solidFill>
                  <a:srgbClr val="333333"/>
                </a:solidFill>
                <a:latin typeface="Menlo"/>
              </a:rPr>
              <a:t>/</a:t>
            </a:r>
            <a:r>
              <a:rPr lang="en-US" altLang="en-US" sz="2000" i="1" dirty="0" err="1">
                <a:solidFill>
                  <a:srgbClr val="333333"/>
                </a:solidFill>
                <a:latin typeface="Menlo"/>
              </a:rPr>
              <a:t>udunits</a:t>
            </a:r>
            <a:r>
              <a:rPr lang="en-US" altLang="en-US" sz="2000" i="1" dirty="0">
                <a:solidFill>
                  <a:srgbClr val="333333"/>
                </a:solidFill>
                <a:latin typeface="Menlo"/>
              </a:rPr>
              <a:t>/2.2.20/lib\</a:t>
            </a:r>
            <a:br>
              <a:rPr lang="en-US" altLang="en-US" sz="2000" i="1" dirty="0">
                <a:solidFill>
                  <a:srgbClr val="333333"/>
                </a:solidFill>
                <a:latin typeface="Menlo"/>
              </a:rPr>
            </a:br>
            <a:r>
              <a:rPr lang="en-US" altLang="en-US" sz="2000" i="1" dirty="0">
                <a:solidFill>
                  <a:srgbClr val="333333"/>
                </a:solidFill>
                <a:latin typeface="Menlo"/>
              </a:rPr>
              <a:t>       -L/</a:t>
            </a:r>
            <a:r>
              <a:rPr lang="en-US" altLang="en-US" sz="2000" i="1" dirty="0" err="1">
                <a:solidFill>
                  <a:srgbClr val="333333"/>
                </a:solidFill>
                <a:latin typeface="Menlo"/>
              </a:rPr>
              <a:t>uufs</a:t>
            </a:r>
            <a:r>
              <a:rPr lang="en-US" altLang="en-US" sz="2000" i="1" dirty="0">
                <a:solidFill>
                  <a:srgbClr val="333333"/>
                </a:solidFill>
                <a:latin typeface="Menlo"/>
              </a:rPr>
              <a:t>/chpc.utah.edu/sys/</a:t>
            </a:r>
            <a:r>
              <a:rPr lang="en-US" altLang="en-US" sz="2000" i="1" dirty="0" err="1">
                <a:solidFill>
                  <a:srgbClr val="333333"/>
                </a:solidFill>
                <a:latin typeface="Menlo"/>
              </a:rPr>
              <a:t>installdir</a:t>
            </a:r>
            <a:r>
              <a:rPr lang="en-US" altLang="en-US" sz="2000" i="1" dirty="0">
                <a:solidFill>
                  <a:srgbClr val="333333"/>
                </a:solidFill>
                <a:latin typeface="Menlo"/>
              </a:rPr>
              <a:t>/</a:t>
            </a:r>
            <a:r>
              <a:rPr lang="en-US" altLang="en-US" sz="2000" i="1" dirty="0" err="1">
                <a:solidFill>
                  <a:srgbClr val="333333"/>
                </a:solidFill>
                <a:latin typeface="Menlo"/>
              </a:rPr>
              <a:t>udunits</a:t>
            </a:r>
            <a:r>
              <a:rPr lang="en-US" altLang="en-US" sz="2000" i="1" dirty="0">
                <a:solidFill>
                  <a:srgbClr val="333333"/>
                </a:solidFill>
                <a:latin typeface="Menlo"/>
              </a:rPr>
              <a:t>/2.2.20/lib -ludunits2 ' \</a:t>
            </a:r>
            <a:br>
              <a:rPr lang="en-US" altLang="en-US" sz="2000" i="1" dirty="0">
                <a:solidFill>
                  <a:srgbClr val="333333"/>
                </a:solidFill>
                <a:latin typeface="Menlo"/>
              </a:rPr>
            </a:br>
            <a:r>
              <a:rPr lang="en-US" altLang="en-US" sz="2000" i="1" dirty="0">
                <a:solidFill>
                  <a:srgbClr val="333333"/>
                </a:solidFill>
                <a:latin typeface="Menlo"/>
              </a:rPr>
              <a:t>       --with-</a:t>
            </a:r>
            <a:r>
              <a:rPr lang="en-US" altLang="en-US" sz="2000" i="1" dirty="0" err="1">
                <a:solidFill>
                  <a:srgbClr val="333333"/>
                </a:solidFill>
                <a:latin typeface="Menlo"/>
              </a:rPr>
              <a:t>nc</a:t>
            </a:r>
            <a:r>
              <a:rPr lang="en-US" altLang="en-US" sz="2000" i="1" dirty="0">
                <a:solidFill>
                  <a:srgbClr val="333333"/>
                </a:solidFill>
                <a:latin typeface="Menlo"/>
              </a:rPr>
              <a:t>-</a:t>
            </a:r>
            <a:r>
              <a:rPr lang="en-US" altLang="en-US" sz="2000" i="1" dirty="0" err="1">
                <a:solidFill>
                  <a:srgbClr val="333333"/>
                </a:solidFill>
                <a:latin typeface="Menlo"/>
              </a:rPr>
              <a:t>config</a:t>
            </a:r>
            <a:r>
              <a:rPr lang="en-US" altLang="en-US" sz="2000" i="1" dirty="0">
                <a:solidFill>
                  <a:srgbClr val="333333"/>
                </a:solidFill>
                <a:latin typeface="Menlo"/>
              </a:rPr>
              <a:t>=/</a:t>
            </a:r>
            <a:r>
              <a:rPr lang="en-US" altLang="en-US" sz="2000" i="1" dirty="0" err="1">
                <a:solidFill>
                  <a:srgbClr val="333333"/>
                </a:solidFill>
                <a:latin typeface="Menlo"/>
              </a:rPr>
              <a:t>uufs</a:t>
            </a:r>
            <a:r>
              <a:rPr lang="en-US" altLang="en-US" sz="2000" i="1" dirty="0">
                <a:solidFill>
                  <a:srgbClr val="333333"/>
                </a:solidFill>
                <a:latin typeface="Menlo"/>
              </a:rPr>
              <a:t>/chpc.utah.edu/sys/</a:t>
            </a:r>
            <a:r>
              <a:rPr lang="en-US" altLang="en-US" sz="2000" i="1" dirty="0" err="1">
                <a:solidFill>
                  <a:srgbClr val="333333"/>
                </a:solidFill>
                <a:latin typeface="Menlo"/>
              </a:rPr>
              <a:t>installdir</a:t>
            </a:r>
            <a:r>
              <a:rPr lang="en-US" altLang="en-US" sz="2000" i="1" dirty="0">
                <a:solidFill>
                  <a:srgbClr val="333333"/>
                </a:solidFill>
                <a:latin typeface="Menlo"/>
              </a:rPr>
              <a:t>/</a:t>
            </a:r>
            <a:r>
              <a:rPr lang="en-US" altLang="en-US" sz="2000" i="1" dirty="0" err="1">
                <a:solidFill>
                  <a:srgbClr val="333333"/>
                </a:solidFill>
                <a:latin typeface="Menlo"/>
              </a:rPr>
              <a:t>netcdf</a:t>
            </a:r>
            <a:r>
              <a:rPr lang="en-US" altLang="en-US" sz="2000" i="1" dirty="0">
                <a:solidFill>
                  <a:srgbClr val="333333"/>
                </a:solidFill>
                <a:latin typeface="Menlo"/>
              </a:rPr>
              <a:t>-c/4.3.2i/bin/</a:t>
            </a:r>
            <a:r>
              <a:rPr lang="en-US" altLang="en-US" sz="2000" i="1" dirty="0" err="1">
                <a:solidFill>
                  <a:srgbClr val="333333"/>
                </a:solidFill>
                <a:latin typeface="Menlo"/>
              </a:rPr>
              <a:t>nc-config</a:t>
            </a:r>
            <a:r>
              <a:rPr lang="en-US" altLang="en-US" sz="2000" i="1" dirty="0">
                <a:solidFill>
                  <a:srgbClr val="333333"/>
                </a:solidFill>
                <a:latin typeface="Menlo"/>
              </a:rPr>
              <a:t> " \ RNetCDF_1.8-2.tar.gz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dirty="0">
                <a:solidFill>
                  <a:srgbClr val="333333"/>
                </a:solidFill>
                <a:latin typeface="Menlo"/>
              </a:rPr>
              <a:t>Note: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Menlo"/>
              </a:rPr>
              <a:t>R CMD install calls ./configure under the hood</a:t>
            </a:r>
          </a:p>
        </p:txBody>
      </p:sp>
    </p:spTree>
    <p:extLst>
      <p:ext uri="{BB962C8B-B14F-4D97-AF65-F5344CB8AC3E}">
        <p14:creationId xmlns:p14="http://schemas.microsoft.com/office/powerpoint/2010/main" val="1868879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52988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441" y="150357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https://www.r-project.org/</a:t>
            </a:r>
            <a:endParaRPr lang="en-US" sz="2400" dirty="0"/>
          </a:p>
          <a:p>
            <a:r>
              <a:rPr lang="en-US" sz="2400" dirty="0">
                <a:hlinkClick r:id="rId3"/>
              </a:rPr>
              <a:t>https://cran.r-project.org</a:t>
            </a:r>
            <a:r>
              <a:rPr lang="en-US" sz="2400" dirty="0"/>
              <a:t>/ (</a:t>
            </a:r>
            <a:r>
              <a:rPr lang="en-US" sz="2400" b="1" dirty="0"/>
              <a:t>C</a:t>
            </a:r>
            <a:r>
              <a:rPr lang="en-US" sz="2400" dirty="0"/>
              <a:t>omprehensive </a:t>
            </a:r>
            <a:r>
              <a:rPr lang="en-US" sz="2400" b="1" dirty="0"/>
              <a:t>R</a:t>
            </a:r>
            <a:r>
              <a:rPr lang="en-US" sz="2400" dirty="0"/>
              <a:t> </a:t>
            </a:r>
            <a:r>
              <a:rPr lang="en-US" sz="2400" b="1" dirty="0"/>
              <a:t>A</a:t>
            </a:r>
            <a:r>
              <a:rPr lang="en-US" sz="2400" dirty="0"/>
              <a:t>rchive </a:t>
            </a:r>
            <a:r>
              <a:rPr lang="en-US" sz="2400" b="1" dirty="0"/>
              <a:t>N</a:t>
            </a:r>
            <a:r>
              <a:rPr lang="en-US" sz="2400" dirty="0"/>
              <a:t>etwork)</a:t>
            </a:r>
          </a:p>
          <a:p>
            <a:r>
              <a:rPr lang="en-US" sz="2400" dirty="0">
                <a:hlinkClick r:id="rId4"/>
              </a:rPr>
              <a:t>https://www.r-bloggers.com/</a:t>
            </a:r>
            <a:endParaRPr lang="en-US" sz="2400" dirty="0"/>
          </a:p>
          <a:p>
            <a:r>
              <a:rPr lang="en-US" sz="2400" dirty="0">
                <a:hlinkClick r:id="rId5"/>
              </a:rPr>
              <a:t>The Art of R Programming (Norman </a:t>
            </a:r>
            <a:r>
              <a:rPr lang="en-US" sz="2400" dirty="0" err="1">
                <a:hlinkClick r:id="rId5"/>
              </a:rPr>
              <a:t>Matloff</a:t>
            </a:r>
            <a:r>
              <a:rPr lang="en-US" sz="2400" dirty="0">
                <a:hlinkClick r:id="rId5"/>
              </a:rPr>
              <a:t>)</a:t>
            </a:r>
            <a:endParaRPr lang="en-US" sz="2400" dirty="0"/>
          </a:p>
          <a:p>
            <a:r>
              <a:rPr lang="en-US" sz="2400" dirty="0">
                <a:hlinkClick r:id="rId6"/>
              </a:rPr>
              <a:t>Hadley Wickham</a:t>
            </a:r>
            <a:endParaRPr lang="en-US" sz="2400" dirty="0"/>
          </a:p>
          <a:p>
            <a:r>
              <a:rPr lang="en-US" sz="2400" dirty="0">
                <a:hlinkClick r:id="rId7"/>
              </a:rPr>
              <a:t>R mailing-list</a:t>
            </a:r>
            <a:endParaRPr lang="en-US" sz="2400" dirty="0"/>
          </a:p>
          <a:p>
            <a:r>
              <a:rPr lang="en-US" sz="2400" dirty="0">
                <a:hlinkClick r:id="rId8"/>
              </a:rPr>
              <a:t>Stack Overflow (R Channel)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5666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/>
          <a:lstStyle/>
          <a:p>
            <a:r>
              <a:rPr lang="en-US" sz="3600" b="1" dirty="0">
                <a:solidFill>
                  <a:srgbClr val="FF0000"/>
                </a:solidFill>
              </a:rPr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185" y="1005840"/>
            <a:ext cx="10515600" cy="516492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2600" dirty="0"/>
              <a:t>What is R?</a:t>
            </a:r>
          </a:p>
          <a:p>
            <a:r>
              <a:rPr lang="en-US" sz="2600" dirty="0"/>
              <a:t>Why R?</a:t>
            </a:r>
          </a:p>
          <a:p>
            <a:r>
              <a:rPr lang="en-US" sz="2600" dirty="0"/>
              <a:t>R language basics, in </a:t>
            </a:r>
            <a:r>
              <a:rPr lang="en-US" sz="2600" dirty="0" err="1"/>
              <a:t>casu</a:t>
            </a:r>
            <a:r>
              <a:rPr lang="en-US" sz="2600" dirty="0"/>
              <a:t>:</a:t>
            </a:r>
          </a:p>
          <a:p>
            <a:pPr lvl="1"/>
            <a:r>
              <a:rPr lang="en-US" sz="2600" dirty="0"/>
              <a:t>Basic Data Types</a:t>
            </a:r>
          </a:p>
          <a:p>
            <a:pPr lvl="1"/>
            <a:r>
              <a:rPr lang="en-US" sz="2600" dirty="0"/>
              <a:t>Vector, Matrix &amp; Array</a:t>
            </a:r>
          </a:p>
          <a:p>
            <a:pPr lvl="1"/>
            <a:r>
              <a:rPr lang="en-US" sz="2600" dirty="0"/>
              <a:t>List, Data Frame</a:t>
            </a:r>
          </a:p>
          <a:p>
            <a:pPr lvl="1"/>
            <a:r>
              <a:rPr lang="en-US" sz="2600" dirty="0"/>
              <a:t>Functions</a:t>
            </a:r>
          </a:p>
          <a:p>
            <a:pPr lvl="1"/>
            <a:r>
              <a:rPr lang="en-US" sz="2600" dirty="0"/>
              <a:t>Loops, Conditionals,..</a:t>
            </a:r>
          </a:p>
          <a:p>
            <a:pPr lvl="1"/>
            <a:r>
              <a:rPr lang="en-US" sz="2600" dirty="0"/>
              <a:t>IO</a:t>
            </a:r>
          </a:p>
          <a:p>
            <a:r>
              <a:rPr lang="en-US" sz="2600" dirty="0"/>
              <a:t>R @ CHPC</a:t>
            </a:r>
          </a:p>
          <a:p>
            <a:r>
              <a:rPr lang="en-US" sz="2600" dirty="0"/>
              <a:t>Interesting sites/Links</a:t>
            </a:r>
          </a:p>
          <a:p>
            <a:r>
              <a:rPr lang="en-US" sz="2600" b="1" dirty="0">
                <a:solidFill>
                  <a:srgbClr val="FF0000"/>
                </a:solidFill>
              </a:rPr>
              <a:t>NO Stats will be covered here. =&gt; MATH Dept.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091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435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What is 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9493"/>
            <a:ext cx="10515600" cy="4687469"/>
          </a:xfrm>
        </p:spPr>
        <p:txBody>
          <a:bodyPr>
            <a:normAutofit/>
          </a:bodyPr>
          <a:lstStyle/>
          <a:p>
            <a:r>
              <a:rPr lang="en-US" sz="2400" dirty="0"/>
              <a:t>Implementation of S (stat. </a:t>
            </a:r>
            <a:r>
              <a:rPr lang="en-US" sz="2400" dirty="0" err="1"/>
              <a:t>prog</a:t>
            </a:r>
            <a:r>
              <a:rPr lang="en-US" sz="2400" dirty="0"/>
              <a:t>. lang. developed @ Bell Labs by John Chambers)</a:t>
            </a:r>
          </a:p>
          <a:p>
            <a:r>
              <a:rPr lang="en-US" sz="2400" dirty="0"/>
              <a:t>Original authors: Ross Ihaka &amp; Robert Gentleman (Auckland, NZ) around 1992.</a:t>
            </a:r>
          </a:p>
          <a:p>
            <a:r>
              <a:rPr lang="en-US" sz="2400" dirty="0"/>
              <a:t>Two facets:</a:t>
            </a:r>
          </a:p>
          <a:p>
            <a:pPr lvl="1"/>
            <a:r>
              <a:rPr lang="en-US" dirty="0"/>
              <a:t>Scripting language (vs. compiled language)</a:t>
            </a:r>
          </a:p>
          <a:p>
            <a:pPr lvl="1"/>
            <a:r>
              <a:rPr lang="en-US" dirty="0"/>
              <a:t>Data Analysis environment</a:t>
            </a:r>
          </a:p>
          <a:p>
            <a:r>
              <a:rPr lang="en-US" sz="2400" dirty="0"/>
              <a:t>R-code can run on different OS’s (Linux, Windows, </a:t>
            </a:r>
            <a:r>
              <a:rPr lang="en-US" sz="2400" dirty="0" err="1"/>
              <a:t>MacOs</a:t>
            </a:r>
            <a:r>
              <a:rPr lang="en-US" sz="2400" dirty="0"/>
              <a:t>)</a:t>
            </a:r>
          </a:p>
          <a:p>
            <a:r>
              <a:rPr lang="en-US" sz="2400" dirty="0"/>
              <a:t>Under the hood: relies on C/C++, Fortran for comp. expensive tasks </a:t>
            </a:r>
          </a:p>
          <a:p>
            <a:pPr marL="0" indent="0">
              <a:buNone/>
            </a:pPr>
            <a:r>
              <a:rPr lang="en-US" sz="2400" dirty="0"/>
              <a:t>   (e.g. linear algebra,…) </a:t>
            </a:r>
          </a:p>
          <a:p>
            <a:r>
              <a:rPr lang="en-US" sz="2400" dirty="0"/>
              <a:t>Free &amp; Open-Source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62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Why R?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Scripting language -&gt; rapid proto-typing</a:t>
            </a:r>
          </a:p>
          <a:p>
            <a:r>
              <a:rPr lang="en-US" sz="2400" dirty="0"/>
              <a:t>Most diverse set of statistical tools</a:t>
            </a:r>
          </a:p>
          <a:p>
            <a:r>
              <a:rPr lang="en-US" sz="2400" dirty="0"/>
              <a:t>A lot of pre-canned packages (libraries)</a:t>
            </a:r>
          </a:p>
          <a:p>
            <a:r>
              <a:rPr lang="en-US" sz="2400" dirty="0"/>
              <a:t>Relatively easy to add new packages</a:t>
            </a:r>
          </a:p>
          <a:p>
            <a:r>
              <a:rPr lang="en-US" sz="2400" dirty="0"/>
              <a:t>Large Community</a:t>
            </a:r>
          </a:p>
          <a:p>
            <a:r>
              <a:rPr lang="en-US" sz="2400" dirty="0"/>
              <a:t>Free</a:t>
            </a:r>
          </a:p>
          <a:p>
            <a:r>
              <a:rPr lang="en-US" sz="2400" dirty="0"/>
              <a:t>Job “security”?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024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IEEE: The Top 10 </a:t>
            </a:r>
            <a:r>
              <a:rPr lang="en-US" sz="3600" b="1" dirty="0" err="1">
                <a:solidFill>
                  <a:srgbClr val="FF0000"/>
                </a:solidFill>
              </a:rPr>
              <a:t>Prog</a:t>
            </a:r>
            <a:r>
              <a:rPr lang="en-US" sz="3600" b="1" dirty="0">
                <a:solidFill>
                  <a:srgbClr val="FF0000"/>
                </a:solidFill>
              </a:rPr>
              <a:t>. Languages (2017)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805" y="1898690"/>
            <a:ext cx="6441471" cy="3768260"/>
          </a:xfrm>
        </p:spPr>
      </p:pic>
    </p:spTree>
    <p:extLst>
      <p:ext uri="{BB962C8B-B14F-4D97-AF65-F5344CB8AC3E}">
        <p14:creationId xmlns:p14="http://schemas.microsoft.com/office/powerpoint/2010/main" val="3709083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IEEE: The Top 10 </a:t>
            </a:r>
            <a:r>
              <a:rPr lang="en-US" sz="3600" b="1" dirty="0" err="1">
                <a:solidFill>
                  <a:srgbClr val="FF0000"/>
                </a:solidFill>
              </a:rPr>
              <a:t>Prog</a:t>
            </a:r>
            <a:r>
              <a:rPr lang="en-US" sz="3600" b="1" dirty="0">
                <a:solidFill>
                  <a:srgbClr val="FF0000"/>
                </a:solidFill>
              </a:rPr>
              <a:t>. Languages (2018)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523" y="1825625"/>
            <a:ext cx="7226954" cy="4351338"/>
          </a:xfrm>
        </p:spPr>
      </p:pic>
    </p:spTree>
    <p:extLst>
      <p:ext uri="{BB962C8B-B14F-4D97-AF65-F5344CB8AC3E}">
        <p14:creationId xmlns:p14="http://schemas.microsoft.com/office/powerpoint/2010/main" val="3643289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Using R @ CHPC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7004"/>
            <a:ext cx="10515600" cy="46299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# Simple Approach (to start)</a:t>
            </a:r>
          </a:p>
          <a:p>
            <a:pPr marL="0" indent="0">
              <a:buNone/>
            </a:pPr>
            <a:r>
              <a:rPr lang="en-US" sz="2400" dirty="0"/>
              <a:t>module avail</a:t>
            </a:r>
          </a:p>
          <a:p>
            <a:pPr marL="0" indent="0">
              <a:buNone/>
            </a:pPr>
            <a:r>
              <a:rPr lang="en-US" sz="2400" dirty="0"/>
              <a:t>module load R/4.0.2    </a:t>
            </a:r>
            <a:r>
              <a:rPr lang="en-US" sz="2400" dirty="0">
                <a:solidFill>
                  <a:srgbClr val="000000"/>
                </a:solidFill>
              </a:rPr>
              <a:t>  </a:t>
            </a:r>
            <a:r>
              <a:rPr lang="en-US" sz="2400" dirty="0">
                <a:solidFill>
                  <a:srgbClr val="00B050"/>
                </a:solidFill>
              </a:rPr>
              <a:t># Centos 7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# Invoke Command Line Interpreter (CLI) </a:t>
            </a:r>
          </a:p>
          <a:p>
            <a:pPr marL="0" indent="0">
              <a:buNone/>
            </a:pPr>
            <a:r>
              <a:rPr lang="en-US" sz="2400" dirty="0"/>
              <a:t>R</a:t>
            </a:r>
          </a:p>
          <a:p>
            <a:pPr marL="0" indent="0">
              <a:buNone/>
            </a:pPr>
            <a:r>
              <a:rPr lang="en-US" sz="2400" dirty="0"/>
              <a:t>R&gt;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# If you want to use an IDE (e.g. </a:t>
            </a:r>
            <a:r>
              <a:rPr lang="en-US" sz="2400" dirty="0" err="1">
                <a:solidFill>
                  <a:srgbClr val="00B050"/>
                </a:solidFill>
              </a:rPr>
              <a:t>Rstudio</a:t>
            </a:r>
            <a:r>
              <a:rPr lang="en-US" sz="2400" dirty="0">
                <a:solidFill>
                  <a:srgbClr val="00B05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dirty="0"/>
              <a:t>module load RStudio</a:t>
            </a:r>
          </a:p>
          <a:p>
            <a:pPr marL="0" indent="0">
              <a:buNone/>
            </a:pPr>
            <a:r>
              <a:rPr lang="en-US" sz="2400" dirty="0" err="1"/>
              <a:t>rstudio</a:t>
            </a:r>
            <a:r>
              <a:rPr lang="en-US" sz="2400" dirty="0"/>
              <a:t>                  </a:t>
            </a:r>
            <a:r>
              <a:rPr lang="en-US" sz="2400" dirty="0">
                <a:solidFill>
                  <a:srgbClr val="00B050"/>
                </a:solidFill>
              </a:rPr>
              <a:t># Load IDE</a:t>
            </a:r>
          </a:p>
        </p:txBody>
      </p:sp>
    </p:spTree>
    <p:extLst>
      <p:ext uri="{BB962C8B-B14F-4D97-AF65-F5344CB8AC3E}">
        <p14:creationId xmlns:p14="http://schemas.microsoft.com/office/powerpoint/2010/main" val="1428116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R @ CHPC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5966" y="1532327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Using an R Batch script (CMD Line -&gt; Testing)</a:t>
            </a:r>
          </a:p>
          <a:p>
            <a:pPr lvl="1"/>
            <a:r>
              <a:rPr lang="en-US" dirty="0"/>
              <a:t>Options:</a:t>
            </a:r>
          </a:p>
          <a:p>
            <a:pPr lvl="2"/>
            <a:r>
              <a:rPr lang="en-US" sz="2400" dirty="0" err="1"/>
              <a:t>Rscript</a:t>
            </a:r>
            <a:r>
              <a:rPr lang="en-US" sz="2400" dirty="0"/>
              <a:t> </a:t>
            </a:r>
            <a:r>
              <a:rPr lang="en-US" sz="2400" dirty="0" err="1"/>
              <a:t>yourfile.R</a:t>
            </a:r>
            <a:r>
              <a:rPr lang="en-US" sz="2400" dirty="0"/>
              <a:t>                </a:t>
            </a:r>
            <a:r>
              <a:rPr lang="en-US" sz="2400" dirty="0">
                <a:solidFill>
                  <a:srgbClr val="00B050"/>
                </a:solidFill>
              </a:rPr>
              <a:t>#  Redirects output to </a:t>
            </a:r>
            <a:r>
              <a:rPr lang="en-US" sz="2400" dirty="0" err="1">
                <a:solidFill>
                  <a:srgbClr val="00B050"/>
                </a:solidFill>
              </a:rPr>
              <a:t>stdout</a:t>
            </a:r>
            <a:endParaRPr lang="en-US" sz="2400" dirty="0">
              <a:solidFill>
                <a:srgbClr val="00B050"/>
              </a:solidFill>
            </a:endParaRPr>
          </a:p>
          <a:p>
            <a:pPr lvl="2"/>
            <a:r>
              <a:rPr lang="en-US" sz="2400" dirty="0"/>
              <a:t>R CMD BATCH </a:t>
            </a:r>
            <a:r>
              <a:rPr lang="en-US" sz="2400" dirty="0" err="1"/>
              <a:t>yourfile.R</a:t>
            </a:r>
            <a:r>
              <a:rPr lang="en-US" sz="2400" dirty="0"/>
              <a:t>   </a:t>
            </a:r>
            <a:r>
              <a:rPr lang="en-US" sz="2400" dirty="0">
                <a:solidFill>
                  <a:srgbClr val="00B050"/>
                </a:solidFill>
              </a:rPr>
              <a:t># Redirects output to </a:t>
            </a:r>
            <a:r>
              <a:rPr lang="en-US" sz="2400" dirty="0" err="1">
                <a:solidFill>
                  <a:srgbClr val="00B050"/>
                </a:solidFill>
              </a:rPr>
              <a:t>yourfile.Rout</a:t>
            </a:r>
            <a:endParaRPr lang="en-US" sz="2400" dirty="0">
              <a:solidFill>
                <a:srgbClr val="00B050"/>
              </a:solidFill>
            </a:endParaRPr>
          </a:p>
          <a:p>
            <a:pPr lvl="2"/>
            <a:r>
              <a:rPr lang="en-US" sz="2400" dirty="0"/>
              <a:t>R –no-save &lt; </a:t>
            </a:r>
            <a:r>
              <a:rPr lang="en-US" sz="2400" dirty="0" err="1"/>
              <a:t>yourfile.R</a:t>
            </a:r>
            <a:r>
              <a:rPr lang="en-US" sz="2400" dirty="0"/>
              <a:t> </a:t>
            </a:r>
          </a:p>
          <a:p>
            <a:pPr lvl="2"/>
            <a:r>
              <a:rPr lang="en-US" sz="2400" dirty="0"/>
              <a:t>./yourfile2.R                       </a:t>
            </a:r>
            <a:r>
              <a:rPr lang="en-US" sz="1600" dirty="0">
                <a:solidFill>
                  <a:srgbClr val="00B050"/>
                </a:solidFill>
              </a:rPr>
              <a:t># Add ‘#!/</a:t>
            </a:r>
            <a:r>
              <a:rPr lang="en-US" sz="1600" dirty="0" err="1">
                <a:solidFill>
                  <a:srgbClr val="00B050"/>
                </a:solidFill>
              </a:rPr>
              <a:t>usr</a:t>
            </a:r>
            <a:r>
              <a:rPr lang="en-US" sz="1600" dirty="0">
                <a:solidFill>
                  <a:srgbClr val="00B050"/>
                </a:solidFill>
              </a:rPr>
              <a:t>/bin/</a:t>
            </a:r>
            <a:r>
              <a:rPr lang="en-US" sz="1600" dirty="0" err="1">
                <a:solidFill>
                  <a:srgbClr val="00B050"/>
                </a:solidFill>
              </a:rPr>
              <a:t>env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Rscript</a:t>
            </a:r>
            <a:r>
              <a:rPr lang="en-US" sz="1600" dirty="0">
                <a:solidFill>
                  <a:srgbClr val="00B050"/>
                </a:solidFill>
              </a:rPr>
              <a:t>’ as top line</a:t>
            </a:r>
          </a:p>
          <a:p>
            <a:pPr marL="0" indent="0">
              <a:buNone/>
            </a:pPr>
            <a:endParaRPr lang="en-US" sz="2400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1246333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R @ CHPC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Submit an R Batch script on the cluster (using SLURM):</a:t>
            </a:r>
          </a:p>
          <a:p>
            <a:pPr marL="0" indent="0">
              <a:buNone/>
            </a:pPr>
            <a:r>
              <a:rPr lang="en-US" sz="2400" dirty="0"/>
              <a:t>   Example SLURM scripts to be found in: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https://www.chpc.utah.edu/documentation/software/r-language.php</a:t>
            </a:r>
            <a:endParaRPr lang="en-US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4887"/>
            <a:ext cx="43282" cy="486975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5554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793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614</Words>
  <Application>Microsoft Office PowerPoint</Application>
  <PresentationFormat>Widescreen</PresentationFormat>
  <Paragraphs>103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Introduction to R Spring 2021</vt:lpstr>
      <vt:lpstr>Overview</vt:lpstr>
      <vt:lpstr>What is R?</vt:lpstr>
      <vt:lpstr>Why R?  </vt:lpstr>
      <vt:lpstr>IEEE: The Top 10 Prog. Languages (2017)</vt:lpstr>
      <vt:lpstr>IEEE: The Top 10 Prog. Languages (2018)</vt:lpstr>
      <vt:lpstr>Using R @ CHPC</vt:lpstr>
      <vt:lpstr>R @ CHPC cont’d</vt:lpstr>
      <vt:lpstr>R @ CHPC cont’d</vt:lpstr>
      <vt:lpstr>R @ CHPC cont’d</vt:lpstr>
      <vt:lpstr>R @ CHPC cont’d</vt:lpstr>
      <vt:lpstr>R @ CHPC cont’d</vt:lpstr>
      <vt:lpstr>Questions?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 Fall 2016</dc:title>
  <dc:creator>sleipnir</dc:creator>
  <cp:lastModifiedBy>Wim Cardoen</cp:lastModifiedBy>
  <cp:revision>63</cp:revision>
  <dcterms:created xsi:type="dcterms:W3CDTF">2016-11-25T01:34:00Z</dcterms:created>
  <dcterms:modified xsi:type="dcterms:W3CDTF">2021-03-30T17:08:14Z</dcterms:modified>
</cp:coreProperties>
</file>