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75" r:id="rId4"/>
    <p:sldId id="265" r:id="rId5"/>
    <p:sldId id="259" r:id="rId6"/>
    <p:sldId id="258" r:id="rId7"/>
    <p:sldId id="260" r:id="rId8"/>
    <p:sldId id="257" r:id="rId9"/>
    <p:sldId id="261" r:id="rId10"/>
    <p:sldId id="262" r:id="rId11"/>
    <p:sldId id="263" r:id="rId12"/>
    <p:sldId id="270" r:id="rId13"/>
    <p:sldId id="277" r:id="rId14"/>
    <p:sldId id="271" r:id="rId15"/>
    <p:sldId id="278" r:id="rId16"/>
    <p:sldId id="266" r:id="rId17"/>
    <p:sldId id="267" r:id="rId18"/>
    <p:sldId id="268" r:id="rId19"/>
    <p:sldId id="272" r:id="rId20"/>
    <p:sldId id="279" r:id="rId21"/>
    <p:sldId id="273" r:id="rId22"/>
    <p:sldId id="280" r:id="rId23"/>
    <p:sldId id="282" r:id="rId24"/>
    <p:sldId id="283" r:id="rId25"/>
    <p:sldId id="274" r:id="rId26"/>
    <p:sldId id="269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418"/>
  </p:normalViewPr>
  <p:slideViewPr>
    <p:cSldViewPr snapToGrid="0" snapToObjects="1">
      <p:cViewPr varScale="1">
        <p:scale>
          <a:sx n="109" d="100"/>
          <a:sy n="109" d="100"/>
        </p:scale>
        <p:origin x="216" y="256"/>
      </p:cViewPr>
      <p:guideLst/>
    </p:cSldViewPr>
  </p:slideViewPr>
  <p:outlineViewPr>
    <p:cViewPr>
      <p:scale>
        <a:sx n="33" d="100"/>
        <a:sy n="33" d="100"/>
      </p:scale>
      <p:origin x="0" y="-34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DCC7-0227-F543-A07B-6D79E5A2F068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1B5CC-4F69-D144-8E22-9B53B6F5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74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1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2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34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0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3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86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3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0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0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29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21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8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8EA1-2037-2047-9BDE-E8185BE66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6D017-573D-D64E-8FC9-25A0BB6DC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218F-24E7-9F44-BCCD-B02098B4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7DBD-73F8-D24E-ACCA-789EE1FA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E0DF-8A99-484C-B553-464807DC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C6AB-E293-9B42-B83F-878A1E80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77A04-7475-654A-AC58-289C8091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6F138-D6CE-7648-9941-5101D967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F344-DCE6-814C-B893-74407D14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E936-163C-424A-B8F4-CF8D5D3F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3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85A31-A788-EF41-9A2A-962476E00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0E430-2BCB-3B4D-9500-B01EA79B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13CA-A2AC-E64F-AB11-9069BE8A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9ABF-DAFC-CF4B-A9E1-7AF6F06E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9E2B-ABEB-E746-A81E-876AE625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06A3-E17A-2D41-A8E5-235D6AB9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9394-F3BE-C64A-8E4E-69BC526A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7652-7B6D-0743-85A6-2D632CE9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A393-2BF0-3A4E-97F8-A5FE86AE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57813-E8C0-4B44-93DD-F120E636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9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F46-3D8E-054F-BEB0-C647CCEF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B84-5F84-A949-B4F6-817DF825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57DA-3306-0A4B-A49F-30633736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8852-ED4A-E148-856D-8498FF55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7C41-621A-A340-A525-EBC7F18B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E148-CD19-6A48-BB09-0C970E74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4CBA-9287-D244-AEE5-EE08DC34B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0610A-FA7D-2843-B123-18E90907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AC173-7533-8E44-84F2-50154640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1040-43D5-5347-AEFB-FA841436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5132A-8CEF-054C-85B0-E07C7027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7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9FB4-2CC3-C248-A8C9-6CE54581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514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33BCC-180F-C04D-8114-39B9E204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2143077"/>
            <a:ext cx="5157787" cy="5616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E79C0-6B71-E548-A51D-6780E21C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8" y="2713526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C5EEF-2908-024F-AE08-2412E578B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50798"/>
            <a:ext cx="5183188" cy="553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5684D-AFB9-A746-8E37-B9D533088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713526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4D214-A399-7246-AC79-5E30E454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193F-C241-4747-89F9-AB2B7D02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12974-A892-1747-9B4E-42D7DE0E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DD34-1CD1-564B-A408-C94B0366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BD343-0AEA-E24D-BBE1-9FB735A0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E11A8-1F38-CE40-AC41-C99A5F9D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8CA32-A5FA-F246-AD25-B45969DE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A6B81-8361-9244-8A2A-799F84A3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251B9-CB40-D648-97D2-903654AF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81EE6-0966-5347-8A04-485733FB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4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E53-72F0-6B4B-9F71-3543C4C0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93FA-30C2-474D-906C-E614E9F5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6073C-50D0-5942-BB8A-2897DACD8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4795E-C8DB-A049-8DAF-980D4DC5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E5CEE-60B1-154D-A2F3-FAC25F75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17229-DD8B-5740-8F79-725E9F5F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A0A3-C760-014E-B551-AD82853A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F25AE-4512-D245-878B-82C4B294C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300C7-7F7B-3F46-8840-A288C32FF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8F9B3-BCC5-A140-9565-E08212B0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5085C-06FA-0A4D-835C-050B17B9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7F16-9AA9-D148-BA7D-CFD6AD91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6BF4D-E53F-1644-949F-EE996CD6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8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79FD4-41F9-904F-A7FB-89B88F05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02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9A96-DCCD-DB47-8DD1-190120A85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AA2F-1D72-344F-8C63-C23C3BDB185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3405-66DE-1A41-9EA0-ECBE878D3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9D86-D171-AA43-A975-079C88E40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9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oovy-lang.org/docs/latest/html/documentati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nakemake.readthedocs.io/en/stab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xtflow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ditommaso/awesome-pipelin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5CEF-DCEB-864F-8D56-AAD91AB23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br>
              <a:rPr lang="en-US" dirty="0"/>
            </a:br>
            <a:r>
              <a:rPr lang="en-US" sz="4800" dirty="0"/>
              <a:t>Snakemake and </a:t>
            </a:r>
            <a:r>
              <a:rPr lang="en-US" sz="4800" dirty="0" err="1"/>
              <a:t>Nextflow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B2E60-1FC7-6F4B-AA0E-3BA315685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Milash</a:t>
            </a:r>
          </a:p>
          <a:p>
            <a:r>
              <a:rPr lang="en-US" dirty="0"/>
              <a:t>Center for High Performance Computing</a:t>
            </a:r>
          </a:p>
          <a:p>
            <a:r>
              <a:rPr lang="en-US" dirty="0"/>
              <a:t>University of Utah</a:t>
            </a:r>
          </a:p>
        </p:txBody>
      </p:sp>
    </p:spTree>
    <p:extLst>
      <p:ext uri="{BB962C8B-B14F-4D97-AF65-F5344CB8AC3E}">
        <p14:creationId xmlns:p14="http://schemas.microsoft.com/office/powerpoint/2010/main" val="20256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5555-51B8-8843-8C65-F08B85F0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snakefile</a:t>
            </a:r>
            <a:r>
              <a:rPr lang="en-US" dirty="0"/>
              <a:t>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6F4988-5FAB-284E-B482-ED411C93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919"/>
            <a:ext cx="8950569" cy="398606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B0F0"/>
                </a:solidFill>
                <a:latin typeface="Courier" pitchFamily="2" charset="0"/>
              </a:rPr>
              <a:t>rule link</a:t>
            </a:r>
            <a:r>
              <a:rPr lang="en-US" sz="72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latin typeface="Courier" pitchFamily="2" charset="0"/>
              </a:rPr>
              <a:t>        </a:t>
            </a:r>
            <a:r>
              <a:rPr lang="en-US" sz="7200" dirty="0">
                <a:solidFill>
                  <a:srgbClr val="00B050"/>
                </a:solidFill>
                <a:latin typeface="Courier" pitchFamily="2" charset="0"/>
              </a:rPr>
              <a:t>input: "</a:t>
            </a:r>
            <a:r>
              <a:rPr lang="en-US" sz="7200" dirty="0" err="1">
                <a:solidFill>
                  <a:srgbClr val="00B050"/>
                </a:solidFill>
                <a:latin typeface="Courier" pitchFamily="2" charset="0"/>
              </a:rPr>
              <a:t>hello_world.o</a:t>
            </a:r>
            <a:r>
              <a:rPr lang="en-US" sz="7200" dirty="0">
                <a:solidFill>
                  <a:srgbClr val="00B050"/>
                </a:solidFill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7200" dirty="0">
                <a:latin typeface="Courier" pitchFamily="2" charset="0"/>
              </a:rPr>
              <a:t>        </a:t>
            </a:r>
            <a:r>
              <a:rPr lang="en-US" sz="7200" dirty="0">
                <a:solidFill>
                  <a:srgbClr val="FF0000"/>
                </a:solidFill>
                <a:latin typeface="Courier" pitchFamily="2" charset="0"/>
              </a:rPr>
              <a:t>output: "</a:t>
            </a:r>
            <a:r>
              <a:rPr lang="en-US" sz="7200" dirty="0" err="1">
                <a:solidFill>
                  <a:srgbClr val="FF0000"/>
                </a:solidFill>
                <a:latin typeface="Courier" pitchFamily="2" charset="0"/>
              </a:rPr>
              <a:t>hello_world</a:t>
            </a:r>
            <a:r>
              <a:rPr lang="en-US" sz="7200" dirty="0">
                <a:solidFill>
                  <a:srgbClr val="FF0000"/>
                </a:solidFill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7200" dirty="0">
                <a:latin typeface="Courier" pitchFamily="2" charset="0"/>
              </a:rPr>
              <a:t>        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shell: """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                module load </a:t>
            </a:r>
            <a:r>
              <a:rPr lang="en-US" sz="7200" dirty="0" err="1">
                <a:solidFill>
                  <a:srgbClr val="002060"/>
                </a:solidFill>
                <a:latin typeface="Courier" pitchFamily="2" charset="0"/>
              </a:rPr>
              <a:t>gcc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/6.1.0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                </a:t>
            </a:r>
            <a:r>
              <a:rPr lang="en-US" sz="7200" dirty="0" err="1">
                <a:solidFill>
                  <a:srgbClr val="002060"/>
                </a:solidFill>
                <a:latin typeface="Courier" pitchFamily="2" charset="0"/>
              </a:rPr>
              <a:t>gcc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 -o {output} {input}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                """</a:t>
            </a:r>
          </a:p>
          <a:p>
            <a:pPr marL="0" indent="0">
              <a:buNone/>
            </a:pPr>
            <a:endParaRPr lang="en-US" sz="7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B0F0"/>
                </a:solidFill>
                <a:latin typeface="Courier" pitchFamily="2" charset="0"/>
              </a:rPr>
              <a:t>rule compile</a:t>
            </a:r>
            <a:r>
              <a:rPr lang="en-US" sz="72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latin typeface="Courier" pitchFamily="2" charset="0"/>
              </a:rPr>
              <a:t>        </a:t>
            </a:r>
            <a:r>
              <a:rPr lang="en-US" sz="7200" dirty="0">
                <a:solidFill>
                  <a:srgbClr val="00B050"/>
                </a:solidFill>
                <a:latin typeface="Courier" pitchFamily="2" charset="0"/>
              </a:rPr>
              <a:t>input: source="</a:t>
            </a:r>
            <a:r>
              <a:rPr lang="en-US" sz="7200" dirty="0" err="1">
                <a:solidFill>
                  <a:srgbClr val="00B050"/>
                </a:solidFill>
                <a:latin typeface="Courier" pitchFamily="2" charset="0"/>
              </a:rPr>
              <a:t>hello_world.c",headers</a:t>
            </a:r>
            <a:r>
              <a:rPr lang="en-US" sz="7200" dirty="0">
                <a:solidFill>
                  <a:srgbClr val="00B050"/>
                </a:solidFill>
                <a:latin typeface="Courier" pitchFamily="2" charset="0"/>
              </a:rPr>
              <a:t>=["</a:t>
            </a:r>
            <a:r>
              <a:rPr lang="en-US" sz="7200" dirty="0" err="1">
                <a:solidFill>
                  <a:srgbClr val="00B050"/>
                </a:solidFill>
                <a:latin typeface="Courier" pitchFamily="2" charset="0"/>
              </a:rPr>
              <a:t>hello_world.h</a:t>
            </a:r>
            <a:r>
              <a:rPr lang="en-US" sz="7200" dirty="0">
                <a:solidFill>
                  <a:srgbClr val="00B050"/>
                </a:solidFill>
                <a:latin typeface="Courier" pitchFamily="2" charset="0"/>
              </a:rPr>
              <a:t>",]</a:t>
            </a:r>
          </a:p>
          <a:p>
            <a:pPr marL="0" indent="0">
              <a:buNone/>
            </a:pPr>
            <a:r>
              <a:rPr lang="en-US" sz="7200" dirty="0">
                <a:latin typeface="Courier" pitchFamily="2" charset="0"/>
              </a:rPr>
              <a:t>        </a:t>
            </a:r>
            <a:r>
              <a:rPr lang="en-US" sz="7200" dirty="0">
                <a:solidFill>
                  <a:srgbClr val="FF0000"/>
                </a:solidFill>
                <a:latin typeface="Courier" pitchFamily="2" charset="0"/>
              </a:rPr>
              <a:t>output: "</a:t>
            </a:r>
            <a:r>
              <a:rPr lang="en-US" sz="7200" dirty="0" err="1">
                <a:solidFill>
                  <a:srgbClr val="FF0000"/>
                </a:solidFill>
                <a:latin typeface="Courier" pitchFamily="2" charset="0"/>
              </a:rPr>
              <a:t>hello_world.o</a:t>
            </a:r>
            <a:r>
              <a:rPr lang="en-US" sz="7200" dirty="0">
                <a:solidFill>
                  <a:srgbClr val="FF0000"/>
                </a:solidFill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7200" dirty="0">
                <a:latin typeface="Courier" pitchFamily="2" charset="0"/>
              </a:rPr>
              <a:t>        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shell: """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                module load </a:t>
            </a:r>
            <a:r>
              <a:rPr lang="en-US" sz="7200" dirty="0" err="1">
                <a:solidFill>
                  <a:srgbClr val="002060"/>
                </a:solidFill>
                <a:latin typeface="Courier" pitchFamily="2" charset="0"/>
              </a:rPr>
              <a:t>gcc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/6.1.0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                </a:t>
            </a:r>
            <a:r>
              <a:rPr lang="en-US" sz="7200" dirty="0" err="1">
                <a:solidFill>
                  <a:srgbClr val="002060"/>
                </a:solidFill>
                <a:latin typeface="Courier" pitchFamily="2" charset="0"/>
              </a:rPr>
              <a:t>gcc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 -c {</a:t>
            </a:r>
            <a:r>
              <a:rPr lang="en-US" sz="7200" dirty="0" err="1">
                <a:solidFill>
                  <a:srgbClr val="002060"/>
                </a:solidFill>
                <a:latin typeface="Courier" pitchFamily="2" charset="0"/>
              </a:rPr>
              <a:t>input.source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                """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C4B2C-105A-B740-8069-032B01ECB24A}"/>
              </a:ext>
            </a:extLst>
          </p:cNvPr>
          <p:cNvSpPr txBox="1"/>
          <p:nvPr/>
        </p:nvSpPr>
        <p:spPr>
          <a:xfrm>
            <a:off x="7912283" y="1605911"/>
            <a:ext cx="33670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actions (shell or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</a:t>
            </a:r>
          </a:p>
          <a:p>
            <a:r>
              <a:rPr lang="en-US" dirty="0"/>
              <a:t>Rules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implicitly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(or explicitly)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executed in parallel if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executed locally or on a cluster</a:t>
            </a:r>
          </a:p>
        </p:txBody>
      </p:sp>
    </p:spTree>
    <p:extLst>
      <p:ext uri="{BB962C8B-B14F-4D97-AF65-F5344CB8AC3E}">
        <p14:creationId xmlns:p14="http://schemas.microsoft.com/office/powerpoint/2010/main" val="132438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80FD-4DD4-D649-86CD-E6D13404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85B2-67F2-2A43-BA74-B8D3DA2F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0271"/>
            <a:ext cx="10515600" cy="26965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the “data” directory, manually run “</a:t>
            </a:r>
            <a:r>
              <a:rPr lang="en-US" dirty="0" err="1"/>
              <a:t>fastqc</a:t>
            </a:r>
            <a:r>
              <a:rPr lang="en-US" dirty="0"/>
              <a:t> --</a:t>
            </a:r>
            <a:r>
              <a:rPr lang="en-US" dirty="0" err="1"/>
              <a:t>noextract</a:t>
            </a:r>
            <a:r>
              <a:rPr lang="en-US" dirty="0"/>
              <a:t>” on one of the .</a:t>
            </a:r>
            <a:r>
              <a:rPr lang="en-US" dirty="0" err="1"/>
              <a:t>fastq.gz</a:t>
            </a:r>
            <a:r>
              <a:rPr lang="en-US" dirty="0"/>
              <a:t> files, to see what output files are created</a:t>
            </a:r>
            <a:r>
              <a:rPr lang="en-US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snakefile</a:t>
            </a:r>
            <a:r>
              <a:rPr lang="en-US" dirty="0"/>
              <a:t> with a single rule that runs “</a:t>
            </a:r>
            <a:r>
              <a:rPr lang="en-US" dirty="0" err="1"/>
              <a:t>fastqc</a:t>
            </a:r>
            <a:r>
              <a:rPr lang="en-US" dirty="0"/>
              <a:t> --</a:t>
            </a:r>
            <a:r>
              <a:rPr lang="en-US" dirty="0" err="1"/>
              <a:t>noextract</a:t>
            </a:r>
            <a:r>
              <a:rPr lang="en-US" dirty="0"/>
              <a:t>” on just one </a:t>
            </a:r>
            <a:r>
              <a:rPr lang="en-US" dirty="0" err="1"/>
              <a:t>fastq</a:t>
            </a:r>
            <a:r>
              <a:rPr lang="en-US" dirty="0"/>
              <a:t> file. Choose any one file, and hard-code its name into your </a:t>
            </a:r>
            <a:r>
              <a:rPr lang="en-US" dirty="0" err="1"/>
              <a:t>snakefile</a:t>
            </a:r>
            <a:r>
              <a:rPr lang="en-US" dirty="0"/>
              <a:t> as the input. Also hard-code the output file names. </a:t>
            </a:r>
            <a:r>
              <a:rPr lang="en-US" i="1" dirty="0"/>
              <a:t>Hint: output file names are quoted, and multiple output files are comma-separated.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“snakemake –s </a:t>
            </a:r>
            <a:r>
              <a:rPr lang="en-US" i="1" dirty="0" err="1"/>
              <a:t>your_snakefile</a:t>
            </a:r>
            <a:r>
              <a:rPr lang="en-US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20BB3-1DB0-CC4C-8EEF-196DFD9C2C62}"/>
              </a:ext>
            </a:extLst>
          </p:cNvPr>
          <p:cNvSpPr txBox="1"/>
          <p:nvPr/>
        </p:nvSpPr>
        <p:spPr>
          <a:xfrm>
            <a:off x="838200" y="4911971"/>
            <a:ext cx="9145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rule </a:t>
            </a:r>
            <a:r>
              <a:rPr lang="en-US" dirty="0" err="1">
                <a:latin typeface="Courier" pitchFamily="2" charset="0"/>
              </a:rPr>
              <a:t>fastqc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        input: "SRR5934916.fastq.gz"</a:t>
            </a:r>
          </a:p>
          <a:p>
            <a:r>
              <a:rPr lang="en-US" dirty="0">
                <a:latin typeface="Courier" pitchFamily="2" charset="0"/>
              </a:rPr>
              <a:t>        output: "SRR5934916_fastqc.zip", "SRR5934916_fastqc.html"</a:t>
            </a:r>
          </a:p>
          <a:p>
            <a:r>
              <a:rPr lang="en-US" dirty="0">
                <a:latin typeface="Courier" pitchFamily="2" charset="0"/>
              </a:rPr>
              <a:t>        # Here's an optional message, printed to standard output:</a:t>
            </a:r>
          </a:p>
          <a:p>
            <a:r>
              <a:rPr lang="en-US" dirty="0">
                <a:latin typeface="Courier" pitchFamily="2" charset="0"/>
              </a:rPr>
              <a:t>        message: "Running </a:t>
            </a:r>
            <a:r>
              <a:rPr lang="en-US" dirty="0" err="1">
                <a:latin typeface="Courier" pitchFamily="2" charset="0"/>
              </a:rPr>
              <a:t>Fastqc</a:t>
            </a:r>
            <a:r>
              <a:rPr lang="en-US" dirty="0">
                <a:latin typeface="Courier" pitchFamily="2" charset="0"/>
              </a:rPr>
              <a:t> on input file {input}."</a:t>
            </a:r>
          </a:p>
          <a:p>
            <a:r>
              <a:rPr lang="en-US" dirty="0">
                <a:latin typeface="Courier" pitchFamily="2" charset="0"/>
              </a:rPr>
              <a:t>        shell:  "</a:t>
            </a:r>
            <a:r>
              <a:rPr lang="en-US" dirty="0" err="1">
                <a:latin typeface="Courier" pitchFamily="2" charset="0"/>
              </a:rPr>
              <a:t>fastqc</a:t>
            </a:r>
            <a:r>
              <a:rPr lang="en-US" dirty="0">
                <a:latin typeface="Courier" pitchFamily="2" charset="0"/>
              </a:rPr>
              <a:t> --</a:t>
            </a:r>
            <a:r>
              <a:rPr lang="en-US" dirty="0" err="1">
                <a:latin typeface="Courier" pitchFamily="2" charset="0"/>
              </a:rPr>
              <a:t>noextract</a:t>
            </a:r>
            <a:r>
              <a:rPr lang="en-US" dirty="0">
                <a:latin typeface="Courier" pitchFamily="2" charset="0"/>
              </a:rPr>
              <a:t> {input}"</a:t>
            </a:r>
          </a:p>
        </p:txBody>
      </p:sp>
    </p:spTree>
    <p:extLst>
      <p:ext uri="{BB962C8B-B14F-4D97-AF65-F5344CB8AC3E}">
        <p14:creationId xmlns:p14="http://schemas.microsoft.com/office/powerpoint/2010/main" val="80217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90EF-4FC9-BF43-AB9C-8A879E42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020E-F121-FA4E-89E7-C4972E32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Wildcards: filename patterns enable generalizable rules</a:t>
            </a:r>
          </a:p>
          <a:p>
            <a:pPr lvl="1"/>
            <a:r>
              <a:rPr lang="en-US" dirty="0"/>
              <a:t>These make workflows reusable</a:t>
            </a:r>
          </a:p>
          <a:p>
            <a:pPr lvl="1"/>
            <a:r>
              <a:rPr lang="en-US" dirty="0"/>
              <a:t>Parallelization!</a:t>
            </a:r>
          </a:p>
          <a:p>
            <a:r>
              <a:rPr lang="en-US" dirty="0"/>
              <a:t>The trick: </a:t>
            </a:r>
          </a:p>
          <a:p>
            <a:pPr lvl="1"/>
            <a:r>
              <a:rPr lang="en-US" dirty="0"/>
              <a:t>Create one rule that handles a single input -&gt; output action. This acts as a template.</a:t>
            </a:r>
          </a:p>
          <a:p>
            <a:pPr lvl="1"/>
            <a:r>
              <a:rPr lang="en-US" dirty="0"/>
              <a:t>Create a second rule whose input lists all the required output files using </a:t>
            </a:r>
            <a:r>
              <a:rPr lang="en-US" dirty="0" err="1"/>
              <a:t>snakemake’s</a:t>
            </a:r>
            <a:r>
              <a:rPr lang="en-US" dirty="0"/>
              <a:t>  expand() function. This acts as a gatekeeper.</a:t>
            </a:r>
          </a:p>
          <a:p>
            <a:r>
              <a:rPr lang="en-US" dirty="0"/>
              <a:t>The catch: you can’t execute the template rule directly, only the gatekeeper rule.</a:t>
            </a:r>
          </a:p>
        </p:txBody>
      </p:sp>
    </p:spTree>
    <p:extLst>
      <p:ext uri="{BB962C8B-B14F-4D97-AF65-F5344CB8AC3E}">
        <p14:creationId xmlns:p14="http://schemas.microsoft.com/office/powerpoint/2010/main" val="155077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277-590C-8D4E-8CB8-34C3D24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wildcard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C08B-BBFD-934C-AF81-16E9EEB6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816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# Calculate the number of lines and MD5 checksum for every .</a:t>
            </a:r>
            <a:r>
              <a:rPr lang="en-US" sz="5500" dirty="0" err="1">
                <a:latin typeface="Courier" pitchFamily="2" charset="0"/>
              </a:rPr>
              <a:t>fastq.gz</a:t>
            </a:r>
            <a:r>
              <a:rPr lang="en-US" sz="5500" dirty="0">
                <a:latin typeface="Courier" pitchFamily="2" charset="0"/>
              </a:rPr>
              <a:t> file.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# First, generate a list of the sample names embedded in the file names: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import </a:t>
            </a:r>
            <a:r>
              <a:rPr lang="en-US" sz="5500" dirty="0" err="1">
                <a:latin typeface="Courier" pitchFamily="2" charset="0"/>
              </a:rPr>
              <a:t>os</a:t>
            </a:r>
            <a:endParaRPr lang="en-US" sz="55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samples=[</a:t>
            </a:r>
            <a:r>
              <a:rPr lang="en-US" sz="5500" dirty="0" err="1">
                <a:latin typeface="Courier" pitchFamily="2" charset="0"/>
              </a:rPr>
              <a:t>f.split</a:t>
            </a:r>
            <a:r>
              <a:rPr lang="en-US" sz="5500" dirty="0">
                <a:latin typeface="Courier" pitchFamily="2" charset="0"/>
              </a:rPr>
              <a:t>('.')[0] for f in </a:t>
            </a:r>
            <a:r>
              <a:rPr lang="en-US" sz="5500" dirty="0" err="1">
                <a:latin typeface="Courier" pitchFamily="2" charset="0"/>
              </a:rPr>
              <a:t>os.listdir</a:t>
            </a:r>
            <a:r>
              <a:rPr lang="en-US" sz="5500" dirty="0">
                <a:latin typeface="Courier" pitchFamily="2" charset="0"/>
              </a:rPr>
              <a:t>('.') if </a:t>
            </a:r>
            <a:r>
              <a:rPr lang="en-US" sz="5500" dirty="0" err="1">
                <a:latin typeface="Courier" pitchFamily="2" charset="0"/>
              </a:rPr>
              <a:t>f.endswith</a:t>
            </a:r>
            <a:r>
              <a:rPr lang="en-US" sz="5500" dirty="0">
                <a:latin typeface="Courier" pitchFamily="2" charset="0"/>
              </a:rPr>
              <a:t>('.</a:t>
            </a:r>
            <a:r>
              <a:rPr lang="en-US" sz="5500" dirty="0" err="1">
                <a:latin typeface="Courier" pitchFamily="2" charset="0"/>
              </a:rPr>
              <a:t>fastq.gz</a:t>
            </a:r>
            <a:r>
              <a:rPr lang="en-US" sz="5500" dirty="0">
                <a:latin typeface="Courier" pitchFamily="2" charset="0"/>
              </a:rPr>
              <a:t>’)]</a:t>
            </a:r>
          </a:p>
          <a:p>
            <a:pPr marL="0" indent="0">
              <a:buNone/>
            </a:pPr>
            <a:endParaRPr lang="en-US" sz="55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rule </a:t>
            </a:r>
            <a:r>
              <a:rPr lang="en-US" sz="5500" dirty="0" err="1">
                <a:latin typeface="Courier" pitchFamily="2" charset="0"/>
              </a:rPr>
              <a:t>all_sizes_and_checksums</a:t>
            </a:r>
            <a:r>
              <a:rPr lang="en-US" sz="55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input: expand("{sample}.{format}", sample=samples, format=["linecount","md5"])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output: touch("</a:t>
            </a:r>
            <a:r>
              <a:rPr lang="en-US" sz="5500" dirty="0" err="1">
                <a:latin typeface="Courier" pitchFamily="2" charset="0"/>
              </a:rPr>
              <a:t>sizes_and_checksums.done</a:t>
            </a:r>
            <a:r>
              <a:rPr lang="en-US" sz="5500" dirty="0">
                <a:latin typeface="Courier" pitchFamily="2" charset="0"/>
              </a:rPr>
              <a:t>")    # Creates empty output file</a:t>
            </a:r>
          </a:p>
          <a:p>
            <a:pPr marL="0" indent="0">
              <a:buNone/>
            </a:pPr>
            <a:endParaRPr lang="en-US" sz="55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rule </a:t>
            </a:r>
            <a:r>
              <a:rPr lang="en-US" sz="5500" dirty="0" err="1">
                <a:latin typeface="Courier" pitchFamily="2" charset="0"/>
              </a:rPr>
              <a:t>one_size_and_checksum</a:t>
            </a:r>
            <a:r>
              <a:rPr lang="en-US" sz="55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input: "{sample}.</a:t>
            </a:r>
            <a:r>
              <a:rPr lang="en-US" sz="5500" dirty="0" err="1">
                <a:latin typeface="Courier" pitchFamily="2" charset="0"/>
              </a:rPr>
              <a:t>fastq.gz</a:t>
            </a:r>
            <a:r>
              <a:rPr lang="en-US" sz="5500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output: </a:t>
            </a:r>
            <a:r>
              <a:rPr lang="en-US" sz="5500" dirty="0" err="1">
                <a:latin typeface="Courier" pitchFamily="2" charset="0"/>
              </a:rPr>
              <a:t>linecount</a:t>
            </a:r>
            <a:r>
              <a:rPr lang="en-US" sz="5500" dirty="0">
                <a:latin typeface="Courier" pitchFamily="2" charset="0"/>
              </a:rPr>
              <a:t>="{sample}.</a:t>
            </a:r>
            <a:r>
              <a:rPr lang="en-US" sz="5500" dirty="0" err="1">
                <a:latin typeface="Courier" pitchFamily="2" charset="0"/>
              </a:rPr>
              <a:t>linecount</a:t>
            </a:r>
            <a:r>
              <a:rPr lang="en-US" sz="5500" dirty="0">
                <a:latin typeface="Courier" pitchFamily="2" charset="0"/>
              </a:rPr>
              <a:t>", checksum="{sample}.md5"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shell: """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	</a:t>
            </a:r>
            <a:r>
              <a:rPr lang="en-US" sz="5500" dirty="0" err="1">
                <a:latin typeface="Courier" pitchFamily="2" charset="0"/>
              </a:rPr>
              <a:t>gunzip</a:t>
            </a:r>
            <a:r>
              <a:rPr lang="en-US" sz="5500" dirty="0">
                <a:latin typeface="Courier" pitchFamily="2" charset="0"/>
              </a:rPr>
              <a:t> -c {input} | </a:t>
            </a:r>
            <a:r>
              <a:rPr lang="en-US" sz="5500" dirty="0" err="1">
                <a:latin typeface="Courier" pitchFamily="2" charset="0"/>
              </a:rPr>
              <a:t>wc</a:t>
            </a:r>
            <a:r>
              <a:rPr lang="en-US" sz="5500" dirty="0">
                <a:latin typeface="Courier" pitchFamily="2" charset="0"/>
              </a:rPr>
              <a:t> -l &gt; {</a:t>
            </a:r>
            <a:r>
              <a:rPr lang="en-US" sz="5500" dirty="0" err="1">
                <a:latin typeface="Courier" pitchFamily="2" charset="0"/>
              </a:rPr>
              <a:t>output.linecount</a:t>
            </a:r>
            <a:r>
              <a:rPr lang="en-US" sz="55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	md5sum {input} &gt; {</a:t>
            </a:r>
            <a:r>
              <a:rPr lang="en-US" sz="5500" dirty="0" err="1">
                <a:latin typeface="Courier" pitchFamily="2" charset="0"/>
              </a:rPr>
              <a:t>output.checksum</a:t>
            </a:r>
            <a:r>
              <a:rPr lang="en-US" sz="55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	"""</a:t>
            </a:r>
          </a:p>
        </p:txBody>
      </p:sp>
    </p:spTree>
    <p:extLst>
      <p:ext uri="{BB962C8B-B14F-4D97-AF65-F5344CB8AC3E}">
        <p14:creationId xmlns:p14="http://schemas.microsoft.com/office/powerpoint/2010/main" val="210030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7BB-EA42-0640-BE71-46C549DA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CBB9-08A9-454F-9A27-E5392A3B1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Alter your </a:t>
            </a:r>
            <a:r>
              <a:rPr lang="en-US" dirty="0" err="1"/>
              <a:t>snakefile</a:t>
            </a:r>
            <a:r>
              <a:rPr lang="en-US" dirty="0"/>
              <a:t> ( or use solutions/exercise1.snakefile ) to:</a:t>
            </a:r>
          </a:p>
          <a:p>
            <a:pPr lvl="1"/>
            <a:r>
              <a:rPr lang="en-US" dirty="0"/>
              <a:t>Process all </a:t>
            </a:r>
            <a:r>
              <a:rPr lang="en-US" dirty="0" err="1"/>
              <a:t>fastq</a:t>
            </a:r>
            <a:r>
              <a:rPr lang="en-US" dirty="0"/>
              <a:t> files with </a:t>
            </a:r>
            <a:r>
              <a:rPr lang="en-US" dirty="0" err="1"/>
              <a:t>fastqc</a:t>
            </a:r>
            <a:r>
              <a:rPr lang="en-US" dirty="0"/>
              <a:t> using a wildcard.</a:t>
            </a:r>
          </a:p>
          <a:p>
            <a:pPr lvl="1"/>
            <a:r>
              <a:rPr lang="en-US" dirty="0"/>
              <a:t>Once </a:t>
            </a:r>
            <a:r>
              <a:rPr lang="en-US" dirty="0" err="1"/>
              <a:t>fastqc</a:t>
            </a:r>
            <a:r>
              <a:rPr lang="en-US" dirty="0"/>
              <a:t> has been run on all </a:t>
            </a:r>
            <a:r>
              <a:rPr lang="en-US" dirty="0" err="1"/>
              <a:t>fastq</a:t>
            </a:r>
            <a:r>
              <a:rPr lang="en-US" dirty="0"/>
              <a:t> files, run the command “</a:t>
            </a:r>
            <a:r>
              <a:rPr lang="en-US" dirty="0" err="1"/>
              <a:t>multiqc</a:t>
            </a:r>
            <a:r>
              <a:rPr lang="en-US" dirty="0"/>
              <a:t> .” to summarize all the </a:t>
            </a:r>
            <a:r>
              <a:rPr lang="en-US" dirty="0" err="1"/>
              <a:t>fastqc</a:t>
            </a:r>
            <a:r>
              <a:rPr lang="en-US" dirty="0"/>
              <a:t> output files. This will produce </a:t>
            </a:r>
            <a:r>
              <a:rPr lang="en-US" dirty="0" err="1"/>
              <a:t>multiqc_report.html</a:t>
            </a:r>
            <a:r>
              <a:rPr lang="en-US" dirty="0"/>
              <a:t> and </a:t>
            </a:r>
            <a:r>
              <a:rPr lang="en-US" dirty="0" err="1"/>
              <a:t>multiqc_data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can do this with 2 rules (one template, one “gatekeeper”), or 3 rules (one template, one gatekeeper, and a third to run </a:t>
            </a:r>
            <a:r>
              <a:rPr lang="en-US" dirty="0" err="1"/>
              <a:t>multiqc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6472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277-590C-8D4E-8CB8-34C3D24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exercise 2 solution ( 2 rules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C08B-BBFD-934C-AF81-16E9EEB6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816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# Generate a list of the sample names embedded in the file names.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import </a:t>
            </a:r>
            <a:r>
              <a:rPr lang="en-US" sz="4800" dirty="0" err="1">
                <a:latin typeface="Courier" pitchFamily="2" charset="0"/>
              </a:rPr>
              <a:t>os</a:t>
            </a:r>
            <a:endParaRPr lang="en-US" sz="4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samples=[</a:t>
            </a:r>
            <a:r>
              <a:rPr lang="en-US" sz="4800" dirty="0" err="1">
                <a:latin typeface="Courier" pitchFamily="2" charset="0"/>
              </a:rPr>
              <a:t>f.split</a:t>
            </a:r>
            <a:r>
              <a:rPr lang="en-US" sz="4800" dirty="0">
                <a:latin typeface="Courier" pitchFamily="2" charset="0"/>
              </a:rPr>
              <a:t>('.')[0] for f in </a:t>
            </a:r>
            <a:r>
              <a:rPr lang="en-US" sz="4800" dirty="0" err="1">
                <a:latin typeface="Courier" pitchFamily="2" charset="0"/>
              </a:rPr>
              <a:t>os.listdir</a:t>
            </a:r>
            <a:r>
              <a:rPr lang="en-US" sz="4800" dirty="0">
                <a:latin typeface="Courier" pitchFamily="2" charset="0"/>
              </a:rPr>
              <a:t>('.') if </a:t>
            </a:r>
            <a:r>
              <a:rPr lang="en-US" sz="4800" dirty="0" err="1">
                <a:latin typeface="Courier" pitchFamily="2" charset="0"/>
              </a:rPr>
              <a:t>f.endswith</a:t>
            </a:r>
            <a:r>
              <a:rPr lang="en-US" sz="4800" dirty="0">
                <a:latin typeface="Courier" pitchFamily="2" charset="0"/>
              </a:rPr>
              <a:t>('.</a:t>
            </a:r>
            <a:r>
              <a:rPr lang="en-US" sz="4800" dirty="0" err="1">
                <a:latin typeface="Courier" pitchFamily="2" charset="0"/>
              </a:rPr>
              <a:t>fastq.gz</a:t>
            </a:r>
            <a:r>
              <a:rPr lang="en-US" sz="4800" dirty="0">
                <a:latin typeface="Courier" pitchFamily="2" charset="0"/>
              </a:rPr>
              <a:t>')]</a:t>
            </a:r>
          </a:p>
          <a:p>
            <a:pPr marL="0" indent="0">
              <a:buNone/>
            </a:pPr>
            <a:endParaRPr lang="en-US" sz="4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rule </a:t>
            </a:r>
            <a:r>
              <a:rPr lang="en-US" sz="4800" dirty="0" err="1">
                <a:latin typeface="Courier" pitchFamily="2" charset="0"/>
              </a:rPr>
              <a:t>run_multiqc</a:t>
            </a:r>
            <a:r>
              <a:rPr lang="en-US" sz="48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input: expand("{sample}_</a:t>
            </a:r>
            <a:r>
              <a:rPr lang="en-US" sz="4800" dirty="0" err="1">
                <a:latin typeface="Courier" pitchFamily="2" charset="0"/>
              </a:rPr>
              <a:t>fastqc</a:t>
            </a:r>
            <a:r>
              <a:rPr lang="en-US" sz="4800" dirty="0">
                <a:latin typeface="Courier" pitchFamily="2" charset="0"/>
              </a:rPr>
              <a:t>.{format}", sample=samples, format=["</a:t>
            </a:r>
            <a:r>
              <a:rPr lang="en-US" sz="4800" dirty="0" err="1">
                <a:latin typeface="Courier" pitchFamily="2" charset="0"/>
              </a:rPr>
              <a:t>zip","html</a:t>
            </a:r>
            <a:r>
              <a:rPr lang="en-US" sz="4800" dirty="0">
                <a:latin typeface="Courier" pitchFamily="2" charset="0"/>
              </a:rPr>
              <a:t>"])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output: "</a:t>
            </a:r>
            <a:r>
              <a:rPr lang="en-US" sz="4800" dirty="0" err="1">
                <a:latin typeface="Courier" pitchFamily="2" charset="0"/>
              </a:rPr>
              <a:t>multiqc_report.html</a:t>
            </a:r>
            <a:r>
              <a:rPr lang="en-US" sz="4800" dirty="0">
                <a:latin typeface="Courier" pitchFamily="2" charset="0"/>
              </a:rPr>
              <a:t>", "</a:t>
            </a:r>
            <a:r>
              <a:rPr lang="en-US" sz="4800" dirty="0" err="1">
                <a:latin typeface="Courier" pitchFamily="2" charset="0"/>
              </a:rPr>
              <a:t>multiqc_data</a:t>
            </a:r>
            <a:r>
              <a:rPr lang="en-US" sz="4800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shell:  """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        module load </a:t>
            </a:r>
            <a:r>
              <a:rPr lang="en-US" sz="4800" dirty="0" err="1">
                <a:latin typeface="Courier" pitchFamily="2" charset="0"/>
              </a:rPr>
              <a:t>multiqc</a:t>
            </a:r>
            <a:endParaRPr lang="en-US" sz="4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        </a:t>
            </a:r>
            <a:r>
              <a:rPr lang="en-US" sz="4800" dirty="0" err="1">
                <a:latin typeface="Courier" pitchFamily="2" charset="0"/>
              </a:rPr>
              <a:t>multiqc</a:t>
            </a:r>
            <a:r>
              <a:rPr lang="en-US" sz="4800" dirty="0">
                <a:latin typeface="Courier" pitchFamily="2" charset="0"/>
              </a:rPr>
              <a:t> .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        """</a:t>
            </a:r>
          </a:p>
          <a:p>
            <a:pPr marL="0" indent="0">
              <a:buNone/>
            </a:pPr>
            <a:endParaRPr lang="en-US" sz="4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rule </a:t>
            </a:r>
            <a:r>
              <a:rPr lang="en-US" sz="4800" dirty="0" err="1">
                <a:latin typeface="Courier" pitchFamily="2" charset="0"/>
              </a:rPr>
              <a:t>fastqc_one_sample</a:t>
            </a:r>
            <a:r>
              <a:rPr lang="en-US" sz="48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input: "{sample}.</a:t>
            </a:r>
            <a:r>
              <a:rPr lang="en-US" sz="4800" dirty="0" err="1">
                <a:latin typeface="Courier" pitchFamily="2" charset="0"/>
              </a:rPr>
              <a:t>fastq.gz</a:t>
            </a:r>
            <a:r>
              <a:rPr lang="en-US" sz="4800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output: "{sample}_</a:t>
            </a:r>
            <a:r>
              <a:rPr lang="en-US" sz="4800" dirty="0" err="1">
                <a:latin typeface="Courier" pitchFamily="2" charset="0"/>
              </a:rPr>
              <a:t>fastqc.zip</a:t>
            </a:r>
            <a:r>
              <a:rPr lang="en-US" sz="4800" dirty="0">
                <a:latin typeface="Courier" pitchFamily="2" charset="0"/>
              </a:rPr>
              <a:t>", "{sample}_</a:t>
            </a:r>
            <a:r>
              <a:rPr lang="en-US" sz="4800" dirty="0" err="1">
                <a:latin typeface="Courier" pitchFamily="2" charset="0"/>
              </a:rPr>
              <a:t>fastqc.html</a:t>
            </a:r>
            <a:r>
              <a:rPr lang="en-US" sz="4800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shell:  """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        module load </a:t>
            </a:r>
            <a:r>
              <a:rPr lang="en-US" sz="4800" dirty="0" err="1">
                <a:latin typeface="Courier" pitchFamily="2" charset="0"/>
              </a:rPr>
              <a:t>fastqc</a:t>
            </a:r>
            <a:endParaRPr lang="en-US" sz="4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        </a:t>
            </a:r>
            <a:r>
              <a:rPr lang="en-US" sz="4800" dirty="0" err="1">
                <a:latin typeface="Courier" pitchFamily="2" charset="0"/>
              </a:rPr>
              <a:t>fastqc</a:t>
            </a:r>
            <a:r>
              <a:rPr lang="en-US" sz="4800" dirty="0">
                <a:latin typeface="Courier" pitchFamily="2" charset="0"/>
              </a:rPr>
              <a:t> --</a:t>
            </a:r>
            <a:r>
              <a:rPr lang="en-US" sz="4800" dirty="0" err="1">
                <a:latin typeface="Courier" pitchFamily="2" charset="0"/>
              </a:rPr>
              <a:t>noextract</a:t>
            </a:r>
            <a:r>
              <a:rPr lang="en-US" sz="4800" dirty="0">
                <a:latin typeface="Courier" pitchFamily="2" charset="0"/>
              </a:rPr>
              <a:t> {input}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        """</a:t>
            </a:r>
          </a:p>
          <a:p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4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5138-AD71-3E4A-99AE-BBF486D8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on a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2C62-DA5E-6242-A0DD-A709744F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snakemake task can run on a cluster: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snakemake -s </a:t>
            </a:r>
            <a:r>
              <a:rPr lang="en-US" sz="1800" i="1" dirty="0" err="1">
                <a:latin typeface="Courier" pitchFamily="2" charset="0"/>
              </a:rPr>
              <a:t>snakefile</a:t>
            </a:r>
            <a:r>
              <a:rPr lang="en-US" sz="1800" dirty="0">
                <a:latin typeface="Courier" pitchFamily="2" charset="0"/>
              </a:rPr>
              <a:t> --cluster-config </a:t>
            </a:r>
            <a:r>
              <a:rPr lang="en-US" sz="1800" dirty="0" err="1">
                <a:latin typeface="Courier" pitchFamily="2" charset="0"/>
              </a:rPr>
              <a:t>cluster.yaml</a:t>
            </a:r>
            <a:r>
              <a:rPr lang="en-US" sz="1800" dirty="0">
                <a:latin typeface="Courier" pitchFamily="2" charset="0"/>
              </a:rPr>
              <a:t> --jobs 20</a:t>
            </a:r>
          </a:p>
          <a:p>
            <a:r>
              <a:rPr lang="en-US" dirty="0"/>
              <a:t>Cluster configuration file: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# </a:t>
            </a:r>
            <a:r>
              <a:rPr lang="en-US" sz="1800" dirty="0" err="1">
                <a:latin typeface="Courier" pitchFamily="2" charset="0"/>
              </a:rPr>
              <a:t>cluster.yaml</a:t>
            </a:r>
            <a:r>
              <a:rPr lang="en-US" sz="1800" dirty="0">
                <a:latin typeface="Courier" pitchFamily="2" charset="0"/>
              </a:rPr>
              <a:t> - cluster configuration for my snakemake job.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__default__: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partition: </a:t>
            </a:r>
            <a:r>
              <a:rPr lang="en-US" sz="1800" i="1" dirty="0" err="1">
                <a:latin typeface="Courier" pitchFamily="2" charset="0"/>
              </a:rPr>
              <a:t>slurm_parition</a:t>
            </a:r>
            <a:endParaRPr lang="en-US" sz="1800" i="1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account: </a:t>
            </a:r>
            <a:r>
              <a:rPr lang="en-US" sz="1800" i="1" dirty="0" err="1">
                <a:latin typeface="Courier" pitchFamily="2" charset="0"/>
              </a:rPr>
              <a:t>slurm_account</a:t>
            </a:r>
            <a:endParaRPr lang="en-US" sz="1800" i="1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time: 3:00:00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nodes: 1</a:t>
            </a:r>
          </a:p>
          <a:p>
            <a:r>
              <a:rPr lang="en-US" dirty="0"/>
              <a:t>Configuration can be in JSON or YAML format</a:t>
            </a:r>
          </a:p>
          <a:p>
            <a:r>
              <a:rPr lang="en-US" dirty="0"/>
              <a:t>Can provide default and rule-specific configurations</a:t>
            </a:r>
          </a:p>
          <a:p>
            <a:r>
              <a:rPr lang="en-US" dirty="0"/>
              <a:t>Can specify ”local” rules:</a:t>
            </a:r>
          </a:p>
          <a:p>
            <a:pPr marL="457200" lvl="1" indent="0">
              <a:buNone/>
            </a:pPr>
            <a:r>
              <a:rPr lang="en-US" sz="1900" dirty="0" err="1">
                <a:latin typeface="Courier" pitchFamily="2" charset="0"/>
              </a:rPr>
              <a:t>localrules</a:t>
            </a:r>
            <a:r>
              <a:rPr lang="en-US" sz="1900" dirty="0">
                <a:latin typeface="Courier" pitchFamily="2" charset="0"/>
              </a:rPr>
              <a:t>: </a:t>
            </a:r>
            <a:r>
              <a:rPr lang="en-US" sz="1900" dirty="0" err="1">
                <a:latin typeface="Courier" pitchFamily="2" charset="0"/>
              </a:rPr>
              <a:t>run_multiqc</a:t>
            </a:r>
            <a:endParaRPr lang="en-US" sz="19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5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A05C-7703-4847-B9BB-799F10E7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A171-0450-7341-A701-77EBA33C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cluster configuration file </a:t>
            </a:r>
            <a:r>
              <a:rPr lang="en-US" dirty="0" err="1"/>
              <a:t>cluster.yaml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# </a:t>
            </a:r>
            <a:r>
              <a:rPr lang="en-US" sz="1800" dirty="0" err="1">
                <a:latin typeface="Courier" pitchFamily="2" charset="0"/>
              </a:rPr>
              <a:t>cluster.yaml</a:t>
            </a:r>
            <a:r>
              <a:rPr lang="en-US" sz="1800" dirty="0">
                <a:latin typeface="Courier" pitchFamily="2" charset="0"/>
              </a:rPr>
              <a:t> - cluster configuration for my snakemake job.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__default__: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partition: </a:t>
            </a:r>
            <a:r>
              <a:rPr lang="en-US" sz="1800" i="1" dirty="0" err="1">
                <a:latin typeface="Courier" pitchFamily="2" charset="0"/>
              </a:rPr>
              <a:t>shas</a:t>
            </a:r>
            <a:endParaRPr lang="en-US" sz="1800" i="1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</a:t>
            </a:r>
            <a:r>
              <a:rPr lang="en-US" sz="1800" dirty="0" err="1">
                <a:latin typeface="Courier" pitchFamily="2" charset="0"/>
              </a:rPr>
              <a:t>qos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i="1" dirty="0">
                <a:latin typeface="Courier" pitchFamily="2" charset="0"/>
              </a:rPr>
              <a:t>debug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time: 0:10:00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nodes: 1</a:t>
            </a:r>
            <a:endParaRPr lang="en-US" dirty="0"/>
          </a:p>
          <a:p>
            <a:r>
              <a:rPr lang="en-US" dirty="0"/>
              <a:t>Run your </a:t>
            </a:r>
            <a:r>
              <a:rPr lang="en-US" dirty="0" err="1"/>
              <a:t>snakefile</a:t>
            </a:r>
            <a:r>
              <a:rPr lang="en-US" dirty="0"/>
              <a:t> (or use solutions/exercise2-2.snakefile) using your cluster configuration file: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snakemake -s </a:t>
            </a:r>
            <a:r>
              <a:rPr lang="en-US" sz="1800" dirty="0" err="1">
                <a:latin typeface="Courier" pitchFamily="2" charset="0"/>
              </a:rPr>
              <a:t>your_snakefile</a:t>
            </a:r>
            <a:r>
              <a:rPr lang="en-US" sz="1800" dirty="0">
                <a:latin typeface="Courier" pitchFamily="2" charset="0"/>
              </a:rPr>
              <a:t> --cluster-config </a:t>
            </a:r>
            <a:r>
              <a:rPr lang="en-US" sz="1800" dirty="0" err="1">
                <a:latin typeface="Courier" pitchFamily="2" charset="0"/>
              </a:rPr>
              <a:t>cluster.yaml</a:t>
            </a:r>
            <a:r>
              <a:rPr lang="en-US" sz="1800" dirty="0">
                <a:latin typeface="Courier" pitchFamily="2" charset="0"/>
              </a:rPr>
              <a:t> --cluster 	</a:t>
            </a:r>
            <a:r>
              <a:rPr lang="en-US" sz="1800" dirty="0" err="1">
                <a:latin typeface="Courier" pitchFamily="2" charset="0"/>
              </a:rPr>
              <a:t>sbatch</a:t>
            </a:r>
            <a:r>
              <a:rPr lang="en-US" sz="1800" dirty="0">
                <a:latin typeface="Courier" pitchFamily="2" charset="0"/>
              </a:rPr>
              <a:t> --jobs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0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0A98-86A0-F14F-9522-5E9AAD28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777C-D76D-D143-AC42-C8433A9E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0980"/>
            <a:ext cx="10515600" cy="2321391"/>
          </a:xfrm>
        </p:spPr>
        <p:txBody>
          <a:bodyPr/>
          <a:lstStyle/>
          <a:p>
            <a:r>
              <a:rPr lang="en-US" dirty="0"/>
              <a:t>Modular workflows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include: "path/to/other/</a:t>
            </a:r>
            <a:r>
              <a:rPr lang="en-US" sz="1800" dirty="0" err="1">
                <a:latin typeface="Courier" pitchFamily="2" charset="0"/>
              </a:rPr>
              <a:t>snakefile</a:t>
            </a:r>
            <a:r>
              <a:rPr lang="en-US" sz="1800" dirty="0">
                <a:latin typeface="Courier" pitchFamily="2" charset="0"/>
              </a:rPr>
              <a:t>"</a:t>
            </a:r>
          </a:p>
          <a:p>
            <a:r>
              <a:rPr lang="en-US" dirty="0"/>
              <a:t>Graphical output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snakemake –s </a:t>
            </a:r>
            <a:r>
              <a:rPr lang="en-US" sz="1800" i="1" dirty="0" err="1">
                <a:latin typeface="Courier" pitchFamily="2" charset="0"/>
              </a:rPr>
              <a:t>snakefile</a:t>
            </a:r>
            <a:r>
              <a:rPr lang="en-US" sz="1800" dirty="0">
                <a:latin typeface="Courier" pitchFamily="2" charset="0"/>
              </a:rPr>
              <a:t> --</a:t>
            </a:r>
            <a:r>
              <a:rPr lang="en-US" sz="1800" dirty="0" err="1">
                <a:latin typeface="Courier" pitchFamily="2" charset="0"/>
              </a:rPr>
              <a:t>rulegraph</a:t>
            </a:r>
            <a:r>
              <a:rPr lang="en-US" sz="1800" dirty="0">
                <a:latin typeface="Courier" pitchFamily="2" charset="0"/>
              </a:rPr>
              <a:t> | dot –</a:t>
            </a:r>
            <a:r>
              <a:rPr lang="en-US" sz="1800" dirty="0" err="1">
                <a:latin typeface="Courier" pitchFamily="2" charset="0"/>
              </a:rPr>
              <a:t>Tpng</a:t>
            </a:r>
            <a:r>
              <a:rPr lang="en-US" sz="1800" dirty="0">
                <a:latin typeface="Courier" pitchFamily="2" charset="0"/>
              </a:rPr>
              <a:t> &gt; </a:t>
            </a:r>
            <a:r>
              <a:rPr lang="en-US" sz="1800" dirty="0" err="1">
                <a:latin typeface="Courier" pitchFamily="2" charset="0"/>
              </a:rPr>
              <a:t>rulegraph.png</a:t>
            </a:r>
            <a:endParaRPr lang="en-US" sz="18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snakemake –s </a:t>
            </a:r>
            <a:r>
              <a:rPr lang="en-US" sz="1800" i="1" dirty="0" err="1">
                <a:latin typeface="Courier" pitchFamily="2" charset="0"/>
              </a:rPr>
              <a:t>snakefile</a:t>
            </a:r>
            <a:r>
              <a:rPr lang="en-US" sz="1800" dirty="0">
                <a:latin typeface="Courier" pitchFamily="2" charset="0"/>
              </a:rPr>
              <a:t> --</a:t>
            </a:r>
            <a:r>
              <a:rPr lang="en-US" sz="1800" dirty="0" err="1">
                <a:latin typeface="Courier" pitchFamily="2" charset="0"/>
              </a:rPr>
              <a:t>dag</a:t>
            </a:r>
            <a:r>
              <a:rPr lang="en-US" sz="1800" dirty="0">
                <a:latin typeface="Courier" pitchFamily="2" charset="0"/>
              </a:rPr>
              <a:t> | dot –</a:t>
            </a:r>
            <a:r>
              <a:rPr lang="en-US" sz="1800" dirty="0" err="1">
                <a:latin typeface="Courier" pitchFamily="2" charset="0"/>
              </a:rPr>
              <a:t>Tpng</a:t>
            </a:r>
            <a:r>
              <a:rPr lang="en-US" sz="1800" dirty="0">
                <a:latin typeface="Courier" pitchFamily="2" charset="0"/>
              </a:rPr>
              <a:t> &gt; </a:t>
            </a:r>
            <a:r>
              <a:rPr lang="en-US" sz="1800" dirty="0" err="1">
                <a:latin typeface="Courier" pitchFamily="2" charset="0"/>
              </a:rPr>
              <a:t>dag.png</a:t>
            </a:r>
            <a:endParaRPr lang="en-US" sz="1800" dirty="0"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00117-215A-6E4A-B87A-04CB84B4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9" y="4232033"/>
            <a:ext cx="1361739" cy="2182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E5528-A4EE-614F-B26C-43F085B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816" y="4232033"/>
            <a:ext cx="9427432" cy="21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6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12C3-75BD-134D-A59B-000323E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BAED-E08B-3C49-B7B4-F7C57179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Nextflow</a:t>
            </a:r>
            <a:r>
              <a:rPr lang="en-US" dirty="0"/>
              <a:t> is based on the dataflow programming model. </a:t>
            </a:r>
          </a:p>
          <a:p>
            <a:pPr marL="0" indent="0">
              <a:buNone/>
            </a:pPr>
            <a:r>
              <a:rPr lang="en-US" dirty="0"/>
              <a:t>Imagine your workflow as an assembly line built from:</a:t>
            </a:r>
          </a:p>
          <a:p>
            <a:r>
              <a:rPr lang="en-US" dirty="0"/>
              <a:t>Channels</a:t>
            </a:r>
          </a:p>
          <a:p>
            <a:pPr lvl="1"/>
            <a:r>
              <a:rPr lang="en-US" dirty="0"/>
              <a:t>Carry data around</a:t>
            </a:r>
          </a:p>
          <a:p>
            <a:pPr lvl="1"/>
            <a:r>
              <a:rPr lang="en-US" dirty="0"/>
              <a:t>Not just files – also values, streaming data (pipes), “sets” of items -&gt; data types</a:t>
            </a:r>
          </a:p>
          <a:p>
            <a:pPr lvl="1"/>
            <a:r>
              <a:rPr lang="en-US" dirty="0"/>
              <a:t>“Operators” allow channel filtering, forking, combining, transforming, …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Input from channel(s)</a:t>
            </a:r>
          </a:p>
          <a:p>
            <a:pPr lvl="1"/>
            <a:r>
              <a:rPr lang="en-US" dirty="0"/>
              <a:t>Output to channel(s)</a:t>
            </a:r>
          </a:p>
          <a:p>
            <a:pPr lvl="1"/>
            <a:r>
              <a:rPr lang="en-US" dirty="0"/>
              <a:t>Scripts: shell, also python, </a:t>
            </a:r>
            <a:r>
              <a:rPr lang="en-US" dirty="0" err="1"/>
              <a:t>perl</a:t>
            </a:r>
            <a:r>
              <a:rPr lang="en-US" dirty="0"/>
              <a:t>, R, … </a:t>
            </a:r>
          </a:p>
          <a:p>
            <a:r>
              <a:rPr lang="en-US" dirty="0"/>
              <a:t>Executors</a:t>
            </a:r>
          </a:p>
          <a:p>
            <a:pPr lvl="1"/>
            <a:r>
              <a:rPr lang="en-US" dirty="0"/>
              <a:t>“Plug-ins” that control where the work is done</a:t>
            </a:r>
          </a:p>
          <a:p>
            <a:pPr lvl="1"/>
            <a:r>
              <a:rPr lang="en-US" dirty="0"/>
              <a:t>Local (by default), also SLURM, Open Science Grid , SGE, LSF, PBS,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74979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18F2-E048-0A46-9215-80CECFB4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to Summit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4E06-50BB-EA49-B0CC-85DC7373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XSEDE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ssh –l </a:t>
            </a:r>
            <a:r>
              <a:rPr lang="en-US" i="1" dirty="0" err="1"/>
              <a:t>your_xsede_login</a:t>
            </a:r>
            <a:r>
              <a:rPr lang="en-US" i="1" dirty="0"/>
              <a:t> </a:t>
            </a:r>
            <a:r>
              <a:rPr lang="en-US" dirty="0" err="1"/>
              <a:t>login.xsede.org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(enter your password, then 2FA using DUO)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gsissh</a:t>
            </a:r>
            <a:r>
              <a:rPr lang="en-US" dirty="0"/>
              <a:t> </a:t>
            </a:r>
            <a:r>
              <a:rPr lang="en-US" dirty="0" err="1"/>
              <a:t>rmacc</a:t>
            </a:r>
            <a:r>
              <a:rPr lang="en-US" dirty="0"/>
              <a:t>-summit</a:t>
            </a:r>
          </a:p>
          <a:p>
            <a:pPr marL="457200" lvl="1" indent="0">
              <a:buNone/>
            </a:pPr>
            <a:r>
              <a:rPr lang="en-US" dirty="0"/>
              <a:t>This gets you onto a login node on Summit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ssh </a:t>
            </a:r>
            <a:r>
              <a:rPr lang="en-US" dirty="0" err="1"/>
              <a:t>scompile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to get onto a compile node.</a:t>
            </a:r>
          </a:p>
          <a:p>
            <a:pPr marL="0" indent="0">
              <a:buNone/>
            </a:pPr>
            <a:r>
              <a:rPr lang="en-US" dirty="0"/>
              <a:t>Using a temporary account: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ssh user0040@tlogin1.rc.colorado.edu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ssh </a:t>
            </a:r>
            <a:r>
              <a:rPr lang="en-US" dirty="0" err="1"/>
              <a:t>scompile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3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12C3-75BD-134D-A59B-000323E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More </a:t>
            </a:r>
            <a:r>
              <a:rPr lang="en-US" dirty="0" err="1"/>
              <a:t>nextflow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BAED-E08B-3C49-B7B4-F7C57179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directory</a:t>
            </a:r>
          </a:p>
          <a:p>
            <a:pPr lvl="1"/>
            <a:r>
              <a:rPr lang="en-US" dirty="0"/>
              <a:t>Each process invocation happens in its own directory</a:t>
            </a:r>
          </a:p>
          <a:p>
            <a:pPr lvl="1"/>
            <a:r>
              <a:rPr lang="en-US" dirty="0"/>
              <a:t>Input files linked there</a:t>
            </a:r>
          </a:p>
          <a:p>
            <a:pPr lvl="1"/>
            <a:r>
              <a:rPr lang="en-US" dirty="0"/>
              <a:t>Result files left there unless you explicitly “publish” them elsewhere</a:t>
            </a:r>
          </a:p>
          <a:p>
            <a:r>
              <a:rPr lang="en-US" dirty="0" err="1"/>
              <a:t>Nextflow</a:t>
            </a:r>
            <a:r>
              <a:rPr lang="en-US" dirty="0"/>
              <a:t> scripts written in groovy</a:t>
            </a:r>
          </a:p>
          <a:p>
            <a:pPr lvl="1"/>
            <a:r>
              <a:rPr lang="en-US" dirty="0"/>
              <a:t>// one-line comments</a:t>
            </a:r>
          </a:p>
          <a:p>
            <a:pPr lvl="1"/>
            <a:r>
              <a:rPr lang="en-US" dirty="0"/>
              <a:t>/* multi-line comments */</a:t>
            </a:r>
          </a:p>
          <a:p>
            <a:pPr lvl="1"/>
            <a:r>
              <a:rPr lang="en-US" dirty="0"/>
              <a:t>Start with “#!/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err="1"/>
              <a:t>nextflow</a:t>
            </a:r>
            <a:r>
              <a:rPr lang="en-US" dirty="0"/>
              <a:t>” for an executable </a:t>
            </a:r>
            <a:r>
              <a:rPr lang="en-US" dirty="0" err="1"/>
              <a:t>nextflow</a:t>
            </a:r>
            <a:r>
              <a:rPr lang="en-US" dirty="0"/>
              <a:t> script</a:t>
            </a:r>
          </a:p>
          <a:p>
            <a:pPr lvl="1"/>
            <a:r>
              <a:rPr lang="en-US" dirty="0">
                <a:hlinkClick r:id="rId3"/>
              </a:rPr>
              <a:t>http://docs.groovy-lang.org/docs/latest/html/documentation/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93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0F8C-027B-7345-A429-CFB92671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baseline="0" dirty="0"/>
              <a:t> compile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37A0-D3E5-CB40-A9AC-170236B9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$ ls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a.c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 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b.c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 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main.c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compile1.nf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$ cat compile1.nf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#!/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usr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/bin/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env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nextflow</a:t>
            </a: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c_files_channel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Channel.fromPath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( "*.c" 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c_files_channel.subscribe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{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println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"$it" 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$ </a:t>
            </a:r>
            <a:r>
              <a:rPr lang="en-US" dirty="0" err="1">
                <a:latin typeface="Courier" pitchFamily="2" charset="0"/>
              </a:rPr>
              <a:t>nextflow</a:t>
            </a:r>
            <a:r>
              <a:rPr lang="en-US" dirty="0">
                <a:latin typeface="Courier" pitchFamily="2" charset="0"/>
              </a:rPr>
              <a:t> run compile1.nf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N E X T F L O W  ~  version 0.29.1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Launching `./compile1.nf` [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distraught_shockley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] - revision: 1115256fab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.../examples/nextflow_ex1/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a.c</a:t>
            </a: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.../examples/nextflow_ex1/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b.c</a:t>
            </a: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.../examples/nextflow_ex1/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main.c</a:t>
            </a: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9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0F8C-027B-7345-A429-CFB92671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baseline="0" dirty="0"/>
              <a:t> compile example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37A0-D3E5-CB40-A9AC-170236B9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$ cat compile2.nf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#!/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usr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/bin/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env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nextflow</a:t>
            </a: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c_files_channel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Channel.fromPath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( "*.c" )</a:t>
            </a:r>
            <a:br>
              <a:rPr lang="en-US" dirty="0">
                <a:solidFill>
                  <a:srgbClr val="25A42C"/>
                </a:solidFill>
                <a:latin typeface="Courier" pitchFamily="2" charset="0"/>
              </a:rPr>
            </a:b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process compile {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        module '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gcc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/4.9.2'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        input: file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c_file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from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c_files_channel</a:t>
            </a: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        output: file '*.o' into result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        script: "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gcc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-c -g ${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c_file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}"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result.subscribe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{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println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"Compiled $it" 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8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0F8C-027B-7345-A429-CFB92671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baseline="0" dirty="0"/>
              <a:t> compile example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37A0-D3E5-CB40-A9AC-170236B9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0271"/>
            <a:ext cx="109786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$ </a:t>
            </a:r>
            <a:r>
              <a:rPr lang="en-US" dirty="0" err="1">
                <a:latin typeface="Courier" pitchFamily="2" charset="0"/>
              </a:rPr>
              <a:t>nextflow</a:t>
            </a:r>
            <a:r>
              <a:rPr lang="en-US" dirty="0">
                <a:latin typeface="Courier" pitchFamily="2" charset="0"/>
              </a:rPr>
              <a:t> run compile2.nf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N E X T F L O W  ~  version 0.29.1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Launching `./compile2.nf` [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angry_legentil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] - revision: 922ae15375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[warm up] executor &gt; local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ea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/588755] Submitted process &gt; compile (3)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[d7/6bbcd1] Submitted process &gt; compile (2)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[06/c5c40b] Submitted process &gt; compile (1)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Compiled .../work/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ea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/5887555a65533fdccd0065a0673efa/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main.o</a:t>
            </a: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Compiled .../work/d7/6bbcd194c33fe0a590c937eeb11ee3/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b.o</a:t>
            </a: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Compiled .../work/06/c5c40b31665ca2eebba39acf0319bb/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a.o</a:t>
            </a: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0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0F8C-027B-7345-A429-CFB92671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baseline="0" dirty="0"/>
              <a:t> compile example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37A0-D3E5-CB40-A9AC-170236B9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$ cat compile2.nf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#!/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usr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/bin/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env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nextflow</a:t>
            </a: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c_files_channel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Channel.fromPath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( "*.c" )</a:t>
            </a:r>
            <a:br>
              <a:rPr lang="en-US" dirty="0">
                <a:solidFill>
                  <a:srgbClr val="25A42C"/>
                </a:solidFill>
                <a:latin typeface="Courier" pitchFamily="2" charset="0"/>
              </a:rPr>
            </a:b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process compile {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        module '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gcc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/6.1.0'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        input: file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c_file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from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c_files_channel</a:t>
            </a: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        output: file '*.o' into result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        script: "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gcc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-c -g ${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c_file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}"</a:t>
            </a:r>
          </a:p>
          <a:p>
            <a:pPr marL="0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result.subscribe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{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println</a:t>
            </a: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 "Compiled $it" 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12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D12C-9099-ED4A-A8F4-9F6AEA27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AA77-4109-924C-96FB-84FA846D8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the data directory, create a </a:t>
            </a:r>
            <a:r>
              <a:rPr lang="en-US" dirty="0" err="1"/>
              <a:t>nextflow</a:t>
            </a:r>
            <a:r>
              <a:rPr lang="en-US" dirty="0"/>
              <a:t> script that: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Creates a channel that lists the .</a:t>
            </a:r>
            <a:r>
              <a:rPr lang="en-US" dirty="0" err="1"/>
              <a:t>fastq.gz</a:t>
            </a:r>
            <a:r>
              <a:rPr lang="en-US" dirty="0"/>
              <a:t> files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Subscribes to that channel, and print the values from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to your </a:t>
            </a:r>
            <a:r>
              <a:rPr lang="en-US" dirty="0" err="1"/>
              <a:t>nextflow</a:t>
            </a:r>
            <a:r>
              <a:rPr lang="en-US" dirty="0"/>
              <a:t> script a process that: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Runs “</a:t>
            </a:r>
            <a:r>
              <a:rPr lang="en-US" dirty="0" err="1"/>
              <a:t>fastqc</a:t>
            </a:r>
            <a:r>
              <a:rPr lang="en-US" dirty="0"/>
              <a:t> --</a:t>
            </a:r>
            <a:r>
              <a:rPr lang="en-US" dirty="0" err="1"/>
              <a:t>noextract</a:t>
            </a:r>
            <a:r>
              <a:rPr lang="en-US" dirty="0"/>
              <a:t>” on each .</a:t>
            </a:r>
            <a:r>
              <a:rPr lang="en-US" dirty="0" err="1"/>
              <a:t>fastq.gz</a:t>
            </a:r>
            <a:r>
              <a:rPr lang="en-US" dirty="0"/>
              <a:t> file from the channel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Sends the name of the .zip and .html files generated to a result channel. You will need to use a set to do this: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25A42C"/>
                </a:solidFill>
                <a:latin typeface="Courier" pitchFamily="2" charset="0"/>
              </a:rPr>
              <a:t>set file('*.html'), file('*.zip') into </a:t>
            </a:r>
            <a:r>
              <a:rPr lang="en-US" dirty="0" err="1">
                <a:solidFill>
                  <a:srgbClr val="25A42C"/>
                </a:solidFill>
                <a:latin typeface="Courier" pitchFamily="2" charset="0"/>
              </a:rPr>
              <a:t>result_channel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Run your script with “</a:t>
            </a:r>
            <a:r>
              <a:rPr lang="en-US" dirty="0" err="1"/>
              <a:t>nextflow</a:t>
            </a:r>
            <a:r>
              <a:rPr lang="en-US" dirty="0"/>
              <a:t> run </a:t>
            </a:r>
            <a:r>
              <a:rPr lang="en-US" i="1" dirty="0" err="1"/>
              <a:t>your_script_name</a:t>
            </a:r>
            <a:r>
              <a:rPr lang="en-US" i="1" dirty="0"/>
              <a:t> </a:t>
            </a:r>
            <a:r>
              <a:rPr lang="en-US" dirty="0"/>
              <a:t>–resume” 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Re-run the script, and observe how the output changes.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42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72B7-9611-7B4F-A80D-6750987A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7480-8F89-944B-9847-9D47D383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your </a:t>
            </a:r>
            <a:r>
              <a:rPr lang="en-US" dirty="0" err="1"/>
              <a:t>nextflow</a:t>
            </a:r>
            <a:r>
              <a:rPr lang="en-US" dirty="0"/>
              <a:t> file from exercise 1 to publish the </a:t>
            </a:r>
            <a:r>
              <a:rPr lang="en-US" dirty="0" err="1"/>
              <a:t>FastQC</a:t>
            </a:r>
            <a:r>
              <a:rPr lang="en-US" dirty="0"/>
              <a:t> files to a directory named </a:t>
            </a:r>
            <a:r>
              <a:rPr lang="en-US" dirty="0" err="1"/>
              <a:t>QcFiles</a:t>
            </a:r>
            <a:r>
              <a:rPr lang="en-US" dirty="0"/>
              <a:t>, and then run ”</a:t>
            </a:r>
            <a:r>
              <a:rPr lang="en-US" dirty="0" err="1"/>
              <a:t>multiqc</a:t>
            </a:r>
            <a:r>
              <a:rPr lang="en-US" dirty="0"/>
              <a:t> </a:t>
            </a:r>
            <a:r>
              <a:rPr lang="en-US" dirty="0" err="1"/>
              <a:t>QcFiles</a:t>
            </a:r>
            <a:r>
              <a:rPr lang="en-US" dirty="0"/>
              <a:t>” on that directory. </a:t>
            </a:r>
          </a:p>
          <a:p>
            <a:r>
              <a:rPr lang="en-US" dirty="0" err="1"/>
              <a:t>Multiqc</a:t>
            </a:r>
            <a:r>
              <a:rPr lang="en-US" dirty="0"/>
              <a:t> will produce “</a:t>
            </a:r>
            <a:r>
              <a:rPr lang="en-US" dirty="0" err="1"/>
              <a:t>multiqc_report.html</a:t>
            </a:r>
            <a:r>
              <a:rPr lang="en-US" dirty="0"/>
              <a:t>” and “</a:t>
            </a:r>
            <a:r>
              <a:rPr lang="en-US" dirty="0" err="1"/>
              <a:t>multi_data</a:t>
            </a:r>
            <a:r>
              <a:rPr lang="en-US" dirty="0"/>
              <a:t>”. Publish those files to the </a:t>
            </a:r>
            <a:r>
              <a:rPr lang="en-US" dirty="0" err="1"/>
              <a:t>QcFiles</a:t>
            </a:r>
            <a:r>
              <a:rPr lang="en-US" dirty="0"/>
              <a:t> directory.</a:t>
            </a:r>
          </a:p>
        </p:txBody>
      </p:sp>
    </p:spTree>
    <p:extLst>
      <p:ext uri="{BB962C8B-B14F-4D97-AF65-F5344CB8AC3E}">
        <p14:creationId xmlns:p14="http://schemas.microsoft.com/office/powerpoint/2010/main" val="1291665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D4CA-294C-4F4E-990E-82F77575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4614-E29B-C841-969B-4A010B98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2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99BD-4646-B740-A4BE-9BED1EB8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33D9-7552-9E42-942D-62866D4C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2180271"/>
            <a:ext cx="1124243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$ source ~</a:t>
            </a:r>
            <a:r>
              <a:rPr lang="en-US" sz="2400" dirty="0" err="1">
                <a:latin typeface="Courier" pitchFamily="2" charset="0"/>
              </a:rPr>
              <a:t>bmilash@xsede.org</a:t>
            </a:r>
            <a:r>
              <a:rPr lang="en-US" sz="2400" dirty="0">
                <a:latin typeface="Courier" pitchFamily="2" charset="0"/>
              </a:rPr>
              <a:t>/</a:t>
            </a:r>
            <a:r>
              <a:rPr lang="en-US" sz="2400" dirty="0" err="1">
                <a:latin typeface="Courier" pitchFamily="2" charset="0"/>
              </a:rPr>
              <a:t>rmacc</a:t>
            </a:r>
            <a:r>
              <a:rPr lang="en-US" sz="2400" dirty="0">
                <a:latin typeface="Courier" pitchFamily="2" charset="0"/>
              </a:rPr>
              <a:t>-setup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Loading modules.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Altering PATH.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Testing that </a:t>
            </a:r>
            <a:r>
              <a:rPr lang="en-US" sz="2400" dirty="0" err="1">
                <a:solidFill>
                  <a:srgbClr val="25A42C"/>
                </a:solidFill>
                <a:latin typeface="Courier" pitchFamily="2" charset="0"/>
              </a:rPr>
              <a:t>nextflow</a:t>
            </a: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 is on path: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~/bin/</a:t>
            </a:r>
            <a:r>
              <a:rPr lang="en-US" sz="2400" dirty="0" err="1">
                <a:solidFill>
                  <a:srgbClr val="25A42C"/>
                </a:solidFill>
                <a:latin typeface="Courier" pitchFamily="2" charset="0"/>
              </a:rPr>
              <a:t>nextflow</a:t>
            </a:r>
            <a:endParaRPr lang="en-US" sz="2400" dirty="0">
              <a:solidFill>
                <a:srgbClr val="25A42C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Testing snakemake version.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5.2.2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Cloning </a:t>
            </a:r>
            <a:r>
              <a:rPr lang="en-US" sz="2400" dirty="0" err="1">
                <a:solidFill>
                  <a:srgbClr val="25A42C"/>
                </a:solidFill>
                <a:latin typeface="Courier" pitchFamily="2" charset="0"/>
              </a:rPr>
              <a:t>github</a:t>
            </a: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 repository.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Cloning into '</a:t>
            </a:r>
            <a:r>
              <a:rPr lang="en-US" sz="2400" dirty="0" err="1">
                <a:solidFill>
                  <a:srgbClr val="25A42C"/>
                </a:solidFill>
                <a:latin typeface="Courier" pitchFamily="2" charset="0"/>
              </a:rPr>
              <a:t>rmacc</a:t>
            </a: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-workflows'...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remote: Counting objects: 38, done.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remote: Compressing objects: 100% (29/29), done.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5A42C"/>
                </a:solidFill>
                <a:latin typeface="Courier" pitchFamily="2" charset="0"/>
              </a:rPr>
              <a:t>Unpacking objects:   7% (3/38)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$ cd </a:t>
            </a:r>
            <a:r>
              <a:rPr lang="en-US" sz="2400" dirty="0" err="1">
                <a:latin typeface="Courier" pitchFamily="2" charset="0"/>
              </a:rPr>
              <a:t>rmacc</a:t>
            </a:r>
            <a:r>
              <a:rPr lang="en-US" sz="2400" dirty="0">
                <a:latin typeface="Courier" pitchFamily="2" charset="0"/>
              </a:rPr>
              <a:t>-workflows</a:t>
            </a:r>
          </a:p>
        </p:txBody>
      </p:sp>
    </p:spTree>
    <p:extLst>
      <p:ext uri="{BB962C8B-B14F-4D97-AF65-F5344CB8AC3E}">
        <p14:creationId xmlns:p14="http://schemas.microsoft.com/office/powerpoint/2010/main" val="154805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5552-DAAD-6F4B-B63F-A2370C0C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79B0-A0FB-A14B-A277-59FF1AE7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Snakemake</a:t>
            </a:r>
          </a:p>
          <a:p>
            <a:pPr lvl="1"/>
            <a:r>
              <a:rPr lang="en-US" dirty="0">
                <a:hlinkClick r:id="rId3"/>
              </a:rPr>
              <a:t>https://snakemake.readthedocs.io/en/stable/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https://www.nextflow.io/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9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B9FB-3640-6342-9816-449C3A75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 – 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DE56-33E3-C84E-A602-BE9AB245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71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 that conduct complex analyses</a:t>
            </a:r>
          </a:p>
          <a:p>
            <a:pPr lvl="1"/>
            <a:r>
              <a:rPr lang="en-US" dirty="0"/>
              <a:t>Track </a:t>
            </a:r>
            <a:r>
              <a:rPr lang="en-US" dirty="0" err="1"/>
              <a:t>dependancies</a:t>
            </a:r>
            <a:r>
              <a:rPr lang="en-US" dirty="0"/>
              <a:t> from analysis results back to raw data files </a:t>
            </a:r>
          </a:p>
          <a:p>
            <a:pPr lvl="1"/>
            <a:r>
              <a:rPr lang="en-US" dirty="0"/>
              <a:t>Statements to carry out analysis step-by-step</a:t>
            </a:r>
          </a:p>
          <a:p>
            <a:r>
              <a:rPr lang="en-US" dirty="0"/>
              <a:t>Can be configured for local, cluster, remote execution</a:t>
            </a:r>
          </a:p>
          <a:p>
            <a:r>
              <a:rPr lang="en-US" dirty="0"/>
              <a:t>Common in bioinformatics, not (necessarily) bioinformatics-specific</a:t>
            </a:r>
          </a:p>
          <a:p>
            <a:r>
              <a:rPr lang="en-US" dirty="0"/>
              <a:t>Numerous! Over 100 in existence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err="1">
                <a:hlinkClick r:id="rId2"/>
              </a:rPr>
              <a:t>github.com</a:t>
            </a:r>
            <a:r>
              <a:rPr lang="en-US" sz="2200" dirty="0">
                <a:hlinkClick r:id="rId2"/>
              </a:rPr>
              <a:t>/</a:t>
            </a:r>
            <a:r>
              <a:rPr lang="en-US" sz="2200" dirty="0" err="1">
                <a:hlinkClick r:id="rId2"/>
              </a:rPr>
              <a:t>pditommaso</a:t>
            </a:r>
            <a:r>
              <a:rPr lang="en-US" sz="2200" dirty="0">
                <a:hlinkClick r:id="rId2"/>
              </a:rPr>
              <a:t>/awesome-pipeline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DDBF3-F2B7-4C46-A997-B4D40057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228" y="1825625"/>
            <a:ext cx="3642610" cy="43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4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1808-1ED0-A74A-A9CA-6F2B7FB6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2AB1-FC91-B842-ABD8-EDC71F18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Portability between clusters, institutions</a:t>
            </a:r>
          </a:p>
          <a:p>
            <a:r>
              <a:rPr lang="en-US" dirty="0"/>
              <a:t>Modularity – divide and conquer!</a:t>
            </a:r>
          </a:p>
          <a:p>
            <a:r>
              <a:rPr lang="en-US" dirty="0"/>
              <a:t>Re-use</a:t>
            </a:r>
          </a:p>
          <a:p>
            <a:r>
              <a:rPr lang="en-US" dirty="0"/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141188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1B57-13A6-3D48-BF23-6F12018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(My) Criteria for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4E35-28DD-4E4F-ACAC-B161AF89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Actively used and developed</a:t>
            </a:r>
          </a:p>
          <a:p>
            <a:r>
              <a:rPr lang="en-US" dirty="0"/>
              <a:t>Native SLURM support</a:t>
            </a:r>
          </a:p>
          <a:p>
            <a:r>
              <a:rPr lang="en-US" dirty="0"/>
              <a:t>No significant system administration support required</a:t>
            </a:r>
          </a:p>
          <a:p>
            <a:r>
              <a:rPr lang="en-US" dirty="0"/>
              <a:t>General purpose (i.e. not just for bioinformatics)</a:t>
            </a:r>
          </a:p>
          <a:p>
            <a:r>
              <a:rPr lang="en-US" dirty="0"/>
              <a:t>Significant functionality bang for your learning buck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3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B5CF-7B65-254B-8D99-B4C496DD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and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4048-49AB-9249-A547-2E143C30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93934"/>
            <a:ext cx="5157787" cy="659567"/>
          </a:xfrm>
        </p:spPr>
        <p:txBody>
          <a:bodyPr>
            <a:normAutofit/>
          </a:bodyPr>
          <a:lstStyle/>
          <a:p>
            <a:r>
              <a:rPr lang="en-US" dirty="0"/>
              <a:t>Snakemake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4E43B-6F7F-8645-A709-060A9491B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53501"/>
            <a:ext cx="3997255" cy="41060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Similar to “make”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Files</a:t>
            </a:r>
          </a:p>
          <a:p>
            <a:r>
              <a:rPr lang="en-US" dirty="0"/>
              <a:t>Execution:</a:t>
            </a:r>
          </a:p>
          <a:p>
            <a:pPr lvl="1"/>
            <a:r>
              <a:rPr lang="en-US" dirty="0"/>
              <a:t>Local (shell, python)</a:t>
            </a:r>
          </a:p>
          <a:p>
            <a:pPr lvl="1"/>
            <a:r>
              <a:rPr lang="en-US" dirty="0"/>
              <a:t>SLURM</a:t>
            </a:r>
          </a:p>
          <a:p>
            <a:pPr lvl="1"/>
            <a:r>
              <a:rPr lang="en-US" dirty="0"/>
              <a:t>LSF</a:t>
            </a:r>
          </a:p>
          <a:p>
            <a:r>
              <a:rPr lang="en-US" dirty="0"/>
              <a:t>Other interesting bits:</a:t>
            </a:r>
          </a:p>
          <a:p>
            <a:pPr lvl="1"/>
            <a:r>
              <a:rPr lang="en-US" dirty="0"/>
              <a:t>Wildcards</a:t>
            </a:r>
          </a:p>
          <a:p>
            <a:pPr lvl="1"/>
            <a:r>
              <a:rPr lang="en-US" dirty="0"/>
              <a:t>Graphical output</a:t>
            </a:r>
          </a:p>
          <a:p>
            <a:pPr lvl="1"/>
            <a:r>
              <a:rPr lang="en-US" dirty="0"/>
              <a:t>Modular workflows</a:t>
            </a:r>
          </a:p>
          <a:p>
            <a:pPr lvl="1"/>
            <a:r>
              <a:rPr lang="en-US" dirty="0"/>
              <a:t>Python API</a:t>
            </a:r>
          </a:p>
          <a:p>
            <a:pPr lvl="1"/>
            <a:r>
              <a:rPr lang="en-US" dirty="0"/>
              <a:t>Common Workflow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10626-707D-BA4F-97B1-8CE209D75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3934"/>
            <a:ext cx="5183188" cy="659567"/>
          </a:xfrm>
        </p:spPr>
        <p:txBody>
          <a:bodyPr>
            <a:normAutofit/>
          </a:bodyPr>
          <a:lstStyle/>
          <a:p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8617E-5461-FE43-AEDD-3211529E4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53501"/>
            <a:ext cx="5183188" cy="41060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Dataflow programming model</a:t>
            </a:r>
          </a:p>
          <a:p>
            <a:r>
              <a:rPr lang="en-US" dirty="0"/>
              <a:t>Groovy (java 1.8)</a:t>
            </a:r>
          </a:p>
          <a:p>
            <a:r>
              <a:rPr lang="en-US" dirty="0"/>
              <a:t>Processes</a:t>
            </a:r>
          </a:p>
          <a:p>
            <a:r>
              <a:rPr lang="en-US" dirty="0"/>
              <a:t>Channels (files, values, pipes, sets of these … )</a:t>
            </a:r>
          </a:p>
          <a:p>
            <a:r>
              <a:rPr lang="en-US" dirty="0"/>
              <a:t>Execution:</a:t>
            </a:r>
          </a:p>
          <a:p>
            <a:pPr lvl="1"/>
            <a:r>
              <a:rPr lang="en-US" dirty="0"/>
              <a:t>Local (shell, groovy, python, R, </a:t>
            </a:r>
            <a:r>
              <a:rPr lang="en-US" dirty="0" err="1"/>
              <a:t>perl</a:t>
            </a:r>
            <a:r>
              <a:rPr lang="en-US" dirty="0"/>
              <a:t>, … )</a:t>
            </a:r>
          </a:p>
          <a:p>
            <a:pPr lvl="1"/>
            <a:r>
              <a:rPr lang="en-US" dirty="0"/>
              <a:t>SLURM</a:t>
            </a:r>
          </a:p>
          <a:p>
            <a:pPr lvl="1"/>
            <a:r>
              <a:rPr lang="en-US" dirty="0"/>
              <a:t>LSF</a:t>
            </a:r>
          </a:p>
          <a:p>
            <a:pPr lvl="1"/>
            <a:r>
              <a:rPr lang="en-US" dirty="0" err="1"/>
              <a:t>HTCondor</a:t>
            </a:r>
            <a:r>
              <a:rPr lang="en-US" dirty="0"/>
              <a:t> (Open Science Grid)</a:t>
            </a:r>
          </a:p>
          <a:p>
            <a:pPr lvl="1"/>
            <a:r>
              <a:rPr lang="en-US" dirty="0"/>
              <a:t>Sun Grid Engine</a:t>
            </a:r>
          </a:p>
          <a:p>
            <a:pPr lvl="1"/>
            <a:r>
              <a:rPr lang="en-US" dirty="0"/>
              <a:t>Kubernetes</a:t>
            </a:r>
          </a:p>
          <a:p>
            <a:pPr lvl="1"/>
            <a:r>
              <a:rPr lang="en-US" dirty="0"/>
              <a:t>AWS Batch</a:t>
            </a:r>
          </a:p>
          <a:p>
            <a:r>
              <a:rPr lang="en-US" dirty="0"/>
              <a:t>Other interesting bits:</a:t>
            </a:r>
          </a:p>
          <a:p>
            <a:pPr lvl="1"/>
            <a:r>
              <a:rPr lang="en-US" dirty="0"/>
              <a:t>Common Workflow Language (in alpha)</a:t>
            </a:r>
          </a:p>
          <a:p>
            <a:pPr lvl="1"/>
            <a:r>
              <a:rPr lang="en-US" i="1" dirty="0"/>
              <a:t>Process definitions part of workflow</a:t>
            </a:r>
          </a:p>
        </p:txBody>
      </p:sp>
    </p:spTree>
    <p:extLst>
      <p:ext uri="{BB962C8B-B14F-4D97-AF65-F5344CB8AC3E}">
        <p14:creationId xmlns:p14="http://schemas.microsoft.com/office/powerpoint/2010/main" val="364361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E173-F34E-2542-B8D2-992CD7E1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380"/>
            <a:ext cx="10515600" cy="1325563"/>
          </a:xfrm>
        </p:spPr>
        <p:txBody>
          <a:bodyPr/>
          <a:lstStyle/>
          <a:p>
            <a:r>
              <a:rPr lang="en-US" dirty="0"/>
              <a:t>Snakemake: a better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7C20-21C3-5B4E-AD5B-3338C7FF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3215" y="3545082"/>
            <a:ext cx="5986670" cy="2249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hello_world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 err="1">
                <a:latin typeface="Courier" pitchFamily="2" charset="0"/>
              </a:rPr>
              <a:t>hello_world.o</a:t>
            </a:r>
            <a:r>
              <a:rPr lang="en-US" sz="1800" dirty="0"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        </a:t>
            </a:r>
            <a:r>
              <a:rPr lang="en-US" sz="1800" dirty="0" err="1">
                <a:latin typeface="Courier" pitchFamily="2" charset="0"/>
              </a:rPr>
              <a:t>gcc</a:t>
            </a:r>
            <a:r>
              <a:rPr lang="en-US" sz="1800" dirty="0">
                <a:latin typeface="Courier" pitchFamily="2" charset="0"/>
              </a:rPr>
              <a:t> -o </a:t>
            </a:r>
            <a:r>
              <a:rPr lang="en-US" sz="1800" dirty="0" err="1">
                <a:latin typeface="Courier" pitchFamily="2" charset="0"/>
              </a:rPr>
              <a:t>hello_world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hello_world.o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hello_world.o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 err="1">
                <a:latin typeface="Courier" pitchFamily="2" charset="0"/>
              </a:rPr>
              <a:t>hello_world.c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hello_world.h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        </a:t>
            </a:r>
            <a:r>
              <a:rPr lang="en-US" sz="1800" dirty="0" err="1">
                <a:latin typeface="Courier" pitchFamily="2" charset="0"/>
              </a:rPr>
              <a:t>gcc</a:t>
            </a:r>
            <a:r>
              <a:rPr lang="en-US" sz="1800" dirty="0">
                <a:latin typeface="Courier" pitchFamily="2" charset="0"/>
              </a:rPr>
              <a:t> -c </a:t>
            </a:r>
            <a:r>
              <a:rPr lang="en-US" sz="1800" dirty="0" err="1">
                <a:latin typeface="Courier" pitchFamily="2" charset="0"/>
              </a:rPr>
              <a:t>hello_world.c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D4E5E8-1F2A-054C-ACB8-6FDCC172E55C}"/>
              </a:ext>
            </a:extLst>
          </p:cNvPr>
          <p:cNvSpPr/>
          <p:nvPr/>
        </p:nvSpPr>
        <p:spPr>
          <a:xfrm>
            <a:off x="2641060" y="3196014"/>
            <a:ext cx="6859396" cy="141972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4772F-123A-534D-BB6D-A5643EFA5F71}"/>
              </a:ext>
            </a:extLst>
          </p:cNvPr>
          <p:cNvSpPr txBox="1"/>
          <p:nvPr/>
        </p:nvSpPr>
        <p:spPr>
          <a:xfrm>
            <a:off x="2489893" y="2988301"/>
            <a:ext cx="73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omic Sans MS" panose="030F0902030302020204" pitchFamily="66" charset="0"/>
              </a:rPr>
              <a:t>Rule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D62A0-342C-BA42-A723-D2A54B7F4937}"/>
              </a:ext>
            </a:extLst>
          </p:cNvPr>
          <p:cNvSpPr txBox="1"/>
          <p:nvPr/>
        </p:nvSpPr>
        <p:spPr>
          <a:xfrm>
            <a:off x="765778" y="4250598"/>
            <a:ext cx="218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mic Sans MS" panose="030F0902030302020204" pitchFamily="66" charset="0"/>
              </a:rPr>
              <a:t>Target (output)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3ED54-2679-E741-B9F9-DEF31D46094C}"/>
              </a:ext>
            </a:extLst>
          </p:cNvPr>
          <p:cNvSpPr txBox="1"/>
          <p:nvPr/>
        </p:nvSpPr>
        <p:spPr>
          <a:xfrm>
            <a:off x="8964008" y="3022787"/>
            <a:ext cx="296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25A42C"/>
                </a:solidFill>
                <a:latin typeface="Comic Sans MS" panose="030F0902030302020204" pitchFamily="66" charset="0"/>
              </a:rPr>
              <a:t>Dependancies</a:t>
            </a:r>
            <a:r>
              <a:rPr lang="en-US" sz="2000" b="1" dirty="0">
                <a:solidFill>
                  <a:srgbClr val="25A42C"/>
                </a:solidFill>
                <a:latin typeface="Comic Sans MS" panose="030F0902030302020204" pitchFamily="66" charset="0"/>
              </a:rPr>
              <a:t> (input)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60E70-9D2F-3A4D-8E3B-F2B2FCE005A0}"/>
              </a:ext>
            </a:extLst>
          </p:cNvPr>
          <p:cNvSpPr txBox="1"/>
          <p:nvPr/>
        </p:nvSpPr>
        <p:spPr>
          <a:xfrm>
            <a:off x="9553465" y="4215630"/>
            <a:ext cx="10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Action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D053E2-84F5-1E4A-A762-A085AB19EAED}"/>
              </a:ext>
            </a:extLst>
          </p:cNvPr>
          <p:cNvCxnSpPr>
            <a:cxnSpLocks/>
          </p:cNvCxnSpPr>
          <p:nvPr/>
        </p:nvCxnSpPr>
        <p:spPr>
          <a:xfrm>
            <a:off x="4450080" y="4250598"/>
            <a:ext cx="436473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D2E2BD-2E38-FC4C-A028-AD715F65C14C}"/>
              </a:ext>
            </a:extLst>
          </p:cNvPr>
          <p:cNvCxnSpPr/>
          <p:nvPr/>
        </p:nvCxnSpPr>
        <p:spPr>
          <a:xfrm>
            <a:off x="3377184" y="3905877"/>
            <a:ext cx="1511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1AE7D9-F77B-714C-93A5-3771E1B11852}"/>
              </a:ext>
            </a:extLst>
          </p:cNvPr>
          <p:cNvCxnSpPr>
            <a:cxnSpLocks/>
          </p:cNvCxnSpPr>
          <p:nvPr/>
        </p:nvCxnSpPr>
        <p:spPr>
          <a:xfrm>
            <a:off x="5151120" y="3899781"/>
            <a:ext cx="1749552" cy="6096"/>
          </a:xfrm>
          <a:prstGeom prst="line">
            <a:avLst/>
          </a:prstGeom>
          <a:ln w="38100">
            <a:solidFill>
              <a:srgbClr val="25A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586EF4-64F2-9741-BE5C-9ADAB8371A99}"/>
              </a:ext>
            </a:extLst>
          </p:cNvPr>
          <p:cNvSpPr txBox="1"/>
          <p:nvPr/>
        </p:nvSpPr>
        <p:spPr>
          <a:xfrm>
            <a:off x="765778" y="2167337"/>
            <a:ext cx="243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Classical </a:t>
            </a:r>
            <a:r>
              <a:rPr lang="en-US" sz="2400" dirty="0" err="1"/>
              <a:t>makefile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8471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1663</Words>
  <Application>Microsoft Macintosh PowerPoint</Application>
  <PresentationFormat>Widescreen</PresentationFormat>
  <Paragraphs>326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Comic Sans MS</vt:lpstr>
      <vt:lpstr>Courier</vt:lpstr>
      <vt:lpstr>Office Theme</vt:lpstr>
      <vt:lpstr>Workflow Managers Snakemake and Nextflow</vt:lpstr>
      <vt:lpstr>Logging in to Summit</vt:lpstr>
      <vt:lpstr>Install instructions</vt:lpstr>
      <vt:lpstr>Documentation</vt:lpstr>
      <vt:lpstr>Workflow managers – what are they?</vt:lpstr>
      <vt:lpstr>Why use them?</vt:lpstr>
      <vt:lpstr>(My) Criteria for selection</vt:lpstr>
      <vt:lpstr>Snakemake and Nextflow</vt:lpstr>
      <vt:lpstr>Snakemake: a better make</vt:lpstr>
      <vt:lpstr>Simple snakefile example</vt:lpstr>
      <vt:lpstr>Snakemake exercise 1</vt:lpstr>
      <vt:lpstr>Snakemake wildcards</vt:lpstr>
      <vt:lpstr>Snakemake wildcard example</vt:lpstr>
      <vt:lpstr>Snakemake exercise 2</vt:lpstr>
      <vt:lpstr>Snakemake exercise 2 solution ( 2 rules )</vt:lpstr>
      <vt:lpstr>Snakemake on a cluster</vt:lpstr>
      <vt:lpstr>Snakemake exercise 3</vt:lpstr>
      <vt:lpstr>Snakemake wrap-up</vt:lpstr>
      <vt:lpstr>Nextflow basics</vt:lpstr>
      <vt:lpstr> More nextflow basics</vt:lpstr>
      <vt:lpstr>Nextflow compile example</vt:lpstr>
      <vt:lpstr>Nextflow compile example (2)</vt:lpstr>
      <vt:lpstr>Nextflow compile example (2)</vt:lpstr>
      <vt:lpstr>Nextflow compile example (3)</vt:lpstr>
      <vt:lpstr>Nextflow exercise 1</vt:lpstr>
      <vt:lpstr>Nextflow Exercise 2</vt:lpstr>
      <vt:lpstr>Thank you!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Tools</dc:title>
  <dc:creator>Brett Milash</dc:creator>
  <cp:lastModifiedBy>Brett Milash</cp:lastModifiedBy>
  <cp:revision>146</cp:revision>
  <dcterms:created xsi:type="dcterms:W3CDTF">2018-05-29T18:49:34Z</dcterms:created>
  <dcterms:modified xsi:type="dcterms:W3CDTF">2018-08-09T15:56:27Z</dcterms:modified>
</cp:coreProperties>
</file>