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9" r:id="rId2"/>
    <p:sldId id="296" r:id="rId3"/>
    <p:sldId id="297" r:id="rId4"/>
    <p:sldId id="308" r:id="rId5"/>
    <p:sldId id="300" r:id="rId6"/>
    <p:sldId id="301" r:id="rId7"/>
    <p:sldId id="309" r:id="rId8"/>
    <p:sldId id="302" r:id="rId9"/>
    <p:sldId id="303" r:id="rId10"/>
    <p:sldId id="310" r:id="rId11"/>
    <p:sldId id="311" r:id="rId12"/>
    <p:sldId id="312" r:id="rId13"/>
    <p:sldId id="313" r:id="rId14"/>
    <p:sldId id="304" r:id="rId15"/>
    <p:sldId id="305" r:id="rId16"/>
    <p:sldId id="306" r:id="rId17"/>
    <p:sldId id="307" r:id="rId18"/>
    <p:sldId id="298" r:id="rId1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B838-369E-44BD-852D-595116078EF2}" v="562" dt="2019-09-16T13:33:23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2" autoAdjust="0"/>
    <p:restoredTop sz="95535" autoAdjust="0"/>
  </p:normalViewPr>
  <p:slideViewPr>
    <p:cSldViewPr snapToGrid="0">
      <p:cViewPr varScale="1">
        <p:scale>
          <a:sx n="130" d="100"/>
          <a:sy n="130" d="100"/>
        </p:scale>
        <p:origin x="1548" y="114"/>
      </p:cViewPr>
      <p:guideLst>
        <p:guide orient="horz" pos="893"/>
        <p:guide orient="horz" pos="3206"/>
        <p:guide pos="294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B468E-57DF-4179-9F71-67D7EB1211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D5DEE431-BC9F-4D3E-B725-714D36EF1ACC}">
      <dgm:prSet/>
      <dgm:spPr/>
      <dgm:t>
        <a:bodyPr/>
        <a:lstStyle/>
        <a:p>
          <a:r>
            <a:rPr lang="de-DE" dirty="0"/>
            <a:t>Forschungsprojekt</a:t>
          </a:r>
          <a:r>
            <a:rPr lang="en-GB" dirty="0"/>
            <a:t> </a:t>
          </a:r>
          <a:r>
            <a:rPr lang="de-DE" dirty="0" err="1"/>
            <a:t>iLiME</a:t>
          </a:r>
          <a:r>
            <a:rPr lang="en-GB" dirty="0"/>
            <a:t>:</a:t>
          </a:r>
          <a:endParaRPr lang="de-DE" dirty="0"/>
        </a:p>
      </dgm:t>
    </dgm:pt>
    <dgm:pt modelId="{905F2B61-5835-4F92-8E7A-BD116958FC2B}" type="parTrans" cxnId="{882E4174-82A8-4CDB-B58A-97F0E6B7BB62}">
      <dgm:prSet/>
      <dgm:spPr/>
      <dgm:t>
        <a:bodyPr/>
        <a:lstStyle/>
        <a:p>
          <a:endParaRPr lang="de-DE"/>
        </a:p>
      </dgm:t>
    </dgm:pt>
    <dgm:pt modelId="{941092B1-9A7C-41C6-A046-5C94AB04F11B}" type="sibTrans" cxnId="{882E4174-82A8-4CDB-B58A-97F0E6B7BB62}">
      <dgm:prSet/>
      <dgm:spPr/>
      <dgm:t>
        <a:bodyPr/>
        <a:lstStyle/>
        <a:p>
          <a:endParaRPr lang="de-DE"/>
        </a:p>
      </dgm:t>
    </dgm:pt>
    <dgm:pt modelId="{AC12BAFA-01D5-46A1-8ACD-30E15D833F1D}">
      <dgm:prSet/>
      <dgm:spPr/>
      <dgm:t>
        <a:bodyPr/>
        <a:lstStyle/>
        <a:p>
          <a:r>
            <a:rPr lang="de-DE" dirty="0"/>
            <a:t>Überwachung</a:t>
          </a:r>
          <a:r>
            <a:rPr lang="en-GB" dirty="0"/>
            <a:t> der </a:t>
          </a:r>
          <a:r>
            <a:rPr lang="de-DE" dirty="0"/>
            <a:t>Spannungsqualität</a:t>
          </a:r>
        </a:p>
      </dgm:t>
    </dgm:pt>
    <dgm:pt modelId="{FE0894B1-17F1-42AD-A79A-BF99887E323F}" type="parTrans" cxnId="{285CF36F-5E54-4618-A9A5-D0036132BB61}">
      <dgm:prSet/>
      <dgm:spPr/>
      <dgm:t>
        <a:bodyPr/>
        <a:lstStyle/>
        <a:p>
          <a:endParaRPr lang="de-DE"/>
        </a:p>
      </dgm:t>
    </dgm:pt>
    <dgm:pt modelId="{4A96226F-27DA-4A96-9DA5-49DAE9D24511}" type="sibTrans" cxnId="{285CF36F-5E54-4618-A9A5-D0036132BB61}">
      <dgm:prSet/>
      <dgm:spPr/>
      <dgm:t>
        <a:bodyPr/>
        <a:lstStyle/>
        <a:p>
          <a:endParaRPr lang="de-DE"/>
        </a:p>
      </dgm:t>
    </dgm:pt>
    <dgm:pt modelId="{DF5F00F5-E345-45FD-A141-B8232CE25F02}">
      <dgm:prSet/>
      <dgm:spPr/>
      <dgm:t>
        <a:bodyPr/>
        <a:lstStyle/>
        <a:p>
          <a:r>
            <a:rPr lang="de-DE" dirty="0"/>
            <a:t>Reduktion</a:t>
          </a:r>
          <a:r>
            <a:rPr lang="en-GB" dirty="0"/>
            <a:t> von </a:t>
          </a:r>
          <a:r>
            <a:rPr lang="de-DE" dirty="0"/>
            <a:t>Netzausbaumaßnahmen</a:t>
          </a:r>
          <a:r>
            <a:rPr lang="en-GB" dirty="0"/>
            <a:t> </a:t>
          </a:r>
          <a:r>
            <a:rPr lang="de-DE" dirty="0"/>
            <a:t>durch</a:t>
          </a:r>
          <a:r>
            <a:rPr lang="en-GB" dirty="0"/>
            <a:t> </a:t>
          </a:r>
          <a:r>
            <a:rPr lang="de-DE" dirty="0"/>
            <a:t>Lastmanagement</a:t>
          </a:r>
        </a:p>
      </dgm:t>
    </dgm:pt>
    <dgm:pt modelId="{3FE5D435-6C14-41C1-B58A-C535DF10230C}" type="parTrans" cxnId="{726F6175-4470-40F1-B0D8-41506B890AB4}">
      <dgm:prSet/>
      <dgm:spPr/>
      <dgm:t>
        <a:bodyPr/>
        <a:lstStyle/>
        <a:p>
          <a:endParaRPr lang="de-DE"/>
        </a:p>
      </dgm:t>
    </dgm:pt>
    <dgm:pt modelId="{F681993A-815E-4F01-9A00-3819F0A9F3F7}" type="sibTrans" cxnId="{726F6175-4470-40F1-B0D8-41506B890AB4}">
      <dgm:prSet/>
      <dgm:spPr/>
      <dgm:t>
        <a:bodyPr/>
        <a:lstStyle/>
        <a:p>
          <a:endParaRPr lang="de-DE"/>
        </a:p>
      </dgm:t>
    </dgm:pt>
    <dgm:pt modelId="{9FA406C6-7597-4FF6-B728-03ACC1A590C0}">
      <dgm:prSet/>
      <dgm:spPr/>
      <dgm:t>
        <a:bodyPr/>
        <a:lstStyle/>
        <a:p>
          <a:r>
            <a:rPr lang="de-DE" dirty="0"/>
            <a:t>Ladeeinrichtung</a:t>
          </a:r>
          <a:r>
            <a:rPr lang="en-GB" dirty="0"/>
            <a:t> </a:t>
          </a:r>
          <a:r>
            <a:rPr lang="de-DE" dirty="0"/>
            <a:t>im</a:t>
          </a:r>
          <a:r>
            <a:rPr lang="en-GB" dirty="0"/>
            <a:t> </a:t>
          </a:r>
          <a:r>
            <a:rPr lang="de-DE" dirty="0"/>
            <a:t>Parkraum</a:t>
          </a:r>
        </a:p>
      </dgm:t>
    </dgm:pt>
    <dgm:pt modelId="{877DE234-BA8B-4DD3-B319-EE6BD864B1C6}" type="parTrans" cxnId="{70C9D2A3-AE30-4B1F-ACDF-7388126A7791}">
      <dgm:prSet/>
      <dgm:spPr/>
      <dgm:t>
        <a:bodyPr/>
        <a:lstStyle/>
        <a:p>
          <a:endParaRPr lang="de-DE"/>
        </a:p>
      </dgm:t>
    </dgm:pt>
    <dgm:pt modelId="{4BBB7091-DD28-4BF9-9853-1E2DC4DFE316}" type="sibTrans" cxnId="{70C9D2A3-AE30-4B1F-ACDF-7388126A7791}">
      <dgm:prSet/>
      <dgm:spPr/>
      <dgm:t>
        <a:bodyPr/>
        <a:lstStyle/>
        <a:p>
          <a:endParaRPr lang="de-DE"/>
        </a:p>
      </dgm:t>
    </dgm:pt>
    <dgm:pt modelId="{147795A4-5E9D-4DA6-AA09-E5DEB7C34630}">
      <dgm:prSet/>
      <dgm:spPr/>
      <dgm:t>
        <a:bodyPr/>
        <a:lstStyle/>
        <a:p>
          <a:r>
            <a:rPr lang="de-DE"/>
            <a:t>Batteriespeicher</a:t>
          </a:r>
        </a:p>
      </dgm:t>
    </dgm:pt>
    <dgm:pt modelId="{FCE89F41-B1E3-4682-BA2F-EA83CBDF53D6}" type="parTrans" cxnId="{0E5E6D7C-3C0A-4C43-AF85-4BA303E82778}">
      <dgm:prSet/>
      <dgm:spPr/>
      <dgm:t>
        <a:bodyPr/>
        <a:lstStyle/>
        <a:p>
          <a:endParaRPr lang="de-DE"/>
        </a:p>
      </dgm:t>
    </dgm:pt>
    <dgm:pt modelId="{9984210F-D858-4FF0-BD5A-3396EF2D1829}" type="sibTrans" cxnId="{0E5E6D7C-3C0A-4C43-AF85-4BA303E82778}">
      <dgm:prSet/>
      <dgm:spPr/>
      <dgm:t>
        <a:bodyPr/>
        <a:lstStyle/>
        <a:p>
          <a:endParaRPr lang="de-DE"/>
        </a:p>
      </dgm:t>
    </dgm:pt>
    <dgm:pt modelId="{5102FB99-D860-461C-835D-3D7EE87A14FC}">
      <dgm:prSet/>
      <dgm:spPr/>
      <dgm:t>
        <a:bodyPr/>
        <a:lstStyle/>
        <a:p>
          <a:r>
            <a:rPr lang="de-DE"/>
            <a:t>Lokales</a:t>
          </a:r>
          <a:r>
            <a:rPr lang="en-GB"/>
            <a:t> </a:t>
          </a:r>
          <a:r>
            <a:rPr lang="de-DE"/>
            <a:t>Lastmanagement</a:t>
          </a:r>
          <a:r>
            <a:rPr lang="en-GB"/>
            <a:t> der </a:t>
          </a:r>
          <a:r>
            <a:rPr lang="de-DE"/>
            <a:t>Ladeeinrichtung</a:t>
          </a:r>
        </a:p>
      </dgm:t>
    </dgm:pt>
    <dgm:pt modelId="{B0FB3A27-5042-4CC1-A686-57DCB8AAF572}" type="parTrans" cxnId="{47A4C848-D769-4FCA-9C1A-8A67BAD83D56}">
      <dgm:prSet/>
      <dgm:spPr/>
      <dgm:t>
        <a:bodyPr/>
        <a:lstStyle/>
        <a:p>
          <a:endParaRPr lang="de-DE"/>
        </a:p>
      </dgm:t>
    </dgm:pt>
    <dgm:pt modelId="{31206E05-1CBB-4EC8-A611-3FCA513CDA8A}" type="sibTrans" cxnId="{47A4C848-D769-4FCA-9C1A-8A67BAD83D56}">
      <dgm:prSet/>
      <dgm:spPr/>
      <dgm:t>
        <a:bodyPr/>
        <a:lstStyle/>
        <a:p>
          <a:endParaRPr lang="de-DE"/>
        </a:p>
      </dgm:t>
    </dgm:pt>
    <dgm:pt modelId="{73302135-9B53-4A31-9A04-A3E2D6470FF1}" type="pres">
      <dgm:prSet presAssocID="{97DB468E-57DF-4179-9F71-67D7EB12110A}" presName="linear" presStyleCnt="0">
        <dgm:presLayoutVars>
          <dgm:animLvl val="lvl"/>
          <dgm:resizeHandles val="exact"/>
        </dgm:presLayoutVars>
      </dgm:prSet>
      <dgm:spPr/>
    </dgm:pt>
    <dgm:pt modelId="{DD1DFC50-D3CD-4B60-ADA5-D7385B49CBFB}" type="pres">
      <dgm:prSet presAssocID="{D5DEE431-BC9F-4D3E-B725-714D36EF1A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3305EC-BBB1-4361-9947-D95C7A41EEEF}" type="pres">
      <dgm:prSet presAssocID="{D5DEE431-BC9F-4D3E-B725-714D36EF1A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D8BFD30-6BEA-4B7E-89AC-AD89BA30C112}" type="presOf" srcId="{147795A4-5E9D-4DA6-AA09-E5DEB7C34630}" destId="{673305EC-BBB1-4361-9947-D95C7A41EEEF}" srcOrd="0" destOrd="3" presId="urn:microsoft.com/office/officeart/2005/8/layout/vList2"/>
    <dgm:cxn modelId="{47A4C848-D769-4FCA-9C1A-8A67BAD83D56}" srcId="{DF5F00F5-E345-45FD-A141-B8232CE25F02}" destId="{5102FB99-D860-461C-835D-3D7EE87A14FC}" srcOrd="2" destOrd="0" parTransId="{B0FB3A27-5042-4CC1-A686-57DCB8AAF572}" sibTransId="{31206E05-1CBB-4EC8-A611-3FCA513CDA8A}"/>
    <dgm:cxn modelId="{A633086B-603C-4E64-9266-98279BE6B654}" type="presOf" srcId="{97DB468E-57DF-4179-9F71-67D7EB12110A}" destId="{73302135-9B53-4A31-9A04-A3E2D6470FF1}" srcOrd="0" destOrd="0" presId="urn:microsoft.com/office/officeart/2005/8/layout/vList2"/>
    <dgm:cxn modelId="{8E3C374C-51F6-4BE1-9370-4A8229576154}" type="presOf" srcId="{AC12BAFA-01D5-46A1-8ACD-30E15D833F1D}" destId="{673305EC-BBB1-4361-9947-D95C7A41EEEF}" srcOrd="0" destOrd="0" presId="urn:microsoft.com/office/officeart/2005/8/layout/vList2"/>
    <dgm:cxn modelId="{BC974C4D-2546-44D8-84CC-5369FF32D491}" type="presOf" srcId="{9FA406C6-7597-4FF6-B728-03ACC1A590C0}" destId="{673305EC-BBB1-4361-9947-D95C7A41EEEF}" srcOrd="0" destOrd="2" presId="urn:microsoft.com/office/officeart/2005/8/layout/vList2"/>
    <dgm:cxn modelId="{285CF36F-5E54-4618-A9A5-D0036132BB61}" srcId="{D5DEE431-BC9F-4D3E-B725-714D36EF1ACC}" destId="{AC12BAFA-01D5-46A1-8ACD-30E15D833F1D}" srcOrd="0" destOrd="0" parTransId="{FE0894B1-17F1-42AD-A79A-BF99887E323F}" sibTransId="{4A96226F-27DA-4A96-9DA5-49DAE9D24511}"/>
    <dgm:cxn modelId="{882E4174-82A8-4CDB-B58A-97F0E6B7BB62}" srcId="{97DB468E-57DF-4179-9F71-67D7EB12110A}" destId="{D5DEE431-BC9F-4D3E-B725-714D36EF1ACC}" srcOrd="0" destOrd="0" parTransId="{905F2B61-5835-4F92-8E7A-BD116958FC2B}" sibTransId="{941092B1-9A7C-41C6-A046-5C94AB04F11B}"/>
    <dgm:cxn modelId="{726F6175-4470-40F1-B0D8-41506B890AB4}" srcId="{D5DEE431-BC9F-4D3E-B725-714D36EF1ACC}" destId="{DF5F00F5-E345-45FD-A141-B8232CE25F02}" srcOrd="1" destOrd="0" parTransId="{3FE5D435-6C14-41C1-B58A-C535DF10230C}" sibTransId="{F681993A-815E-4F01-9A00-3819F0A9F3F7}"/>
    <dgm:cxn modelId="{0E5E6D7C-3C0A-4C43-AF85-4BA303E82778}" srcId="{DF5F00F5-E345-45FD-A141-B8232CE25F02}" destId="{147795A4-5E9D-4DA6-AA09-E5DEB7C34630}" srcOrd="1" destOrd="0" parTransId="{FCE89F41-B1E3-4682-BA2F-EA83CBDF53D6}" sibTransId="{9984210F-D858-4FF0-BD5A-3396EF2D1829}"/>
    <dgm:cxn modelId="{EDA867A0-8B6A-422D-B4E1-2EE5D0867C20}" type="presOf" srcId="{DF5F00F5-E345-45FD-A141-B8232CE25F02}" destId="{673305EC-BBB1-4361-9947-D95C7A41EEEF}" srcOrd="0" destOrd="1" presId="urn:microsoft.com/office/officeart/2005/8/layout/vList2"/>
    <dgm:cxn modelId="{70C9D2A3-AE30-4B1F-ACDF-7388126A7791}" srcId="{DF5F00F5-E345-45FD-A141-B8232CE25F02}" destId="{9FA406C6-7597-4FF6-B728-03ACC1A590C0}" srcOrd="0" destOrd="0" parTransId="{877DE234-BA8B-4DD3-B319-EE6BD864B1C6}" sibTransId="{4BBB7091-DD28-4BF9-9853-1E2DC4DFE316}"/>
    <dgm:cxn modelId="{D3F7A5B3-E870-4817-B062-983C1E33F5FA}" type="presOf" srcId="{5102FB99-D860-461C-835D-3D7EE87A14FC}" destId="{673305EC-BBB1-4361-9947-D95C7A41EEEF}" srcOrd="0" destOrd="4" presId="urn:microsoft.com/office/officeart/2005/8/layout/vList2"/>
    <dgm:cxn modelId="{FFDACCB7-17BE-4275-8985-AA25773C7EB0}" type="presOf" srcId="{D5DEE431-BC9F-4D3E-B725-714D36EF1ACC}" destId="{DD1DFC50-D3CD-4B60-ADA5-D7385B49CBFB}" srcOrd="0" destOrd="0" presId="urn:microsoft.com/office/officeart/2005/8/layout/vList2"/>
    <dgm:cxn modelId="{A3259A69-E7AD-4D24-9446-F92C941A49F3}" type="presParOf" srcId="{73302135-9B53-4A31-9A04-A3E2D6470FF1}" destId="{DD1DFC50-D3CD-4B60-ADA5-D7385B49CBFB}" srcOrd="0" destOrd="0" presId="urn:microsoft.com/office/officeart/2005/8/layout/vList2"/>
    <dgm:cxn modelId="{C8333AE2-1C8C-4690-87AF-A9F7E043DED8}" type="presParOf" srcId="{73302135-9B53-4A31-9A04-A3E2D6470FF1}" destId="{673305EC-BBB1-4361-9947-D95C7A41EE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B9D74-2A3A-44BE-BCF4-73D5108CE21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FF349EF-481A-41B8-9B75-015EB7F92616}">
      <dgm:prSet/>
      <dgm:spPr/>
      <dgm:t>
        <a:bodyPr/>
        <a:lstStyle/>
        <a:p>
          <a:r>
            <a:rPr lang="de-DE" dirty="0"/>
            <a:t>Entwicklung eines Regelkonzepts zur Entwicklung eines </a:t>
          </a:r>
          <a:r>
            <a:rPr lang="de-DE" b="1" dirty="0"/>
            <a:t>statischen</a:t>
          </a:r>
          <a:r>
            <a:rPr lang="de-DE" dirty="0"/>
            <a:t> und </a:t>
          </a:r>
          <a:r>
            <a:rPr lang="de-DE" b="1" dirty="0"/>
            <a:t>dynamischen</a:t>
          </a:r>
          <a:r>
            <a:rPr lang="de-DE" dirty="0"/>
            <a:t> </a:t>
          </a:r>
          <a:r>
            <a:rPr lang="de-DE" b="1" dirty="0"/>
            <a:t>Lastmanagements</a:t>
          </a:r>
          <a:r>
            <a:rPr lang="de-DE" dirty="0"/>
            <a:t> zur Vermeidung von Engpässen und </a:t>
          </a:r>
          <a:r>
            <a:rPr lang="de-DE" dirty="0" err="1"/>
            <a:t>Phasenunsymmetrien</a:t>
          </a:r>
          <a:r>
            <a:rPr lang="de-DE" dirty="0"/>
            <a:t> </a:t>
          </a:r>
        </a:p>
      </dgm:t>
    </dgm:pt>
    <dgm:pt modelId="{BB67F48D-EE3A-4D39-BC8C-8E83817C45C5}" type="parTrans" cxnId="{563CE8D7-43C1-4255-9A49-28CE52D73342}">
      <dgm:prSet/>
      <dgm:spPr/>
      <dgm:t>
        <a:bodyPr/>
        <a:lstStyle/>
        <a:p>
          <a:endParaRPr lang="de-DE"/>
        </a:p>
      </dgm:t>
    </dgm:pt>
    <dgm:pt modelId="{35E5BB1C-17EF-4D8E-8CE0-24EB9F40D5E4}" type="sibTrans" cxnId="{563CE8D7-43C1-4255-9A49-28CE52D73342}">
      <dgm:prSet/>
      <dgm:spPr/>
      <dgm:t>
        <a:bodyPr/>
        <a:lstStyle/>
        <a:p>
          <a:endParaRPr lang="de-DE"/>
        </a:p>
      </dgm:t>
    </dgm:pt>
    <dgm:pt modelId="{E58559CD-2500-4011-953B-24FC0FBCBD7E}">
      <dgm:prSet/>
      <dgm:spPr/>
      <dgm:t>
        <a:bodyPr/>
        <a:lstStyle/>
        <a:p>
          <a:r>
            <a:rPr lang="de-DE" dirty="0"/>
            <a:t>Entwicklung eines </a:t>
          </a:r>
          <a:r>
            <a:rPr lang="de-DE" b="1" dirty="0"/>
            <a:t>Regelalgorithmus</a:t>
          </a:r>
          <a:r>
            <a:rPr lang="de-DE" dirty="0"/>
            <a:t> zur Umsetzung des Lastmanagements beispielsweise in Java </a:t>
          </a:r>
        </a:p>
      </dgm:t>
    </dgm:pt>
    <dgm:pt modelId="{61D8549D-988B-4985-BE63-8873D4462110}" type="parTrans" cxnId="{B9C5902F-897D-47A3-A35D-D06B179F0441}">
      <dgm:prSet/>
      <dgm:spPr/>
      <dgm:t>
        <a:bodyPr/>
        <a:lstStyle/>
        <a:p>
          <a:endParaRPr lang="de-DE"/>
        </a:p>
      </dgm:t>
    </dgm:pt>
    <dgm:pt modelId="{B163B873-7E12-42DA-8015-369B1C8DE044}" type="sibTrans" cxnId="{B9C5902F-897D-47A3-A35D-D06B179F0441}">
      <dgm:prSet/>
      <dgm:spPr/>
      <dgm:t>
        <a:bodyPr/>
        <a:lstStyle/>
        <a:p>
          <a:endParaRPr lang="de-DE"/>
        </a:p>
      </dgm:t>
    </dgm:pt>
    <dgm:pt modelId="{3D0135F9-4EC9-438C-AC69-A75582ECF192}">
      <dgm:prSet/>
      <dgm:spPr/>
      <dgm:t>
        <a:bodyPr/>
        <a:lstStyle/>
        <a:p>
          <a:r>
            <a:rPr lang="de-DE" dirty="0"/>
            <a:t>Entwicklung einer </a:t>
          </a:r>
          <a:r>
            <a:rPr lang="de-DE" b="1" dirty="0"/>
            <a:t>Simulation</a:t>
          </a:r>
          <a:r>
            <a:rPr lang="de-DE" dirty="0"/>
            <a:t> zur Verifikation des Algorithmus </a:t>
          </a:r>
        </a:p>
      </dgm:t>
    </dgm:pt>
    <dgm:pt modelId="{E2884333-BBDC-46CD-892B-8FB2ADC55E1B}" type="parTrans" cxnId="{EA91138F-F01B-457C-847F-BB12C82254FB}">
      <dgm:prSet/>
      <dgm:spPr/>
      <dgm:t>
        <a:bodyPr/>
        <a:lstStyle/>
        <a:p>
          <a:endParaRPr lang="de-DE"/>
        </a:p>
      </dgm:t>
    </dgm:pt>
    <dgm:pt modelId="{E90394AC-F871-496B-AC1C-605DC6A1A18D}" type="sibTrans" cxnId="{EA91138F-F01B-457C-847F-BB12C82254FB}">
      <dgm:prSet/>
      <dgm:spPr/>
      <dgm:t>
        <a:bodyPr/>
        <a:lstStyle/>
        <a:p>
          <a:endParaRPr lang="de-DE"/>
        </a:p>
      </dgm:t>
    </dgm:pt>
    <dgm:pt modelId="{8EFF4239-3204-474B-9A13-598DE818DDF2}">
      <dgm:prSet/>
      <dgm:spPr/>
      <dgm:t>
        <a:bodyPr/>
        <a:lstStyle/>
        <a:p>
          <a:r>
            <a:rPr lang="de-DE" b="1" dirty="0"/>
            <a:t>Erprobung und Verifikation </a:t>
          </a:r>
          <a:r>
            <a:rPr lang="de-DE" dirty="0"/>
            <a:t>des Regelalgorithmus im </a:t>
          </a:r>
          <a:r>
            <a:rPr lang="de-DE" b="1" dirty="0"/>
            <a:t>Labor</a:t>
          </a:r>
          <a:r>
            <a:rPr lang="de-DE" dirty="0"/>
            <a:t> sowie an einer </a:t>
          </a:r>
          <a:r>
            <a:rPr lang="de-DE" b="1" dirty="0"/>
            <a:t>realen Ladeinfrastruktur </a:t>
          </a:r>
        </a:p>
      </dgm:t>
    </dgm:pt>
    <dgm:pt modelId="{B9009F80-8E38-4D21-A05D-739CB5743288}" type="parTrans" cxnId="{2A60C392-F990-4795-A89E-EA66110D1354}">
      <dgm:prSet/>
      <dgm:spPr/>
      <dgm:t>
        <a:bodyPr/>
        <a:lstStyle/>
        <a:p>
          <a:endParaRPr lang="de-DE"/>
        </a:p>
      </dgm:t>
    </dgm:pt>
    <dgm:pt modelId="{C2B193F0-9B78-41F6-8E97-1D6A841B07DE}" type="sibTrans" cxnId="{2A60C392-F990-4795-A89E-EA66110D1354}">
      <dgm:prSet/>
      <dgm:spPr/>
      <dgm:t>
        <a:bodyPr/>
        <a:lstStyle/>
        <a:p>
          <a:endParaRPr lang="de-DE"/>
        </a:p>
      </dgm:t>
    </dgm:pt>
    <dgm:pt modelId="{7E797EB3-0E07-4A7C-A26A-323264DFE97C}" type="pres">
      <dgm:prSet presAssocID="{CC6B9D74-2A3A-44BE-BCF4-73D5108CE218}" presName="linear" presStyleCnt="0">
        <dgm:presLayoutVars>
          <dgm:animLvl val="lvl"/>
          <dgm:resizeHandles val="exact"/>
        </dgm:presLayoutVars>
      </dgm:prSet>
      <dgm:spPr/>
    </dgm:pt>
    <dgm:pt modelId="{0B0D921C-E0FC-4075-BAD5-831FAB865EF0}" type="pres">
      <dgm:prSet presAssocID="{DFF349EF-481A-41B8-9B75-015EB7F92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B7A9D0-3A34-4607-A56B-D782FB0A5CE3}" type="pres">
      <dgm:prSet presAssocID="{35E5BB1C-17EF-4D8E-8CE0-24EB9F40D5E4}" presName="spacer" presStyleCnt="0"/>
      <dgm:spPr/>
    </dgm:pt>
    <dgm:pt modelId="{37758C4E-3F33-47DF-AB8E-B2EC76B55A67}" type="pres">
      <dgm:prSet presAssocID="{E58559CD-2500-4011-953B-24FC0FBCB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83BBFB-1DDC-4CF8-AC4E-F30D8A5F201A}" type="pres">
      <dgm:prSet presAssocID="{B163B873-7E12-42DA-8015-369B1C8DE044}" presName="spacer" presStyleCnt="0"/>
      <dgm:spPr/>
    </dgm:pt>
    <dgm:pt modelId="{1018C22D-040C-45D5-A954-F4DF063BDC6D}" type="pres">
      <dgm:prSet presAssocID="{3D0135F9-4EC9-438C-AC69-A75582ECF1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6B3940-25E4-4ED1-AED5-5FAA1041431D}" type="pres">
      <dgm:prSet presAssocID="{E90394AC-F871-496B-AC1C-605DC6A1A18D}" presName="spacer" presStyleCnt="0"/>
      <dgm:spPr/>
    </dgm:pt>
    <dgm:pt modelId="{2BC1A66A-DE55-477A-BB70-5DF6DF57E05F}" type="pres">
      <dgm:prSet presAssocID="{8EFF4239-3204-474B-9A13-598DE818DD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FAF312-9D47-499D-8B1D-E352A3D10270}" type="presOf" srcId="{CC6B9D74-2A3A-44BE-BCF4-73D5108CE218}" destId="{7E797EB3-0E07-4A7C-A26A-323264DFE97C}" srcOrd="0" destOrd="0" presId="urn:microsoft.com/office/officeart/2005/8/layout/vList2"/>
    <dgm:cxn modelId="{C288941E-EC38-4E39-8F03-57958418F876}" type="presOf" srcId="{3D0135F9-4EC9-438C-AC69-A75582ECF192}" destId="{1018C22D-040C-45D5-A954-F4DF063BDC6D}" srcOrd="0" destOrd="0" presId="urn:microsoft.com/office/officeart/2005/8/layout/vList2"/>
    <dgm:cxn modelId="{B9C5902F-897D-47A3-A35D-D06B179F0441}" srcId="{CC6B9D74-2A3A-44BE-BCF4-73D5108CE218}" destId="{E58559CD-2500-4011-953B-24FC0FBCBD7E}" srcOrd="1" destOrd="0" parTransId="{61D8549D-988B-4985-BE63-8873D4462110}" sibTransId="{B163B873-7E12-42DA-8015-369B1C8DE044}"/>
    <dgm:cxn modelId="{81120F36-1671-45A5-8126-9317D59C2FB8}" type="presOf" srcId="{8EFF4239-3204-474B-9A13-598DE818DDF2}" destId="{2BC1A66A-DE55-477A-BB70-5DF6DF57E05F}" srcOrd="0" destOrd="0" presId="urn:microsoft.com/office/officeart/2005/8/layout/vList2"/>
    <dgm:cxn modelId="{EA91138F-F01B-457C-847F-BB12C82254FB}" srcId="{CC6B9D74-2A3A-44BE-BCF4-73D5108CE218}" destId="{3D0135F9-4EC9-438C-AC69-A75582ECF192}" srcOrd="2" destOrd="0" parTransId="{E2884333-BBDC-46CD-892B-8FB2ADC55E1B}" sibTransId="{E90394AC-F871-496B-AC1C-605DC6A1A18D}"/>
    <dgm:cxn modelId="{2A60C392-F990-4795-A89E-EA66110D1354}" srcId="{CC6B9D74-2A3A-44BE-BCF4-73D5108CE218}" destId="{8EFF4239-3204-474B-9A13-598DE818DDF2}" srcOrd="3" destOrd="0" parTransId="{B9009F80-8E38-4D21-A05D-739CB5743288}" sibTransId="{C2B193F0-9B78-41F6-8E97-1D6A841B07DE}"/>
    <dgm:cxn modelId="{A7F09DB6-303D-4A27-89E7-F53FAA306DCE}" type="presOf" srcId="{E58559CD-2500-4011-953B-24FC0FBCBD7E}" destId="{37758C4E-3F33-47DF-AB8E-B2EC76B55A67}" srcOrd="0" destOrd="0" presId="urn:microsoft.com/office/officeart/2005/8/layout/vList2"/>
    <dgm:cxn modelId="{563CE8D7-43C1-4255-9A49-28CE52D73342}" srcId="{CC6B9D74-2A3A-44BE-BCF4-73D5108CE218}" destId="{DFF349EF-481A-41B8-9B75-015EB7F92616}" srcOrd="0" destOrd="0" parTransId="{BB67F48D-EE3A-4D39-BC8C-8E83817C45C5}" sibTransId="{35E5BB1C-17EF-4D8E-8CE0-24EB9F40D5E4}"/>
    <dgm:cxn modelId="{AE7D6AEE-B80B-4094-825D-18C403AE8B44}" type="presOf" srcId="{DFF349EF-481A-41B8-9B75-015EB7F92616}" destId="{0B0D921C-E0FC-4075-BAD5-831FAB865EF0}" srcOrd="0" destOrd="0" presId="urn:microsoft.com/office/officeart/2005/8/layout/vList2"/>
    <dgm:cxn modelId="{716BE3F7-9D74-4604-A291-6EE94CB4BD4F}" type="presParOf" srcId="{7E797EB3-0E07-4A7C-A26A-323264DFE97C}" destId="{0B0D921C-E0FC-4075-BAD5-831FAB865EF0}" srcOrd="0" destOrd="0" presId="urn:microsoft.com/office/officeart/2005/8/layout/vList2"/>
    <dgm:cxn modelId="{D7F73B73-854E-468C-B3F5-E28A869EEB20}" type="presParOf" srcId="{7E797EB3-0E07-4A7C-A26A-323264DFE97C}" destId="{23B7A9D0-3A34-4607-A56B-D782FB0A5CE3}" srcOrd="1" destOrd="0" presId="urn:microsoft.com/office/officeart/2005/8/layout/vList2"/>
    <dgm:cxn modelId="{A581C9F1-5278-4B97-A014-4BD05C6BF3D4}" type="presParOf" srcId="{7E797EB3-0E07-4A7C-A26A-323264DFE97C}" destId="{37758C4E-3F33-47DF-AB8E-B2EC76B55A67}" srcOrd="2" destOrd="0" presId="urn:microsoft.com/office/officeart/2005/8/layout/vList2"/>
    <dgm:cxn modelId="{90FAD906-85D9-404A-9915-72F05CBD25E9}" type="presParOf" srcId="{7E797EB3-0E07-4A7C-A26A-323264DFE97C}" destId="{5883BBFB-1DDC-4CF8-AC4E-F30D8A5F201A}" srcOrd="3" destOrd="0" presId="urn:microsoft.com/office/officeart/2005/8/layout/vList2"/>
    <dgm:cxn modelId="{B9586B9B-0C69-4105-BC12-8BAFC5F13923}" type="presParOf" srcId="{7E797EB3-0E07-4A7C-A26A-323264DFE97C}" destId="{1018C22D-040C-45D5-A954-F4DF063BDC6D}" srcOrd="4" destOrd="0" presId="urn:microsoft.com/office/officeart/2005/8/layout/vList2"/>
    <dgm:cxn modelId="{F2356B39-748A-4203-AC6D-2EF04E2BD951}" type="presParOf" srcId="{7E797EB3-0E07-4A7C-A26A-323264DFE97C}" destId="{9C6B3940-25E4-4ED1-AED5-5FAA1041431D}" srcOrd="5" destOrd="0" presId="urn:microsoft.com/office/officeart/2005/8/layout/vList2"/>
    <dgm:cxn modelId="{7092A292-35F1-4000-A08A-F51CCF31FC3F}" type="presParOf" srcId="{7E797EB3-0E07-4A7C-A26A-323264DFE97C}" destId="{2BC1A66A-DE55-477A-BB70-5DF6DF57E0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FC50-D3CD-4B60-ADA5-D7385B49CBFB}">
      <dsp:nvSpPr>
        <dsp:cNvPr id="0" name=""/>
        <dsp:cNvSpPr/>
      </dsp:nvSpPr>
      <dsp:spPr>
        <a:xfrm>
          <a:off x="0" y="58230"/>
          <a:ext cx="2656203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Forschungsprojekt</a:t>
          </a:r>
          <a:r>
            <a:rPr lang="en-GB" sz="2100" kern="1200" dirty="0"/>
            <a:t> </a:t>
          </a:r>
          <a:r>
            <a:rPr lang="de-DE" sz="2100" kern="1200" dirty="0" err="1"/>
            <a:t>iLiME</a:t>
          </a:r>
          <a:r>
            <a:rPr lang="en-GB" sz="2100" kern="1200" dirty="0"/>
            <a:t>:</a:t>
          </a:r>
          <a:endParaRPr lang="de-DE" sz="2100" kern="1200" dirty="0"/>
        </a:p>
      </dsp:txBody>
      <dsp:txXfrm>
        <a:off x="39580" y="97810"/>
        <a:ext cx="2577043" cy="731649"/>
      </dsp:txXfrm>
    </dsp:sp>
    <dsp:sp modelId="{673305EC-BBB1-4361-9947-D95C7A41EEEF}">
      <dsp:nvSpPr>
        <dsp:cNvPr id="0" name=""/>
        <dsp:cNvSpPr/>
      </dsp:nvSpPr>
      <dsp:spPr>
        <a:xfrm>
          <a:off x="0" y="869040"/>
          <a:ext cx="2656203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Überwachung</a:t>
          </a:r>
          <a:r>
            <a:rPr lang="en-GB" sz="1600" kern="1200" dirty="0"/>
            <a:t> der </a:t>
          </a:r>
          <a:r>
            <a:rPr lang="de-DE" sz="1600" kern="1200" dirty="0"/>
            <a:t>Spannungsqualität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Reduktion</a:t>
          </a:r>
          <a:r>
            <a:rPr lang="en-GB" sz="1600" kern="1200" dirty="0"/>
            <a:t> von </a:t>
          </a:r>
          <a:r>
            <a:rPr lang="de-DE" sz="1600" kern="1200" dirty="0"/>
            <a:t>Netzausbaumaßnahmen</a:t>
          </a:r>
          <a:r>
            <a:rPr lang="en-GB" sz="1600" kern="1200" dirty="0"/>
            <a:t> </a:t>
          </a:r>
          <a:r>
            <a:rPr lang="de-DE" sz="1600" kern="1200" dirty="0"/>
            <a:t>durch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Ladeeinrichtung</a:t>
          </a:r>
          <a:r>
            <a:rPr lang="en-GB" sz="1600" kern="1200" dirty="0"/>
            <a:t> </a:t>
          </a:r>
          <a:r>
            <a:rPr lang="de-DE" sz="1600" kern="1200" dirty="0"/>
            <a:t>im</a:t>
          </a:r>
          <a:r>
            <a:rPr lang="en-GB" sz="1600" kern="1200" dirty="0"/>
            <a:t> </a:t>
          </a:r>
          <a:r>
            <a:rPr lang="de-DE" sz="1600" kern="1200" dirty="0"/>
            <a:t>Parkraum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Batteriespeicher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Lokales</a:t>
          </a:r>
          <a:r>
            <a:rPr lang="en-GB" sz="1600" kern="1200"/>
            <a:t> </a:t>
          </a:r>
          <a:r>
            <a:rPr lang="de-DE" sz="1600" kern="1200"/>
            <a:t>Lastmanagement</a:t>
          </a:r>
          <a:r>
            <a:rPr lang="en-GB" sz="1600" kern="1200"/>
            <a:t> der </a:t>
          </a:r>
          <a:r>
            <a:rPr lang="de-DE" sz="1600" kern="1200"/>
            <a:t>Ladeeinrichtung</a:t>
          </a:r>
        </a:p>
      </dsp:txBody>
      <dsp:txXfrm>
        <a:off x="0" y="869040"/>
        <a:ext cx="2656203" cy="256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921C-E0FC-4075-BAD5-831FAB865EF0}">
      <dsp:nvSpPr>
        <dsp:cNvPr id="0" name=""/>
        <dsp:cNvSpPr/>
      </dsp:nvSpPr>
      <dsp:spPr>
        <a:xfrm>
          <a:off x="0" y="79560"/>
          <a:ext cx="8207375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Regelkonzepts zur Entwicklung eines </a:t>
          </a:r>
          <a:r>
            <a:rPr lang="de-DE" sz="1700" b="1" kern="1200" dirty="0"/>
            <a:t>statischen</a:t>
          </a:r>
          <a:r>
            <a:rPr lang="de-DE" sz="1700" kern="1200" dirty="0"/>
            <a:t> und </a:t>
          </a:r>
          <a:r>
            <a:rPr lang="de-DE" sz="1700" b="1" kern="1200" dirty="0"/>
            <a:t>dynamischen</a:t>
          </a:r>
          <a:r>
            <a:rPr lang="de-DE" sz="1700" kern="1200" dirty="0"/>
            <a:t> </a:t>
          </a:r>
          <a:r>
            <a:rPr lang="de-DE" sz="1700" b="1" kern="1200" dirty="0"/>
            <a:t>Lastmanagements</a:t>
          </a:r>
          <a:r>
            <a:rPr lang="de-DE" sz="1700" kern="1200" dirty="0"/>
            <a:t> zur Vermeidung von Engpässen und </a:t>
          </a:r>
          <a:r>
            <a:rPr lang="de-DE" sz="1700" kern="1200" dirty="0" err="1"/>
            <a:t>Phasenunsymmetrien</a:t>
          </a:r>
          <a:r>
            <a:rPr lang="de-DE" sz="1700" kern="1200" dirty="0"/>
            <a:t> </a:t>
          </a:r>
        </a:p>
      </dsp:txBody>
      <dsp:txXfrm>
        <a:off x="43693" y="123253"/>
        <a:ext cx="8119989" cy="807664"/>
      </dsp:txXfrm>
    </dsp:sp>
    <dsp:sp modelId="{37758C4E-3F33-47DF-AB8E-B2EC76B55A67}">
      <dsp:nvSpPr>
        <dsp:cNvPr id="0" name=""/>
        <dsp:cNvSpPr/>
      </dsp:nvSpPr>
      <dsp:spPr>
        <a:xfrm>
          <a:off x="0" y="1023570"/>
          <a:ext cx="8207375" cy="8950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</a:t>
          </a:r>
          <a:r>
            <a:rPr lang="de-DE" sz="1700" b="1" kern="1200" dirty="0"/>
            <a:t>Regelalgorithmus</a:t>
          </a:r>
          <a:r>
            <a:rPr lang="de-DE" sz="1700" kern="1200" dirty="0"/>
            <a:t> zur Umsetzung des Lastmanagements beispielsweise in Java </a:t>
          </a:r>
        </a:p>
      </dsp:txBody>
      <dsp:txXfrm>
        <a:off x="43693" y="1067263"/>
        <a:ext cx="8119989" cy="807664"/>
      </dsp:txXfrm>
    </dsp:sp>
    <dsp:sp modelId="{1018C22D-040C-45D5-A954-F4DF063BDC6D}">
      <dsp:nvSpPr>
        <dsp:cNvPr id="0" name=""/>
        <dsp:cNvSpPr/>
      </dsp:nvSpPr>
      <dsp:spPr>
        <a:xfrm>
          <a:off x="0" y="1967580"/>
          <a:ext cx="8207375" cy="8950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einer </a:t>
          </a:r>
          <a:r>
            <a:rPr lang="de-DE" sz="1700" b="1" kern="1200" dirty="0"/>
            <a:t>Simulation</a:t>
          </a:r>
          <a:r>
            <a:rPr lang="de-DE" sz="1700" kern="1200" dirty="0"/>
            <a:t> zur Verifikation des Algorithmus </a:t>
          </a:r>
        </a:p>
      </dsp:txBody>
      <dsp:txXfrm>
        <a:off x="43693" y="2011273"/>
        <a:ext cx="8119989" cy="807664"/>
      </dsp:txXfrm>
    </dsp:sp>
    <dsp:sp modelId="{2BC1A66A-DE55-477A-BB70-5DF6DF57E05F}">
      <dsp:nvSpPr>
        <dsp:cNvPr id="0" name=""/>
        <dsp:cNvSpPr/>
      </dsp:nvSpPr>
      <dsp:spPr>
        <a:xfrm>
          <a:off x="0" y="2911590"/>
          <a:ext cx="8207375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Erprobung und Verifikation </a:t>
          </a:r>
          <a:r>
            <a:rPr lang="de-DE" sz="1700" kern="1200" dirty="0"/>
            <a:t>des Regelalgorithmus im </a:t>
          </a:r>
          <a:r>
            <a:rPr lang="de-DE" sz="1700" b="1" kern="1200" dirty="0"/>
            <a:t>Labor</a:t>
          </a:r>
          <a:r>
            <a:rPr lang="de-DE" sz="1700" kern="1200" dirty="0"/>
            <a:t> sowie an einer </a:t>
          </a:r>
          <a:r>
            <a:rPr lang="de-DE" sz="1700" b="1" kern="1200" dirty="0"/>
            <a:t>realen Ladeinfrastruktur </a:t>
          </a:r>
        </a:p>
      </dsp:txBody>
      <dsp:txXfrm>
        <a:off x="43693" y="2955283"/>
        <a:ext cx="8119989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16.09.2019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5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6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16.09.2019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1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12019" y="3983050"/>
            <a:ext cx="1617957" cy="161795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dirty="0">
                <a:solidFill>
                  <a:schemeClr val="bg1"/>
                </a:solidFill>
              </a:rPr>
              <a:t>Institut</a:t>
            </a:r>
            <a:r>
              <a:rPr lang="de-DE" sz="1200" baseline="0" dirty="0">
                <a:solidFill>
                  <a:schemeClr val="bg1"/>
                </a:solidFill>
              </a:rPr>
              <a:t> für Energieübertragung und Hochspannungstechnik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Pfaffenwaldring 47 IEH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D-70569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st156449@stud.uni-stuttgart.de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8" name="Picture 3" descr="\\ieh-cifs.tik.uni-stuttgart.de\IEH\shared\Public\Vorlagen\Logos\IEH\IEH-Logo weisser Hintergrund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2" y="5082474"/>
            <a:ext cx="1035385" cy="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65675" y="3720780"/>
            <a:ext cx="1341512" cy="1341512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5418000"/>
            <a:ext cx="6883376" cy="123111"/>
          </a:xfrm>
        </p:spPr>
        <p:txBody>
          <a:bodyPr/>
          <a:lstStyle/>
          <a:p>
            <a:r>
              <a:rPr lang="de-DE" dirty="0"/>
              <a:t> Universität Stuttgart | Stefan Tenbohlen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Stefan </a:t>
            </a:r>
            <a:r>
              <a:rPr lang="de-DE" dirty="0" err="1"/>
              <a:t>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C4A6ABA-F757-471B-94FD-2948069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 dirty="0"/>
              <a:t>01.10.2019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Universität Stuttgart | Philipp Metzler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952451" y="648000"/>
            <a:ext cx="4276774" cy="483423"/>
          </a:xfrm>
        </p:spPr>
        <p:txBody>
          <a:bodyPr/>
          <a:lstStyle/>
          <a:p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Energieübertragung</a:t>
            </a:r>
            <a:r>
              <a:rPr lang="en-GB" dirty="0"/>
              <a:t> und </a:t>
            </a:r>
            <a:r>
              <a:rPr lang="en-GB" dirty="0" err="1"/>
              <a:t>Hochspannungstechnik</a:t>
            </a:r>
            <a:endParaRPr lang="en-GB" dirty="0"/>
          </a:p>
          <a:p>
            <a:endParaRPr lang="en-GB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79512" y="2884216"/>
            <a:ext cx="70866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Introduction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CFD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Experimental Model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Disc Type </a:t>
            </a:r>
            <a:r>
              <a:rPr lang="de-DE" sz="1800" dirty="0" err="1">
                <a:solidFill>
                  <a:schemeClr val="bg1"/>
                </a:solidFill>
              </a:rPr>
              <a:t>Winding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Optical Investigation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Oil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Velocity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Temperature</a:t>
            </a:r>
            <a:r>
              <a:rPr lang="de-DE" sz="1800" dirty="0">
                <a:solidFill>
                  <a:schemeClr val="bg1"/>
                </a:solidFill>
              </a:rPr>
              <a:t> Distribution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Conclusion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E271251-838B-4034-9860-FBC86A1AA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883" b="19883"/>
          <a:stretch>
            <a:fillRect/>
          </a:stretch>
        </p:blipFill>
        <p:spPr>
          <a:xfrm>
            <a:off x="0" y="1407601"/>
            <a:ext cx="9144000" cy="3672000"/>
          </a:xfrm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953000" y="866775"/>
            <a:ext cx="3927674" cy="3786752"/>
          </a:xfrm>
          <a:solidFill>
            <a:srgbClr val="0070C0"/>
          </a:solidFill>
        </p:spPr>
        <p:txBody>
          <a:bodyPr anchor="ctr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intelligenten</a:t>
            </a:r>
            <a:r>
              <a:rPr lang="en-GB" dirty="0"/>
              <a:t> Lade- und </a:t>
            </a:r>
            <a:br>
              <a:rPr lang="en-GB" dirty="0"/>
            </a:br>
            <a:r>
              <a:rPr lang="en-GB" dirty="0" err="1"/>
              <a:t>Lastmanagementsystem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Parkraum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65700" y="3673155"/>
            <a:ext cx="1341512" cy="1341512"/>
          </a:xfrm>
        </p:spPr>
        <p:txBody>
          <a:bodyPr/>
          <a:lstStyle/>
          <a:p>
            <a:pPr algn="ctr"/>
            <a:r>
              <a:rPr lang="en-GB" dirty="0"/>
              <a:t>Philipp Metzler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0" y="1672249"/>
            <a:ext cx="7086600" cy="1856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Aim of Conductivity Measurement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Measurement Set-up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Polarization Current Measurement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Influence of Cellulose Particle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945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DED3E00-1476-4CBC-BAB8-41013825F1F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2582220" y="2384784"/>
            <a:ext cx="533460" cy="667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571FDF-85A2-4B77-8944-241EB07DDF29}"/>
              </a:ext>
            </a:extLst>
          </p:cNvPr>
          <p:cNvCxnSpPr>
            <a:cxnSpLocks/>
          </p:cNvCxnSpPr>
          <p:nvPr/>
        </p:nvCxnSpPr>
        <p:spPr>
          <a:xfrm flipH="1" flipV="1">
            <a:off x="2348305" y="2387116"/>
            <a:ext cx="469204" cy="9775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8403A06-68A4-4787-8319-B34031D09C9F}"/>
              </a:ext>
            </a:extLst>
          </p:cNvPr>
          <p:cNvCxnSpPr>
            <a:cxnSpLocks/>
          </p:cNvCxnSpPr>
          <p:nvPr/>
        </p:nvCxnSpPr>
        <p:spPr>
          <a:xfrm flipH="1" flipV="1">
            <a:off x="2118484" y="2384717"/>
            <a:ext cx="265638" cy="1141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DC7A235-96FD-46D4-B6B7-6FCCACB2415F}"/>
              </a:ext>
            </a:extLst>
          </p:cNvPr>
          <p:cNvCxnSpPr>
            <a:cxnSpLocks/>
          </p:cNvCxnSpPr>
          <p:nvPr/>
        </p:nvCxnSpPr>
        <p:spPr>
          <a:xfrm flipH="1" flipV="1">
            <a:off x="1892114" y="2388527"/>
            <a:ext cx="75289" cy="14333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235FF38-540D-4522-9B09-37DB021CFCDA}"/>
              </a:ext>
            </a:extLst>
          </p:cNvPr>
          <p:cNvGrpSpPr/>
          <p:nvPr/>
        </p:nvGrpSpPr>
        <p:grpSpPr>
          <a:xfrm>
            <a:off x="606530" y="1221052"/>
            <a:ext cx="3780000" cy="3878613"/>
            <a:chOff x="4878611" y="222033"/>
            <a:chExt cx="3780000" cy="3878613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8FABA7D3-9F2F-4F87-A2A9-8DCD05B126AB}"/>
                </a:ext>
              </a:extLst>
            </p:cNvPr>
            <p:cNvGrpSpPr/>
            <p:nvPr/>
          </p:nvGrpSpPr>
          <p:grpSpPr>
            <a:xfrm>
              <a:off x="4878611" y="222033"/>
              <a:ext cx="3780000" cy="3878613"/>
              <a:chOff x="3175172" y="197587"/>
              <a:chExt cx="3780000" cy="3878613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C0ECAE1-7878-4793-A58B-D4834451D6B9}"/>
                  </a:ext>
                </a:extLst>
              </p:cNvPr>
              <p:cNvSpPr/>
              <p:nvPr/>
            </p:nvSpPr>
            <p:spPr>
              <a:xfrm>
                <a:off x="3175172" y="197587"/>
                <a:ext cx="3780000" cy="3777548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0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A7BD0E7B-69A8-4EEF-AF2D-286533969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730" y="3575123"/>
                <a:ext cx="2909496" cy="65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685341A-25EF-4361-98CC-1E0716137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3130" y="1406961"/>
                <a:ext cx="0" cy="23270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CCAA695-ACA5-4D8D-8DC6-BEB5364FBA1F}"/>
                  </a:ext>
                </a:extLst>
              </p:cNvPr>
              <p:cNvSpPr txBox="1"/>
              <p:nvPr/>
            </p:nvSpPr>
            <p:spPr>
              <a:xfrm>
                <a:off x="3585604" y="3579182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Zeit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B46F37A-E6DC-482D-8728-01CA31064227}"/>
                  </a:ext>
                </a:extLst>
              </p:cNvPr>
              <p:cNvSpPr txBox="1"/>
              <p:nvPr/>
            </p:nvSpPr>
            <p:spPr>
              <a:xfrm rot="16200000">
                <a:off x="2055462" y="2458929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elektrische Größe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E0A54931-80D2-4A80-AB03-D7C26D7F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6932" y="2749551"/>
                <a:ext cx="0" cy="82557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27AF727-407E-4087-B903-C9D870B7D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0765" y="2749550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C627027-8528-4155-AF28-0560C2D20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354" y="2506495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BA56D1A3-B37E-418E-9B5C-3A8FDDF13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042" y="2506495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956A63BD-A9A5-462A-89DE-0A09AC6D0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631" y="2258424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16AE191-EC50-429F-BF34-D6DD9FB0C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319" y="2258424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F762680-40BC-442E-AAE6-E6AE5CBA4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908" y="2013497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7FF9D39D-B989-4290-876F-B694B1A27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596" y="2013497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052D7292-43DB-49AD-90AB-3920EB725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1243" y="1765426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9F6CA15-BD27-42C9-914F-520D28354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559" y="2800350"/>
                <a:ext cx="0" cy="774774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0FF68A5-ECB5-4B54-8A7C-0158B5C63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2559" y="2800350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2F516767-8296-483B-BB7D-B0D0E15C6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6421" y="2506495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8D70036-9341-4EDB-A9B8-E51B80FBC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421" y="2511257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EF278B39-F742-43DC-8B4E-8C885037A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045" y="2341228"/>
                <a:ext cx="0" cy="165267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D75F4A90-FFE3-4F18-8C89-9F76328C5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5045" y="2341228"/>
                <a:ext cx="187080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4F62D44-24E8-4C67-A601-DE656A36C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2125" y="204737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9EEDEEBB-DDF3-4AC2-9BBA-DB3F6789D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2125" y="2047373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BEEBA699-D7E9-47CC-A60D-0C48DE39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091" y="176066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ultiplikationszeichen 54">
                <a:extLst>
                  <a:ext uri="{FF2B5EF4-FFF2-40B4-BE49-F238E27FC236}">
                    <a16:creationId xmlns:a16="http://schemas.microsoft.com/office/drawing/2014/main" id="{7698705A-0855-4F98-8EB0-9CD877FC132A}"/>
                  </a:ext>
                </a:extLst>
              </p:cNvPr>
              <p:cNvSpPr/>
              <p:nvPr/>
            </p:nvSpPr>
            <p:spPr>
              <a:xfrm>
                <a:off x="4498863" y="276647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6" name="Multiplikationszeichen 55">
                <a:extLst>
                  <a:ext uri="{FF2B5EF4-FFF2-40B4-BE49-F238E27FC236}">
                    <a16:creationId xmlns:a16="http://schemas.microsoft.com/office/drawing/2014/main" id="{9085233B-AB91-43AC-A771-D57B48BEE4C6}"/>
                  </a:ext>
                </a:extLst>
              </p:cNvPr>
              <p:cNvSpPr/>
              <p:nvPr/>
            </p:nvSpPr>
            <p:spPr>
              <a:xfrm>
                <a:off x="4740618" y="276258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7" name="Multiplikationszeichen 56">
                <a:extLst>
                  <a:ext uri="{FF2B5EF4-FFF2-40B4-BE49-F238E27FC236}">
                    <a16:creationId xmlns:a16="http://schemas.microsoft.com/office/drawing/2014/main" id="{7917A150-A584-4302-99ED-380195DA1526}"/>
                  </a:ext>
                </a:extLst>
              </p:cNvPr>
              <p:cNvSpPr/>
              <p:nvPr/>
            </p:nvSpPr>
            <p:spPr>
              <a:xfrm>
                <a:off x="4919952" y="246846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8" name="Multiplikationszeichen 57">
                <a:extLst>
                  <a:ext uri="{FF2B5EF4-FFF2-40B4-BE49-F238E27FC236}">
                    <a16:creationId xmlns:a16="http://schemas.microsoft.com/office/drawing/2014/main" id="{09F5BF14-0967-484C-AEDC-E92C700E12DE}"/>
                  </a:ext>
                </a:extLst>
              </p:cNvPr>
              <p:cNvSpPr/>
              <p:nvPr/>
            </p:nvSpPr>
            <p:spPr>
              <a:xfrm>
                <a:off x="5135404" y="2473778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9" name="Multiplikationszeichen 58">
                <a:extLst>
                  <a:ext uri="{FF2B5EF4-FFF2-40B4-BE49-F238E27FC236}">
                    <a16:creationId xmlns:a16="http://schemas.microsoft.com/office/drawing/2014/main" id="{D3AF921F-0C6A-47D3-9A26-BFA80E5B2016}"/>
                  </a:ext>
                </a:extLst>
              </p:cNvPr>
              <p:cNvSpPr/>
              <p:nvPr/>
            </p:nvSpPr>
            <p:spPr>
              <a:xfrm>
                <a:off x="5349044" y="230284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0" name="Multiplikationszeichen 59">
                <a:extLst>
                  <a:ext uri="{FF2B5EF4-FFF2-40B4-BE49-F238E27FC236}">
                    <a16:creationId xmlns:a16="http://schemas.microsoft.com/office/drawing/2014/main" id="{A8070CD4-6EFC-4258-BCC9-607953A9E8EB}"/>
                  </a:ext>
                </a:extLst>
              </p:cNvPr>
              <p:cNvSpPr/>
              <p:nvPr/>
            </p:nvSpPr>
            <p:spPr>
              <a:xfrm>
                <a:off x="5536124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1" name="Multiplikationszeichen 60">
                <a:extLst>
                  <a:ext uri="{FF2B5EF4-FFF2-40B4-BE49-F238E27FC236}">
                    <a16:creationId xmlns:a16="http://schemas.microsoft.com/office/drawing/2014/main" id="{8C46FE71-7A93-4549-A5C6-7D30F6AA70AB}"/>
                  </a:ext>
                </a:extLst>
              </p:cNvPr>
              <p:cNvSpPr/>
              <p:nvPr/>
            </p:nvSpPr>
            <p:spPr>
              <a:xfrm>
                <a:off x="5667029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2" name="Multiplikationszeichen 61">
                <a:extLst>
                  <a:ext uri="{FF2B5EF4-FFF2-40B4-BE49-F238E27FC236}">
                    <a16:creationId xmlns:a16="http://schemas.microsoft.com/office/drawing/2014/main" id="{BAD2EA44-E7B0-4243-BC31-74252D7A103B}"/>
                  </a:ext>
                </a:extLst>
              </p:cNvPr>
              <p:cNvSpPr/>
              <p:nvPr/>
            </p:nvSpPr>
            <p:spPr>
              <a:xfrm>
                <a:off x="5965507" y="200795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3" name="Multiplikationszeichen 62">
                <a:extLst>
                  <a:ext uri="{FF2B5EF4-FFF2-40B4-BE49-F238E27FC236}">
                    <a16:creationId xmlns:a16="http://schemas.microsoft.com/office/drawing/2014/main" id="{F2044C45-8CCD-40F6-B61D-CA3782E0416E}"/>
                  </a:ext>
                </a:extLst>
              </p:cNvPr>
              <p:cNvSpPr/>
              <p:nvPr/>
            </p:nvSpPr>
            <p:spPr>
              <a:xfrm>
                <a:off x="4310619" y="2714674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4" name="Multiplikationszeichen 63">
                <a:extLst>
                  <a:ext uri="{FF2B5EF4-FFF2-40B4-BE49-F238E27FC236}">
                    <a16:creationId xmlns:a16="http://schemas.microsoft.com/office/drawing/2014/main" id="{00412A30-433F-4D52-9F9D-FADE46AE00D5}"/>
                  </a:ext>
                </a:extLst>
              </p:cNvPr>
              <p:cNvSpPr/>
              <p:nvPr/>
            </p:nvSpPr>
            <p:spPr>
              <a:xfrm>
                <a:off x="4675542" y="2470221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5" name="Multiplikationszeichen 64">
                <a:extLst>
                  <a:ext uri="{FF2B5EF4-FFF2-40B4-BE49-F238E27FC236}">
                    <a16:creationId xmlns:a16="http://schemas.microsoft.com/office/drawing/2014/main" id="{64FB1B9C-0B86-4DA6-8C04-C62E23E98DC0}"/>
                  </a:ext>
                </a:extLst>
              </p:cNvPr>
              <p:cNvSpPr/>
              <p:nvPr/>
            </p:nvSpPr>
            <p:spPr>
              <a:xfrm>
                <a:off x="5041163" y="2218992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6" name="Multiplikationszeichen 65">
                <a:extLst>
                  <a:ext uri="{FF2B5EF4-FFF2-40B4-BE49-F238E27FC236}">
                    <a16:creationId xmlns:a16="http://schemas.microsoft.com/office/drawing/2014/main" id="{2383F0D9-BAA8-4509-941C-EE1B6286E417}"/>
                  </a:ext>
                </a:extLst>
              </p:cNvPr>
              <p:cNvSpPr/>
              <p:nvPr/>
            </p:nvSpPr>
            <p:spPr>
              <a:xfrm>
                <a:off x="5405219" y="1977496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F5C2CE6-46FB-40BD-8338-CDD2085BC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6" y="3267586"/>
              <a:ext cx="363589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E7A4DDEF-71E6-45A4-B895-B1E5CFC9F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5" y="3426549"/>
              <a:ext cx="363589" cy="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B362AF0-B626-4619-BD9B-C89BF8B3789F}"/>
                </a:ext>
              </a:extLst>
            </p:cNvPr>
            <p:cNvSpPr txBox="1"/>
            <p:nvPr/>
          </p:nvSpPr>
          <p:spPr>
            <a:xfrm>
              <a:off x="7013409" y="3172516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Stellstrom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957B19B-D257-4115-A4C2-D883A91413BB}"/>
                </a:ext>
              </a:extLst>
            </p:cNvPr>
            <p:cNvSpPr txBox="1"/>
            <p:nvPr/>
          </p:nvSpPr>
          <p:spPr>
            <a:xfrm>
              <a:off x="7013408" y="3320671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Resultierender Wert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BE297F0-B645-4FEB-A838-786786B7E2D7}"/>
              </a:ext>
            </a:extLst>
          </p:cNvPr>
          <p:cNvGrpSpPr/>
          <p:nvPr/>
        </p:nvGrpSpPr>
        <p:grpSpPr>
          <a:xfrm>
            <a:off x="1777977" y="2132185"/>
            <a:ext cx="1609545" cy="344285"/>
            <a:chOff x="5732752" y="994750"/>
            <a:chExt cx="1609545" cy="34428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6F427E3-0263-4A2E-AD9C-F50E7CB8D757}"/>
                </a:ext>
              </a:extLst>
            </p:cNvPr>
            <p:cNvSpPr/>
            <p:nvPr/>
          </p:nvSpPr>
          <p:spPr>
            <a:xfrm>
              <a:off x="5732753" y="994750"/>
              <a:ext cx="1609544" cy="343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76DB19-69C9-4E53-AC21-C4729D1175A3}"/>
                </a:ext>
              </a:extLst>
            </p:cNvPr>
            <p:cNvSpPr/>
            <p:nvPr/>
          </p:nvSpPr>
          <p:spPr>
            <a:xfrm>
              <a:off x="5732753" y="996682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A8C9AF3-043F-48C9-9FCF-0956DF39B4F0}"/>
                </a:ext>
              </a:extLst>
            </p:cNvPr>
            <p:cNvSpPr/>
            <p:nvPr/>
          </p:nvSpPr>
          <p:spPr>
            <a:xfrm>
              <a:off x="5962651" y="9969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FC9A37D-B163-4864-B4E6-E8EFA5AE08B1}"/>
                </a:ext>
              </a:extLst>
            </p:cNvPr>
            <p:cNvSpPr/>
            <p:nvPr/>
          </p:nvSpPr>
          <p:spPr>
            <a:xfrm>
              <a:off x="6192549" y="997246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243CDEE-E620-4B03-B04B-935BB3412C53}"/>
                </a:ext>
              </a:extLst>
            </p:cNvPr>
            <p:cNvSpPr/>
            <p:nvPr/>
          </p:nvSpPr>
          <p:spPr>
            <a:xfrm>
              <a:off x="6422420" y="9957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A43CDC4-67AD-4635-B822-E6AF6FD42479}"/>
                </a:ext>
              </a:extLst>
            </p:cNvPr>
            <p:cNvSpPr/>
            <p:nvPr/>
          </p:nvSpPr>
          <p:spPr>
            <a:xfrm>
              <a:off x="6653973" y="996500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B718EB0-2F28-454F-8C2D-6C62845D541A}"/>
                </a:ext>
              </a:extLst>
            </p:cNvPr>
            <p:cNvSpPr/>
            <p:nvPr/>
          </p:nvSpPr>
          <p:spPr>
            <a:xfrm>
              <a:off x="6883794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DD78981-E213-41AD-80D9-F4A9C47207A2}"/>
                </a:ext>
              </a:extLst>
            </p:cNvPr>
            <p:cNvSpPr/>
            <p:nvPr/>
          </p:nvSpPr>
          <p:spPr>
            <a:xfrm>
              <a:off x="7112398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496ACE9-927C-4C00-B71D-C88406FD97ED}"/>
                </a:ext>
              </a:extLst>
            </p:cNvPr>
            <p:cNvSpPr/>
            <p:nvPr/>
          </p:nvSpPr>
          <p:spPr>
            <a:xfrm>
              <a:off x="5732752" y="1165644"/>
              <a:ext cx="1609544" cy="170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2D70918-EC02-435B-98D9-329A4048BD9B}"/>
                </a:ext>
              </a:extLst>
            </p:cNvPr>
            <p:cNvSpPr txBox="1"/>
            <p:nvPr/>
          </p:nvSpPr>
          <p:spPr>
            <a:xfrm>
              <a:off x="5762776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6A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D13D7C-47A1-48F7-AF97-8EE4518D800E}"/>
                </a:ext>
              </a:extLst>
            </p:cNvPr>
            <p:cNvSpPr txBox="1"/>
            <p:nvPr/>
          </p:nvSpPr>
          <p:spPr>
            <a:xfrm>
              <a:off x="5990453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7A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E54D8A63-4A40-4C1C-A03D-CDDD97D5EF0C}"/>
                </a:ext>
              </a:extLst>
            </p:cNvPr>
            <p:cNvSpPr txBox="1"/>
            <p:nvPr/>
          </p:nvSpPr>
          <p:spPr>
            <a:xfrm>
              <a:off x="6218980" y="1000176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8A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2A5407C6-8031-408C-B10A-410B482D0944}"/>
                </a:ext>
              </a:extLst>
            </p:cNvPr>
            <p:cNvSpPr txBox="1"/>
            <p:nvPr/>
          </p:nvSpPr>
          <p:spPr>
            <a:xfrm>
              <a:off x="6455559" y="1001189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9A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175B4D9-C394-4439-8CA6-86249275DCFF}"/>
                </a:ext>
              </a:extLst>
            </p:cNvPr>
            <p:cNvSpPr txBox="1"/>
            <p:nvPr/>
          </p:nvSpPr>
          <p:spPr>
            <a:xfrm>
              <a:off x="6664010" y="1002118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10A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6407703-2E20-4BF2-9B3D-D8B8CE04E031}"/>
                </a:ext>
              </a:extLst>
            </p:cNvPr>
            <p:cNvSpPr txBox="1"/>
            <p:nvPr/>
          </p:nvSpPr>
          <p:spPr>
            <a:xfrm>
              <a:off x="6890967" y="1005631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…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0DD3EB9-AC28-4457-83B3-C27CBD4A4A36}"/>
                </a:ext>
              </a:extLst>
            </p:cNvPr>
            <p:cNvSpPr txBox="1"/>
            <p:nvPr/>
          </p:nvSpPr>
          <p:spPr>
            <a:xfrm>
              <a:off x="7119494" y="1005215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16A</a:t>
              </a:r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1. Prüfzyklus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Für die Stellströme (6…16A) Leistung und Leiterströme prüfen.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166763" y="1221052"/>
            <a:ext cx="3120437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2. Kombinationen bestimmen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Leiterströme und Leistung jeder mögliche Kombination berechnen.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D0E75BE-777E-4082-AB67-63BFDE967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57116"/>
              </p:ext>
            </p:extLst>
          </p:nvPr>
        </p:nvGraphicFramePr>
        <p:xfrm>
          <a:off x="5188534" y="2168540"/>
          <a:ext cx="11051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465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647635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1,38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1,61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1,84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2,07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3,68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graphicFrame>
        <p:nvGraphicFramePr>
          <p:cNvPr id="114" name="Tabelle 113">
            <a:extLst>
              <a:ext uri="{FF2B5EF4-FFF2-40B4-BE49-F238E27FC236}">
                <a16:creationId xmlns:a16="http://schemas.microsoft.com/office/drawing/2014/main" id="{D0552A1B-1F5F-4753-8A46-75F45DD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37345"/>
              </p:ext>
            </p:extLst>
          </p:nvPr>
        </p:nvGraphicFramePr>
        <p:xfrm>
          <a:off x="6996787" y="2168540"/>
          <a:ext cx="11664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4,14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4,83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5,52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6,21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11,04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E56B0B33-0DB4-46D7-89A5-F2349C4C2E98}"/>
              </a:ext>
            </a:extLst>
          </p:cNvPr>
          <p:cNvSpPr/>
          <p:nvPr/>
        </p:nvSpPr>
        <p:spPr>
          <a:xfrm>
            <a:off x="4739111" y="4149245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2"/>
                  </a:solidFill>
                </a:uFill>
              </a:rPr>
              <a:t>4,14</a:t>
            </a:r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5,52 VA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AD7E1D2-3E95-4731-95D1-DA105D1AB288}"/>
              </a:ext>
            </a:extLst>
          </p:cNvPr>
          <p:cNvSpPr/>
          <p:nvPr/>
        </p:nvSpPr>
        <p:spPr>
          <a:xfrm>
            <a:off x="5791385" y="4150297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4,83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6,21 VA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46D60A54-243C-4E0D-B2FE-22B719B31431}"/>
              </a:ext>
            </a:extLst>
          </p:cNvPr>
          <p:cNvSpPr/>
          <p:nvPr/>
        </p:nvSpPr>
        <p:spPr>
          <a:xfrm>
            <a:off x="6865935" y="413527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5,52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6,9   VA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A5B3EB9-BD23-44FB-AC93-61E4AC6A592A}"/>
              </a:ext>
            </a:extLst>
          </p:cNvPr>
          <p:cNvSpPr/>
          <p:nvPr/>
        </p:nvSpPr>
        <p:spPr>
          <a:xfrm>
            <a:off x="7664398" y="398854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686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ylinder 110">
            <a:extLst>
              <a:ext uri="{FF2B5EF4-FFF2-40B4-BE49-F238E27FC236}">
                <a16:creationId xmlns:a16="http://schemas.microsoft.com/office/drawing/2014/main" id="{00AAAD7A-DB4E-4138-A07C-A3E5DFAE8360}"/>
              </a:ext>
            </a:extLst>
          </p:cNvPr>
          <p:cNvSpPr/>
          <p:nvPr/>
        </p:nvSpPr>
        <p:spPr>
          <a:xfrm rot="5400000">
            <a:off x="6396224" y="3520580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0" name="Zylinder 109">
            <a:extLst>
              <a:ext uri="{FF2B5EF4-FFF2-40B4-BE49-F238E27FC236}">
                <a16:creationId xmlns:a16="http://schemas.microsoft.com/office/drawing/2014/main" id="{E234EB79-F36B-4409-9344-9B4B5C07E546}"/>
              </a:ext>
            </a:extLst>
          </p:cNvPr>
          <p:cNvSpPr/>
          <p:nvPr/>
        </p:nvSpPr>
        <p:spPr>
          <a:xfrm rot="5400000">
            <a:off x="6396224" y="3041137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5" name="Zylinder 34">
            <a:extLst>
              <a:ext uri="{FF2B5EF4-FFF2-40B4-BE49-F238E27FC236}">
                <a16:creationId xmlns:a16="http://schemas.microsoft.com/office/drawing/2014/main" id="{B1254D89-BC1A-49DE-B1FB-D98A5D6B5957}"/>
              </a:ext>
            </a:extLst>
          </p:cNvPr>
          <p:cNvSpPr/>
          <p:nvPr/>
        </p:nvSpPr>
        <p:spPr>
          <a:xfrm>
            <a:off x="5758920" y="3404232"/>
            <a:ext cx="406800" cy="1245208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Loss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0C90BB1-F927-4FBC-9BDA-BDA2A30D5B2C}"/>
              </a:ext>
            </a:extLst>
          </p:cNvPr>
          <p:cNvGrpSpPr/>
          <p:nvPr/>
        </p:nvGrpSpPr>
        <p:grpSpPr>
          <a:xfrm>
            <a:off x="5152320" y="2717431"/>
            <a:ext cx="1620000" cy="788764"/>
            <a:chOff x="5285670" y="3098431"/>
            <a:chExt cx="1620000" cy="788764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07420694-79CD-4434-9C75-C5FA94F196D2}"/>
                </a:ext>
              </a:extLst>
            </p:cNvPr>
            <p:cNvSpPr/>
            <p:nvPr/>
          </p:nvSpPr>
          <p:spPr>
            <a:xfrm rot="10800000">
              <a:off x="5294671" y="3299874"/>
              <a:ext cx="1602000" cy="587321"/>
            </a:xfrm>
            <a:prstGeom prst="trapezoid">
              <a:avLst>
                <a:gd name="adj" fmla="val 10149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A9DD2980-3AD2-41AD-8625-4FE19AF577EC}"/>
                </a:ext>
              </a:extLst>
            </p:cNvPr>
            <p:cNvSpPr/>
            <p:nvPr/>
          </p:nvSpPr>
          <p:spPr>
            <a:xfrm>
              <a:off x="5285670" y="3098431"/>
              <a:ext cx="162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BF14D2EA-B666-484D-9005-761DFDF4B440}"/>
              </a:ext>
            </a:extLst>
          </p:cNvPr>
          <p:cNvSpPr txBox="1"/>
          <p:nvPr/>
        </p:nvSpPr>
        <p:spPr>
          <a:xfrm rot="1349869">
            <a:off x="5628862" y="2408393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11A]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 rot="2772193">
            <a:off x="4846181" y="2517097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[7A, 11A]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FA8C1F3-9A95-4AF6-9099-98E5F262B9A1}"/>
              </a:ext>
            </a:extLst>
          </p:cNvPr>
          <p:cNvSpPr txBox="1"/>
          <p:nvPr/>
        </p:nvSpPr>
        <p:spPr>
          <a:xfrm rot="19229323">
            <a:off x="6263873" y="2479034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6A]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A0BA4C8-880E-41FD-80DE-1B9F33BB9F6F}"/>
              </a:ext>
            </a:extLst>
          </p:cNvPr>
          <p:cNvSpPr txBox="1"/>
          <p:nvPr/>
        </p:nvSpPr>
        <p:spPr>
          <a:xfrm rot="823889">
            <a:off x="5597315" y="2733701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[8A, 8A]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66E4A3-8FBB-489F-A8F1-4A1151C14180}"/>
              </a:ext>
            </a:extLst>
          </p:cNvPr>
          <p:cNvSpPr txBox="1"/>
          <p:nvPr/>
        </p:nvSpPr>
        <p:spPr>
          <a:xfrm>
            <a:off x="6145381" y="3596848"/>
            <a:ext cx="1074039" cy="41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buClr>
                <a:schemeClr val="accent1"/>
              </a:buClr>
            </a:pPr>
            <a:r>
              <a:rPr lang="de-DE" sz="1400" dirty="0"/>
              <a:t>Grenzwert überschritten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/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𝐾𝑜𝑚𝑏𝑖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feld 117">
            <a:extLst>
              <a:ext uri="{FF2B5EF4-FFF2-40B4-BE49-F238E27FC236}">
                <a16:creationId xmlns:a16="http://schemas.microsoft.com/office/drawing/2014/main" id="{503873BE-42CB-4FC6-8492-227B8720B841}"/>
              </a:ext>
            </a:extLst>
          </p:cNvPr>
          <p:cNvSpPr txBox="1"/>
          <p:nvPr/>
        </p:nvSpPr>
        <p:spPr>
          <a:xfrm>
            <a:off x="7304954" y="3610462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16A]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B004C3F-EF24-4BCF-84AF-ACED6B98B089}"/>
              </a:ext>
            </a:extLst>
          </p:cNvPr>
          <p:cNvSpPr txBox="1"/>
          <p:nvPr/>
        </p:nvSpPr>
        <p:spPr>
          <a:xfrm>
            <a:off x="7287475" y="4111751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8A]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20C4642-FD92-4D06-824E-0EF197B0F512}"/>
              </a:ext>
            </a:extLst>
          </p:cNvPr>
          <p:cNvSpPr txBox="1"/>
          <p:nvPr/>
        </p:nvSpPr>
        <p:spPr>
          <a:xfrm>
            <a:off x="5495395" y="4644330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[11A, 11A]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3975C0D3-1CD2-4E2D-A896-B2FFAD47BE25}"/>
              </a:ext>
            </a:extLst>
          </p:cNvPr>
          <p:cNvSpPr/>
          <p:nvPr/>
        </p:nvSpPr>
        <p:spPr>
          <a:xfrm>
            <a:off x="6488641" y="4766506"/>
            <a:ext cx="378574" cy="14645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4EB77F6-220E-49AD-B334-329D3997A3BD}"/>
              </a:ext>
            </a:extLst>
          </p:cNvPr>
          <p:cNvSpPr txBox="1"/>
          <p:nvPr/>
        </p:nvSpPr>
        <p:spPr>
          <a:xfrm>
            <a:off x="6899732" y="4658980"/>
            <a:ext cx="154545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Beste Kombination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709988-824D-42A9-8B29-6A6D96CD6F8B}"/>
              </a:ext>
            </a:extLst>
          </p:cNvPr>
          <p:cNvCxnSpPr>
            <a:cxnSpLocks/>
          </p:cNvCxnSpPr>
          <p:nvPr/>
        </p:nvCxnSpPr>
        <p:spPr>
          <a:xfrm>
            <a:off x="5962650" y="3610462"/>
            <a:ext cx="0" cy="9196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C97504E-1712-41C0-B320-FE91CB332054}"/>
              </a:ext>
            </a:extLst>
          </p:cNvPr>
          <p:cNvCxnSpPr>
            <a:cxnSpLocks/>
          </p:cNvCxnSpPr>
          <p:nvPr/>
        </p:nvCxnSpPr>
        <p:spPr>
          <a:xfrm>
            <a:off x="5961003" y="4307812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28F0DFEC-B705-42BB-BA2B-3074B00D923D}"/>
              </a:ext>
            </a:extLst>
          </p:cNvPr>
          <p:cNvCxnSpPr>
            <a:cxnSpLocks/>
          </p:cNvCxnSpPr>
          <p:nvPr/>
        </p:nvCxnSpPr>
        <p:spPr>
          <a:xfrm>
            <a:off x="5961003" y="3830425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1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Loss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>
            <a:off x="4936525" y="261057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29AD454-D06B-4017-80D0-BA93645FFF16}"/>
              </a:ext>
            </a:extLst>
          </p:cNvPr>
          <p:cNvSpPr/>
          <p:nvPr/>
        </p:nvSpPr>
        <p:spPr>
          <a:xfrm>
            <a:off x="4978400" y="2428597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0F4D8B4-81AB-4F50-B6D2-7951825729E4}"/>
              </a:ext>
            </a:extLst>
          </p:cNvPr>
          <p:cNvSpPr txBox="1"/>
          <p:nvPr/>
        </p:nvSpPr>
        <p:spPr>
          <a:xfrm>
            <a:off x="5081483" y="235870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Mögliche Kombinationen</a:t>
            </a:r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F2909163-E83C-4ABD-92D9-6E72D1391EAF}"/>
              </a:ext>
            </a:extLst>
          </p:cNvPr>
          <p:cNvSpPr/>
          <p:nvPr/>
        </p:nvSpPr>
        <p:spPr>
          <a:xfrm>
            <a:off x="6430512" y="2922635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D283A5C-64C0-49B9-8229-43CBD6327692}"/>
              </a:ext>
            </a:extLst>
          </p:cNvPr>
          <p:cNvSpPr txBox="1"/>
          <p:nvPr/>
        </p:nvSpPr>
        <p:spPr>
          <a:xfrm>
            <a:off x="4949225" y="36329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5D3E469-DE28-44A5-AB6C-842C5646DEDE}"/>
              </a:ext>
            </a:extLst>
          </p:cNvPr>
          <p:cNvSpPr/>
          <p:nvPr/>
        </p:nvSpPr>
        <p:spPr>
          <a:xfrm>
            <a:off x="4978250" y="34340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28E48DC-63B1-44EC-98BD-5059050C3F3E}"/>
              </a:ext>
            </a:extLst>
          </p:cNvPr>
          <p:cNvSpPr txBox="1"/>
          <p:nvPr/>
        </p:nvSpPr>
        <p:spPr>
          <a:xfrm>
            <a:off x="5094183" y="33810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  <p:sp>
        <p:nvSpPr>
          <p:cNvPr id="47" name="Pfeil: nach unten 46">
            <a:extLst>
              <a:ext uri="{FF2B5EF4-FFF2-40B4-BE49-F238E27FC236}">
                <a16:creationId xmlns:a16="http://schemas.microsoft.com/office/drawing/2014/main" id="{4E60BAD8-D50D-4A40-BCB6-F7CF528C277B}"/>
              </a:ext>
            </a:extLst>
          </p:cNvPr>
          <p:cNvSpPr/>
          <p:nvPr/>
        </p:nvSpPr>
        <p:spPr>
          <a:xfrm>
            <a:off x="6430363" y="3926986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73542B2-7931-415B-82FC-4ECD16604863}"/>
              </a:ext>
            </a:extLst>
          </p:cNvPr>
          <p:cNvSpPr txBox="1"/>
          <p:nvPr/>
        </p:nvSpPr>
        <p:spPr>
          <a:xfrm>
            <a:off x="4942875" y="46235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112AE9C-C70E-45AA-88A7-1CE7EF78650A}"/>
              </a:ext>
            </a:extLst>
          </p:cNvPr>
          <p:cNvSpPr/>
          <p:nvPr/>
        </p:nvSpPr>
        <p:spPr>
          <a:xfrm>
            <a:off x="4971900" y="44246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28D3AB3-858C-44DF-A6F2-B72D08ADD18A}"/>
              </a:ext>
            </a:extLst>
          </p:cNvPr>
          <p:cNvSpPr txBox="1"/>
          <p:nvPr/>
        </p:nvSpPr>
        <p:spPr>
          <a:xfrm>
            <a:off x="5087833" y="43716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</p:spTree>
    <p:extLst>
      <p:ext uri="{BB962C8B-B14F-4D97-AF65-F5344CB8AC3E}">
        <p14:creationId xmlns:p14="http://schemas.microsoft.com/office/powerpoint/2010/main" val="268868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Reduktion</a:t>
            </a:r>
            <a:r>
              <a:rPr lang="en-GB" dirty="0"/>
              <a:t> des </a:t>
            </a:r>
            <a:r>
              <a:rPr lang="en-GB" dirty="0" err="1"/>
              <a:t>Rechenaufwandts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671052" y="1190171"/>
            <a:ext cx="3666043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Problematik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Die Berechnung alle Kombinations-möglichkeiten beansprucht eine hohe Rechenleistung. 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Über 400 </a:t>
            </a:r>
            <a:r>
              <a:rPr lang="de-DE" sz="1600" dirty="0" err="1"/>
              <a:t>mio</a:t>
            </a:r>
            <a:r>
              <a:rPr lang="de-DE" sz="1600" dirty="0"/>
              <a:t> Kombinations-	</a:t>
            </a:r>
            <a:r>
              <a:rPr lang="de-DE" sz="1600" dirty="0" err="1"/>
              <a:t>möglichkeiten</a:t>
            </a:r>
            <a:r>
              <a:rPr lang="de-DE" sz="1600" dirty="0"/>
              <a:t> bei 8 PKW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Berechung</a:t>
            </a:r>
            <a:r>
              <a:rPr lang="de-DE" sz="1600" dirty="0"/>
              <a:t> der „besten“ 	Kombination muss innerhalb von 	Sekunden erfolgen.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Vorliegendes Problem gehört 	der Problemklasse NP-	Vollständig an.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4856341" y="1201392"/>
            <a:ext cx="3666043" cy="3797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Lösungsansätze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Reduktion des Rechenaufwands durch Näherungslösung mithilfe von </a:t>
            </a:r>
            <a:r>
              <a:rPr lang="de-DE" sz="1600" dirty="0" err="1"/>
              <a:t>heuris</a:t>
            </a:r>
            <a:r>
              <a:rPr lang="de-DE" sz="1600" dirty="0"/>
              <a:t>-tischen Verfahren.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Greedy</a:t>
            </a:r>
            <a:r>
              <a:rPr lang="de-DE" sz="1600" dirty="0"/>
              <a:t> Algorithmus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Simulated</a:t>
            </a:r>
            <a:r>
              <a:rPr lang="de-DE" sz="1600" dirty="0"/>
              <a:t> Annealing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Genetische Algorithmen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Reduktion der Kombinations-	</a:t>
            </a:r>
            <a:r>
              <a:rPr lang="de-DE" sz="1600" dirty="0" err="1"/>
              <a:t>möglichkeiten</a:t>
            </a:r>
            <a:endParaRPr lang="de-DE" sz="16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2059FEB-9671-424B-AD2D-3852766AC2B1}"/>
              </a:ext>
            </a:extLst>
          </p:cNvPr>
          <p:cNvSpPr/>
          <p:nvPr/>
        </p:nvSpPr>
        <p:spPr>
          <a:xfrm>
            <a:off x="695769" y="2506534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7FDBD930-70E4-46D1-9C82-A8E2FC807887}"/>
              </a:ext>
            </a:extLst>
          </p:cNvPr>
          <p:cNvSpPr/>
          <p:nvPr/>
        </p:nvSpPr>
        <p:spPr>
          <a:xfrm>
            <a:off x="695769" y="323485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D4021D1-1AA9-4E66-BDFB-E0695199B3DC}"/>
              </a:ext>
            </a:extLst>
          </p:cNvPr>
          <p:cNvSpPr/>
          <p:nvPr/>
        </p:nvSpPr>
        <p:spPr>
          <a:xfrm>
            <a:off x="695769" y="4215113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69A00541-891F-4989-A08C-5E420EA50556}"/>
              </a:ext>
            </a:extLst>
          </p:cNvPr>
          <p:cNvSpPr/>
          <p:nvPr/>
        </p:nvSpPr>
        <p:spPr>
          <a:xfrm>
            <a:off x="4905776" y="2525662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D0CBF0B9-3950-4319-98F2-A3CBCD1E3724}"/>
              </a:ext>
            </a:extLst>
          </p:cNvPr>
          <p:cNvSpPr/>
          <p:nvPr/>
        </p:nvSpPr>
        <p:spPr>
          <a:xfrm>
            <a:off x="4905775" y="3021331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31E00558-5A6D-4A07-8551-84F12A9E12C0}"/>
              </a:ext>
            </a:extLst>
          </p:cNvPr>
          <p:cNvSpPr/>
          <p:nvPr/>
        </p:nvSpPr>
        <p:spPr>
          <a:xfrm>
            <a:off x="4905774" y="3514296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D4AD85AE-18E6-4805-A2B9-169BB6F0050B}"/>
              </a:ext>
            </a:extLst>
          </p:cNvPr>
          <p:cNvSpPr/>
          <p:nvPr/>
        </p:nvSpPr>
        <p:spPr>
          <a:xfrm>
            <a:off x="4905774" y="398433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3931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41686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29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34544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67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Philipp Metzler</a:t>
            </a:r>
            <a:endParaRPr lang="en-GB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st156449@stud.uni-stuttgart.de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84223-F078-4B54-A5DF-E60B25F81A7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249157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6DEA2C-32BA-4A86-AEF1-C789A498B8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4EDFB9-5288-47F1-B6F9-E184F0BF4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62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r>
              <a:rPr lang="en-GB" dirty="0"/>
              <a:t> und </a:t>
            </a:r>
            <a:r>
              <a:rPr lang="en-GB" dirty="0" err="1"/>
              <a:t>Aufgabenstellung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err="1"/>
              <a:t>Kapitel</a:t>
            </a:r>
            <a:r>
              <a:rPr lang="en-GB" dirty="0"/>
              <a:t> 1	</a:t>
            </a:r>
          </a:p>
        </p:txBody>
      </p:sp>
    </p:spTree>
    <p:extLst>
      <p:ext uri="{BB962C8B-B14F-4D97-AF65-F5344CB8AC3E}">
        <p14:creationId xmlns:p14="http://schemas.microsoft.com/office/powerpoint/2010/main" val="28404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71448CD-BA85-4215-A0E6-BFB0CBC9F5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909445"/>
              </p:ext>
            </p:extLst>
          </p:nvPr>
        </p:nvGraphicFramePr>
        <p:xfrm>
          <a:off x="539749" y="1491171"/>
          <a:ext cx="2656203" cy="34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24736D3-A456-4855-89E5-F7970FA2B7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" t="2991" r="3646" b="2049"/>
          <a:stretch/>
        </p:blipFill>
        <p:spPr>
          <a:xfrm>
            <a:off x="3418203" y="1490227"/>
            <a:ext cx="5333685" cy="3492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27804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4D9E561-2EC8-45D0-8735-B52A8B47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51386"/>
              </p:ext>
            </p:extLst>
          </p:nvPr>
        </p:nvGraphicFramePr>
        <p:xfrm>
          <a:off x="468313" y="1219200"/>
          <a:ext cx="82073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EF5726-DC6C-44EC-B601-925D7BC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B61D-313D-409C-BD05-B980B6D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BDC6EA-B573-4FE6-A470-C2ACFCF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CCABDC-9206-4BB2-8C37-A1F60E029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FE6698-917E-4227-929F-94BAD13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8150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423166" y="851425"/>
            <a:ext cx="4297668" cy="1360800"/>
          </a:xfrm>
        </p:spPr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2	</a:t>
            </a:r>
          </a:p>
        </p:txBody>
      </p:sp>
    </p:spTree>
    <p:extLst>
      <p:ext uri="{BB962C8B-B14F-4D97-AF65-F5344CB8AC3E}">
        <p14:creationId xmlns:p14="http://schemas.microsoft.com/office/powerpoint/2010/main" val="27592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Einzuhaltende</a:t>
            </a:r>
            <a:r>
              <a:rPr lang="en-GB" dirty="0"/>
              <a:t> </a:t>
            </a:r>
            <a:r>
              <a:rPr lang="de-DE" dirty="0"/>
              <a:t>Grenzwerte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59F3018-F993-4D56-A42E-2133D66FBA12}"/>
              </a:ext>
            </a:extLst>
          </p:cNvPr>
          <p:cNvGrpSpPr/>
          <p:nvPr/>
        </p:nvGrpSpPr>
        <p:grpSpPr>
          <a:xfrm>
            <a:off x="3405147" y="1454650"/>
            <a:ext cx="2460703" cy="3501324"/>
            <a:chOff x="4177990" y="1598341"/>
            <a:chExt cx="2460703" cy="350132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8FB0F2F-3A5F-4A42-B9F3-C2857DF7CB80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A81299B-A9AC-4817-8058-94EC81C070E8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Statisches Lastmanagement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1DAACF4-BF57-48EF-AF8D-4DA15D49EE4A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20698C6-331E-4010-8539-79C0D320B870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Leiterströme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2BC5B02-DD5A-4916-A6D6-B55C9D1269EC}"/>
              </a:ext>
            </a:extLst>
          </p:cNvPr>
          <p:cNvGrpSpPr/>
          <p:nvPr/>
        </p:nvGrpSpPr>
        <p:grpSpPr>
          <a:xfrm>
            <a:off x="668298" y="1454650"/>
            <a:ext cx="2460703" cy="3501324"/>
            <a:chOff x="4177990" y="1598341"/>
            <a:chExt cx="2460703" cy="350132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E86C41E-5DAA-4C02-8834-DA54554B9EAD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A2D86BE-A86F-4402-BA0D-19F94F1ACF01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Dynamisches Lastmanagement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6E386D2-EAAF-4085-85B4-74C59920F6BA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</a:t>
              </a: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652532F8-7F8C-48CD-9DAC-90D1468C2A55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Leiterströme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0558D97-078F-4952-AECD-6E190DE8A790}"/>
              </a:ext>
            </a:extLst>
          </p:cNvPr>
          <p:cNvGrpSpPr/>
          <p:nvPr/>
        </p:nvGrpSpPr>
        <p:grpSpPr>
          <a:xfrm>
            <a:off x="6141996" y="1454650"/>
            <a:ext cx="2460703" cy="3501324"/>
            <a:chOff x="4177990" y="1598341"/>
            <a:chExt cx="2460703" cy="350132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969CA06-A151-4EA1-9A08-C4FA8479E4E8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93FB7B52-0346-43D1-8FA0-01F01ABB34C2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VDE-AR-N 4100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(TAB-Niederspannung)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C2AF879E-ADD0-43C5-AE1C-66DB26CBBB5B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Phasen-</a:t>
              </a:r>
              <a:r>
                <a:rPr lang="de-DE" sz="1600" dirty="0" err="1">
                  <a:solidFill>
                    <a:schemeClr val="tx1"/>
                  </a:solidFill>
                </a:rPr>
                <a:t>unsymmetrie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(4,6 VA)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7E866EB9-2BFF-4F43-BE70-DB5981DA82C0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 ein-phasiger Lasten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(13,8 kVA)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5EF3F7D3-13A2-490D-BBA6-5E81D6E24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4696" y="1367330"/>
            <a:ext cx="3941959" cy="13034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23875" y="1367330"/>
            <a:ext cx="3960000" cy="3492000"/>
          </a:xfrm>
        </p:spPr>
        <p:txBody>
          <a:bodyPr/>
          <a:lstStyle/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Fahrzeuge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zw</a:t>
            </a:r>
            <a:r>
              <a:rPr lang="en-GB" sz="1350" dirty="0"/>
              <a:t>.: 6 A … 16 A in 1 A – </a:t>
            </a:r>
            <a:r>
              <a:rPr lang="de-DE" sz="1350" dirty="0"/>
              <a:t>Schritten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laden </a:t>
            </a:r>
            <a:r>
              <a:rPr lang="de-DE" sz="1350" dirty="0"/>
              <a:t>ein</a:t>
            </a:r>
            <a:r>
              <a:rPr lang="en-GB" sz="1350" dirty="0"/>
              <a:t>-, </a:t>
            </a:r>
            <a:r>
              <a:rPr lang="de-DE" sz="1350" dirty="0"/>
              <a:t>zwei</a:t>
            </a:r>
            <a:r>
              <a:rPr lang="en-GB" sz="1350" dirty="0"/>
              <a:t>-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dreiphasig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folgen</a:t>
            </a:r>
            <a:r>
              <a:rPr lang="en-GB" sz="1350" dirty="0"/>
              <a:t> </a:t>
            </a:r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nicht</a:t>
            </a:r>
            <a:r>
              <a:rPr lang="en-GB" sz="1350" dirty="0"/>
              <a:t> </a:t>
            </a:r>
            <a:r>
              <a:rPr lang="de-DE" sz="1350" dirty="0"/>
              <a:t>genau</a:t>
            </a:r>
          </a:p>
          <a:p>
            <a:pPr lvl="1"/>
            <a:r>
              <a:rPr lang="de-DE" sz="1350" dirty="0"/>
              <a:t>Leistungen</a:t>
            </a:r>
            <a:r>
              <a:rPr lang="en-GB" sz="1350" dirty="0"/>
              <a:t> und </a:t>
            </a:r>
            <a:r>
              <a:rPr lang="de-DE" sz="1350" dirty="0"/>
              <a:t>Ströme</a:t>
            </a:r>
            <a:r>
              <a:rPr lang="en-GB" sz="1350" dirty="0"/>
              <a:t> </a:t>
            </a:r>
            <a:r>
              <a:rPr lang="de-DE" sz="1350" dirty="0"/>
              <a:t>schwanken</a:t>
            </a:r>
          </a:p>
          <a:p>
            <a:pPr lvl="1"/>
            <a:r>
              <a:rPr lang="de-DE" sz="1350" dirty="0"/>
              <a:t>Leistungsreduktion</a:t>
            </a:r>
            <a:r>
              <a:rPr lang="en-GB" sz="1350" dirty="0"/>
              <a:t> </a:t>
            </a:r>
            <a:r>
              <a:rPr lang="de-DE" sz="1350" dirty="0"/>
              <a:t>im</a:t>
            </a:r>
            <a:r>
              <a:rPr lang="en-GB" sz="1350" dirty="0"/>
              <a:t> </a:t>
            </a:r>
            <a:r>
              <a:rPr lang="de-DE" sz="1350" dirty="0"/>
              <a:t>Bereich</a:t>
            </a:r>
            <a:r>
              <a:rPr lang="en-GB" sz="1350" dirty="0"/>
              <a:t>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hohen</a:t>
            </a:r>
            <a:r>
              <a:rPr lang="en-GB" sz="1350" dirty="0"/>
              <a:t> </a:t>
            </a:r>
            <a:r>
              <a:rPr lang="de-DE" sz="1350" dirty="0"/>
              <a:t>Ladezustands</a:t>
            </a:r>
          </a:p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Ladeeinrichtung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Umsetzen</a:t>
            </a:r>
            <a:r>
              <a:rPr lang="en-GB" sz="1350" dirty="0"/>
              <a:t> von </a:t>
            </a:r>
            <a:r>
              <a:rPr lang="de-DE" sz="1350" dirty="0"/>
              <a:t>Stellsignalen</a:t>
            </a:r>
            <a:r>
              <a:rPr lang="en-GB" sz="1350" dirty="0"/>
              <a:t> </a:t>
            </a:r>
            <a:r>
              <a:rPr lang="de-DE" sz="1350" dirty="0"/>
              <a:t>innerhalb</a:t>
            </a:r>
            <a:r>
              <a:rPr lang="en-GB" sz="1350" dirty="0"/>
              <a:t>    </a:t>
            </a:r>
            <a:r>
              <a:rPr lang="de-DE" sz="1350" dirty="0"/>
              <a:t>weniger</a:t>
            </a:r>
            <a:r>
              <a:rPr lang="en-GB" sz="1350" dirty="0"/>
              <a:t> </a:t>
            </a:r>
            <a:r>
              <a:rPr lang="de-DE" sz="1350" dirty="0"/>
              <a:t>Sekunden</a:t>
            </a:r>
          </a:p>
          <a:p>
            <a:pPr lvl="1"/>
            <a:r>
              <a:rPr lang="de-DE" sz="1350" dirty="0"/>
              <a:t>Auslesen</a:t>
            </a:r>
            <a:r>
              <a:rPr lang="en-GB" sz="1350" dirty="0"/>
              <a:t> der </a:t>
            </a:r>
            <a:r>
              <a:rPr lang="de-DE" sz="1350" dirty="0"/>
              <a:t>Messeinrichtung</a:t>
            </a:r>
            <a:r>
              <a:rPr lang="en-GB" sz="1350" dirty="0"/>
              <a:t> in </a:t>
            </a:r>
            <a:r>
              <a:rPr lang="de-DE" sz="1350" dirty="0"/>
              <a:t>Abständen</a:t>
            </a:r>
            <a:r>
              <a:rPr lang="en-GB" sz="1350" dirty="0"/>
              <a:t> von </a:t>
            </a:r>
            <a:r>
              <a:rPr lang="de-DE" sz="1350" dirty="0"/>
              <a:t>etwa</a:t>
            </a:r>
            <a:r>
              <a:rPr lang="en-GB" sz="1350" dirty="0"/>
              <a:t> 5 </a:t>
            </a:r>
            <a:r>
              <a:rPr lang="en-GB" sz="1350" dirty="0" err="1"/>
              <a:t>Sekunden</a:t>
            </a:r>
            <a:endParaRPr lang="en-GB" sz="1350" dirty="0"/>
          </a:p>
          <a:p>
            <a:endParaRPr lang="en-GB" sz="1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Verhalten der Fahrzeuge und Ladeeinrichtung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052B77-CB7E-4846-B720-A09DB160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"/>
          <a:stretch/>
        </p:blipFill>
        <p:spPr>
          <a:xfrm>
            <a:off x="4644696" y="3255630"/>
            <a:ext cx="3960000" cy="12826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4C34FC-F379-46D3-841C-0E625CBDAA88}"/>
              </a:ext>
            </a:extLst>
          </p:cNvPr>
          <p:cNvSpPr/>
          <p:nvPr/>
        </p:nvSpPr>
        <p:spPr>
          <a:xfrm>
            <a:off x="4572000" y="1322085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A.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F434DD-E236-48FD-A957-695CED186A6B}"/>
              </a:ext>
            </a:extLst>
          </p:cNvPr>
          <p:cNvSpPr/>
          <p:nvPr/>
        </p:nvSpPr>
        <p:spPr>
          <a:xfrm>
            <a:off x="4572000" y="3133428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B.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610573-66E5-4D08-B1BD-99D0F6D9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2014654"/>
            <a:ext cx="1911547" cy="229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AC3206-2C18-4E7D-BBC4-17CEEFF7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3896940"/>
            <a:ext cx="1911547" cy="22924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E6FE67E-3A41-4CC2-B2B6-6E4152627372}"/>
              </a:ext>
            </a:extLst>
          </p:cNvPr>
          <p:cNvSpPr/>
          <p:nvPr/>
        </p:nvSpPr>
        <p:spPr>
          <a:xfrm>
            <a:off x="452883" y="1322085"/>
            <a:ext cx="3960000" cy="357442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3	</a:t>
            </a:r>
          </a:p>
        </p:txBody>
      </p:sp>
    </p:spTree>
    <p:extLst>
      <p:ext uri="{BB962C8B-B14F-4D97-AF65-F5344CB8AC3E}">
        <p14:creationId xmlns:p14="http://schemas.microsoft.com/office/powerpoint/2010/main" val="14044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68000" y="12117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LI" u="sng" dirty="0"/>
              <a:t>Regelungstechnisches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en-GB" sz="1350" dirty="0"/>
              <a:t>Definition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Regelkreises</a:t>
            </a:r>
          </a:p>
          <a:p>
            <a:pPr lvl="1"/>
            <a:r>
              <a:rPr lang="de-DE" sz="1350" dirty="0"/>
              <a:t>Bestimmen</a:t>
            </a:r>
            <a:r>
              <a:rPr lang="en-GB" sz="1350" dirty="0"/>
              <a:t> der </a:t>
            </a:r>
            <a:r>
              <a:rPr lang="de-DE" sz="1350" dirty="0"/>
              <a:t>Übertragungsfunktion</a:t>
            </a:r>
          </a:p>
          <a:p>
            <a:pPr lvl="1"/>
            <a:r>
              <a:rPr lang="de-DE" sz="1350" dirty="0"/>
              <a:t>Auswahl</a:t>
            </a:r>
            <a:r>
              <a:rPr lang="en-GB" sz="1350" dirty="0"/>
              <a:t> / </a:t>
            </a:r>
            <a:r>
              <a:rPr lang="de-DE" sz="1350" dirty="0"/>
              <a:t>Kalibrierung</a:t>
            </a:r>
            <a:r>
              <a:rPr lang="en-GB" sz="1350" dirty="0"/>
              <a:t> des </a:t>
            </a:r>
            <a:r>
              <a:rPr lang="de-DE" sz="1350" dirty="0"/>
              <a:t>Reglers</a:t>
            </a:r>
          </a:p>
          <a:p>
            <a:r>
              <a:rPr lang="de-DE" dirty="0"/>
              <a:t>Vorteile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Geringe</a:t>
            </a:r>
            <a:r>
              <a:rPr lang="en-GB" sz="1350" dirty="0"/>
              <a:t> </a:t>
            </a:r>
            <a:r>
              <a:rPr lang="de-DE" sz="1350" dirty="0"/>
              <a:t>Rechenleistung</a:t>
            </a:r>
            <a:r>
              <a:rPr lang="en-GB" sz="1350" dirty="0"/>
              <a:t> </a:t>
            </a:r>
            <a:r>
              <a:rPr lang="de-DE" sz="1350" dirty="0"/>
              <a:t>erforderlich</a:t>
            </a:r>
          </a:p>
          <a:p>
            <a:pPr lvl="1"/>
            <a:r>
              <a:rPr lang="de-DE" sz="1350" dirty="0"/>
              <a:t>Hohe</a:t>
            </a:r>
            <a:r>
              <a:rPr lang="en-GB" sz="1350" dirty="0"/>
              <a:t> </a:t>
            </a:r>
            <a:r>
              <a:rPr lang="de-DE" sz="1350" dirty="0"/>
              <a:t>Systemstabilität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nur</a:t>
            </a:r>
            <a:r>
              <a:rPr lang="en-GB" sz="1350" dirty="0"/>
              <a:t> </a:t>
            </a:r>
            <a:r>
              <a:rPr lang="de-DE" sz="1350" dirty="0"/>
              <a:t>schlecht</a:t>
            </a:r>
            <a:r>
              <a:rPr lang="en-GB" sz="1350" dirty="0"/>
              <a:t> </a:t>
            </a:r>
            <a:r>
              <a:rPr lang="de-DE" sz="1350" dirty="0"/>
              <a:t>regelbar</a:t>
            </a:r>
            <a:r>
              <a:rPr lang="en-GB" sz="1350" dirty="0"/>
              <a:t> (</a:t>
            </a:r>
            <a:r>
              <a:rPr lang="de-DE" sz="1350" dirty="0"/>
              <a:t>unbekannt</a:t>
            </a:r>
            <a:r>
              <a:rPr lang="en-GB" sz="1350" dirty="0"/>
              <a:t>)</a:t>
            </a:r>
          </a:p>
          <a:p>
            <a:pPr lvl="1"/>
            <a:r>
              <a:rPr lang="de-DE" sz="1350" dirty="0"/>
              <a:t>Unterschiedliche</a:t>
            </a:r>
            <a:r>
              <a:rPr lang="en-GB" sz="1350" dirty="0"/>
              <a:t> </a:t>
            </a:r>
            <a:r>
              <a:rPr lang="de-DE" sz="1350" dirty="0"/>
              <a:t>Führungsgrößen</a:t>
            </a:r>
            <a:r>
              <a:rPr lang="en-GB" sz="1350" dirty="0"/>
              <a:t> </a:t>
            </a:r>
            <a:r>
              <a:rPr lang="de-DE" sz="1350" dirty="0"/>
              <a:t>mit</a:t>
            </a:r>
            <a:r>
              <a:rPr lang="en-GB" sz="1350" dirty="0"/>
              <a:t> </a:t>
            </a:r>
            <a:r>
              <a:rPr lang="de-DE" sz="1350" dirty="0"/>
              <a:t>teilweise</a:t>
            </a:r>
            <a:r>
              <a:rPr lang="en-GB" sz="1350" dirty="0"/>
              <a:t> </a:t>
            </a:r>
            <a:r>
              <a:rPr lang="de-DE" sz="1350" dirty="0"/>
              <a:t>entgegengesetzten</a:t>
            </a:r>
            <a:r>
              <a:rPr lang="en-GB" sz="1350" dirty="0"/>
              <a:t> </a:t>
            </a:r>
            <a:r>
              <a:rPr lang="de-DE" sz="1350" dirty="0"/>
              <a:t>Zielen</a:t>
            </a:r>
            <a:r>
              <a:rPr lang="en-GB" sz="1350" dirty="0"/>
              <a:t>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715688" y="12112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Optimierungsbasiertes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de-DE" sz="1350" dirty="0"/>
              <a:t>Prüfen</a:t>
            </a:r>
            <a:r>
              <a:rPr lang="en-GB" sz="1350" dirty="0"/>
              <a:t> des </a:t>
            </a:r>
            <a:r>
              <a:rPr lang="de-DE" sz="1350" dirty="0"/>
              <a:t>Fahrzeugverhaltens</a:t>
            </a:r>
          </a:p>
          <a:p>
            <a:pPr lvl="1"/>
            <a:r>
              <a:rPr lang="de-DE" sz="1350" dirty="0"/>
              <a:t>Berechnen</a:t>
            </a:r>
            <a:r>
              <a:rPr lang="en-GB" sz="1350" dirty="0"/>
              <a:t> der Fitness </a:t>
            </a:r>
            <a:r>
              <a:rPr lang="de-DE" sz="1350" dirty="0"/>
              <a:t>jeder</a:t>
            </a:r>
            <a:r>
              <a:rPr lang="en-GB" sz="1350" dirty="0"/>
              <a:t> </a:t>
            </a:r>
            <a:r>
              <a:rPr lang="de-DE" sz="1350" dirty="0"/>
              <a:t>möglichen</a:t>
            </a:r>
            <a:r>
              <a:rPr lang="en-GB" sz="1350" dirty="0"/>
              <a:t> </a:t>
            </a:r>
            <a:r>
              <a:rPr lang="de-DE" sz="1350" dirty="0"/>
              <a:t>Kombination</a:t>
            </a:r>
            <a:r>
              <a:rPr lang="en-GB" sz="1350" dirty="0"/>
              <a:t> </a:t>
            </a:r>
          </a:p>
          <a:p>
            <a:pPr lvl="1"/>
            <a:r>
              <a:rPr lang="en-GB" sz="1350" dirty="0"/>
              <a:t>Auf </a:t>
            </a:r>
            <a:r>
              <a:rPr lang="de-DE" sz="1350" dirty="0"/>
              <a:t>Grenzwerteinhaltung</a:t>
            </a:r>
            <a:r>
              <a:rPr lang="en-GB" sz="1350" dirty="0"/>
              <a:t> </a:t>
            </a:r>
            <a:r>
              <a:rPr lang="de-DE" sz="1350" dirty="0"/>
              <a:t>prüfen</a:t>
            </a:r>
          </a:p>
          <a:p>
            <a:r>
              <a:rPr lang="de-DE" dirty="0"/>
              <a:t>Vorteil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Für</a:t>
            </a:r>
            <a:r>
              <a:rPr lang="en-GB" sz="1350" dirty="0"/>
              <a:t> </a:t>
            </a:r>
            <a:r>
              <a:rPr lang="de-DE" sz="1350" dirty="0"/>
              <a:t>alle</a:t>
            </a:r>
            <a:r>
              <a:rPr lang="en-GB" sz="1350" dirty="0"/>
              <a:t> </a:t>
            </a:r>
            <a:r>
              <a:rPr lang="de-DE" sz="1350" dirty="0"/>
              <a:t>Grenzwerte</a:t>
            </a:r>
            <a:r>
              <a:rPr lang="en-GB" sz="1350" dirty="0"/>
              <a:t> </a:t>
            </a:r>
            <a:r>
              <a:rPr lang="de-DE" sz="1350" dirty="0"/>
              <a:t>anpassbar</a:t>
            </a:r>
          </a:p>
          <a:p>
            <a:pPr lvl="1"/>
            <a:r>
              <a:rPr lang="de-DE" sz="1350" dirty="0"/>
              <a:t>Kein</a:t>
            </a:r>
            <a:r>
              <a:rPr lang="en-GB" sz="1350" dirty="0"/>
              <a:t> </a:t>
            </a:r>
            <a:r>
              <a:rPr lang="de-DE" sz="1350" dirty="0"/>
              <a:t>Überschwingen</a:t>
            </a:r>
            <a:r>
              <a:rPr lang="en-GB" sz="1350" dirty="0"/>
              <a:t>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Grenzwertabweichungen</a:t>
            </a:r>
            <a:r>
              <a:rPr lang="en-GB" sz="1350" dirty="0"/>
              <a:t> 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Hoher</a:t>
            </a:r>
            <a:r>
              <a:rPr lang="en-GB" sz="1350" dirty="0"/>
              <a:t> </a:t>
            </a:r>
            <a:r>
              <a:rPr lang="de-DE" sz="1350" dirty="0"/>
              <a:t>Rechenaufwand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Betrachtete</a:t>
            </a:r>
            <a:r>
              <a:rPr lang="en-GB" dirty="0"/>
              <a:t> </a:t>
            </a:r>
            <a:r>
              <a:rPr lang="en-GB" dirty="0" err="1"/>
              <a:t>Konzepte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E2FE33-075E-4BD6-AE03-7F9E20A775C3}"/>
              </a:ext>
            </a:extLst>
          </p:cNvPr>
          <p:cNvSpPr/>
          <p:nvPr/>
        </p:nvSpPr>
        <p:spPr>
          <a:xfrm>
            <a:off x="391922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1175E5-559D-4031-8FAB-15BE40C5B355}"/>
              </a:ext>
            </a:extLst>
          </p:cNvPr>
          <p:cNvSpPr/>
          <p:nvPr/>
        </p:nvSpPr>
        <p:spPr>
          <a:xfrm>
            <a:off x="4643283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13887"/>
      </p:ext>
    </p:extLst>
  </p:cSld>
  <p:clrMapOvr>
    <a:masterClrMapping/>
  </p:clrMapOvr>
</p:sld>
</file>

<file path=ppt/theme/theme1.xml><?xml version="1.0" encoding="utf-8"?>
<a:theme xmlns:a="http://schemas.openxmlformats.org/drawingml/2006/main" name="UNI Vorlage D_16zu10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1014</Words>
  <Application>Microsoft Office PowerPoint</Application>
  <PresentationFormat>Bildschirmpräsentation (16:10)</PresentationFormat>
  <Paragraphs>336</Paragraphs>
  <Slides>18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Wingdings</vt:lpstr>
      <vt:lpstr>UNI Vorlage D_16zu10</vt:lpstr>
      <vt:lpstr>  Entwicklung eines  intelligenten Lade- und  Lastmanagementsystem  für den Parkraum</vt:lpstr>
      <vt:lpstr>Einleitung und Aufgabenstellung</vt:lpstr>
      <vt:lpstr>Einleitung und Aufgabenstellung</vt:lpstr>
      <vt:lpstr>Einleitung und Aufgabenstellung</vt:lpstr>
      <vt:lpstr>Anforderungen an das Lastmanagement</vt:lpstr>
      <vt:lpstr>Anforderungen an das Lastmanagement</vt:lpstr>
      <vt:lpstr>Anforderungen an das Lastmanagement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Erprobung und Validierung</vt:lpstr>
      <vt:lpstr>Erprobung und Validierung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2016-10-31T08:06:43Z</dcterms:created>
  <dcterms:modified xsi:type="dcterms:W3CDTF">2019-09-16T13:34:02Z</dcterms:modified>
</cp:coreProperties>
</file>