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99" r:id="rId2"/>
    <p:sldId id="296" r:id="rId3"/>
    <p:sldId id="297" r:id="rId4"/>
    <p:sldId id="318" r:id="rId5"/>
    <p:sldId id="308" r:id="rId6"/>
    <p:sldId id="300" r:id="rId7"/>
    <p:sldId id="317" r:id="rId8"/>
    <p:sldId id="309" r:id="rId9"/>
    <p:sldId id="302" r:id="rId10"/>
    <p:sldId id="303" r:id="rId11"/>
    <p:sldId id="310" r:id="rId12"/>
    <p:sldId id="311" r:id="rId13"/>
    <p:sldId id="312" r:id="rId14"/>
    <p:sldId id="313" r:id="rId15"/>
    <p:sldId id="314" r:id="rId16"/>
    <p:sldId id="304" r:id="rId17"/>
    <p:sldId id="305" r:id="rId18"/>
    <p:sldId id="315" r:id="rId19"/>
    <p:sldId id="316" r:id="rId20"/>
    <p:sldId id="306" r:id="rId21"/>
    <p:sldId id="307" r:id="rId22"/>
    <p:sldId id="298" r:id="rId2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3">
          <p15:clr>
            <a:srgbClr val="A4A3A4"/>
          </p15:clr>
        </p15:guide>
        <p15:guide id="2" orient="horz" pos="3206">
          <p15:clr>
            <a:srgbClr val="A4A3A4"/>
          </p15:clr>
        </p15:guide>
        <p15:guide id="3" pos="294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6B838-369E-44BD-852D-595116078EF2}" v="722" dt="2019-09-18T13:42:46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2" autoAdjust="0"/>
    <p:restoredTop sz="95535" autoAdjust="0"/>
  </p:normalViewPr>
  <p:slideViewPr>
    <p:cSldViewPr snapToGrid="0">
      <p:cViewPr varScale="1">
        <p:scale>
          <a:sx n="130" d="100"/>
          <a:sy n="130" d="100"/>
        </p:scale>
        <p:origin x="576" y="114"/>
      </p:cViewPr>
      <p:guideLst>
        <p:guide orient="horz" pos="893"/>
        <p:guide orient="horz" pos="3206"/>
        <p:guide pos="294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27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B468E-57DF-4179-9F71-67D7EB12110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D5DEE431-BC9F-4D3E-B725-714D36EF1ACC}">
      <dgm:prSet/>
      <dgm:spPr/>
      <dgm:t>
        <a:bodyPr/>
        <a:lstStyle/>
        <a:p>
          <a:r>
            <a:rPr lang="de-DE" dirty="0"/>
            <a:t>Forschungsprojekt</a:t>
          </a:r>
          <a:r>
            <a:rPr lang="en-GB" dirty="0"/>
            <a:t> </a:t>
          </a:r>
          <a:r>
            <a:rPr lang="de-DE" dirty="0" err="1"/>
            <a:t>iLiME</a:t>
          </a:r>
          <a:r>
            <a:rPr lang="en-GB" dirty="0"/>
            <a:t>:</a:t>
          </a:r>
          <a:endParaRPr lang="de-DE" dirty="0"/>
        </a:p>
      </dgm:t>
    </dgm:pt>
    <dgm:pt modelId="{905F2B61-5835-4F92-8E7A-BD116958FC2B}" type="parTrans" cxnId="{882E4174-82A8-4CDB-B58A-97F0E6B7BB62}">
      <dgm:prSet/>
      <dgm:spPr/>
      <dgm:t>
        <a:bodyPr/>
        <a:lstStyle/>
        <a:p>
          <a:endParaRPr lang="de-DE"/>
        </a:p>
      </dgm:t>
    </dgm:pt>
    <dgm:pt modelId="{941092B1-9A7C-41C6-A046-5C94AB04F11B}" type="sibTrans" cxnId="{882E4174-82A8-4CDB-B58A-97F0E6B7BB62}">
      <dgm:prSet/>
      <dgm:spPr/>
      <dgm:t>
        <a:bodyPr/>
        <a:lstStyle/>
        <a:p>
          <a:endParaRPr lang="de-DE"/>
        </a:p>
      </dgm:t>
    </dgm:pt>
    <dgm:pt modelId="{AC12BAFA-01D5-46A1-8ACD-30E15D833F1D}">
      <dgm:prSet/>
      <dgm:spPr/>
      <dgm:t>
        <a:bodyPr/>
        <a:lstStyle/>
        <a:p>
          <a:r>
            <a:rPr lang="de-DE" dirty="0"/>
            <a:t>Überwachung</a:t>
          </a:r>
          <a:r>
            <a:rPr lang="en-GB" dirty="0"/>
            <a:t> der </a:t>
          </a:r>
          <a:r>
            <a:rPr lang="de-DE" dirty="0"/>
            <a:t>Spannungsqualität</a:t>
          </a:r>
        </a:p>
      </dgm:t>
    </dgm:pt>
    <dgm:pt modelId="{FE0894B1-17F1-42AD-A79A-BF99887E323F}" type="parTrans" cxnId="{285CF36F-5E54-4618-A9A5-D0036132BB61}">
      <dgm:prSet/>
      <dgm:spPr/>
      <dgm:t>
        <a:bodyPr/>
        <a:lstStyle/>
        <a:p>
          <a:endParaRPr lang="de-DE"/>
        </a:p>
      </dgm:t>
    </dgm:pt>
    <dgm:pt modelId="{4A96226F-27DA-4A96-9DA5-49DAE9D24511}" type="sibTrans" cxnId="{285CF36F-5E54-4618-A9A5-D0036132BB61}">
      <dgm:prSet/>
      <dgm:spPr/>
      <dgm:t>
        <a:bodyPr/>
        <a:lstStyle/>
        <a:p>
          <a:endParaRPr lang="de-DE"/>
        </a:p>
      </dgm:t>
    </dgm:pt>
    <dgm:pt modelId="{DF5F00F5-E345-45FD-A141-B8232CE25F02}">
      <dgm:prSet/>
      <dgm:spPr/>
      <dgm:t>
        <a:bodyPr/>
        <a:lstStyle/>
        <a:p>
          <a:r>
            <a:rPr lang="de-DE" dirty="0"/>
            <a:t>Reduktion</a:t>
          </a:r>
          <a:r>
            <a:rPr lang="en-GB" dirty="0"/>
            <a:t> von </a:t>
          </a:r>
          <a:r>
            <a:rPr lang="de-DE" dirty="0"/>
            <a:t>Netzausbaumaßnahmen</a:t>
          </a:r>
          <a:r>
            <a:rPr lang="en-GB" dirty="0"/>
            <a:t> </a:t>
          </a:r>
          <a:r>
            <a:rPr lang="de-DE" dirty="0"/>
            <a:t>durch</a:t>
          </a:r>
          <a:r>
            <a:rPr lang="en-GB" dirty="0"/>
            <a:t> </a:t>
          </a:r>
          <a:r>
            <a:rPr lang="de-DE" dirty="0"/>
            <a:t>Lastmanagement</a:t>
          </a:r>
        </a:p>
      </dgm:t>
    </dgm:pt>
    <dgm:pt modelId="{3FE5D435-6C14-41C1-B58A-C535DF10230C}" type="parTrans" cxnId="{726F6175-4470-40F1-B0D8-41506B890AB4}">
      <dgm:prSet/>
      <dgm:spPr/>
      <dgm:t>
        <a:bodyPr/>
        <a:lstStyle/>
        <a:p>
          <a:endParaRPr lang="de-DE"/>
        </a:p>
      </dgm:t>
    </dgm:pt>
    <dgm:pt modelId="{F681993A-815E-4F01-9A00-3819F0A9F3F7}" type="sibTrans" cxnId="{726F6175-4470-40F1-B0D8-41506B890AB4}">
      <dgm:prSet/>
      <dgm:spPr/>
      <dgm:t>
        <a:bodyPr/>
        <a:lstStyle/>
        <a:p>
          <a:endParaRPr lang="de-DE"/>
        </a:p>
      </dgm:t>
    </dgm:pt>
    <dgm:pt modelId="{9FA406C6-7597-4FF6-B728-03ACC1A590C0}">
      <dgm:prSet/>
      <dgm:spPr/>
      <dgm:t>
        <a:bodyPr/>
        <a:lstStyle/>
        <a:p>
          <a:r>
            <a:rPr lang="de-DE" dirty="0"/>
            <a:t>Ladeeinrichtung</a:t>
          </a:r>
          <a:r>
            <a:rPr lang="en-GB" dirty="0"/>
            <a:t> </a:t>
          </a:r>
          <a:r>
            <a:rPr lang="de-DE" dirty="0"/>
            <a:t>im</a:t>
          </a:r>
          <a:r>
            <a:rPr lang="en-GB" dirty="0"/>
            <a:t> </a:t>
          </a:r>
          <a:r>
            <a:rPr lang="de-DE" dirty="0"/>
            <a:t>Parkraum</a:t>
          </a:r>
        </a:p>
      </dgm:t>
    </dgm:pt>
    <dgm:pt modelId="{877DE234-BA8B-4DD3-B319-EE6BD864B1C6}" type="parTrans" cxnId="{70C9D2A3-AE30-4B1F-ACDF-7388126A7791}">
      <dgm:prSet/>
      <dgm:spPr/>
      <dgm:t>
        <a:bodyPr/>
        <a:lstStyle/>
        <a:p>
          <a:endParaRPr lang="de-DE"/>
        </a:p>
      </dgm:t>
    </dgm:pt>
    <dgm:pt modelId="{4BBB7091-DD28-4BF9-9853-1E2DC4DFE316}" type="sibTrans" cxnId="{70C9D2A3-AE30-4B1F-ACDF-7388126A7791}">
      <dgm:prSet/>
      <dgm:spPr/>
      <dgm:t>
        <a:bodyPr/>
        <a:lstStyle/>
        <a:p>
          <a:endParaRPr lang="de-DE"/>
        </a:p>
      </dgm:t>
    </dgm:pt>
    <dgm:pt modelId="{147795A4-5E9D-4DA6-AA09-E5DEB7C34630}">
      <dgm:prSet/>
      <dgm:spPr/>
      <dgm:t>
        <a:bodyPr/>
        <a:lstStyle/>
        <a:p>
          <a:r>
            <a:rPr lang="de-DE" dirty="0"/>
            <a:t>Batteriespeicher</a:t>
          </a:r>
        </a:p>
      </dgm:t>
    </dgm:pt>
    <dgm:pt modelId="{FCE89F41-B1E3-4682-BA2F-EA83CBDF53D6}" type="parTrans" cxnId="{0E5E6D7C-3C0A-4C43-AF85-4BA303E82778}">
      <dgm:prSet/>
      <dgm:spPr/>
      <dgm:t>
        <a:bodyPr/>
        <a:lstStyle/>
        <a:p>
          <a:endParaRPr lang="de-DE"/>
        </a:p>
      </dgm:t>
    </dgm:pt>
    <dgm:pt modelId="{9984210F-D858-4FF0-BD5A-3396EF2D1829}" type="sibTrans" cxnId="{0E5E6D7C-3C0A-4C43-AF85-4BA303E82778}">
      <dgm:prSet/>
      <dgm:spPr/>
      <dgm:t>
        <a:bodyPr/>
        <a:lstStyle/>
        <a:p>
          <a:endParaRPr lang="de-DE"/>
        </a:p>
      </dgm:t>
    </dgm:pt>
    <dgm:pt modelId="{5102FB99-D860-461C-835D-3D7EE87A14FC}">
      <dgm:prSet/>
      <dgm:spPr/>
      <dgm:t>
        <a:bodyPr/>
        <a:lstStyle/>
        <a:p>
          <a:r>
            <a:rPr lang="de-DE" dirty="0"/>
            <a:t>Lokales</a:t>
          </a:r>
          <a:r>
            <a:rPr lang="en-GB" dirty="0"/>
            <a:t> </a:t>
          </a:r>
          <a:r>
            <a:rPr lang="de-DE" dirty="0"/>
            <a:t>Lastmanagement</a:t>
          </a:r>
          <a:r>
            <a:rPr lang="en-GB" dirty="0"/>
            <a:t> der </a:t>
          </a:r>
          <a:r>
            <a:rPr lang="de-DE" dirty="0"/>
            <a:t>Ladeeinrichtung</a:t>
          </a:r>
        </a:p>
      </dgm:t>
    </dgm:pt>
    <dgm:pt modelId="{B0FB3A27-5042-4CC1-A686-57DCB8AAF572}" type="parTrans" cxnId="{47A4C848-D769-4FCA-9C1A-8A67BAD83D56}">
      <dgm:prSet/>
      <dgm:spPr/>
      <dgm:t>
        <a:bodyPr/>
        <a:lstStyle/>
        <a:p>
          <a:endParaRPr lang="de-DE"/>
        </a:p>
      </dgm:t>
    </dgm:pt>
    <dgm:pt modelId="{31206E05-1CBB-4EC8-A611-3FCA513CDA8A}" type="sibTrans" cxnId="{47A4C848-D769-4FCA-9C1A-8A67BAD83D56}">
      <dgm:prSet/>
      <dgm:spPr/>
      <dgm:t>
        <a:bodyPr/>
        <a:lstStyle/>
        <a:p>
          <a:endParaRPr lang="de-DE"/>
        </a:p>
      </dgm:t>
    </dgm:pt>
    <dgm:pt modelId="{73302135-9B53-4A31-9A04-A3E2D6470FF1}" type="pres">
      <dgm:prSet presAssocID="{97DB468E-57DF-4179-9F71-67D7EB12110A}" presName="linear" presStyleCnt="0">
        <dgm:presLayoutVars>
          <dgm:animLvl val="lvl"/>
          <dgm:resizeHandles val="exact"/>
        </dgm:presLayoutVars>
      </dgm:prSet>
      <dgm:spPr/>
    </dgm:pt>
    <dgm:pt modelId="{DD1DFC50-D3CD-4B60-ADA5-D7385B49CBFB}" type="pres">
      <dgm:prSet presAssocID="{D5DEE431-BC9F-4D3E-B725-714D36EF1A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73305EC-BBB1-4361-9947-D95C7A41EEEF}" type="pres">
      <dgm:prSet presAssocID="{D5DEE431-BC9F-4D3E-B725-714D36EF1AC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D8BFD30-6BEA-4B7E-89AC-AD89BA30C112}" type="presOf" srcId="{147795A4-5E9D-4DA6-AA09-E5DEB7C34630}" destId="{673305EC-BBB1-4361-9947-D95C7A41EEEF}" srcOrd="0" destOrd="3" presId="urn:microsoft.com/office/officeart/2005/8/layout/vList2"/>
    <dgm:cxn modelId="{47A4C848-D769-4FCA-9C1A-8A67BAD83D56}" srcId="{DF5F00F5-E345-45FD-A141-B8232CE25F02}" destId="{5102FB99-D860-461C-835D-3D7EE87A14FC}" srcOrd="2" destOrd="0" parTransId="{B0FB3A27-5042-4CC1-A686-57DCB8AAF572}" sibTransId="{31206E05-1CBB-4EC8-A611-3FCA513CDA8A}"/>
    <dgm:cxn modelId="{A633086B-603C-4E64-9266-98279BE6B654}" type="presOf" srcId="{97DB468E-57DF-4179-9F71-67D7EB12110A}" destId="{73302135-9B53-4A31-9A04-A3E2D6470FF1}" srcOrd="0" destOrd="0" presId="urn:microsoft.com/office/officeart/2005/8/layout/vList2"/>
    <dgm:cxn modelId="{8E3C374C-51F6-4BE1-9370-4A8229576154}" type="presOf" srcId="{AC12BAFA-01D5-46A1-8ACD-30E15D833F1D}" destId="{673305EC-BBB1-4361-9947-D95C7A41EEEF}" srcOrd="0" destOrd="0" presId="urn:microsoft.com/office/officeart/2005/8/layout/vList2"/>
    <dgm:cxn modelId="{BC974C4D-2546-44D8-84CC-5369FF32D491}" type="presOf" srcId="{9FA406C6-7597-4FF6-B728-03ACC1A590C0}" destId="{673305EC-BBB1-4361-9947-D95C7A41EEEF}" srcOrd="0" destOrd="2" presId="urn:microsoft.com/office/officeart/2005/8/layout/vList2"/>
    <dgm:cxn modelId="{285CF36F-5E54-4618-A9A5-D0036132BB61}" srcId="{D5DEE431-BC9F-4D3E-B725-714D36EF1ACC}" destId="{AC12BAFA-01D5-46A1-8ACD-30E15D833F1D}" srcOrd="0" destOrd="0" parTransId="{FE0894B1-17F1-42AD-A79A-BF99887E323F}" sibTransId="{4A96226F-27DA-4A96-9DA5-49DAE9D24511}"/>
    <dgm:cxn modelId="{882E4174-82A8-4CDB-B58A-97F0E6B7BB62}" srcId="{97DB468E-57DF-4179-9F71-67D7EB12110A}" destId="{D5DEE431-BC9F-4D3E-B725-714D36EF1ACC}" srcOrd="0" destOrd="0" parTransId="{905F2B61-5835-4F92-8E7A-BD116958FC2B}" sibTransId="{941092B1-9A7C-41C6-A046-5C94AB04F11B}"/>
    <dgm:cxn modelId="{726F6175-4470-40F1-B0D8-41506B890AB4}" srcId="{D5DEE431-BC9F-4D3E-B725-714D36EF1ACC}" destId="{DF5F00F5-E345-45FD-A141-B8232CE25F02}" srcOrd="1" destOrd="0" parTransId="{3FE5D435-6C14-41C1-B58A-C535DF10230C}" sibTransId="{F681993A-815E-4F01-9A00-3819F0A9F3F7}"/>
    <dgm:cxn modelId="{0E5E6D7C-3C0A-4C43-AF85-4BA303E82778}" srcId="{DF5F00F5-E345-45FD-A141-B8232CE25F02}" destId="{147795A4-5E9D-4DA6-AA09-E5DEB7C34630}" srcOrd="1" destOrd="0" parTransId="{FCE89F41-B1E3-4682-BA2F-EA83CBDF53D6}" sibTransId="{9984210F-D858-4FF0-BD5A-3396EF2D1829}"/>
    <dgm:cxn modelId="{EDA867A0-8B6A-422D-B4E1-2EE5D0867C20}" type="presOf" srcId="{DF5F00F5-E345-45FD-A141-B8232CE25F02}" destId="{673305EC-BBB1-4361-9947-D95C7A41EEEF}" srcOrd="0" destOrd="1" presId="urn:microsoft.com/office/officeart/2005/8/layout/vList2"/>
    <dgm:cxn modelId="{70C9D2A3-AE30-4B1F-ACDF-7388126A7791}" srcId="{DF5F00F5-E345-45FD-A141-B8232CE25F02}" destId="{9FA406C6-7597-4FF6-B728-03ACC1A590C0}" srcOrd="0" destOrd="0" parTransId="{877DE234-BA8B-4DD3-B319-EE6BD864B1C6}" sibTransId="{4BBB7091-DD28-4BF9-9853-1E2DC4DFE316}"/>
    <dgm:cxn modelId="{D3F7A5B3-E870-4817-B062-983C1E33F5FA}" type="presOf" srcId="{5102FB99-D860-461C-835D-3D7EE87A14FC}" destId="{673305EC-BBB1-4361-9947-D95C7A41EEEF}" srcOrd="0" destOrd="4" presId="urn:microsoft.com/office/officeart/2005/8/layout/vList2"/>
    <dgm:cxn modelId="{FFDACCB7-17BE-4275-8985-AA25773C7EB0}" type="presOf" srcId="{D5DEE431-BC9F-4D3E-B725-714D36EF1ACC}" destId="{DD1DFC50-D3CD-4B60-ADA5-D7385B49CBFB}" srcOrd="0" destOrd="0" presId="urn:microsoft.com/office/officeart/2005/8/layout/vList2"/>
    <dgm:cxn modelId="{A3259A69-E7AD-4D24-9446-F92C941A49F3}" type="presParOf" srcId="{73302135-9B53-4A31-9A04-A3E2D6470FF1}" destId="{DD1DFC50-D3CD-4B60-ADA5-D7385B49CBFB}" srcOrd="0" destOrd="0" presId="urn:microsoft.com/office/officeart/2005/8/layout/vList2"/>
    <dgm:cxn modelId="{C8333AE2-1C8C-4690-87AF-A9F7E043DED8}" type="presParOf" srcId="{73302135-9B53-4A31-9A04-A3E2D6470FF1}" destId="{673305EC-BBB1-4361-9947-D95C7A41EEE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B9D74-2A3A-44BE-BCF4-73D5108CE21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DFF349EF-481A-41B8-9B75-015EB7F92616}">
      <dgm:prSet/>
      <dgm:spPr/>
      <dgm:t>
        <a:bodyPr/>
        <a:lstStyle/>
        <a:p>
          <a:r>
            <a:rPr lang="de-DE" dirty="0"/>
            <a:t>Entwicklung eines Regelkonzepts zur Entwicklung eines </a:t>
          </a:r>
          <a:r>
            <a:rPr lang="de-DE" b="1" dirty="0"/>
            <a:t>statischen</a:t>
          </a:r>
          <a:r>
            <a:rPr lang="de-DE" dirty="0"/>
            <a:t> und </a:t>
          </a:r>
          <a:r>
            <a:rPr lang="de-DE" b="1" dirty="0"/>
            <a:t>dynamischen</a:t>
          </a:r>
          <a:r>
            <a:rPr lang="de-DE" dirty="0"/>
            <a:t> </a:t>
          </a:r>
          <a:r>
            <a:rPr lang="de-DE" b="1" dirty="0"/>
            <a:t>Lastmanagements</a:t>
          </a:r>
          <a:r>
            <a:rPr lang="de-DE" dirty="0"/>
            <a:t> zur Vermeidung von Engpässen und </a:t>
          </a:r>
          <a:r>
            <a:rPr lang="de-DE" dirty="0" err="1"/>
            <a:t>Phasenunsymmetrien</a:t>
          </a:r>
          <a:r>
            <a:rPr lang="de-DE" dirty="0"/>
            <a:t> </a:t>
          </a:r>
        </a:p>
      </dgm:t>
    </dgm:pt>
    <dgm:pt modelId="{BB67F48D-EE3A-4D39-BC8C-8E83817C45C5}" type="parTrans" cxnId="{563CE8D7-43C1-4255-9A49-28CE52D73342}">
      <dgm:prSet/>
      <dgm:spPr/>
      <dgm:t>
        <a:bodyPr/>
        <a:lstStyle/>
        <a:p>
          <a:endParaRPr lang="de-DE"/>
        </a:p>
      </dgm:t>
    </dgm:pt>
    <dgm:pt modelId="{35E5BB1C-17EF-4D8E-8CE0-24EB9F40D5E4}" type="sibTrans" cxnId="{563CE8D7-43C1-4255-9A49-28CE52D73342}">
      <dgm:prSet/>
      <dgm:spPr/>
      <dgm:t>
        <a:bodyPr/>
        <a:lstStyle/>
        <a:p>
          <a:endParaRPr lang="de-DE"/>
        </a:p>
      </dgm:t>
    </dgm:pt>
    <dgm:pt modelId="{E58559CD-2500-4011-953B-24FC0FBCBD7E}">
      <dgm:prSet/>
      <dgm:spPr/>
      <dgm:t>
        <a:bodyPr/>
        <a:lstStyle/>
        <a:p>
          <a:r>
            <a:rPr lang="de-DE" dirty="0"/>
            <a:t>Entwicklung eines </a:t>
          </a:r>
          <a:r>
            <a:rPr lang="de-DE" b="1" dirty="0"/>
            <a:t>Regelalgorithmus</a:t>
          </a:r>
          <a:r>
            <a:rPr lang="de-DE" dirty="0"/>
            <a:t> zur Umsetzung des Lastmanagements beispielsweise in Java </a:t>
          </a:r>
        </a:p>
      </dgm:t>
    </dgm:pt>
    <dgm:pt modelId="{61D8549D-988B-4985-BE63-8873D4462110}" type="parTrans" cxnId="{B9C5902F-897D-47A3-A35D-D06B179F0441}">
      <dgm:prSet/>
      <dgm:spPr/>
      <dgm:t>
        <a:bodyPr/>
        <a:lstStyle/>
        <a:p>
          <a:endParaRPr lang="de-DE"/>
        </a:p>
      </dgm:t>
    </dgm:pt>
    <dgm:pt modelId="{B163B873-7E12-42DA-8015-369B1C8DE044}" type="sibTrans" cxnId="{B9C5902F-897D-47A3-A35D-D06B179F0441}">
      <dgm:prSet/>
      <dgm:spPr/>
      <dgm:t>
        <a:bodyPr/>
        <a:lstStyle/>
        <a:p>
          <a:endParaRPr lang="de-DE"/>
        </a:p>
      </dgm:t>
    </dgm:pt>
    <dgm:pt modelId="{3D0135F9-4EC9-438C-AC69-A75582ECF192}">
      <dgm:prSet/>
      <dgm:spPr/>
      <dgm:t>
        <a:bodyPr/>
        <a:lstStyle/>
        <a:p>
          <a:r>
            <a:rPr lang="de-DE" dirty="0"/>
            <a:t>Entwicklung einer </a:t>
          </a:r>
          <a:r>
            <a:rPr lang="de-DE" b="1" dirty="0"/>
            <a:t>Simulation</a:t>
          </a:r>
          <a:r>
            <a:rPr lang="de-DE" dirty="0"/>
            <a:t> zur Verifikation des Algorithmus </a:t>
          </a:r>
        </a:p>
      </dgm:t>
    </dgm:pt>
    <dgm:pt modelId="{E2884333-BBDC-46CD-892B-8FB2ADC55E1B}" type="parTrans" cxnId="{EA91138F-F01B-457C-847F-BB12C82254FB}">
      <dgm:prSet/>
      <dgm:spPr/>
      <dgm:t>
        <a:bodyPr/>
        <a:lstStyle/>
        <a:p>
          <a:endParaRPr lang="de-DE"/>
        </a:p>
      </dgm:t>
    </dgm:pt>
    <dgm:pt modelId="{E90394AC-F871-496B-AC1C-605DC6A1A18D}" type="sibTrans" cxnId="{EA91138F-F01B-457C-847F-BB12C82254FB}">
      <dgm:prSet/>
      <dgm:spPr/>
      <dgm:t>
        <a:bodyPr/>
        <a:lstStyle/>
        <a:p>
          <a:endParaRPr lang="de-DE"/>
        </a:p>
      </dgm:t>
    </dgm:pt>
    <dgm:pt modelId="{8EFF4239-3204-474B-9A13-598DE818DDF2}">
      <dgm:prSet/>
      <dgm:spPr/>
      <dgm:t>
        <a:bodyPr/>
        <a:lstStyle/>
        <a:p>
          <a:r>
            <a:rPr lang="de-DE" b="1" dirty="0"/>
            <a:t>Erprobung und Verifikation </a:t>
          </a:r>
          <a:r>
            <a:rPr lang="de-DE" dirty="0"/>
            <a:t>des Regelalgorithmus im </a:t>
          </a:r>
          <a:r>
            <a:rPr lang="de-DE" b="1" dirty="0"/>
            <a:t>Labor</a:t>
          </a:r>
          <a:r>
            <a:rPr lang="de-DE" dirty="0"/>
            <a:t> sowie an einer </a:t>
          </a:r>
          <a:r>
            <a:rPr lang="de-DE" b="1" dirty="0"/>
            <a:t>realen Ladeinfrastruktur </a:t>
          </a:r>
        </a:p>
      </dgm:t>
    </dgm:pt>
    <dgm:pt modelId="{B9009F80-8E38-4D21-A05D-739CB5743288}" type="parTrans" cxnId="{2A60C392-F990-4795-A89E-EA66110D1354}">
      <dgm:prSet/>
      <dgm:spPr/>
      <dgm:t>
        <a:bodyPr/>
        <a:lstStyle/>
        <a:p>
          <a:endParaRPr lang="de-DE"/>
        </a:p>
      </dgm:t>
    </dgm:pt>
    <dgm:pt modelId="{C2B193F0-9B78-41F6-8E97-1D6A841B07DE}" type="sibTrans" cxnId="{2A60C392-F990-4795-A89E-EA66110D1354}">
      <dgm:prSet/>
      <dgm:spPr/>
      <dgm:t>
        <a:bodyPr/>
        <a:lstStyle/>
        <a:p>
          <a:endParaRPr lang="de-DE"/>
        </a:p>
      </dgm:t>
    </dgm:pt>
    <dgm:pt modelId="{7E797EB3-0E07-4A7C-A26A-323264DFE97C}" type="pres">
      <dgm:prSet presAssocID="{CC6B9D74-2A3A-44BE-BCF4-73D5108CE218}" presName="linear" presStyleCnt="0">
        <dgm:presLayoutVars>
          <dgm:animLvl val="lvl"/>
          <dgm:resizeHandles val="exact"/>
        </dgm:presLayoutVars>
      </dgm:prSet>
      <dgm:spPr/>
    </dgm:pt>
    <dgm:pt modelId="{0B0D921C-E0FC-4075-BAD5-831FAB865EF0}" type="pres">
      <dgm:prSet presAssocID="{DFF349EF-481A-41B8-9B75-015EB7F926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B7A9D0-3A34-4607-A56B-D782FB0A5CE3}" type="pres">
      <dgm:prSet presAssocID="{35E5BB1C-17EF-4D8E-8CE0-24EB9F40D5E4}" presName="spacer" presStyleCnt="0"/>
      <dgm:spPr/>
    </dgm:pt>
    <dgm:pt modelId="{37758C4E-3F33-47DF-AB8E-B2EC76B55A67}" type="pres">
      <dgm:prSet presAssocID="{E58559CD-2500-4011-953B-24FC0FBCBD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83BBFB-1DDC-4CF8-AC4E-F30D8A5F201A}" type="pres">
      <dgm:prSet presAssocID="{B163B873-7E12-42DA-8015-369B1C8DE044}" presName="spacer" presStyleCnt="0"/>
      <dgm:spPr/>
    </dgm:pt>
    <dgm:pt modelId="{1018C22D-040C-45D5-A954-F4DF063BDC6D}" type="pres">
      <dgm:prSet presAssocID="{3D0135F9-4EC9-438C-AC69-A75582ECF1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6B3940-25E4-4ED1-AED5-5FAA1041431D}" type="pres">
      <dgm:prSet presAssocID="{E90394AC-F871-496B-AC1C-605DC6A1A18D}" presName="spacer" presStyleCnt="0"/>
      <dgm:spPr/>
    </dgm:pt>
    <dgm:pt modelId="{2BC1A66A-DE55-477A-BB70-5DF6DF57E05F}" type="pres">
      <dgm:prSet presAssocID="{8EFF4239-3204-474B-9A13-598DE818DD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FAF312-9D47-499D-8B1D-E352A3D10270}" type="presOf" srcId="{CC6B9D74-2A3A-44BE-BCF4-73D5108CE218}" destId="{7E797EB3-0E07-4A7C-A26A-323264DFE97C}" srcOrd="0" destOrd="0" presId="urn:microsoft.com/office/officeart/2005/8/layout/vList2"/>
    <dgm:cxn modelId="{C288941E-EC38-4E39-8F03-57958418F876}" type="presOf" srcId="{3D0135F9-4EC9-438C-AC69-A75582ECF192}" destId="{1018C22D-040C-45D5-A954-F4DF063BDC6D}" srcOrd="0" destOrd="0" presId="urn:microsoft.com/office/officeart/2005/8/layout/vList2"/>
    <dgm:cxn modelId="{B9C5902F-897D-47A3-A35D-D06B179F0441}" srcId="{CC6B9D74-2A3A-44BE-BCF4-73D5108CE218}" destId="{E58559CD-2500-4011-953B-24FC0FBCBD7E}" srcOrd="1" destOrd="0" parTransId="{61D8549D-988B-4985-BE63-8873D4462110}" sibTransId="{B163B873-7E12-42DA-8015-369B1C8DE044}"/>
    <dgm:cxn modelId="{81120F36-1671-45A5-8126-9317D59C2FB8}" type="presOf" srcId="{8EFF4239-3204-474B-9A13-598DE818DDF2}" destId="{2BC1A66A-DE55-477A-BB70-5DF6DF57E05F}" srcOrd="0" destOrd="0" presId="urn:microsoft.com/office/officeart/2005/8/layout/vList2"/>
    <dgm:cxn modelId="{EA91138F-F01B-457C-847F-BB12C82254FB}" srcId="{CC6B9D74-2A3A-44BE-BCF4-73D5108CE218}" destId="{3D0135F9-4EC9-438C-AC69-A75582ECF192}" srcOrd="2" destOrd="0" parTransId="{E2884333-BBDC-46CD-892B-8FB2ADC55E1B}" sibTransId="{E90394AC-F871-496B-AC1C-605DC6A1A18D}"/>
    <dgm:cxn modelId="{2A60C392-F990-4795-A89E-EA66110D1354}" srcId="{CC6B9D74-2A3A-44BE-BCF4-73D5108CE218}" destId="{8EFF4239-3204-474B-9A13-598DE818DDF2}" srcOrd="3" destOrd="0" parTransId="{B9009F80-8E38-4D21-A05D-739CB5743288}" sibTransId="{C2B193F0-9B78-41F6-8E97-1D6A841B07DE}"/>
    <dgm:cxn modelId="{A7F09DB6-303D-4A27-89E7-F53FAA306DCE}" type="presOf" srcId="{E58559CD-2500-4011-953B-24FC0FBCBD7E}" destId="{37758C4E-3F33-47DF-AB8E-B2EC76B55A67}" srcOrd="0" destOrd="0" presId="urn:microsoft.com/office/officeart/2005/8/layout/vList2"/>
    <dgm:cxn modelId="{563CE8D7-43C1-4255-9A49-28CE52D73342}" srcId="{CC6B9D74-2A3A-44BE-BCF4-73D5108CE218}" destId="{DFF349EF-481A-41B8-9B75-015EB7F92616}" srcOrd="0" destOrd="0" parTransId="{BB67F48D-EE3A-4D39-BC8C-8E83817C45C5}" sibTransId="{35E5BB1C-17EF-4D8E-8CE0-24EB9F40D5E4}"/>
    <dgm:cxn modelId="{AE7D6AEE-B80B-4094-825D-18C403AE8B44}" type="presOf" srcId="{DFF349EF-481A-41B8-9B75-015EB7F92616}" destId="{0B0D921C-E0FC-4075-BAD5-831FAB865EF0}" srcOrd="0" destOrd="0" presId="urn:microsoft.com/office/officeart/2005/8/layout/vList2"/>
    <dgm:cxn modelId="{716BE3F7-9D74-4604-A291-6EE94CB4BD4F}" type="presParOf" srcId="{7E797EB3-0E07-4A7C-A26A-323264DFE97C}" destId="{0B0D921C-E0FC-4075-BAD5-831FAB865EF0}" srcOrd="0" destOrd="0" presId="urn:microsoft.com/office/officeart/2005/8/layout/vList2"/>
    <dgm:cxn modelId="{D7F73B73-854E-468C-B3F5-E28A869EEB20}" type="presParOf" srcId="{7E797EB3-0E07-4A7C-A26A-323264DFE97C}" destId="{23B7A9D0-3A34-4607-A56B-D782FB0A5CE3}" srcOrd="1" destOrd="0" presId="urn:microsoft.com/office/officeart/2005/8/layout/vList2"/>
    <dgm:cxn modelId="{A581C9F1-5278-4B97-A014-4BD05C6BF3D4}" type="presParOf" srcId="{7E797EB3-0E07-4A7C-A26A-323264DFE97C}" destId="{37758C4E-3F33-47DF-AB8E-B2EC76B55A67}" srcOrd="2" destOrd="0" presId="urn:microsoft.com/office/officeart/2005/8/layout/vList2"/>
    <dgm:cxn modelId="{90FAD906-85D9-404A-9915-72F05CBD25E9}" type="presParOf" srcId="{7E797EB3-0E07-4A7C-A26A-323264DFE97C}" destId="{5883BBFB-1DDC-4CF8-AC4E-F30D8A5F201A}" srcOrd="3" destOrd="0" presId="urn:microsoft.com/office/officeart/2005/8/layout/vList2"/>
    <dgm:cxn modelId="{B9586B9B-0C69-4105-BC12-8BAFC5F13923}" type="presParOf" srcId="{7E797EB3-0E07-4A7C-A26A-323264DFE97C}" destId="{1018C22D-040C-45D5-A954-F4DF063BDC6D}" srcOrd="4" destOrd="0" presId="urn:microsoft.com/office/officeart/2005/8/layout/vList2"/>
    <dgm:cxn modelId="{F2356B39-748A-4203-AC6D-2EF04E2BD951}" type="presParOf" srcId="{7E797EB3-0E07-4A7C-A26A-323264DFE97C}" destId="{9C6B3940-25E4-4ED1-AED5-5FAA1041431D}" srcOrd="5" destOrd="0" presId="urn:microsoft.com/office/officeart/2005/8/layout/vList2"/>
    <dgm:cxn modelId="{7092A292-35F1-4000-A08A-F51CCF31FC3F}" type="presParOf" srcId="{7E797EB3-0E07-4A7C-A26A-323264DFE97C}" destId="{2BC1A66A-DE55-477A-BB70-5DF6DF57E0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DFC50-D3CD-4B60-ADA5-D7385B49CBFB}">
      <dsp:nvSpPr>
        <dsp:cNvPr id="0" name=""/>
        <dsp:cNvSpPr/>
      </dsp:nvSpPr>
      <dsp:spPr>
        <a:xfrm>
          <a:off x="0" y="58230"/>
          <a:ext cx="2656203" cy="810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Forschungsprojekt</a:t>
          </a:r>
          <a:r>
            <a:rPr lang="en-GB" sz="2100" kern="1200" dirty="0"/>
            <a:t> </a:t>
          </a:r>
          <a:r>
            <a:rPr lang="de-DE" sz="2100" kern="1200" dirty="0" err="1"/>
            <a:t>iLiME</a:t>
          </a:r>
          <a:r>
            <a:rPr lang="en-GB" sz="2100" kern="1200" dirty="0"/>
            <a:t>:</a:t>
          </a:r>
          <a:endParaRPr lang="de-DE" sz="2100" kern="1200" dirty="0"/>
        </a:p>
      </dsp:txBody>
      <dsp:txXfrm>
        <a:off x="39580" y="97810"/>
        <a:ext cx="2577043" cy="731649"/>
      </dsp:txXfrm>
    </dsp:sp>
    <dsp:sp modelId="{673305EC-BBB1-4361-9947-D95C7A41EEEF}">
      <dsp:nvSpPr>
        <dsp:cNvPr id="0" name=""/>
        <dsp:cNvSpPr/>
      </dsp:nvSpPr>
      <dsp:spPr>
        <a:xfrm>
          <a:off x="0" y="869040"/>
          <a:ext cx="2656203" cy="2564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Überwachung</a:t>
          </a:r>
          <a:r>
            <a:rPr lang="en-GB" sz="1600" kern="1200" dirty="0"/>
            <a:t> der </a:t>
          </a:r>
          <a:r>
            <a:rPr lang="de-DE" sz="1600" kern="1200" dirty="0"/>
            <a:t>Spannungsqualität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Reduktion</a:t>
          </a:r>
          <a:r>
            <a:rPr lang="en-GB" sz="1600" kern="1200" dirty="0"/>
            <a:t> von </a:t>
          </a:r>
          <a:r>
            <a:rPr lang="de-DE" sz="1600" kern="1200" dirty="0"/>
            <a:t>Netzausbaumaßnahmen</a:t>
          </a:r>
          <a:r>
            <a:rPr lang="en-GB" sz="1600" kern="1200" dirty="0"/>
            <a:t> </a:t>
          </a:r>
          <a:r>
            <a:rPr lang="de-DE" sz="1600" kern="1200" dirty="0"/>
            <a:t>durch</a:t>
          </a:r>
          <a:r>
            <a:rPr lang="en-GB" sz="1600" kern="1200" dirty="0"/>
            <a:t> </a:t>
          </a:r>
          <a:r>
            <a:rPr lang="de-DE" sz="1600" kern="1200" dirty="0"/>
            <a:t>Lastmanagement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Ladeeinrichtung</a:t>
          </a:r>
          <a:r>
            <a:rPr lang="en-GB" sz="1600" kern="1200" dirty="0"/>
            <a:t> </a:t>
          </a:r>
          <a:r>
            <a:rPr lang="de-DE" sz="1600" kern="1200" dirty="0"/>
            <a:t>im</a:t>
          </a:r>
          <a:r>
            <a:rPr lang="en-GB" sz="1600" kern="1200" dirty="0"/>
            <a:t> </a:t>
          </a:r>
          <a:r>
            <a:rPr lang="de-DE" sz="1600" kern="1200" dirty="0"/>
            <a:t>Parkraum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Batteriespeicher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Lokales</a:t>
          </a:r>
          <a:r>
            <a:rPr lang="en-GB" sz="1600" kern="1200" dirty="0"/>
            <a:t> </a:t>
          </a:r>
          <a:r>
            <a:rPr lang="de-DE" sz="1600" kern="1200" dirty="0"/>
            <a:t>Lastmanagement</a:t>
          </a:r>
          <a:r>
            <a:rPr lang="en-GB" sz="1600" kern="1200" dirty="0"/>
            <a:t> der </a:t>
          </a:r>
          <a:r>
            <a:rPr lang="de-DE" sz="1600" kern="1200" dirty="0"/>
            <a:t>Ladeeinrichtung</a:t>
          </a:r>
        </a:p>
      </dsp:txBody>
      <dsp:txXfrm>
        <a:off x="0" y="869040"/>
        <a:ext cx="2656203" cy="2564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921C-E0FC-4075-BAD5-831FAB865EF0}">
      <dsp:nvSpPr>
        <dsp:cNvPr id="0" name=""/>
        <dsp:cNvSpPr/>
      </dsp:nvSpPr>
      <dsp:spPr>
        <a:xfrm>
          <a:off x="0" y="79560"/>
          <a:ext cx="8207375" cy="895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eines Regelkonzepts zur Entwicklung eines </a:t>
          </a:r>
          <a:r>
            <a:rPr lang="de-DE" sz="1700" b="1" kern="1200" dirty="0"/>
            <a:t>statischen</a:t>
          </a:r>
          <a:r>
            <a:rPr lang="de-DE" sz="1700" kern="1200" dirty="0"/>
            <a:t> und </a:t>
          </a:r>
          <a:r>
            <a:rPr lang="de-DE" sz="1700" b="1" kern="1200" dirty="0"/>
            <a:t>dynamischen</a:t>
          </a:r>
          <a:r>
            <a:rPr lang="de-DE" sz="1700" kern="1200" dirty="0"/>
            <a:t> </a:t>
          </a:r>
          <a:r>
            <a:rPr lang="de-DE" sz="1700" b="1" kern="1200" dirty="0"/>
            <a:t>Lastmanagements</a:t>
          </a:r>
          <a:r>
            <a:rPr lang="de-DE" sz="1700" kern="1200" dirty="0"/>
            <a:t> zur Vermeidung von Engpässen und </a:t>
          </a:r>
          <a:r>
            <a:rPr lang="de-DE" sz="1700" kern="1200" dirty="0" err="1"/>
            <a:t>Phasenunsymmetrien</a:t>
          </a:r>
          <a:r>
            <a:rPr lang="de-DE" sz="1700" kern="1200" dirty="0"/>
            <a:t> </a:t>
          </a:r>
        </a:p>
      </dsp:txBody>
      <dsp:txXfrm>
        <a:off x="43693" y="123253"/>
        <a:ext cx="8119989" cy="807664"/>
      </dsp:txXfrm>
    </dsp:sp>
    <dsp:sp modelId="{37758C4E-3F33-47DF-AB8E-B2EC76B55A67}">
      <dsp:nvSpPr>
        <dsp:cNvPr id="0" name=""/>
        <dsp:cNvSpPr/>
      </dsp:nvSpPr>
      <dsp:spPr>
        <a:xfrm>
          <a:off x="0" y="1023570"/>
          <a:ext cx="8207375" cy="8950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eines </a:t>
          </a:r>
          <a:r>
            <a:rPr lang="de-DE" sz="1700" b="1" kern="1200" dirty="0"/>
            <a:t>Regelalgorithmus</a:t>
          </a:r>
          <a:r>
            <a:rPr lang="de-DE" sz="1700" kern="1200" dirty="0"/>
            <a:t> zur Umsetzung des Lastmanagements beispielsweise in Java </a:t>
          </a:r>
        </a:p>
      </dsp:txBody>
      <dsp:txXfrm>
        <a:off x="43693" y="1067263"/>
        <a:ext cx="8119989" cy="807664"/>
      </dsp:txXfrm>
    </dsp:sp>
    <dsp:sp modelId="{1018C22D-040C-45D5-A954-F4DF063BDC6D}">
      <dsp:nvSpPr>
        <dsp:cNvPr id="0" name=""/>
        <dsp:cNvSpPr/>
      </dsp:nvSpPr>
      <dsp:spPr>
        <a:xfrm>
          <a:off x="0" y="1967580"/>
          <a:ext cx="8207375" cy="8950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einer </a:t>
          </a:r>
          <a:r>
            <a:rPr lang="de-DE" sz="1700" b="1" kern="1200" dirty="0"/>
            <a:t>Simulation</a:t>
          </a:r>
          <a:r>
            <a:rPr lang="de-DE" sz="1700" kern="1200" dirty="0"/>
            <a:t> zur Verifikation des Algorithmus </a:t>
          </a:r>
        </a:p>
      </dsp:txBody>
      <dsp:txXfrm>
        <a:off x="43693" y="2011273"/>
        <a:ext cx="8119989" cy="807664"/>
      </dsp:txXfrm>
    </dsp:sp>
    <dsp:sp modelId="{2BC1A66A-DE55-477A-BB70-5DF6DF57E05F}">
      <dsp:nvSpPr>
        <dsp:cNvPr id="0" name=""/>
        <dsp:cNvSpPr/>
      </dsp:nvSpPr>
      <dsp:spPr>
        <a:xfrm>
          <a:off x="0" y="2911590"/>
          <a:ext cx="8207375" cy="8950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/>
            <a:t>Erprobung und Verifikation </a:t>
          </a:r>
          <a:r>
            <a:rPr lang="de-DE" sz="1700" kern="1200" dirty="0"/>
            <a:t>des Regelalgorithmus im </a:t>
          </a:r>
          <a:r>
            <a:rPr lang="de-DE" sz="1700" b="1" kern="1200" dirty="0"/>
            <a:t>Labor</a:t>
          </a:r>
          <a:r>
            <a:rPr lang="de-DE" sz="1700" kern="1200" dirty="0"/>
            <a:t> sowie an einer </a:t>
          </a:r>
          <a:r>
            <a:rPr lang="de-DE" sz="1700" b="1" kern="1200" dirty="0"/>
            <a:t>realen Ladeinfrastruktur </a:t>
          </a:r>
        </a:p>
      </dsp:txBody>
      <dsp:txXfrm>
        <a:off x="43693" y="2955283"/>
        <a:ext cx="8119989" cy="80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18.09.2019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1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5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60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45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5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0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7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1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03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9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73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1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18.09.2019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none" lIns="0" tIns="0" rIns="0" bIns="1260000" anchor="b" anchorCtr="0">
            <a:normAutofit/>
          </a:bodyPr>
          <a:lstStyle>
            <a:lvl1pPr marL="0" indent="0" algn="ctr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61525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5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6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7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1">
            <a:normAutofit/>
          </a:bodyPr>
          <a:lstStyle>
            <a:lvl1pPr marL="0" indent="0" algn="ctr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 für Energieübertragung und Hochspannungstechnik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12019" y="3983050"/>
            <a:ext cx="1617957" cy="1617957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dirty="0">
                <a:solidFill>
                  <a:schemeClr val="bg1"/>
                </a:solidFill>
              </a:rPr>
              <a:t>Universität Stuttgart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dirty="0">
                <a:solidFill>
                  <a:schemeClr val="bg1"/>
                </a:solidFill>
              </a:rPr>
              <a:t>Institut</a:t>
            </a:r>
            <a:r>
              <a:rPr lang="de-DE" sz="1200" baseline="0" dirty="0">
                <a:solidFill>
                  <a:schemeClr val="bg1"/>
                </a:solidFill>
              </a:rPr>
              <a:t> für Energieübertragung und Hochspannungstechnik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baseline="0" dirty="0">
                <a:solidFill>
                  <a:schemeClr val="bg1"/>
                </a:solidFill>
              </a:rPr>
              <a:t>Pfaffenwaldring 47 IEH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baseline="0" dirty="0">
                <a:solidFill>
                  <a:schemeClr val="bg1"/>
                </a:solidFill>
              </a:rPr>
              <a:t>D-70569 Stuttgart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st156449@stud.uni-stuttgart.de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 für Energieübertragung und Hochspannungstechnik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rmAutofit/>
          </a:bodyPr>
          <a:lstStyle>
            <a:lvl1pPr marL="0" indent="0" algn="ctr">
              <a:lnSpc>
                <a:spcPct val="90000"/>
              </a:lnSpc>
              <a:defRPr sz="25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pic>
        <p:nvPicPr>
          <p:cNvPr id="8" name="Picture 3" descr="\\ieh-cifs.tik.uni-stuttgart.de\IEH\shared\Public\Vorlagen\Logos\IEH\IEH-Logo weisser Hintergrund.pn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82" y="5082474"/>
            <a:ext cx="1035385" cy="64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65675" y="3720780"/>
            <a:ext cx="1341512" cy="1341512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5418000"/>
            <a:ext cx="6883376" cy="123111"/>
          </a:xfrm>
        </p:spPr>
        <p:txBody>
          <a:bodyPr/>
          <a:lstStyle/>
          <a:p>
            <a:r>
              <a:rPr lang="de-DE" dirty="0"/>
              <a:t> Universität Stuttgart | Stefan Tenbohlen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 algn="ctr"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Stefan </a:t>
            </a:r>
            <a:r>
              <a:rPr lang="de-DE" dirty="0" err="1"/>
              <a:t>Tenbohlen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C4A6ABA-F757-471B-94FD-29480693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8400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 dirty="0"/>
              <a:t>01.10.2019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Universität Stuttgart | Philipp Metzler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88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9" r:id="rId22"/>
    <p:sldLayoutId id="2147483690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952451" y="648000"/>
            <a:ext cx="4276774" cy="483423"/>
          </a:xfrm>
        </p:spPr>
        <p:txBody>
          <a:bodyPr/>
          <a:lstStyle/>
          <a:p>
            <a:r>
              <a:rPr lang="en-GB" dirty="0" err="1"/>
              <a:t>Institut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Energieübertragung</a:t>
            </a:r>
            <a:r>
              <a:rPr lang="en-GB" dirty="0"/>
              <a:t> und </a:t>
            </a:r>
            <a:r>
              <a:rPr lang="en-GB" dirty="0" err="1"/>
              <a:t>Hochspannungstechnik</a:t>
            </a:r>
            <a:endParaRPr lang="en-GB" dirty="0"/>
          </a:p>
          <a:p>
            <a:endParaRPr lang="en-GB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179512" y="2884216"/>
            <a:ext cx="70866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0" rIns="0" bIns="0" anchor="ctr"/>
          <a:lstStyle>
            <a:lvl1pPr marL="171436" indent="-171436" algn="l" defTabSz="685745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34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32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667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866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799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72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44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17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Introduction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CFD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Experimental Model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Disc Type </a:t>
            </a:r>
            <a:r>
              <a:rPr lang="de-DE" sz="1800" dirty="0" err="1">
                <a:solidFill>
                  <a:schemeClr val="bg1"/>
                </a:solidFill>
              </a:rPr>
              <a:t>Winding</a:t>
            </a:r>
            <a:endParaRPr lang="de-DE" sz="1800" dirty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Optical Investigation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Oil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Velocity</a:t>
            </a:r>
            <a:endParaRPr lang="de-DE" sz="1800" dirty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Temperature</a:t>
            </a:r>
            <a:r>
              <a:rPr lang="de-DE" sz="1800" dirty="0">
                <a:solidFill>
                  <a:schemeClr val="bg1"/>
                </a:solidFill>
              </a:rPr>
              <a:t> Distribution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Conclusion</a:t>
            </a:r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2E271251-838B-4034-9860-FBC86A1AA8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9883" b="19883"/>
          <a:stretch>
            <a:fillRect/>
          </a:stretch>
        </p:blipFill>
        <p:spPr>
          <a:xfrm>
            <a:off x="0" y="1407601"/>
            <a:ext cx="9144000" cy="3672000"/>
          </a:xfrm>
        </p:spPr>
      </p:pic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953000" y="866775"/>
            <a:ext cx="3927674" cy="3786752"/>
          </a:xfrm>
          <a:solidFill>
            <a:srgbClr val="0070C0"/>
          </a:solidFill>
        </p:spPr>
        <p:txBody>
          <a:bodyPr anchor="ctr"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intelligenten</a:t>
            </a:r>
            <a:r>
              <a:rPr lang="en-GB" dirty="0"/>
              <a:t> Lade- und </a:t>
            </a:r>
            <a:br>
              <a:rPr lang="en-GB" dirty="0"/>
            </a:br>
            <a:r>
              <a:rPr lang="en-GB" dirty="0" err="1"/>
              <a:t>Lastmanagementsystem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den </a:t>
            </a:r>
            <a:r>
              <a:rPr lang="en-GB" dirty="0" err="1"/>
              <a:t>Parkraum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65700" y="3673155"/>
            <a:ext cx="1341512" cy="1341512"/>
          </a:xfrm>
        </p:spPr>
        <p:txBody>
          <a:bodyPr/>
          <a:lstStyle/>
          <a:p>
            <a:pPr algn="ctr"/>
            <a:r>
              <a:rPr lang="en-GB" dirty="0"/>
              <a:t>Philipp Metzler</a:t>
            </a: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0" y="1672249"/>
            <a:ext cx="7086600" cy="26351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0" rIns="0" bIns="0" anchor="ctr"/>
          <a:lstStyle>
            <a:lvl1pPr marL="171436" indent="-171436" algn="l" defTabSz="685745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34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32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667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866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799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72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44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17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GB" sz="1800" dirty="0" err="1">
                <a:solidFill>
                  <a:schemeClr val="bg1"/>
                </a:solidFill>
              </a:rPr>
              <a:t>Einleitung</a:t>
            </a:r>
            <a:r>
              <a:rPr lang="en-GB" sz="1800" dirty="0">
                <a:solidFill>
                  <a:schemeClr val="bg1"/>
                </a:solidFill>
              </a:rPr>
              <a:t> und </a:t>
            </a:r>
            <a:r>
              <a:rPr lang="en-GB" sz="1800" dirty="0" err="1">
                <a:solidFill>
                  <a:schemeClr val="bg1"/>
                </a:solidFill>
              </a:rPr>
              <a:t>Aufgabenstellung</a:t>
            </a:r>
            <a:endParaRPr lang="en-GB" sz="1800" dirty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Anforderungen</a:t>
            </a:r>
            <a:r>
              <a:rPr lang="en-GB" sz="1800" dirty="0">
                <a:solidFill>
                  <a:schemeClr val="bg1"/>
                </a:solidFill>
              </a:rPr>
              <a:t> an das </a:t>
            </a:r>
            <a:r>
              <a:rPr lang="de-DE" sz="1800" dirty="0">
                <a:solidFill>
                  <a:schemeClr val="bg1"/>
                </a:solidFill>
              </a:rPr>
              <a:t>Lastmanagement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Aufbau und </a:t>
            </a:r>
            <a:r>
              <a:rPr lang="de-DE" sz="1800" dirty="0">
                <a:solidFill>
                  <a:schemeClr val="bg1"/>
                </a:solidFill>
              </a:rPr>
              <a:t>Funktion</a:t>
            </a:r>
            <a:r>
              <a:rPr lang="en-GB" sz="1800" dirty="0">
                <a:solidFill>
                  <a:schemeClr val="bg1"/>
                </a:solidFill>
              </a:rPr>
              <a:t> des 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</a:rPr>
              <a:t>   </a:t>
            </a:r>
            <a:r>
              <a:rPr lang="de-DE" sz="1800" dirty="0">
                <a:solidFill>
                  <a:schemeClr val="bg1"/>
                </a:solidFill>
              </a:rPr>
              <a:t>Lastmanagementsystems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Erprobung</a:t>
            </a:r>
            <a:r>
              <a:rPr lang="en-GB" sz="1800" dirty="0">
                <a:solidFill>
                  <a:schemeClr val="bg1"/>
                </a:solidFill>
              </a:rPr>
              <a:t> und </a:t>
            </a:r>
            <a:r>
              <a:rPr lang="de-DE" sz="1800" dirty="0">
                <a:solidFill>
                  <a:schemeClr val="bg1"/>
                </a:solidFill>
              </a:rPr>
              <a:t>Validierung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US" sz="1700" dirty="0" err="1">
                <a:solidFill>
                  <a:schemeClr val="bg1"/>
                </a:solidFill>
              </a:rPr>
              <a:t>Ergebnisse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5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468000" y="1211766"/>
            <a:ext cx="3960000" cy="3877759"/>
          </a:xfrm>
        </p:spPr>
        <p:txBody>
          <a:bodyPr/>
          <a:lstStyle/>
          <a:p>
            <a:pPr marL="0" indent="0">
              <a:buNone/>
            </a:pPr>
            <a:r>
              <a:rPr lang="de-LI" u="sng" dirty="0"/>
              <a:t>Regelungstechnisches</a:t>
            </a:r>
            <a:r>
              <a:rPr lang="en-GB" u="sng" dirty="0"/>
              <a:t> </a:t>
            </a:r>
            <a:r>
              <a:rPr lang="de-DE" u="sng" dirty="0"/>
              <a:t>Lastmanagement</a:t>
            </a:r>
            <a:r>
              <a:rPr lang="en-GB" u="sng" dirty="0"/>
              <a:t>:</a:t>
            </a:r>
          </a:p>
          <a:p>
            <a:r>
              <a:rPr lang="en-GB" dirty="0"/>
              <a:t>Ansatz:</a:t>
            </a:r>
          </a:p>
          <a:p>
            <a:pPr lvl="1"/>
            <a:r>
              <a:rPr lang="en-GB" sz="1350" dirty="0"/>
              <a:t>Definition </a:t>
            </a:r>
            <a:r>
              <a:rPr lang="de-DE" sz="1350" dirty="0"/>
              <a:t>eines</a:t>
            </a:r>
            <a:r>
              <a:rPr lang="en-GB" sz="1350" dirty="0"/>
              <a:t> </a:t>
            </a:r>
            <a:r>
              <a:rPr lang="de-DE" sz="1350" dirty="0"/>
              <a:t>Regelkreises</a:t>
            </a:r>
          </a:p>
          <a:p>
            <a:pPr lvl="1"/>
            <a:r>
              <a:rPr lang="de-DE" sz="1350" dirty="0"/>
              <a:t>Bestimmen</a:t>
            </a:r>
            <a:r>
              <a:rPr lang="en-GB" sz="1350" dirty="0"/>
              <a:t> der </a:t>
            </a:r>
            <a:r>
              <a:rPr lang="de-DE" sz="1350" dirty="0"/>
              <a:t>Übertragungsfunktion</a:t>
            </a:r>
          </a:p>
          <a:p>
            <a:pPr lvl="1"/>
            <a:r>
              <a:rPr lang="de-DE" sz="1350" dirty="0"/>
              <a:t>Auswahl</a:t>
            </a:r>
            <a:r>
              <a:rPr lang="en-GB" sz="1350" dirty="0"/>
              <a:t> / </a:t>
            </a:r>
            <a:r>
              <a:rPr lang="de-DE" sz="1350" dirty="0"/>
              <a:t>Kalibrierung</a:t>
            </a:r>
            <a:r>
              <a:rPr lang="en-GB" sz="1350" dirty="0"/>
              <a:t> des </a:t>
            </a:r>
            <a:r>
              <a:rPr lang="de-DE" sz="1350" dirty="0"/>
              <a:t>Reglers</a:t>
            </a:r>
          </a:p>
          <a:p>
            <a:r>
              <a:rPr lang="de-DE" dirty="0"/>
              <a:t>Vorteile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Geringe</a:t>
            </a:r>
            <a:r>
              <a:rPr lang="en-GB" sz="1350" dirty="0"/>
              <a:t> </a:t>
            </a:r>
            <a:r>
              <a:rPr lang="de-DE" sz="1350" dirty="0"/>
              <a:t>Rechenleistung</a:t>
            </a:r>
            <a:r>
              <a:rPr lang="en-GB" sz="1350" dirty="0"/>
              <a:t> </a:t>
            </a:r>
            <a:r>
              <a:rPr lang="de-DE" sz="1350" dirty="0"/>
              <a:t>erforderlich</a:t>
            </a:r>
          </a:p>
          <a:p>
            <a:pPr lvl="1"/>
            <a:r>
              <a:rPr lang="de-DE" sz="1350" dirty="0"/>
              <a:t>Hohe</a:t>
            </a:r>
            <a:r>
              <a:rPr lang="en-GB" sz="1350" dirty="0"/>
              <a:t> </a:t>
            </a:r>
            <a:r>
              <a:rPr lang="de-DE" sz="1350" dirty="0"/>
              <a:t>Systemstabilität</a:t>
            </a:r>
          </a:p>
          <a:p>
            <a:r>
              <a:rPr lang="de-DE" dirty="0"/>
              <a:t>Nachteile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</a:t>
            </a:r>
            <a:r>
              <a:rPr lang="de-DE" sz="1350" dirty="0"/>
              <a:t>nur</a:t>
            </a:r>
            <a:r>
              <a:rPr lang="en-GB" sz="1350" dirty="0"/>
              <a:t> </a:t>
            </a:r>
            <a:r>
              <a:rPr lang="de-DE" sz="1350" dirty="0"/>
              <a:t>schlecht</a:t>
            </a:r>
            <a:r>
              <a:rPr lang="en-GB" sz="1350" dirty="0"/>
              <a:t> </a:t>
            </a:r>
            <a:r>
              <a:rPr lang="de-DE" sz="1350" dirty="0"/>
              <a:t>regelbar</a:t>
            </a:r>
            <a:r>
              <a:rPr lang="en-GB" sz="1350" dirty="0"/>
              <a:t> (</a:t>
            </a:r>
            <a:r>
              <a:rPr lang="de-DE" sz="1350" dirty="0"/>
              <a:t>unbekannt</a:t>
            </a:r>
            <a:r>
              <a:rPr lang="en-GB" sz="1350" dirty="0"/>
              <a:t>)</a:t>
            </a:r>
          </a:p>
          <a:p>
            <a:pPr lvl="1"/>
            <a:r>
              <a:rPr lang="de-DE" sz="1350" dirty="0"/>
              <a:t>Unterschiedliche</a:t>
            </a:r>
            <a:r>
              <a:rPr lang="en-GB" sz="1350" dirty="0"/>
              <a:t> </a:t>
            </a:r>
            <a:r>
              <a:rPr lang="de-DE" sz="1350" dirty="0"/>
              <a:t>Führungsgrößen</a:t>
            </a:r>
            <a:r>
              <a:rPr lang="en-GB" sz="1350" dirty="0"/>
              <a:t> </a:t>
            </a:r>
            <a:r>
              <a:rPr lang="de-DE" sz="1350" dirty="0"/>
              <a:t>mit</a:t>
            </a:r>
            <a:r>
              <a:rPr lang="en-GB" sz="1350" dirty="0"/>
              <a:t> </a:t>
            </a:r>
            <a:r>
              <a:rPr lang="de-DE" sz="1350" dirty="0"/>
              <a:t>teilweise</a:t>
            </a:r>
            <a:r>
              <a:rPr lang="en-GB" sz="1350" dirty="0"/>
              <a:t> </a:t>
            </a:r>
            <a:r>
              <a:rPr lang="de-DE" sz="1350" dirty="0"/>
              <a:t>entgegengesetzten</a:t>
            </a:r>
            <a:r>
              <a:rPr lang="en-GB" sz="1350" dirty="0"/>
              <a:t> </a:t>
            </a:r>
            <a:r>
              <a:rPr lang="de-DE" sz="1350" dirty="0"/>
              <a:t>Zielen</a:t>
            </a:r>
            <a:r>
              <a:rPr lang="en-GB" sz="1350" dirty="0"/>
              <a:t>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715688" y="1211266"/>
            <a:ext cx="3960000" cy="3877759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Optimierungsbasiertes</a:t>
            </a:r>
            <a:r>
              <a:rPr lang="en-GB" u="sng" dirty="0"/>
              <a:t> </a:t>
            </a:r>
            <a:r>
              <a:rPr lang="de-DE" u="sng" dirty="0"/>
              <a:t>Lastmanagement</a:t>
            </a:r>
            <a:r>
              <a:rPr lang="en-GB" u="sng" dirty="0"/>
              <a:t>:</a:t>
            </a:r>
          </a:p>
          <a:p>
            <a:r>
              <a:rPr lang="en-GB" dirty="0"/>
              <a:t>Ansatz:</a:t>
            </a:r>
          </a:p>
          <a:p>
            <a:pPr lvl="1"/>
            <a:r>
              <a:rPr lang="de-DE" sz="1350" dirty="0"/>
              <a:t>Prüfen</a:t>
            </a:r>
            <a:r>
              <a:rPr lang="en-GB" sz="1350" dirty="0"/>
              <a:t> des </a:t>
            </a:r>
            <a:r>
              <a:rPr lang="de-DE" sz="1350" dirty="0"/>
              <a:t>Fahrzeugverhaltens</a:t>
            </a:r>
          </a:p>
          <a:p>
            <a:pPr lvl="1"/>
            <a:r>
              <a:rPr lang="de-DE" sz="1350" dirty="0"/>
              <a:t>Berechnen</a:t>
            </a:r>
            <a:r>
              <a:rPr lang="en-GB" sz="1350" dirty="0"/>
              <a:t> der Fitness </a:t>
            </a:r>
            <a:r>
              <a:rPr lang="de-DE" sz="1350" dirty="0"/>
              <a:t>jeder</a:t>
            </a:r>
            <a:r>
              <a:rPr lang="en-GB" sz="1350" dirty="0"/>
              <a:t> </a:t>
            </a:r>
            <a:r>
              <a:rPr lang="de-DE" sz="1350" dirty="0"/>
              <a:t>möglichen</a:t>
            </a:r>
            <a:r>
              <a:rPr lang="en-GB" sz="1350" dirty="0"/>
              <a:t> </a:t>
            </a:r>
            <a:r>
              <a:rPr lang="de-DE" sz="1350" dirty="0"/>
              <a:t>Kombination</a:t>
            </a:r>
            <a:r>
              <a:rPr lang="en-GB" sz="1350" dirty="0"/>
              <a:t> </a:t>
            </a:r>
          </a:p>
          <a:p>
            <a:pPr lvl="1"/>
            <a:r>
              <a:rPr lang="en-GB" sz="1350" dirty="0"/>
              <a:t>Auf </a:t>
            </a:r>
            <a:r>
              <a:rPr lang="de-DE" sz="1350" dirty="0"/>
              <a:t>Grenzwerteinhaltung</a:t>
            </a:r>
            <a:r>
              <a:rPr lang="en-GB" sz="1350" dirty="0"/>
              <a:t> </a:t>
            </a:r>
            <a:r>
              <a:rPr lang="de-DE" sz="1350" dirty="0"/>
              <a:t>prüfen</a:t>
            </a:r>
          </a:p>
          <a:p>
            <a:r>
              <a:rPr lang="de-DE" dirty="0"/>
              <a:t>Vorteil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Für</a:t>
            </a:r>
            <a:r>
              <a:rPr lang="en-GB" sz="1350" dirty="0"/>
              <a:t> </a:t>
            </a:r>
            <a:r>
              <a:rPr lang="de-DE" sz="1350" dirty="0"/>
              <a:t>alle</a:t>
            </a:r>
            <a:r>
              <a:rPr lang="en-GB" sz="1350" dirty="0"/>
              <a:t> </a:t>
            </a:r>
            <a:r>
              <a:rPr lang="de-DE" sz="1350" dirty="0"/>
              <a:t>Grenzwerte</a:t>
            </a:r>
            <a:r>
              <a:rPr lang="en-GB" sz="1350" dirty="0"/>
              <a:t> </a:t>
            </a:r>
            <a:r>
              <a:rPr lang="de-DE" sz="1350" dirty="0"/>
              <a:t>anpassbar</a:t>
            </a:r>
          </a:p>
          <a:p>
            <a:pPr lvl="1"/>
            <a:r>
              <a:rPr lang="de-DE" sz="1350" dirty="0"/>
              <a:t>Kein</a:t>
            </a:r>
            <a:r>
              <a:rPr lang="en-GB" sz="1350" dirty="0"/>
              <a:t> </a:t>
            </a:r>
            <a:r>
              <a:rPr lang="de-DE" sz="1350" dirty="0"/>
              <a:t>Überschwingen</a:t>
            </a:r>
            <a:r>
              <a:rPr lang="en-GB" sz="1350" dirty="0"/>
              <a:t> </a:t>
            </a:r>
            <a:r>
              <a:rPr lang="de-DE" sz="1350" dirty="0"/>
              <a:t>oder</a:t>
            </a:r>
            <a:r>
              <a:rPr lang="en-GB" sz="1350" dirty="0"/>
              <a:t> </a:t>
            </a:r>
            <a:r>
              <a:rPr lang="de-DE" sz="1350" dirty="0"/>
              <a:t>Grenzwertabweichungen</a:t>
            </a:r>
            <a:r>
              <a:rPr lang="en-GB" sz="1350" dirty="0"/>
              <a:t> </a:t>
            </a:r>
          </a:p>
          <a:p>
            <a:r>
              <a:rPr lang="de-DE" dirty="0"/>
              <a:t>Nachteile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Hoher</a:t>
            </a:r>
            <a:r>
              <a:rPr lang="en-GB" sz="1350" dirty="0"/>
              <a:t> </a:t>
            </a:r>
            <a:r>
              <a:rPr lang="de-DE" sz="1350" dirty="0"/>
              <a:t>Rechenaufwand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Betrachtete</a:t>
            </a:r>
            <a:r>
              <a:rPr lang="en-GB" dirty="0"/>
              <a:t> </a:t>
            </a:r>
            <a:r>
              <a:rPr lang="en-GB" dirty="0" err="1"/>
              <a:t>Konzepte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E2FE33-075E-4BD6-AE03-7F9E20A775C3}"/>
              </a:ext>
            </a:extLst>
          </p:cNvPr>
          <p:cNvSpPr/>
          <p:nvPr/>
        </p:nvSpPr>
        <p:spPr>
          <a:xfrm>
            <a:off x="391922" y="1211266"/>
            <a:ext cx="4119117" cy="388839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1175E5-559D-4031-8FAB-15BE40C5B355}"/>
              </a:ext>
            </a:extLst>
          </p:cNvPr>
          <p:cNvSpPr/>
          <p:nvPr/>
        </p:nvSpPr>
        <p:spPr>
          <a:xfrm>
            <a:off x="4643283" y="1211266"/>
            <a:ext cx="4119117" cy="388839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1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Funktion</a:t>
            </a:r>
            <a:r>
              <a:rPr lang="en-GB" dirty="0"/>
              <a:t> des </a:t>
            </a:r>
            <a:r>
              <a:rPr lang="en-GB" dirty="0" err="1"/>
              <a:t>Optimierungsbasierten</a:t>
            </a:r>
            <a:r>
              <a:rPr lang="en-GB" dirty="0"/>
              <a:t> </a:t>
            </a:r>
            <a:r>
              <a:rPr lang="en-GB" dirty="0" err="1"/>
              <a:t>Lastmanagements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 dirty="0"/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DED3E00-1476-4CBC-BAB8-41013825F1FF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2582220" y="2384784"/>
            <a:ext cx="533460" cy="667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4571FDF-85A2-4B77-8944-241EB07DDF29}"/>
              </a:ext>
            </a:extLst>
          </p:cNvPr>
          <p:cNvCxnSpPr>
            <a:cxnSpLocks/>
          </p:cNvCxnSpPr>
          <p:nvPr/>
        </p:nvCxnSpPr>
        <p:spPr>
          <a:xfrm flipH="1" flipV="1">
            <a:off x="2348305" y="2387116"/>
            <a:ext cx="469204" cy="9775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08403A06-68A4-4787-8319-B34031D09C9F}"/>
              </a:ext>
            </a:extLst>
          </p:cNvPr>
          <p:cNvCxnSpPr>
            <a:cxnSpLocks/>
          </p:cNvCxnSpPr>
          <p:nvPr/>
        </p:nvCxnSpPr>
        <p:spPr>
          <a:xfrm flipH="1" flipV="1">
            <a:off x="2118484" y="2384717"/>
            <a:ext cx="265638" cy="1141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DC7A235-96FD-46D4-B6B7-6FCCACB2415F}"/>
              </a:ext>
            </a:extLst>
          </p:cNvPr>
          <p:cNvCxnSpPr>
            <a:cxnSpLocks/>
          </p:cNvCxnSpPr>
          <p:nvPr/>
        </p:nvCxnSpPr>
        <p:spPr>
          <a:xfrm flipH="1" flipV="1">
            <a:off x="1892114" y="2388527"/>
            <a:ext cx="75289" cy="14333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235FF38-540D-4522-9B09-37DB021CFCDA}"/>
              </a:ext>
            </a:extLst>
          </p:cNvPr>
          <p:cNvGrpSpPr/>
          <p:nvPr/>
        </p:nvGrpSpPr>
        <p:grpSpPr>
          <a:xfrm>
            <a:off x="606530" y="1221052"/>
            <a:ext cx="3780000" cy="3878613"/>
            <a:chOff x="4878611" y="222033"/>
            <a:chExt cx="3780000" cy="3878613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8FABA7D3-9F2F-4F87-A2A9-8DCD05B126AB}"/>
                </a:ext>
              </a:extLst>
            </p:cNvPr>
            <p:cNvGrpSpPr/>
            <p:nvPr/>
          </p:nvGrpSpPr>
          <p:grpSpPr>
            <a:xfrm>
              <a:off x="4878611" y="222033"/>
              <a:ext cx="3780000" cy="3878613"/>
              <a:chOff x="3175172" y="197587"/>
              <a:chExt cx="3780000" cy="3878613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C0ECAE1-7878-4793-A58B-D4834451D6B9}"/>
                  </a:ext>
                </a:extLst>
              </p:cNvPr>
              <p:cNvSpPr/>
              <p:nvPr/>
            </p:nvSpPr>
            <p:spPr>
              <a:xfrm>
                <a:off x="3175172" y="197587"/>
                <a:ext cx="3780000" cy="3777548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0000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A7BD0E7B-69A8-4EEF-AF2D-286533969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0730" y="3575123"/>
                <a:ext cx="2909496" cy="65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4685341A-25EF-4361-98CC-1E07161373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3130" y="1406961"/>
                <a:ext cx="0" cy="23270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CCAA695-ACA5-4D8D-8DC6-BEB5364FBA1F}"/>
                  </a:ext>
                </a:extLst>
              </p:cNvPr>
              <p:cNvSpPr txBox="1"/>
              <p:nvPr/>
            </p:nvSpPr>
            <p:spPr>
              <a:xfrm>
                <a:off x="3585604" y="3579182"/>
                <a:ext cx="3060285" cy="174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de-DE" sz="1600" dirty="0"/>
                  <a:t>Zeit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B46F37A-E6DC-482D-8728-01CA31064227}"/>
                  </a:ext>
                </a:extLst>
              </p:cNvPr>
              <p:cNvSpPr txBox="1"/>
              <p:nvPr/>
            </p:nvSpPr>
            <p:spPr>
              <a:xfrm rot="16200000">
                <a:off x="2055462" y="2458929"/>
                <a:ext cx="3060285" cy="174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de-DE" sz="1600" dirty="0"/>
                  <a:t>elektrische Größe</a:t>
                </a:r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E0A54931-80D2-4A80-AB03-D7C26D7FD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6932" y="2749551"/>
                <a:ext cx="0" cy="82557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F27AF727-407E-4087-B903-C9D870B7D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50765" y="2749550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9C627027-8528-4155-AF28-0560C2D20F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354" y="2506495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BA56D1A3-B37E-418E-9B5C-3A8FDDF131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042" y="2506495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956A63BD-A9A5-462A-89DE-0A09AC6D0D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7631" y="2258424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716AE191-EC50-429F-BF34-D6DD9FB0C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7319" y="2258424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F762680-40BC-442E-AAE6-E6AE5CBA4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0908" y="2013497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7FF9D39D-B989-4290-876F-B694B1A27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0596" y="2013497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052D7292-43DB-49AD-90AB-3920EB7259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01243" y="1765426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9F6CA15-BD27-42C9-914F-520D28354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2559" y="2800350"/>
                <a:ext cx="0" cy="774774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0FF68A5-ECB5-4B54-8A7C-0158B5C638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2559" y="2800350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2F516767-8296-483B-BB7D-B0D0E15C6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6421" y="2506495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38D70036-9341-4EDB-A9B8-E51B80FBC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6421" y="2511257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EF278B39-F742-43DC-8B4E-8C885037A3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5045" y="2341228"/>
                <a:ext cx="0" cy="165267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D75F4A90-FFE3-4F18-8C89-9F76328C5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5045" y="2341228"/>
                <a:ext cx="187080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4F62D44-24E8-4C67-A601-DE656A36C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2125" y="2047373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9EEDEEBB-DDF3-4AC2-9BBA-DB3F6789D8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2125" y="2047373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BEEBA699-D7E9-47CC-A60D-0C48DE39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2091" y="1760663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Multiplikationszeichen 54">
                <a:extLst>
                  <a:ext uri="{FF2B5EF4-FFF2-40B4-BE49-F238E27FC236}">
                    <a16:creationId xmlns:a16="http://schemas.microsoft.com/office/drawing/2014/main" id="{7698705A-0855-4F98-8EB0-9CD877FC132A}"/>
                  </a:ext>
                </a:extLst>
              </p:cNvPr>
              <p:cNvSpPr/>
              <p:nvPr/>
            </p:nvSpPr>
            <p:spPr>
              <a:xfrm>
                <a:off x="4498863" y="2766477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6" name="Multiplikationszeichen 55">
                <a:extLst>
                  <a:ext uri="{FF2B5EF4-FFF2-40B4-BE49-F238E27FC236}">
                    <a16:creationId xmlns:a16="http://schemas.microsoft.com/office/drawing/2014/main" id="{9085233B-AB91-43AC-A771-D57B48BEE4C6}"/>
                  </a:ext>
                </a:extLst>
              </p:cNvPr>
              <p:cNvSpPr/>
              <p:nvPr/>
            </p:nvSpPr>
            <p:spPr>
              <a:xfrm>
                <a:off x="4740618" y="276258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7" name="Multiplikationszeichen 56">
                <a:extLst>
                  <a:ext uri="{FF2B5EF4-FFF2-40B4-BE49-F238E27FC236}">
                    <a16:creationId xmlns:a16="http://schemas.microsoft.com/office/drawing/2014/main" id="{7917A150-A584-4302-99ED-380195DA1526}"/>
                  </a:ext>
                </a:extLst>
              </p:cNvPr>
              <p:cNvSpPr/>
              <p:nvPr/>
            </p:nvSpPr>
            <p:spPr>
              <a:xfrm>
                <a:off x="4919952" y="246846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8" name="Multiplikationszeichen 57">
                <a:extLst>
                  <a:ext uri="{FF2B5EF4-FFF2-40B4-BE49-F238E27FC236}">
                    <a16:creationId xmlns:a16="http://schemas.microsoft.com/office/drawing/2014/main" id="{09F5BF14-0967-484C-AEDC-E92C700E12DE}"/>
                  </a:ext>
                </a:extLst>
              </p:cNvPr>
              <p:cNvSpPr/>
              <p:nvPr/>
            </p:nvSpPr>
            <p:spPr>
              <a:xfrm>
                <a:off x="5135404" y="2473778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9" name="Multiplikationszeichen 58">
                <a:extLst>
                  <a:ext uri="{FF2B5EF4-FFF2-40B4-BE49-F238E27FC236}">
                    <a16:creationId xmlns:a16="http://schemas.microsoft.com/office/drawing/2014/main" id="{D3AF921F-0C6A-47D3-9A26-BFA80E5B2016}"/>
                  </a:ext>
                </a:extLst>
              </p:cNvPr>
              <p:cNvSpPr/>
              <p:nvPr/>
            </p:nvSpPr>
            <p:spPr>
              <a:xfrm>
                <a:off x="5349044" y="2302847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0" name="Multiplikationszeichen 59">
                <a:extLst>
                  <a:ext uri="{FF2B5EF4-FFF2-40B4-BE49-F238E27FC236}">
                    <a16:creationId xmlns:a16="http://schemas.microsoft.com/office/drawing/2014/main" id="{A8070CD4-6EFC-4258-BCC9-607953A9E8EB}"/>
                  </a:ext>
                </a:extLst>
              </p:cNvPr>
              <p:cNvSpPr/>
              <p:nvPr/>
            </p:nvSpPr>
            <p:spPr>
              <a:xfrm>
                <a:off x="5536124" y="2011372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1" name="Multiplikationszeichen 60">
                <a:extLst>
                  <a:ext uri="{FF2B5EF4-FFF2-40B4-BE49-F238E27FC236}">
                    <a16:creationId xmlns:a16="http://schemas.microsoft.com/office/drawing/2014/main" id="{8C46FE71-7A93-4549-A5C6-7D30F6AA70AB}"/>
                  </a:ext>
                </a:extLst>
              </p:cNvPr>
              <p:cNvSpPr/>
              <p:nvPr/>
            </p:nvSpPr>
            <p:spPr>
              <a:xfrm>
                <a:off x="5667029" y="2011372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2" name="Multiplikationszeichen 61">
                <a:extLst>
                  <a:ext uri="{FF2B5EF4-FFF2-40B4-BE49-F238E27FC236}">
                    <a16:creationId xmlns:a16="http://schemas.microsoft.com/office/drawing/2014/main" id="{BAD2EA44-E7B0-4243-BC31-74252D7A103B}"/>
                  </a:ext>
                </a:extLst>
              </p:cNvPr>
              <p:cNvSpPr/>
              <p:nvPr/>
            </p:nvSpPr>
            <p:spPr>
              <a:xfrm>
                <a:off x="5965507" y="200795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3" name="Multiplikationszeichen 62">
                <a:extLst>
                  <a:ext uri="{FF2B5EF4-FFF2-40B4-BE49-F238E27FC236}">
                    <a16:creationId xmlns:a16="http://schemas.microsoft.com/office/drawing/2014/main" id="{F2044C45-8CCD-40F6-B61D-CA3782E0416E}"/>
                  </a:ext>
                </a:extLst>
              </p:cNvPr>
              <p:cNvSpPr/>
              <p:nvPr/>
            </p:nvSpPr>
            <p:spPr>
              <a:xfrm>
                <a:off x="4310619" y="2714674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4" name="Multiplikationszeichen 63">
                <a:extLst>
                  <a:ext uri="{FF2B5EF4-FFF2-40B4-BE49-F238E27FC236}">
                    <a16:creationId xmlns:a16="http://schemas.microsoft.com/office/drawing/2014/main" id="{00412A30-433F-4D52-9F9D-FADE46AE00D5}"/>
                  </a:ext>
                </a:extLst>
              </p:cNvPr>
              <p:cNvSpPr/>
              <p:nvPr/>
            </p:nvSpPr>
            <p:spPr>
              <a:xfrm>
                <a:off x="4675542" y="2470221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5" name="Multiplikationszeichen 64">
                <a:extLst>
                  <a:ext uri="{FF2B5EF4-FFF2-40B4-BE49-F238E27FC236}">
                    <a16:creationId xmlns:a16="http://schemas.microsoft.com/office/drawing/2014/main" id="{64FB1B9C-0B86-4DA6-8C04-C62E23E98DC0}"/>
                  </a:ext>
                </a:extLst>
              </p:cNvPr>
              <p:cNvSpPr/>
              <p:nvPr/>
            </p:nvSpPr>
            <p:spPr>
              <a:xfrm>
                <a:off x="5041163" y="2218992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6" name="Multiplikationszeichen 65">
                <a:extLst>
                  <a:ext uri="{FF2B5EF4-FFF2-40B4-BE49-F238E27FC236}">
                    <a16:creationId xmlns:a16="http://schemas.microsoft.com/office/drawing/2014/main" id="{2383F0D9-BAA8-4509-941C-EE1B6286E417}"/>
                  </a:ext>
                </a:extLst>
              </p:cNvPr>
              <p:cNvSpPr/>
              <p:nvPr/>
            </p:nvSpPr>
            <p:spPr>
              <a:xfrm>
                <a:off x="5405219" y="1977496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F5C2CE6-46FB-40BD-8338-CDD2085BC2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5706" y="3267586"/>
              <a:ext cx="363589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E7A4DDEF-71E6-45A4-B895-B1E5CFC9F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5705" y="3426549"/>
              <a:ext cx="363589" cy="1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B362AF0-B626-4619-BD9B-C89BF8B3789F}"/>
                </a:ext>
              </a:extLst>
            </p:cNvPr>
            <p:cNvSpPr txBox="1"/>
            <p:nvPr/>
          </p:nvSpPr>
          <p:spPr>
            <a:xfrm>
              <a:off x="7013409" y="3172516"/>
              <a:ext cx="1426176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Stellstrom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4957B19B-D257-4115-A4C2-D883A91413BB}"/>
                </a:ext>
              </a:extLst>
            </p:cNvPr>
            <p:cNvSpPr txBox="1"/>
            <p:nvPr/>
          </p:nvSpPr>
          <p:spPr>
            <a:xfrm>
              <a:off x="7013408" y="3320671"/>
              <a:ext cx="1511408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Resultierender Wert</a:t>
              </a: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BE297F0-B645-4FEB-A838-786786B7E2D7}"/>
              </a:ext>
            </a:extLst>
          </p:cNvPr>
          <p:cNvGrpSpPr/>
          <p:nvPr/>
        </p:nvGrpSpPr>
        <p:grpSpPr>
          <a:xfrm>
            <a:off x="1777977" y="2132185"/>
            <a:ext cx="1609545" cy="344285"/>
            <a:chOff x="5732752" y="994750"/>
            <a:chExt cx="1609545" cy="344285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6F427E3-0263-4A2E-AD9C-F50E7CB8D757}"/>
                </a:ext>
              </a:extLst>
            </p:cNvPr>
            <p:cNvSpPr/>
            <p:nvPr/>
          </p:nvSpPr>
          <p:spPr>
            <a:xfrm>
              <a:off x="5732753" y="994750"/>
              <a:ext cx="1609544" cy="343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376DB19-69C9-4E53-AC21-C4729D1175A3}"/>
                </a:ext>
              </a:extLst>
            </p:cNvPr>
            <p:cNvSpPr/>
            <p:nvPr/>
          </p:nvSpPr>
          <p:spPr>
            <a:xfrm>
              <a:off x="5732753" y="996682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5A8C9AF3-043F-48C9-9FCF-0956DF39B4F0}"/>
                </a:ext>
              </a:extLst>
            </p:cNvPr>
            <p:cNvSpPr/>
            <p:nvPr/>
          </p:nvSpPr>
          <p:spPr>
            <a:xfrm>
              <a:off x="5962651" y="996964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FC9A37D-B163-4864-B4E6-E8EFA5AE08B1}"/>
                </a:ext>
              </a:extLst>
            </p:cNvPr>
            <p:cNvSpPr/>
            <p:nvPr/>
          </p:nvSpPr>
          <p:spPr>
            <a:xfrm>
              <a:off x="6192549" y="997246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C243CDEE-E620-4B03-B04B-935BB3412C53}"/>
                </a:ext>
              </a:extLst>
            </p:cNvPr>
            <p:cNvSpPr/>
            <p:nvPr/>
          </p:nvSpPr>
          <p:spPr>
            <a:xfrm>
              <a:off x="6422420" y="995764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A43CDC4-67AD-4635-B822-E6AF6FD42479}"/>
                </a:ext>
              </a:extLst>
            </p:cNvPr>
            <p:cNvSpPr/>
            <p:nvPr/>
          </p:nvSpPr>
          <p:spPr>
            <a:xfrm>
              <a:off x="6653973" y="996500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1B718EB0-2F28-454F-8C2D-6C62845D541A}"/>
                </a:ext>
              </a:extLst>
            </p:cNvPr>
            <p:cNvSpPr/>
            <p:nvPr/>
          </p:nvSpPr>
          <p:spPr>
            <a:xfrm>
              <a:off x="6883794" y="996233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0DD78981-E213-41AD-80D9-F4A9C47207A2}"/>
                </a:ext>
              </a:extLst>
            </p:cNvPr>
            <p:cNvSpPr/>
            <p:nvPr/>
          </p:nvSpPr>
          <p:spPr>
            <a:xfrm>
              <a:off x="7112398" y="996233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496ACE9-927C-4C00-B71D-C88406FD97ED}"/>
                </a:ext>
              </a:extLst>
            </p:cNvPr>
            <p:cNvSpPr/>
            <p:nvPr/>
          </p:nvSpPr>
          <p:spPr>
            <a:xfrm>
              <a:off x="5732752" y="1165644"/>
              <a:ext cx="1609544" cy="170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D2D70918-EC02-435B-98D9-329A4048BD9B}"/>
                </a:ext>
              </a:extLst>
            </p:cNvPr>
            <p:cNvSpPr txBox="1"/>
            <p:nvPr/>
          </p:nvSpPr>
          <p:spPr>
            <a:xfrm>
              <a:off x="5762776" y="1002118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6A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8D13D7C-47A1-48F7-AF97-8EE4518D800E}"/>
                </a:ext>
              </a:extLst>
            </p:cNvPr>
            <p:cNvSpPr txBox="1"/>
            <p:nvPr/>
          </p:nvSpPr>
          <p:spPr>
            <a:xfrm>
              <a:off x="5990453" y="1002118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7A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E54D8A63-4A40-4C1C-A03D-CDDD97D5EF0C}"/>
                </a:ext>
              </a:extLst>
            </p:cNvPr>
            <p:cNvSpPr txBox="1"/>
            <p:nvPr/>
          </p:nvSpPr>
          <p:spPr>
            <a:xfrm>
              <a:off x="6218980" y="1000176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8A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2A5407C6-8031-408C-B10A-410B482D0944}"/>
                </a:ext>
              </a:extLst>
            </p:cNvPr>
            <p:cNvSpPr txBox="1"/>
            <p:nvPr/>
          </p:nvSpPr>
          <p:spPr>
            <a:xfrm>
              <a:off x="6455559" y="1001189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9A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175B4D9-C394-4439-8CA6-86249275DCFF}"/>
                </a:ext>
              </a:extLst>
            </p:cNvPr>
            <p:cNvSpPr txBox="1"/>
            <p:nvPr/>
          </p:nvSpPr>
          <p:spPr>
            <a:xfrm>
              <a:off x="6664010" y="1002118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10A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66407703-2E20-4BF2-9B3D-D8B8CE04E031}"/>
                </a:ext>
              </a:extLst>
            </p:cNvPr>
            <p:cNvSpPr txBox="1"/>
            <p:nvPr/>
          </p:nvSpPr>
          <p:spPr>
            <a:xfrm>
              <a:off x="6890967" y="1005631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…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10DD3EB9-AC28-4457-83B3-C27CBD4A4A36}"/>
                </a:ext>
              </a:extLst>
            </p:cNvPr>
            <p:cNvSpPr txBox="1"/>
            <p:nvPr/>
          </p:nvSpPr>
          <p:spPr>
            <a:xfrm>
              <a:off x="7119494" y="1005215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16A</a:t>
              </a:r>
            </a:p>
          </p:txBody>
        </p: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946636" y="1190171"/>
            <a:ext cx="3060285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1. Prüfzyklus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Für die Stellströme (6…16A) Leistung und Leiterströme prüfen.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5166763" y="1221052"/>
            <a:ext cx="3120437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2. Kombinationen bestimmen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Leiterströme und Leistung jeder mögliche Kombination berechnen. 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D0E75BE-777E-4082-AB67-63BFDE967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57116"/>
              </p:ext>
            </p:extLst>
          </p:nvPr>
        </p:nvGraphicFramePr>
        <p:xfrm>
          <a:off x="5188534" y="2168540"/>
          <a:ext cx="1105100" cy="176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465">
                  <a:extLst>
                    <a:ext uri="{9D8B030D-6E8A-4147-A177-3AD203B41FA5}">
                      <a16:colId xmlns:a16="http://schemas.microsoft.com/office/drawing/2014/main" val="975663868"/>
                    </a:ext>
                  </a:extLst>
                </a:gridCol>
                <a:gridCol w="647635">
                  <a:extLst>
                    <a:ext uri="{9D8B030D-6E8A-4147-A177-3AD203B41FA5}">
                      <a16:colId xmlns:a16="http://schemas.microsoft.com/office/drawing/2014/main" val="1033349773"/>
                    </a:ext>
                  </a:extLst>
                </a:gridCol>
              </a:tblGrid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>
                          <a:solidFill>
                            <a:schemeClr val="accent2"/>
                          </a:solidFill>
                        </a:rPr>
                        <a:t>1,38</a:t>
                      </a:r>
                      <a:r>
                        <a:rPr lang="de-DE" sz="105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48563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>
                          <a:solidFill>
                            <a:schemeClr val="accent2"/>
                          </a:solidFill>
                        </a:rPr>
                        <a:t>1,61</a:t>
                      </a:r>
                      <a:r>
                        <a:rPr lang="de-DE" sz="105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82311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accent2"/>
                          </a:solidFill>
                        </a:rPr>
                        <a:t>1,84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69289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accent2"/>
                          </a:solidFill>
                        </a:rPr>
                        <a:t>2,07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7079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66690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accent2"/>
                          </a:solidFill>
                        </a:rPr>
                        <a:t>3,68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9527"/>
                  </a:ext>
                </a:extLst>
              </a:tr>
            </a:tbl>
          </a:graphicData>
        </a:graphic>
      </p:graphicFrame>
      <p:graphicFrame>
        <p:nvGraphicFramePr>
          <p:cNvPr id="114" name="Tabelle 113">
            <a:extLst>
              <a:ext uri="{FF2B5EF4-FFF2-40B4-BE49-F238E27FC236}">
                <a16:creationId xmlns:a16="http://schemas.microsoft.com/office/drawing/2014/main" id="{D0552A1B-1F5F-4753-8A46-75F45DD59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37345"/>
              </p:ext>
            </p:extLst>
          </p:nvPr>
        </p:nvGraphicFramePr>
        <p:xfrm>
          <a:off x="6996787" y="2168540"/>
          <a:ext cx="1166400" cy="176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5663868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1033349773"/>
                    </a:ext>
                  </a:extLst>
                </a:gridCol>
              </a:tblGrid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4,14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48563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4,83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82311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5,52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69289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6,21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7079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66690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11,04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9527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E56B0B33-0DB4-46D7-89A5-F2349C4C2E98}"/>
              </a:ext>
            </a:extLst>
          </p:cNvPr>
          <p:cNvSpPr/>
          <p:nvPr/>
        </p:nvSpPr>
        <p:spPr>
          <a:xfrm>
            <a:off x="4739111" y="4149245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  </a:t>
            </a:r>
            <a:r>
              <a:rPr lang="de-DE" sz="1600" dirty="0">
                <a:solidFill>
                  <a:schemeClr val="accent2"/>
                </a:solidFill>
              </a:rPr>
              <a:t>1,38</a:t>
            </a:r>
            <a:r>
              <a:rPr lang="de-DE" sz="1600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rPr>
              <a:t>+ </a:t>
            </a:r>
            <a:r>
              <a:rPr lang="de-DE" sz="1600" u="sng" dirty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tx2"/>
                  </a:solidFill>
                </a:uFill>
              </a:rPr>
              <a:t>4,14</a:t>
            </a:r>
            <a:r>
              <a:rPr lang="de-DE" sz="160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rPr>
              <a:t> VA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u="dbl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5,52 VA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AD7E1D2-3E95-4731-95D1-DA105D1AB288}"/>
              </a:ext>
            </a:extLst>
          </p:cNvPr>
          <p:cNvSpPr/>
          <p:nvPr/>
        </p:nvSpPr>
        <p:spPr>
          <a:xfrm>
            <a:off x="5791385" y="4150297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dirty="0">
                <a:solidFill>
                  <a:schemeClr val="accent2"/>
                </a:solidFill>
              </a:rPr>
              <a:t>1,38</a:t>
            </a:r>
            <a:r>
              <a:rPr lang="de-DE" sz="1600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u="sng" dirty="0">
                <a:solidFill>
                  <a:schemeClr val="tx1"/>
                </a:solidFill>
              </a:rPr>
              <a:t>+ </a:t>
            </a:r>
            <a:r>
              <a:rPr lang="de-DE" sz="1600" u="sng" dirty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tx1"/>
                  </a:solidFill>
                </a:uFill>
              </a:rPr>
              <a:t>4,83</a:t>
            </a:r>
            <a:r>
              <a:rPr lang="de-DE" sz="1600" u="sng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u="dbl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6,21 VA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46D60A54-243C-4E0D-B2FE-22B719B31431}"/>
              </a:ext>
            </a:extLst>
          </p:cNvPr>
          <p:cNvSpPr/>
          <p:nvPr/>
        </p:nvSpPr>
        <p:spPr>
          <a:xfrm>
            <a:off x="6865935" y="4135276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dirty="0">
                <a:solidFill>
                  <a:schemeClr val="accent2"/>
                </a:solidFill>
              </a:rPr>
              <a:t>1,38</a:t>
            </a:r>
            <a:r>
              <a:rPr lang="de-DE" sz="1600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u="sng" dirty="0">
                <a:solidFill>
                  <a:schemeClr val="tx1"/>
                </a:solidFill>
              </a:rPr>
              <a:t>+ </a:t>
            </a:r>
            <a:r>
              <a:rPr lang="de-DE" sz="1600" u="sng" dirty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tx1"/>
                  </a:solidFill>
                </a:uFill>
              </a:rPr>
              <a:t>5,52</a:t>
            </a:r>
            <a:r>
              <a:rPr lang="de-DE" sz="1600" u="sng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u="dbl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6,9   VA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3A5B3EB9-BD23-44FB-AC93-61E4AC6A592A}"/>
              </a:ext>
            </a:extLst>
          </p:cNvPr>
          <p:cNvSpPr/>
          <p:nvPr/>
        </p:nvSpPr>
        <p:spPr>
          <a:xfrm>
            <a:off x="7664398" y="3988546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686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Zylinder 110">
            <a:extLst>
              <a:ext uri="{FF2B5EF4-FFF2-40B4-BE49-F238E27FC236}">
                <a16:creationId xmlns:a16="http://schemas.microsoft.com/office/drawing/2014/main" id="{00AAAD7A-DB4E-4138-A07C-A3E5DFAE8360}"/>
              </a:ext>
            </a:extLst>
          </p:cNvPr>
          <p:cNvSpPr/>
          <p:nvPr/>
        </p:nvSpPr>
        <p:spPr>
          <a:xfrm rot="5400000">
            <a:off x="6396224" y="3520580"/>
            <a:ext cx="406800" cy="1545451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0" name="Zylinder 109">
            <a:extLst>
              <a:ext uri="{FF2B5EF4-FFF2-40B4-BE49-F238E27FC236}">
                <a16:creationId xmlns:a16="http://schemas.microsoft.com/office/drawing/2014/main" id="{E234EB79-F36B-4409-9344-9B4B5C07E546}"/>
              </a:ext>
            </a:extLst>
          </p:cNvPr>
          <p:cNvSpPr/>
          <p:nvPr/>
        </p:nvSpPr>
        <p:spPr>
          <a:xfrm rot="5400000">
            <a:off x="6396224" y="3041137"/>
            <a:ext cx="406800" cy="1545451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5" name="Zylinder 34">
            <a:extLst>
              <a:ext uri="{FF2B5EF4-FFF2-40B4-BE49-F238E27FC236}">
                <a16:creationId xmlns:a16="http://schemas.microsoft.com/office/drawing/2014/main" id="{B1254D89-BC1A-49DE-B1FB-D98A5D6B5957}"/>
              </a:ext>
            </a:extLst>
          </p:cNvPr>
          <p:cNvSpPr/>
          <p:nvPr/>
        </p:nvSpPr>
        <p:spPr>
          <a:xfrm>
            <a:off x="5758920" y="3404232"/>
            <a:ext cx="406800" cy="1245208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Funktion</a:t>
            </a:r>
            <a:r>
              <a:rPr lang="en-GB" dirty="0"/>
              <a:t> des </a:t>
            </a:r>
            <a:r>
              <a:rPr lang="en-GB" dirty="0" err="1"/>
              <a:t>Optimierungsbasierten</a:t>
            </a:r>
            <a:r>
              <a:rPr lang="en-GB" dirty="0"/>
              <a:t> </a:t>
            </a:r>
            <a:r>
              <a:rPr lang="en-GB" dirty="0" err="1"/>
              <a:t>Lastmanagements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0ECAE1-7878-4793-A58B-D4834451D6B9}"/>
              </a:ext>
            </a:extLst>
          </p:cNvPr>
          <p:cNvSpPr/>
          <p:nvPr/>
        </p:nvSpPr>
        <p:spPr>
          <a:xfrm>
            <a:off x="606530" y="12210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946636" y="1190171"/>
            <a:ext cx="3060285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3. Fitness berechnen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Bewertung der Güte jeder möglichen Kombination.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5043712" y="1201392"/>
            <a:ext cx="3306388" cy="1178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4. Kombination auswählen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Kombination auswählen, die sowohl alle Grenzwerte einhält UND einen möglichst geringen </a:t>
            </a:r>
            <a:r>
              <a:rPr lang="de-DE" sz="1600" i="1" dirty="0"/>
              <a:t>Loss</a:t>
            </a:r>
            <a:r>
              <a:rPr lang="de-DE" sz="1600" dirty="0"/>
              <a:t> besitzt.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5672995-1124-4FE7-9DC0-D01FA1C86C0E}"/>
              </a:ext>
            </a:extLst>
          </p:cNvPr>
          <p:cNvGrpSpPr/>
          <p:nvPr/>
        </p:nvGrpSpPr>
        <p:grpSpPr>
          <a:xfrm>
            <a:off x="904277" y="2099360"/>
            <a:ext cx="3166945" cy="1342401"/>
            <a:chOff x="904277" y="2202596"/>
            <a:chExt cx="3166945" cy="134240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AF74CBA-C93F-4D96-BFEB-4CF293455FFD}"/>
                </a:ext>
              </a:extLst>
            </p:cNvPr>
            <p:cNvGrpSpPr/>
            <p:nvPr/>
          </p:nvGrpSpPr>
          <p:grpSpPr>
            <a:xfrm>
              <a:off x="904277" y="2202596"/>
              <a:ext cx="3115148" cy="1342401"/>
              <a:chOff x="904277" y="1922377"/>
              <a:chExt cx="3115148" cy="1342401"/>
            </a:xfrm>
          </p:grpSpPr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ED10582-3BD2-4B88-8709-E87AA9962372}"/>
                  </a:ext>
                </a:extLst>
              </p:cNvPr>
              <p:cNvSpPr txBox="1"/>
              <p:nvPr/>
            </p:nvSpPr>
            <p:spPr>
              <a:xfrm>
                <a:off x="1120919" y="2301730"/>
                <a:ext cx="901510" cy="24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/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/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/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06FA41A-EFFB-4184-B038-574F3EC77089}"/>
                  </a:ext>
                </a:extLst>
              </p:cNvPr>
              <p:cNvSpPr/>
              <p:nvPr/>
            </p:nvSpPr>
            <p:spPr>
              <a:xfrm>
                <a:off x="904277" y="1922377"/>
                <a:ext cx="3102644" cy="13424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483991E7-AE03-4826-8FAF-3252AE3D8E0F}"/>
                </a:ext>
              </a:extLst>
            </p:cNvPr>
            <p:cNvSpPr txBox="1"/>
            <p:nvPr/>
          </p:nvSpPr>
          <p:spPr>
            <a:xfrm>
              <a:off x="1010937" y="2202972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Ausnutzung der Kapazität: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E96E1B7-6B73-4704-86ED-25E8E7D0F26D}"/>
              </a:ext>
            </a:extLst>
          </p:cNvPr>
          <p:cNvGrpSpPr/>
          <p:nvPr/>
        </p:nvGrpSpPr>
        <p:grpSpPr>
          <a:xfrm>
            <a:off x="829245" y="3527253"/>
            <a:ext cx="3271473" cy="639280"/>
            <a:chOff x="799749" y="3829589"/>
            <a:chExt cx="3271473" cy="63928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D41490A-BC4E-4F36-9475-39CF54C2E623}"/>
                </a:ext>
              </a:extLst>
            </p:cNvPr>
            <p:cNvGrpSpPr/>
            <p:nvPr/>
          </p:nvGrpSpPr>
          <p:grpSpPr>
            <a:xfrm>
              <a:off x="799749" y="3829589"/>
              <a:ext cx="3271473" cy="639280"/>
              <a:chOff x="826114" y="3181131"/>
              <a:chExt cx="3271473" cy="6392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/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𝑆𝑦𝑚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𝑀𝑖𝑛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B1C18961-6B5C-41C3-930A-70E06D098444}"/>
                  </a:ext>
                </a:extLst>
              </p:cNvPr>
              <p:cNvSpPr/>
              <p:nvPr/>
            </p:nvSpPr>
            <p:spPr>
              <a:xfrm>
                <a:off x="902065" y="3181131"/>
                <a:ext cx="3102644" cy="6392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00652FA0-6122-46CF-B43B-6F7BB42EDA6A}"/>
                </a:ext>
              </a:extLst>
            </p:cNvPr>
            <p:cNvSpPr txBox="1"/>
            <p:nvPr/>
          </p:nvSpPr>
          <p:spPr>
            <a:xfrm>
              <a:off x="981439" y="3836308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Gleichberechtigtes Laden:</a:t>
              </a:r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A9097EB2-E46B-4B57-890D-9CAADCE89F24}"/>
              </a:ext>
            </a:extLst>
          </p:cNvPr>
          <p:cNvSpPr/>
          <p:nvPr/>
        </p:nvSpPr>
        <p:spPr>
          <a:xfrm>
            <a:off x="902065" y="4249346"/>
            <a:ext cx="3102644" cy="63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B193B29-5C8E-4056-A8A2-79108077E9F7}"/>
              </a:ext>
            </a:extLst>
          </p:cNvPr>
          <p:cNvSpPr txBox="1"/>
          <p:nvPr/>
        </p:nvSpPr>
        <p:spPr>
          <a:xfrm>
            <a:off x="1010936" y="4237580"/>
            <a:ext cx="3060285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Fitness: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/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de-DE" sz="1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𝑆𝑦𝑚</m:t>
                        </m:r>
                      </m:sub>
                    </m:sSub>
                  </m:oMath>
                </a14:m>
                <a:r>
                  <a:rPr lang="de-D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𝑁𝑢𝑡𝑧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  <a:blipFill>
                <a:blip r:embed="rId7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0C90BB1-F927-4FBC-9BDA-BDA2A30D5B2C}"/>
              </a:ext>
            </a:extLst>
          </p:cNvPr>
          <p:cNvGrpSpPr/>
          <p:nvPr/>
        </p:nvGrpSpPr>
        <p:grpSpPr>
          <a:xfrm>
            <a:off x="5152320" y="2717431"/>
            <a:ext cx="1620000" cy="788764"/>
            <a:chOff x="5285670" y="3098431"/>
            <a:chExt cx="1620000" cy="788764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07420694-79CD-4434-9C75-C5FA94F196D2}"/>
                </a:ext>
              </a:extLst>
            </p:cNvPr>
            <p:cNvSpPr/>
            <p:nvPr/>
          </p:nvSpPr>
          <p:spPr>
            <a:xfrm rot="10800000">
              <a:off x="5294671" y="3299874"/>
              <a:ext cx="1602000" cy="587321"/>
            </a:xfrm>
            <a:prstGeom prst="trapezoid">
              <a:avLst>
                <a:gd name="adj" fmla="val 10149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A9DD2980-3AD2-41AD-8625-4FE19AF577EC}"/>
                </a:ext>
              </a:extLst>
            </p:cNvPr>
            <p:cNvSpPr/>
            <p:nvPr/>
          </p:nvSpPr>
          <p:spPr>
            <a:xfrm>
              <a:off x="5285670" y="3098431"/>
              <a:ext cx="162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sp>
        <p:nvSpPr>
          <p:cNvPr id="106" name="Textfeld 105">
            <a:extLst>
              <a:ext uri="{FF2B5EF4-FFF2-40B4-BE49-F238E27FC236}">
                <a16:creationId xmlns:a16="http://schemas.microsoft.com/office/drawing/2014/main" id="{BF14D2EA-B666-484D-9005-761DFDF4B440}"/>
              </a:ext>
            </a:extLst>
          </p:cNvPr>
          <p:cNvSpPr txBox="1"/>
          <p:nvPr/>
        </p:nvSpPr>
        <p:spPr>
          <a:xfrm rot="1349869">
            <a:off x="5628862" y="2408393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[6A, 11A]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424A2FA9-B442-4D40-9EC2-AE00C0C8319A}"/>
              </a:ext>
            </a:extLst>
          </p:cNvPr>
          <p:cNvSpPr txBox="1"/>
          <p:nvPr/>
        </p:nvSpPr>
        <p:spPr>
          <a:xfrm rot="2772193">
            <a:off x="4846181" y="2517097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[7A, 11A]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6FA8C1F3-9A95-4AF6-9099-98E5F262B9A1}"/>
              </a:ext>
            </a:extLst>
          </p:cNvPr>
          <p:cNvSpPr txBox="1"/>
          <p:nvPr/>
        </p:nvSpPr>
        <p:spPr>
          <a:xfrm rot="19229323">
            <a:off x="6263873" y="2479034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[16A, 6A]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3A0BA4C8-880E-41FD-80DE-1B9F33BB9F6F}"/>
              </a:ext>
            </a:extLst>
          </p:cNvPr>
          <p:cNvSpPr txBox="1"/>
          <p:nvPr/>
        </p:nvSpPr>
        <p:spPr>
          <a:xfrm rot="823889">
            <a:off x="5597315" y="2733701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[8A, 8A]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366E4A3-8FBB-489F-A8F1-4A1151C14180}"/>
              </a:ext>
            </a:extLst>
          </p:cNvPr>
          <p:cNvSpPr txBox="1"/>
          <p:nvPr/>
        </p:nvSpPr>
        <p:spPr>
          <a:xfrm>
            <a:off x="6145381" y="3596848"/>
            <a:ext cx="1074039" cy="4198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buClr>
                <a:schemeClr val="accent1"/>
              </a:buClr>
            </a:pPr>
            <a:r>
              <a:rPr lang="de-DE" sz="1400" dirty="0"/>
              <a:t>Grenzwert überschritten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12C13BFB-2AF9-43EC-B277-5E20E15A7DB8}"/>
                  </a:ext>
                </a:extLst>
              </p:cNvPr>
              <p:cNvSpPr txBox="1"/>
              <p:nvPr/>
            </p:nvSpPr>
            <p:spPr>
              <a:xfrm>
                <a:off x="6042917" y="4056160"/>
                <a:ext cx="1367868" cy="419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𝐾𝑜𝑚𝑏𝑖</m:t>
                          </m:r>
                        </m:sub>
                      </m:sSub>
                      <m:r>
                        <a:rPr lang="de-DE" sz="1400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𝑀𝑖𝑛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12C13BFB-2AF9-43EC-B277-5E20E15A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17" y="4056160"/>
                <a:ext cx="1367868" cy="419810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feld 117">
            <a:extLst>
              <a:ext uri="{FF2B5EF4-FFF2-40B4-BE49-F238E27FC236}">
                <a16:creationId xmlns:a16="http://schemas.microsoft.com/office/drawing/2014/main" id="{503873BE-42CB-4FC6-8492-227B8720B841}"/>
              </a:ext>
            </a:extLst>
          </p:cNvPr>
          <p:cNvSpPr txBox="1"/>
          <p:nvPr/>
        </p:nvSpPr>
        <p:spPr>
          <a:xfrm>
            <a:off x="7304954" y="3610462"/>
            <a:ext cx="933850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[16A, 16A]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9B004C3F-EF24-4BCF-84AF-ACED6B98B089}"/>
              </a:ext>
            </a:extLst>
          </p:cNvPr>
          <p:cNvSpPr txBox="1"/>
          <p:nvPr/>
        </p:nvSpPr>
        <p:spPr>
          <a:xfrm>
            <a:off x="7287475" y="4111751"/>
            <a:ext cx="933850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[6A, 8A]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20C4642-FD92-4D06-824E-0EF197B0F512}"/>
              </a:ext>
            </a:extLst>
          </p:cNvPr>
          <p:cNvSpPr txBox="1"/>
          <p:nvPr/>
        </p:nvSpPr>
        <p:spPr>
          <a:xfrm>
            <a:off x="5495395" y="4644330"/>
            <a:ext cx="933850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[11A, 11A]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3975C0D3-1CD2-4E2D-A896-B2FFAD47BE25}"/>
              </a:ext>
            </a:extLst>
          </p:cNvPr>
          <p:cNvSpPr/>
          <p:nvPr/>
        </p:nvSpPr>
        <p:spPr>
          <a:xfrm>
            <a:off x="6488641" y="4766506"/>
            <a:ext cx="378574" cy="146456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4EB77F6-220E-49AD-B334-329D3997A3BD}"/>
              </a:ext>
            </a:extLst>
          </p:cNvPr>
          <p:cNvSpPr txBox="1"/>
          <p:nvPr/>
        </p:nvSpPr>
        <p:spPr>
          <a:xfrm>
            <a:off x="6899732" y="4658980"/>
            <a:ext cx="154545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Beste Kombination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F709988-824D-42A9-8B29-6A6D96CD6F8B}"/>
              </a:ext>
            </a:extLst>
          </p:cNvPr>
          <p:cNvCxnSpPr>
            <a:cxnSpLocks/>
          </p:cNvCxnSpPr>
          <p:nvPr/>
        </p:nvCxnSpPr>
        <p:spPr>
          <a:xfrm>
            <a:off x="5962650" y="3610462"/>
            <a:ext cx="0" cy="91960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5C97504E-1712-41C0-B320-FE91CB332054}"/>
              </a:ext>
            </a:extLst>
          </p:cNvPr>
          <p:cNvCxnSpPr>
            <a:cxnSpLocks/>
          </p:cNvCxnSpPr>
          <p:nvPr/>
        </p:nvCxnSpPr>
        <p:spPr>
          <a:xfrm>
            <a:off x="5961003" y="4307812"/>
            <a:ext cx="1843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28F0DFEC-B705-42BB-BA2B-3074B00D923D}"/>
              </a:ext>
            </a:extLst>
          </p:cNvPr>
          <p:cNvCxnSpPr>
            <a:cxnSpLocks/>
          </p:cNvCxnSpPr>
          <p:nvPr/>
        </p:nvCxnSpPr>
        <p:spPr>
          <a:xfrm>
            <a:off x="5961003" y="3830425"/>
            <a:ext cx="1843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1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Funktion</a:t>
            </a:r>
            <a:r>
              <a:rPr lang="en-GB" dirty="0"/>
              <a:t> des </a:t>
            </a:r>
            <a:r>
              <a:rPr lang="en-GB" dirty="0" err="1"/>
              <a:t>Optimierungsbasierten</a:t>
            </a:r>
            <a:r>
              <a:rPr lang="en-GB" dirty="0"/>
              <a:t> </a:t>
            </a:r>
            <a:r>
              <a:rPr lang="en-GB" dirty="0" err="1"/>
              <a:t>Lastmanagements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0ECAE1-7878-4793-A58B-D4834451D6B9}"/>
              </a:ext>
            </a:extLst>
          </p:cNvPr>
          <p:cNvSpPr/>
          <p:nvPr/>
        </p:nvSpPr>
        <p:spPr>
          <a:xfrm>
            <a:off x="606530" y="12210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946636" y="1190171"/>
            <a:ext cx="3060285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3. Fitness berechnen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Bewertung der Güte jeder möglichen Kombination.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5043712" y="1201392"/>
            <a:ext cx="3306388" cy="1178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4. Kombination auswählen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Kombination auswählen, die sowohl alle Grenzwerte einhält UND einen möglichst geringen Loss besitzt.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5672995-1124-4FE7-9DC0-D01FA1C86C0E}"/>
              </a:ext>
            </a:extLst>
          </p:cNvPr>
          <p:cNvGrpSpPr/>
          <p:nvPr/>
        </p:nvGrpSpPr>
        <p:grpSpPr>
          <a:xfrm>
            <a:off x="904277" y="2099360"/>
            <a:ext cx="3166945" cy="1342401"/>
            <a:chOff x="904277" y="2202596"/>
            <a:chExt cx="3166945" cy="134240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AF74CBA-C93F-4D96-BFEB-4CF293455FFD}"/>
                </a:ext>
              </a:extLst>
            </p:cNvPr>
            <p:cNvGrpSpPr/>
            <p:nvPr/>
          </p:nvGrpSpPr>
          <p:grpSpPr>
            <a:xfrm>
              <a:off x="904277" y="2202596"/>
              <a:ext cx="3115148" cy="1342401"/>
              <a:chOff x="904277" y="1922377"/>
              <a:chExt cx="3115148" cy="1342401"/>
            </a:xfrm>
          </p:grpSpPr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ED10582-3BD2-4B88-8709-E87AA9962372}"/>
                  </a:ext>
                </a:extLst>
              </p:cNvPr>
              <p:cNvSpPr txBox="1"/>
              <p:nvPr/>
            </p:nvSpPr>
            <p:spPr>
              <a:xfrm>
                <a:off x="1120919" y="2301730"/>
                <a:ext cx="901510" cy="24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/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/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/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06FA41A-EFFB-4184-B038-574F3EC77089}"/>
                  </a:ext>
                </a:extLst>
              </p:cNvPr>
              <p:cNvSpPr/>
              <p:nvPr/>
            </p:nvSpPr>
            <p:spPr>
              <a:xfrm>
                <a:off x="904277" y="1922377"/>
                <a:ext cx="3102644" cy="13424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483991E7-AE03-4826-8FAF-3252AE3D8E0F}"/>
                </a:ext>
              </a:extLst>
            </p:cNvPr>
            <p:cNvSpPr txBox="1"/>
            <p:nvPr/>
          </p:nvSpPr>
          <p:spPr>
            <a:xfrm>
              <a:off x="1010937" y="2202972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Ausnutzung der Kapazität: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E96E1B7-6B73-4704-86ED-25E8E7D0F26D}"/>
              </a:ext>
            </a:extLst>
          </p:cNvPr>
          <p:cNvGrpSpPr/>
          <p:nvPr/>
        </p:nvGrpSpPr>
        <p:grpSpPr>
          <a:xfrm>
            <a:off x="829245" y="3527253"/>
            <a:ext cx="3271473" cy="639280"/>
            <a:chOff x="799749" y="3829589"/>
            <a:chExt cx="3271473" cy="63928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D41490A-BC4E-4F36-9475-39CF54C2E623}"/>
                </a:ext>
              </a:extLst>
            </p:cNvPr>
            <p:cNvGrpSpPr/>
            <p:nvPr/>
          </p:nvGrpSpPr>
          <p:grpSpPr>
            <a:xfrm>
              <a:off x="799749" y="3829589"/>
              <a:ext cx="3271473" cy="639280"/>
              <a:chOff x="826114" y="3181131"/>
              <a:chExt cx="3271473" cy="6392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/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𝑆𝑦𝑚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𝑀𝑖𝑛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B1C18961-6B5C-41C3-930A-70E06D098444}"/>
                  </a:ext>
                </a:extLst>
              </p:cNvPr>
              <p:cNvSpPr/>
              <p:nvPr/>
            </p:nvSpPr>
            <p:spPr>
              <a:xfrm>
                <a:off x="902065" y="3181131"/>
                <a:ext cx="3102644" cy="6392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00652FA0-6122-46CF-B43B-6F7BB42EDA6A}"/>
                </a:ext>
              </a:extLst>
            </p:cNvPr>
            <p:cNvSpPr txBox="1"/>
            <p:nvPr/>
          </p:nvSpPr>
          <p:spPr>
            <a:xfrm>
              <a:off x="981439" y="3836308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Gleichberechtigtes Laden:</a:t>
              </a:r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A9097EB2-E46B-4B57-890D-9CAADCE89F24}"/>
              </a:ext>
            </a:extLst>
          </p:cNvPr>
          <p:cNvSpPr/>
          <p:nvPr/>
        </p:nvSpPr>
        <p:spPr>
          <a:xfrm>
            <a:off x="902065" y="4249346"/>
            <a:ext cx="3102644" cy="63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B193B29-5C8E-4056-A8A2-79108077E9F7}"/>
              </a:ext>
            </a:extLst>
          </p:cNvPr>
          <p:cNvSpPr txBox="1"/>
          <p:nvPr/>
        </p:nvSpPr>
        <p:spPr>
          <a:xfrm>
            <a:off x="1010936" y="4237580"/>
            <a:ext cx="3060285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Fitness: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/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de-DE" sz="1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𝑆𝑦𝑚</m:t>
                        </m:r>
                      </m:sub>
                    </m:sSub>
                  </m:oMath>
                </a14:m>
                <a:r>
                  <a:rPr lang="de-D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𝑁𝑢𝑡𝑧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  <a:blipFill>
                <a:blip r:embed="rId7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feld 106">
            <a:extLst>
              <a:ext uri="{FF2B5EF4-FFF2-40B4-BE49-F238E27FC236}">
                <a16:creationId xmlns:a16="http://schemas.microsoft.com/office/drawing/2014/main" id="{424A2FA9-B442-4D40-9EC2-AE00C0C8319A}"/>
              </a:ext>
            </a:extLst>
          </p:cNvPr>
          <p:cNvSpPr txBox="1"/>
          <p:nvPr/>
        </p:nvSpPr>
        <p:spPr>
          <a:xfrm>
            <a:off x="4936525" y="2610574"/>
            <a:ext cx="352076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200" dirty="0"/>
              <a:t>[6A, 6A], [6A, 7A], …, [16A, 15A], [16A, 16A]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29AD454-D06B-4017-80D0-BA93645FFF16}"/>
              </a:ext>
            </a:extLst>
          </p:cNvPr>
          <p:cNvSpPr/>
          <p:nvPr/>
        </p:nvSpPr>
        <p:spPr>
          <a:xfrm>
            <a:off x="4978400" y="2428597"/>
            <a:ext cx="3371700" cy="4663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0F4D8B4-81AB-4F50-B6D2-7951825729E4}"/>
              </a:ext>
            </a:extLst>
          </p:cNvPr>
          <p:cNvSpPr txBox="1"/>
          <p:nvPr/>
        </p:nvSpPr>
        <p:spPr>
          <a:xfrm>
            <a:off x="5081483" y="2358700"/>
            <a:ext cx="3165533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Mögliche Kombinationen</a:t>
            </a:r>
          </a:p>
        </p:txBody>
      </p:sp>
      <p:sp>
        <p:nvSpPr>
          <p:cNvPr id="42" name="Pfeil: nach unten 41">
            <a:extLst>
              <a:ext uri="{FF2B5EF4-FFF2-40B4-BE49-F238E27FC236}">
                <a16:creationId xmlns:a16="http://schemas.microsoft.com/office/drawing/2014/main" id="{F2909163-E83C-4ABD-92D9-6E72D1391EAF}"/>
              </a:ext>
            </a:extLst>
          </p:cNvPr>
          <p:cNvSpPr/>
          <p:nvPr/>
        </p:nvSpPr>
        <p:spPr>
          <a:xfrm>
            <a:off x="6430512" y="2922635"/>
            <a:ext cx="467474" cy="466393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D283A5C-64C0-49B9-8229-43CBD6327692}"/>
              </a:ext>
            </a:extLst>
          </p:cNvPr>
          <p:cNvSpPr txBox="1"/>
          <p:nvPr/>
        </p:nvSpPr>
        <p:spPr>
          <a:xfrm>
            <a:off x="4949225" y="3632924"/>
            <a:ext cx="352076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200" dirty="0"/>
              <a:t>[6A, 6A], [6A, 7A], …, [16A, 15A], [16A, 16A]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5D3E469-DE28-44A5-AB6C-842C5646DEDE}"/>
              </a:ext>
            </a:extLst>
          </p:cNvPr>
          <p:cNvSpPr/>
          <p:nvPr/>
        </p:nvSpPr>
        <p:spPr>
          <a:xfrm>
            <a:off x="4978250" y="3434034"/>
            <a:ext cx="3371700" cy="4663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28E48DC-63B1-44EC-98BD-5059050C3F3E}"/>
              </a:ext>
            </a:extLst>
          </p:cNvPr>
          <p:cNvSpPr txBox="1"/>
          <p:nvPr/>
        </p:nvSpPr>
        <p:spPr>
          <a:xfrm>
            <a:off x="5094183" y="3381050"/>
            <a:ext cx="3165533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K. welche die Kapazität einhalten</a:t>
            </a:r>
          </a:p>
        </p:txBody>
      </p:sp>
      <p:sp>
        <p:nvSpPr>
          <p:cNvPr id="47" name="Pfeil: nach unten 46">
            <a:extLst>
              <a:ext uri="{FF2B5EF4-FFF2-40B4-BE49-F238E27FC236}">
                <a16:creationId xmlns:a16="http://schemas.microsoft.com/office/drawing/2014/main" id="{4E60BAD8-D50D-4A40-BCB6-F7CF528C277B}"/>
              </a:ext>
            </a:extLst>
          </p:cNvPr>
          <p:cNvSpPr/>
          <p:nvPr/>
        </p:nvSpPr>
        <p:spPr>
          <a:xfrm>
            <a:off x="6430363" y="3926986"/>
            <a:ext cx="467474" cy="466393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73542B2-7931-415B-82FC-4ECD16604863}"/>
              </a:ext>
            </a:extLst>
          </p:cNvPr>
          <p:cNvSpPr txBox="1"/>
          <p:nvPr/>
        </p:nvSpPr>
        <p:spPr>
          <a:xfrm>
            <a:off x="4942875" y="4623524"/>
            <a:ext cx="352076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200" dirty="0"/>
              <a:t>[6A, 6A], [6A, 7A], …, [16A, 15A], [16A, 16A]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112AE9C-C70E-45AA-88A7-1CE7EF78650A}"/>
              </a:ext>
            </a:extLst>
          </p:cNvPr>
          <p:cNvSpPr/>
          <p:nvPr/>
        </p:nvSpPr>
        <p:spPr>
          <a:xfrm>
            <a:off x="4971900" y="4424634"/>
            <a:ext cx="3371700" cy="4663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28D3AB3-858C-44DF-A6F2-B72D08ADD18A}"/>
              </a:ext>
            </a:extLst>
          </p:cNvPr>
          <p:cNvSpPr txBox="1"/>
          <p:nvPr/>
        </p:nvSpPr>
        <p:spPr>
          <a:xfrm>
            <a:off x="5087833" y="4371650"/>
            <a:ext cx="3165533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K. welche die Kapazität einhalten</a:t>
            </a:r>
          </a:p>
        </p:txBody>
      </p:sp>
    </p:spTree>
    <p:extLst>
      <p:ext uri="{BB962C8B-B14F-4D97-AF65-F5344CB8AC3E}">
        <p14:creationId xmlns:p14="http://schemas.microsoft.com/office/powerpoint/2010/main" val="268868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Reduktion</a:t>
            </a:r>
            <a:r>
              <a:rPr lang="en-GB" dirty="0"/>
              <a:t> des </a:t>
            </a:r>
            <a:r>
              <a:rPr lang="en-GB" dirty="0" err="1"/>
              <a:t>Rechenaufwands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0ECAE1-7878-4793-A58B-D4834451D6B9}"/>
              </a:ext>
            </a:extLst>
          </p:cNvPr>
          <p:cNvSpPr/>
          <p:nvPr/>
        </p:nvSpPr>
        <p:spPr>
          <a:xfrm>
            <a:off x="606530" y="12210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671052" y="1190171"/>
            <a:ext cx="3666043" cy="3808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Problematik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Die Berechnung alle Kombinations-möglichkeiten beansprucht eine hohe Rechenleistung. 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	Über 400 </a:t>
            </a:r>
            <a:r>
              <a:rPr lang="de-DE" sz="1600" dirty="0" err="1"/>
              <a:t>mio</a:t>
            </a:r>
            <a:r>
              <a:rPr lang="de-DE" sz="1600" dirty="0"/>
              <a:t> Kombinations-	</a:t>
            </a:r>
            <a:r>
              <a:rPr lang="de-DE" sz="1600" dirty="0" err="1"/>
              <a:t>möglichkeiten</a:t>
            </a:r>
            <a:r>
              <a:rPr lang="de-DE" sz="1600" dirty="0"/>
              <a:t> bei 8 PKW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  <a:r>
              <a:rPr lang="de-DE" sz="1600" dirty="0" err="1"/>
              <a:t>Berechung</a:t>
            </a:r>
            <a:r>
              <a:rPr lang="de-DE" sz="1600" dirty="0"/>
              <a:t> der „besten“ 	Kombination muss innerhalb von 	Sekunden erfolgen.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Vorliegendes Problem gehört 	der Problemklasse NP-	Vollständig an.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4856341" y="1201392"/>
            <a:ext cx="3666043" cy="37972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Lösungsansätze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Reduktion des Rechenaufwands durch Näherungslösung mithilfe von </a:t>
            </a:r>
            <a:r>
              <a:rPr lang="de-DE" sz="1600" dirty="0" err="1"/>
              <a:t>heuris</a:t>
            </a:r>
            <a:r>
              <a:rPr lang="de-DE" sz="1600" dirty="0"/>
              <a:t>-tischen Verfahren.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  <a:r>
              <a:rPr lang="de-DE" sz="1600" dirty="0" err="1"/>
              <a:t>Greedy</a:t>
            </a:r>
            <a:r>
              <a:rPr lang="de-DE" sz="1600" dirty="0"/>
              <a:t> Algorithmus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  <a:r>
              <a:rPr lang="de-DE" sz="1600" dirty="0" err="1"/>
              <a:t>Simulated</a:t>
            </a:r>
            <a:r>
              <a:rPr lang="de-DE" sz="1600" dirty="0"/>
              <a:t> Annealing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Genetische Algorithmen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Reduktion der Kombinations-	</a:t>
            </a:r>
            <a:r>
              <a:rPr lang="de-DE" sz="1600" dirty="0" err="1"/>
              <a:t>möglichkeiten</a:t>
            </a:r>
            <a:r>
              <a:rPr lang="de-DE" sz="1600" dirty="0"/>
              <a:t> durch das Treffen 	einer Vorauswahl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42059FEB-9671-424B-AD2D-3852766AC2B1}"/>
              </a:ext>
            </a:extLst>
          </p:cNvPr>
          <p:cNvSpPr/>
          <p:nvPr/>
        </p:nvSpPr>
        <p:spPr>
          <a:xfrm>
            <a:off x="695769" y="2506534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7FDBD930-70E4-46D1-9C82-A8E2FC807887}"/>
              </a:ext>
            </a:extLst>
          </p:cNvPr>
          <p:cNvSpPr/>
          <p:nvPr/>
        </p:nvSpPr>
        <p:spPr>
          <a:xfrm>
            <a:off x="695769" y="3234850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1D4021D1-1AA9-4E66-BDFB-E0695199B3DC}"/>
              </a:ext>
            </a:extLst>
          </p:cNvPr>
          <p:cNvSpPr/>
          <p:nvPr/>
        </p:nvSpPr>
        <p:spPr>
          <a:xfrm>
            <a:off x="695769" y="4215113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69A00541-891F-4989-A08C-5E420EA50556}"/>
              </a:ext>
            </a:extLst>
          </p:cNvPr>
          <p:cNvSpPr/>
          <p:nvPr/>
        </p:nvSpPr>
        <p:spPr>
          <a:xfrm>
            <a:off x="4905776" y="2525662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D0CBF0B9-3950-4319-98F2-A3CBCD1E3724}"/>
              </a:ext>
            </a:extLst>
          </p:cNvPr>
          <p:cNvSpPr/>
          <p:nvPr/>
        </p:nvSpPr>
        <p:spPr>
          <a:xfrm>
            <a:off x="4905775" y="3021331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31E00558-5A6D-4A07-8551-84F12A9E12C0}"/>
              </a:ext>
            </a:extLst>
          </p:cNvPr>
          <p:cNvSpPr/>
          <p:nvPr/>
        </p:nvSpPr>
        <p:spPr>
          <a:xfrm>
            <a:off x="4905774" y="3514296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D4AD85AE-18E6-4805-A2B9-169BB6F0050B}"/>
              </a:ext>
            </a:extLst>
          </p:cNvPr>
          <p:cNvSpPr/>
          <p:nvPr/>
        </p:nvSpPr>
        <p:spPr>
          <a:xfrm>
            <a:off x="4905774" y="3984330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72EC0EE-E0FE-489B-BE33-A6E398A753AF}"/>
              </a:ext>
            </a:extLst>
          </p:cNvPr>
          <p:cNvSpPr/>
          <p:nvPr/>
        </p:nvSpPr>
        <p:spPr>
          <a:xfrm>
            <a:off x="5516523" y="3984330"/>
            <a:ext cx="3005861" cy="801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3931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de-DE" dirty="0"/>
              <a:t>Reduktion der Kombinationsmöglichkeiten durch das Treffen 	einer Vorauswahl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0ECAE1-7878-4793-A58B-D4834451D6B9}"/>
              </a:ext>
            </a:extLst>
          </p:cNvPr>
          <p:cNvSpPr/>
          <p:nvPr/>
        </p:nvSpPr>
        <p:spPr>
          <a:xfrm>
            <a:off x="464884" y="1246100"/>
            <a:ext cx="2997404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490123" y="1215218"/>
            <a:ext cx="2920354" cy="3808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Reduktionsstrategie: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de-DE" sz="1600" dirty="0"/>
              <a:t>Berechnen der Maximal-werte (I</a:t>
            </a:r>
            <a:r>
              <a:rPr lang="de-DE" sz="1600" baseline="-25000" dirty="0"/>
              <a:t>L1</a:t>
            </a:r>
            <a:r>
              <a:rPr lang="de-DE" sz="1600" dirty="0"/>
              <a:t>, I</a:t>
            </a:r>
            <a:r>
              <a:rPr lang="de-DE" sz="1600" baseline="-25000" dirty="0"/>
              <a:t>L2</a:t>
            </a:r>
            <a:r>
              <a:rPr lang="de-DE" sz="1600" dirty="0"/>
              <a:t>, I</a:t>
            </a:r>
            <a:r>
              <a:rPr lang="de-DE" sz="1600" baseline="-25000" dirty="0"/>
              <a:t>L3</a:t>
            </a:r>
            <a:r>
              <a:rPr lang="de-DE" sz="1600" dirty="0"/>
              <a:t>, P</a:t>
            </a:r>
            <a:r>
              <a:rPr lang="el-GR" sz="1600" baseline="-25000" dirty="0"/>
              <a:t>Σ</a:t>
            </a:r>
            <a:r>
              <a:rPr lang="de-DE" sz="1600" dirty="0"/>
              <a:t>).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de-DE" sz="1600" dirty="0"/>
              <a:t>Prüfen auf Art der Grenz-</a:t>
            </a:r>
            <a:r>
              <a:rPr lang="de-DE" sz="1600" dirty="0" err="1"/>
              <a:t>wertüberschreitung</a:t>
            </a:r>
            <a:r>
              <a:rPr lang="de-DE" sz="1600" dirty="0"/>
              <a:t> (</a:t>
            </a:r>
            <a:r>
              <a:rPr lang="de-DE" sz="1050" dirty="0"/>
              <a:t>A, B, C, D</a:t>
            </a:r>
            <a:r>
              <a:rPr lang="de-DE" sz="1600" dirty="0"/>
              <a:t>).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de-DE" sz="1600" dirty="0"/>
              <a:t>Falls B oder C: Berechnung der verfügbaren Ströme jedes PKWs ( ).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de-DE" sz="1600" dirty="0"/>
              <a:t>Auswahl der Stellströme.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de-DE" sz="1600" dirty="0"/>
              <a:t>Beste Kombination suchen.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E166E76-A62E-47AF-8D73-8E2FADFD9C69}"/>
              </a:ext>
            </a:extLst>
          </p:cNvPr>
          <p:cNvGrpSpPr/>
          <p:nvPr/>
        </p:nvGrpSpPr>
        <p:grpSpPr>
          <a:xfrm>
            <a:off x="3635688" y="1248898"/>
            <a:ext cx="5040000" cy="3774749"/>
            <a:chOff x="3635688" y="1248898"/>
            <a:chExt cx="5040000" cy="377474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2C79022-E62B-40CB-BC7E-611DCE232FC8}"/>
                </a:ext>
              </a:extLst>
            </p:cNvPr>
            <p:cNvSpPr/>
            <p:nvPr/>
          </p:nvSpPr>
          <p:spPr>
            <a:xfrm>
              <a:off x="3635688" y="1248898"/>
              <a:ext cx="5040000" cy="3774749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ACA56E2-7DD9-4D9B-8BC8-B5396C24E06C}"/>
                </a:ext>
              </a:extLst>
            </p:cNvPr>
            <p:cNvGrpSpPr/>
            <p:nvPr/>
          </p:nvGrpSpPr>
          <p:grpSpPr>
            <a:xfrm>
              <a:off x="4414570" y="1437969"/>
              <a:ext cx="4042882" cy="324000"/>
              <a:chOff x="1658386" y="914400"/>
              <a:chExt cx="4042882" cy="324000"/>
            </a:xfrm>
          </p:grpSpPr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D217A417-38FC-4AB9-B96B-F3682E8F491B}"/>
                  </a:ext>
                </a:extLst>
              </p:cNvPr>
              <p:cNvSpPr txBox="1"/>
              <p:nvPr/>
            </p:nvSpPr>
            <p:spPr>
              <a:xfrm>
                <a:off x="5220256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16A</a:t>
                </a:r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FAC9B0CA-2732-420E-B268-4D22127372DB}"/>
                  </a:ext>
                </a:extLst>
              </p:cNvPr>
              <p:cNvSpPr/>
              <p:nvPr/>
            </p:nvSpPr>
            <p:spPr>
              <a:xfrm>
                <a:off x="4974762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813DAFD-746A-4C10-8692-AAF3C3AA7837}"/>
                  </a:ext>
                </a:extLst>
              </p:cNvPr>
              <p:cNvSpPr txBox="1"/>
              <p:nvPr/>
            </p:nvSpPr>
            <p:spPr>
              <a:xfrm>
                <a:off x="4896256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15A</a:t>
                </a:r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263D7A51-FAF9-4558-95CF-4A83C6284E17}"/>
                  </a:ext>
                </a:extLst>
              </p:cNvPr>
              <p:cNvSpPr/>
              <p:nvPr/>
            </p:nvSpPr>
            <p:spPr>
              <a:xfrm>
                <a:off x="4654644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246C0B11-8DE0-4131-A0A7-38CDC38E2973}"/>
                  </a:ext>
                </a:extLst>
              </p:cNvPr>
              <p:cNvSpPr txBox="1"/>
              <p:nvPr/>
            </p:nvSpPr>
            <p:spPr>
              <a:xfrm>
                <a:off x="4576138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14A</a:t>
                </a:r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12C7DDBA-943B-4715-B2D8-7AE61469D16B}"/>
                  </a:ext>
                </a:extLst>
              </p:cNvPr>
              <p:cNvSpPr/>
              <p:nvPr/>
            </p:nvSpPr>
            <p:spPr>
              <a:xfrm>
                <a:off x="4330870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E639134-6E26-4F02-99CC-5BD8F23B3BFD}"/>
                  </a:ext>
                </a:extLst>
              </p:cNvPr>
              <p:cNvSpPr txBox="1"/>
              <p:nvPr/>
            </p:nvSpPr>
            <p:spPr>
              <a:xfrm>
                <a:off x="4246014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13A</a:t>
                </a:r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232E59A7-6EE2-489D-A908-3AEE975B6E67}"/>
                  </a:ext>
                </a:extLst>
              </p:cNvPr>
              <p:cNvSpPr/>
              <p:nvPr/>
            </p:nvSpPr>
            <p:spPr>
              <a:xfrm>
                <a:off x="4003255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F97F9F7E-CD4D-479A-8F88-7194C9864C49}"/>
                  </a:ext>
                </a:extLst>
              </p:cNvPr>
              <p:cNvSpPr txBox="1"/>
              <p:nvPr/>
            </p:nvSpPr>
            <p:spPr>
              <a:xfrm>
                <a:off x="3924749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12A</a:t>
                </a:r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A3D52510-D78D-442E-A0B3-3000593524BC}"/>
                  </a:ext>
                </a:extLst>
              </p:cNvPr>
              <p:cNvSpPr/>
              <p:nvPr/>
            </p:nvSpPr>
            <p:spPr>
              <a:xfrm>
                <a:off x="3683578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D9F4F01-0112-4547-9B51-4D52A6B0B620}"/>
                  </a:ext>
                </a:extLst>
              </p:cNvPr>
              <p:cNvSpPr txBox="1"/>
              <p:nvPr/>
            </p:nvSpPr>
            <p:spPr>
              <a:xfrm>
                <a:off x="3605072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11A</a:t>
                </a: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64DCB1FC-0B8E-4C9F-A498-BC80B24CD44F}"/>
                  </a:ext>
                </a:extLst>
              </p:cNvPr>
              <p:cNvSpPr/>
              <p:nvPr/>
            </p:nvSpPr>
            <p:spPr>
              <a:xfrm>
                <a:off x="3358923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68151398-46CE-41F9-B620-37F3452D36AD}"/>
                  </a:ext>
                </a:extLst>
              </p:cNvPr>
              <p:cNvSpPr txBox="1"/>
              <p:nvPr/>
            </p:nvSpPr>
            <p:spPr>
              <a:xfrm>
                <a:off x="3280417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</a:p>
            </p:txBody>
          </p:sp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AF714E86-D6F3-4E9C-8058-7CCEE33E3759}"/>
                  </a:ext>
                </a:extLst>
              </p:cNvPr>
              <p:cNvSpPr/>
              <p:nvPr/>
            </p:nvSpPr>
            <p:spPr>
              <a:xfrm>
                <a:off x="3034042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DC88697-3E54-4491-9204-1E3C68A55319}"/>
                  </a:ext>
                </a:extLst>
              </p:cNvPr>
              <p:cNvSpPr txBox="1"/>
              <p:nvPr/>
            </p:nvSpPr>
            <p:spPr>
              <a:xfrm>
                <a:off x="2955536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9A</a:t>
                </a:r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2BA8A763-FDE4-43C4-9448-6B4E695D3A60}"/>
                  </a:ext>
                </a:extLst>
              </p:cNvPr>
              <p:cNvSpPr/>
              <p:nvPr/>
            </p:nvSpPr>
            <p:spPr>
              <a:xfrm>
                <a:off x="2707686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9B12593F-D048-46B7-B4E6-CDACF23BB0C8}"/>
                  </a:ext>
                </a:extLst>
              </p:cNvPr>
              <p:cNvSpPr txBox="1"/>
              <p:nvPr/>
            </p:nvSpPr>
            <p:spPr>
              <a:xfrm>
                <a:off x="2626005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8A</a:t>
                </a:r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E586B3EE-E882-4376-93F0-C72EB712D917}"/>
                  </a:ext>
                </a:extLst>
              </p:cNvPr>
              <p:cNvSpPr/>
              <p:nvPr/>
            </p:nvSpPr>
            <p:spPr>
              <a:xfrm>
                <a:off x="2388235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F643D12B-F3AB-447E-94DA-47766C71C864}"/>
                  </a:ext>
                </a:extLst>
              </p:cNvPr>
              <p:cNvSpPr txBox="1"/>
              <p:nvPr/>
            </p:nvSpPr>
            <p:spPr>
              <a:xfrm>
                <a:off x="2306554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7A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1DB893D4-4E30-432A-AC3F-29FD03770B16}"/>
                  </a:ext>
                </a:extLst>
              </p:cNvPr>
              <p:cNvSpPr/>
              <p:nvPr/>
            </p:nvSpPr>
            <p:spPr>
              <a:xfrm>
                <a:off x="2062873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588620FF-5CF3-4E42-828F-95ADAFBF0598}"/>
                  </a:ext>
                </a:extLst>
              </p:cNvPr>
              <p:cNvSpPr txBox="1"/>
              <p:nvPr/>
            </p:nvSpPr>
            <p:spPr>
              <a:xfrm>
                <a:off x="1981192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6A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AEC1CC7B-09FB-4328-A903-5FB52E802827}"/>
                  </a:ext>
                </a:extLst>
              </p:cNvPr>
              <p:cNvSpPr/>
              <p:nvPr/>
            </p:nvSpPr>
            <p:spPr>
              <a:xfrm>
                <a:off x="1740067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B7A76DD-3602-4E5B-BD15-5502448085F9}"/>
                  </a:ext>
                </a:extLst>
              </p:cNvPr>
              <p:cNvSpPr txBox="1"/>
              <p:nvPr/>
            </p:nvSpPr>
            <p:spPr>
              <a:xfrm>
                <a:off x="1658386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0A</a:t>
                </a:r>
              </a:p>
            </p:txBody>
          </p:sp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AD8AA8AA-930F-4E31-8EBD-9DD13CE44687}"/>
                  </a:ext>
                </a:extLst>
              </p:cNvPr>
              <p:cNvSpPr/>
              <p:nvPr/>
            </p:nvSpPr>
            <p:spPr>
              <a:xfrm>
                <a:off x="5298762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3845BC1-DF4E-42C7-915A-8561A8BBAE84}"/>
                </a:ext>
              </a:extLst>
            </p:cNvPr>
            <p:cNvGrpSpPr/>
            <p:nvPr/>
          </p:nvGrpSpPr>
          <p:grpSpPr>
            <a:xfrm>
              <a:off x="4414570" y="2529810"/>
              <a:ext cx="4042882" cy="324000"/>
              <a:chOff x="1658386" y="2006241"/>
              <a:chExt cx="4042882" cy="324000"/>
            </a:xfrm>
          </p:grpSpPr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5BDFA8D3-27F6-4BFF-8651-14072FD780D4}"/>
                  </a:ext>
                </a:extLst>
              </p:cNvPr>
              <p:cNvSpPr txBox="1"/>
              <p:nvPr/>
            </p:nvSpPr>
            <p:spPr>
              <a:xfrm>
                <a:off x="5220256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16A</a:t>
                </a:r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C3AA7197-CD3D-4E3E-88CA-12E789DE9F19}"/>
                  </a:ext>
                </a:extLst>
              </p:cNvPr>
              <p:cNvSpPr/>
              <p:nvPr/>
            </p:nvSpPr>
            <p:spPr>
              <a:xfrm>
                <a:off x="4974762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31506967-396B-493C-9981-B8DD30C4601B}"/>
                  </a:ext>
                </a:extLst>
              </p:cNvPr>
              <p:cNvSpPr txBox="1"/>
              <p:nvPr/>
            </p:nvSpPr>
            <p:spPr>
              <a:xfrm>
                <a:off x="4896256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15A</a:t>
                </a:r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857876FC-2B02-4779-A724-CAA324B887F1}"/>
                  </a:ext>
                </a:extLst>
              </p:cNvPr>
              <p:cNvSpPr/>
              <p:nvPr/>
            </p:nvSpPr>
            <p:spPr>
              <a:xfrm>
                <a:off x="4654644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9F5850F-54D5-4A70-9ABD-8073884F6777}"/>
                  </a:ext>
                </a:extLst>
              </p:cNvPr>
              <p:cNvSpPr txBox="1"/>
              <p:nvPr/>
            </p:nvSpPr>
            <p:spPr>
              <a:xfrm>
                <a:off x="4576138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14A</a:t>
                </a:r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2C9FABBD-8909-4B47-A410-4025D5FD82BD}"/>
                  </a:ext>
                </a:extLst>
              </p:cNvPr>
              <p:cNvSpPr/>
              <p:nvPr/>
            </p:nvSpPr>
            <p:spPr>
              <a:xfrm>
                <a:off x="4330870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EB8175B4-4D98-4D56-A2D4-520BBC78C082}"/>
                  </a:ext>
                </a:extLst>
              </p:cNvPr>
              <p:cNvSpPr txBox="1"/>
              <p:nvPr/>
            </p:nvSpPr>
            <p:spPr>
              <a:xfrm>
                <a:off x="4246014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13A</a:t>
                </a:r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7DF3A650-B585-4188-BC97-D38ADD3F8399}"/>
                  </a:ext>
                </a:extLst>
              </p:cNvPr>
              <p:cNvSpPr/>
              <p:nvPr/>
            </p:nvSpPr>
            <p:spPr>
              <a:xfrm>
                <a:off x="4003255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322B368B-ED80-4853-9FC6-23BD10890146}"/>
                  </a:ext>
                </a:extLst>
              </p:cNvPr>
              <p:cNvSpPr txBox="1"/>
              <p:nvPr/>
            </p:nvSpPr>
            <p:spPr>
              <a:xfrm>
                <a:off x="3924749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12A</a:t>
                </a: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30AECB03-B838-498B-BF97-6226A0EBC36B}"/>
                  </a:ext>
                </a:extLst>
              </p:cNvPr>
              <p:cNvSpPr/>
              <p:nvPr/>
            </p:nvSpPr>
            <p:spPr>
              <a:xfrm>
                <a:off x="3683578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D682EFA6-56AC-48C8-A048-61BF30EDD6AA}"/>
                  </a:ext>
                </a:extLst>
              </p:cNvPr>
              <p:cNvSpPr txBox="1"/>
              <p:nvPr/>
            </p:nvSpPr>
            <p:spPr>
              <a:xfrm>
                <a:off x="3605072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11A</a:t>
                </a:r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C85E49EE-E83E-4D70-9551-ACB621FC86EC}"/>
                  </a:ext>
                </a:extLst>
              </p:cNvPr>
              <p:cNvSpPr txBox="1"/>
              <p:nvPr/>
            </p:nvSpPr>
            <p:spPr>
              <a:xfrm>
                <a:off x="3280417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3136125D-5F0D-4D1E-90CC-34862405C9B8}"/>
                  </a:ext>
                </a:extLst>
              </p:cNvPr>
              <p:cNvSpPr/>
              <p:nvPr/>
            </p:nvSpPr>
            <p:spPr>
              <a:xfrm>
                <a:off x="3034042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DDCA2D7D-596C-4496-B659-B3C2A4A72A6B}"/>
                  </a:ext>
                </a:extLst>
              </p:cNvPr>
              <p:cNvSpPr txBox="1"/>
              <p:nvPr/>
            </p:nvSpPr>
            <p:spPr>
              <a:xfrm>
                <a:off x="2955536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9A</a:t>
                </a: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741053E7-A1A7-433B-945F-6DCA47F103E1}"/>
                  </a:ext>
                </a:extLst>
              </p:cNvPr>
              <p:cNvSpPr/>
              <p:nvPr/>
            </p:nvSpPr>
            <p:spPr>
              <a:xfrm>
                <a:off x="2707686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181741DA-ADF4-41B5-9674-76D4A909ACDB}"/>
                  </a:ext>
                </a:extLst>
              </p:cNvPr>
              <p:cNvSpPr txBox="1"/>
              <p:nvPr/>
            </p:nvSpPr>
            <p:spPr>
              <a:xfrm>
                <a:off x="2626005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8A</a:t>
                </a:r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3239778C-3246-4EAA-8DEF-6A0546DD13D8}"/>
                  </a:ext>
                </a:extLst>
              </p:cNvPr>
              <p:cNvSpPr/>
              <p:nvPr/>
            </p:nvSpPr>
            <p:spPr>
              <a:xfrm>
                <a:off x="2388235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A834CBE7-AB8D-4746-958B-94E79C6DDA2F}"/>
                  </a:ext>
                </a:extLst>
              </p:cNvPr>
              <p:cNvSpPr txBox="1"/>
              <p:nvPr/>
            </p:nvSpPr>
            <p:spPr>
              <a:xfrm>
                <a:off x="2306554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7A</a:t>
                </a:r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22F9BB85-B33D-4AA2-8938-629A9195BBDD}"/>
                  </a:ext>
                </a:extLst>
              </p:cNvPr>
              <p:cNvSpPr/>
              <p:nvPr/>
            </p:nvSpPr>
            <p:spPr>
              <a:xfrm>
                <a:off x="2062873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F83123B6-75A5-44C2-AE2B-EFA2E0CF300A}"/>
                  </a:ext>
                </a:extLst>
              </p:cNvPr>
              <p:cNvSpPr txBox="1"/>
              <p:nvPr/>
            </p:nvSpPr>
            <p:spPr>
              <a:xfrm>
                <a:off x="1981192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6A</a:t>
                </a:r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170C0260-7608-4524-B955-397AC6E52980}"/>
                  </a:ext>
                </a:extLst>
              </p:cNvPr>
              <p:cNvSpPr/>
              <p:nvPr/>
            </p:nvSpPr>
            <p:spPr>
              <a:xfrm>
                <a:off x="1740067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BAC9DA02-4350-40EF-ACC7-AC23B1F738EF}"/>
                  </a:ext>
                </a:extLst>
              </p:cNvPr>
              <p:cNvSpPr txBox="1"/>
              <p:nvPr/>
            </p:nvSpPr>
            <p:spPr>
              <a:xfrm>
                <a:off x="1658386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0A</a:t>
                </a:r>
              </a:p>
            </p:txBody>
          </p:sp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8A894003-B104-4A8B-9FB6-D0837640A421}"/>
                  </a:ext>
                </a:extLst>
              </p:cNvPr>
              <p:cNvSpPr/>
              <p:nvPr/>
            </p:nvSpPr>
            <p:spPr>
              <a:xfrm>
                <a:off x="3358923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BE751838-9FDC-413E-AA8F-DC0C4B3590C7}"/>
                  </a:ext>
                </a:extLst>
              </p:cNvPr>
              <p:cNvSpPr/>
              <p:nvPr/>
            </p:nvSpPr>
            <p:spPr>
              <a:xfrm>
                <a:off x="5298762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12F71F2-67A0-4145-8280-18E39541B078}"/>
                </a:ext>
              </a:extLst>
            </p:cNvPr>
            <p:cNvSpPr txBox="1"/>
            <p:nvPr/>
          </p:nvSpPr>
          <p:spPr>
            <a:xfrm>
              <a:off x="3699721" y="1446079"/>
              <a:ext cx="761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Fall A: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15ADBE9-6213-4C14-89B5-15E097257FB2}"/>
                </a:ext>
              </a:extLst>
            </p:cNvPr>
            <p:cNvSpPr txBox="1"/>
            <p:nvPr/>
          </p:nvSpPr>
          <p:spPr>
            <a:xfrm>
              <a:off x="3707219" y="1977411"/>
              <a:ext cx="761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Fall B: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894E6BD-5FFE-49BB-8C94-56795E5C0147}"/>
                </a:ext>
              </a:extLst>
            </p:cNvPr>
            <p:cNvSpPr txBox="1"/>
            <p:nvPr/>
          </p:nvSpPr>
          <p:spPr>
            <a:xfrm>
              <a:off x="3710313" y="2537920"/>
              <a:ext cx="761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Fall C: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432AFD0-78DB-4B15-9A7E-B44354FB1AE0}"/>
                </a:ext>
              </a:extLst>
            </p:cNvPr>
            <p:cNvSpPr txBox="1"/>
            <p:nvPr/>
          </p:nvSpPr>
          <p:spPr>
            <a:xfrm>
              <a:off x="3710580" y="3092753"/>
              <a:ext cx="761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Fall D: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F8347DB-8F44-45DD-9797-6FD93B6193D6}"/>
                </a:ext>
              </a:extLst>
            </p:cNvPr>
            <p:cNvGrpSpPr/>
            <p:nvPr/>
          </p:nvGrpSpPr>
          <p:grpSpPr>
            <a:xfrm>
              <a:off x="4414570" y="1942288"/>
              <a:ext cx="4042882" cy="396000"/>
              <a:chOff x="1658386" y="1418719"/>
              <a:chExt cx="4042882" cy="396000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C8E38DCD-D69D-44B6-9057-D743E494B5C8}"/>
                  </a:ext>
                </a:extLst>
              </p:cNvPr>
              <p:cNvSpPr txBox="1"/>
              <p:nvPr/>
            </p:nvSpPr>
            <p:spPr>
              <a:xfrm>
                <a:off x="5220256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16A</a:t>
                </a:r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2C11AD7E-EC01-4C2E-A163-86A0B3FA061A}"/>
                  </a:ext>
                </a:extLst>
              </p:cNvPr>
              <p:cNvSpPr/>
              <p:nvPr/>
            </p:nvSpPr>
            <p:spPr>
              <a:xfrm>
                <a:off x="4974762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DE4C3116-80FE-4F7A-A8D2-84E6C77C01E0}"/>
                  </a:ext>
                </a:extLst>
              </p:cNvPr>
              <p:cNvSpPr txBox="1"/>
              <p:nvPr/>
            </p:nvSpPr>
            <p:spPr>
              <a:xfrm>
                <a:off x="4896256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15A</a:t>
                </a:r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282F0B22-C6E1-42D0-8578-60494B14B459}"/>
                  </a:ext>
                </a:extLst>
              </p:cNvPr>
              <p:cNvSpPr/>
              <p:nvPr/>
            </p:nvSpPr>
            <p:spPr>
              <a:xfrm>
                <a:off x="4654644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850AB980-0C3D-40FE-BBF3-81017319A8B4}"/>
                  </a:ext>
                </a:extLst>
              </p:cNvPr>
              <p:cNvSpPr txBox="1"/>
              <p:nvPr/>
            </p:nvSpPr>
            <p:spPr>
              <a:xfrm>
                <a:off x="4576138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14A</a:t>
                </a:r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E151A1F6-323F-44CD-BC83-9599FE6040CD}"/>
                  </a:ext>
                </a:extLst>
              </p:cNvPr>
              <p:cNvSpPr/>
              <p:nvPr/>
            </p:nvSpPr>
            <p:spPr>
              <a:xfrm>
                <a:off x="4330870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FD957D7E-E9D4-4B4F-881E-9DC9F7F097F3}"/>
                  </a:ext>
                </a:extLst>
              </p:cNvPr>
              <p:cNvSpPr txBox="1"/>
              <p:nvPr/>
            </p:nvSpPr>
            <p:spPr>
              <a:xfrm>
                <a:off x="4246014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13A</a:t>
                </a:r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B39C03A5-0154-4ACD-A692-14B32F15B348}"/>
                  </a:ext>
                </a:extLst>
              </p:cNvPr>
              <p:cNvSpPr/>
              <p:nvPr/>
            </p:nvSpPr>
            <p:spPr>
              <a:xfrm>
                <a:off x="4008970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2C1278A4-B3FF-44DA-8450-6936A79CF414}"/>
                  </a:ext>
                </a:extLst>
              </p:cNvPr>
              <p:cNvSpPr txBox="1"/>
              <p:nvPr/>
            </p:nvSpPr>
            <p:spPr>
              <a:xfrm>
                <a:off x="3924749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12A</a:t>
                </a:r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4A2E50B1-121A-4CC4-84F0-E07187F5CE0A}"/>
                  </a:ext>
                </a:extLst>
              </p:cNvPr>
              <p:cNvSpPr/>
              <p:nvPr/>
            </p:nvSpPr>
            <p:spPr>
              <a:xfrm>
                <a:off x="3683578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76E8EB87-02EE-4E64-92C2-A64093EAD63B}"/>
                  </a:ext>
                </a:extLst>
              </p:cNvPr>
              <p:cNvSpPr txBox="1"/>
              <p:nvPr/>
            </p:nvSpPr>
            <p:spPr>
              <a:xfrm>
                <a:off x="3605072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11A</a:t>
                </a:r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05FB5D33-9B29-4FA2-AC93-8F07B7D25A0C}"/>
                  </a:ext>
                </a:extLst>
              </p:cNvPr>
              <p:cNvSpPr/>
              <p:nvPr/>
            </p:nvSpPr>
            <p:spPr>
              <a:xfrm>
                <a:off x="3358923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A2D1B073-7498-4F60-A4C1-9C60153CEBE0}"/>
                  </a:ext>
                </a:extLst>
              </p:cNvPr>
              <p:cNvSpPr txBox="1"/>
              <p:nvPr/>
            </p:nvSpPr>
            <p:spPr>
              <a:xfrm>
                <a:off x="3280417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9A09FF4C-F429-4078-9905-90450681903F}"/>
                  </a:ext>
                </a:extLst>
              </p:cNvPr>
              <p:cNvSpPr txBox="1"/>
              <p:nvPr/>
            </p:nvSpPr>
            <p:spPr>
              <a:xfrm>
                <a:off x="2955536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9A</a:t>
                </a:r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EAE3837B-7D2F-44BF-8DA6-121E10CEE5F7}"/>
                  </a:ext>
                </a:extLst>
              </p:cNvPr>
              <p:cNvSpPr/>
              <p:nvPr/>
            </p:nvSpPr>
            <p:spPr>
              <a:xfrm>
                <a:off x="2707686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44D95CC0-3BA3-4FFB-B7B3-63B668F4F259}"/>
                  </a:ext>
                </a:extLst>
              </p:cNvPr>
              <p:cNvSpPr txBox="1"/>
              <p:nvPr/>
            </p:nvSpPr>
            <p:spPr>
              <a:xfrm>
                <a:off x="2626005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8A</a:t>
                </a:r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C0E6DD97-028B-4DE5-A50E-7F0DD9E133DE}"/>
                  </a:ext>
                </a:extLst>
              </p:cNvPr>
              <p:cNvSpPr/>
              <p:nvPr/>
            </p:nvSpPr>
            <p:spPr>
              <a:xfrm>
                <a:off x="2388235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8BE4FEB4-308E-41B9-916D-0E5EF7645278}"/>
                  </a:ext>
                </a:extLst>
              </p:cNvPr>
              <p:cNvSpPr txBox="1"/>
              <p:nvPr/>
            </p:nvSpPr>
            <p:spPr>
              <a:xfrm>
                <a:off x="2306554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7A</a:t>
                </a:r>
              </a:p>
            </p:txBody>
          </p:sp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1D4D3C17-2C64-42E3-BD08-272729A7A0F1}"/>
                  </a:ext>
                </a:extLst>
              </p:cNvPr>
              <p:cNvSpPr/>
              <p:nvPr/>
            </p:nvSpPr>
            <p:spPr>
              <a:xfrm>
                <a:off x="2062873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DC9472C8-82AD-41CB-B2AF-EB9DBE0463B8}"/>
                  </a:ext>
                </a:extLst>
              </p:cNvPr>
              <p:cNvSpPr txBox="1"/>
              <p:nvPr/>
            </p:nvSpPr>
            <p:spPr>
              <a:xfrm>
                <a:off x="1981192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6A</a:t>
                </a:r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5754A52A-F2B2-442A-B61E-15B135A95ABB}"/>
                  </a:ext>
                </a:extLst>
              </p:cNvPr>
              <p:cNvSpPr/>
              <p:nvPr/>
            </p:nvSpPr>
            <p:spPr>
              <a:xfrm>
                <a:off x="1740067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E28F567A-88F5-4E61-8C91-AED138790A3C}"/>
                  </a:ext>
                </a:extLst>
              </p:cNvPr>
              <p:cNvSpPr txBox="1"/>
              <p:nvPr/>
            </p:nvSpPr>
            <p:spPr>
              <a:xfrm>
                <a:off x="1658386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0A</a:t>
                </a:r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C48A75EF-17BD-452F-9C8F-346DD17C0A73}"/>
                  </a:ext>
                </a:extLst>
              </p:cNvPr>
              <p:cNvSpPr/>
              <p:nvPr/>
            </p:nvSpPr>
            <p:spPr>
              <a:xfrm>
                <a:off x="3034042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40E2B4A5-A7D0-47B9-ABEB-A253095A605F}"/>
                  </a:ext>
                </a:extLst>
              </p:cNvPr>
              <p:cNvSpPr/>
              <p:nvPr/>
            </p:nvSpPr>
            <p:spPr>
              <a:xfrm>
                <a:off x="5298762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E6D273C9-1B60-489B-879E-3EBE1C8B4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904" y="1614488"/>
                <a:ext cx="325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>
                <a:extLst>
                  <a:ext uri="{FF2B5EF4-FFF2-40B4-BE49-F238E27FC236}">
                    <a16:creationId xmlns:a16="http://schemas.microsoft.com/office/drawing/2014/main" id="{639682DE-5470-47EA-A172-D5985E89F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06324" y="1619251"/>
                <a:ext cx="325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298FD863-F801-42A5-ABD6-AF5AACC793F5}"/>
                  </a:ext>
                </a:extLst>
              </p:cNvPr>
              <p:cNvCxnSpPr/>
              <p:nvPr/>
            </p:nvCxnSpPr>
            <p:spPr>
              <a:xfrm flipV="1">
                <a:off x="3681256" y="1418719"/>
                <a:ext cx="0" cy="39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8CD3004B-9F2B-4F65-BA7C-383DA1E102E4}"/>
                </a:ext>
              </a:extLst>
            </p:cNvPr>
            <p:cNvGrpSpPr/>
            <p:nvPr/>
          </p:nvGrpSpPr>
          <p:grpSpPr>
            <a:xfrm>
              <a:off x="4417666" y="3048641"/>
              <a:ext cx="4042882" cy="396000"/>
              <a:chOff x="1661482" y="2525072"/>
              <a:chExt cx="4042882" cy="396000"/>
            </a:xfrm>
          </p:grpSpPr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111A4587-922C-467B-8A47-1B7619A600E5}"/>
                  </a:ext>
                </a:extLst>
              </p:cNvPr>
              <p:cNvSpPr txBox="1"/>
              <p:nvPr/>
            </p:nvSpPr>
            <p:spPr>
              <a:xfrm>
                <a:off x="5223352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16A</a:t>
                </a: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C6D01847-F64C-4496-BF00-5D1AFDEC98F2}"/>
                  </a:ext>
                </a:extLst>
              </p:cNvPr>
              <p:cNvSpPr/>
              <p:nvPr/>
            </p:nvSpPr>
            <p:spPr>
              <a:xfrm>
                <a:off x="4977858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3A27F75-5AC9-4033-8DAF-2DD56BE23379}"/>
                  </a:ext>
                </a:extLst>
              </p:cNvPr>
              <p:cNvSpPr txBox="1"/>
              <p:nvPr/>
            </p:nvSpPr>
            <p:spPr>
              <a:xfrm>
                <a:off x="4899352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15A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2283906-E1A3-45C0-8190-46064F1215B2}"/>
                  </a:ext>
                </a:extLst>
              </p:cNvPr>
              <p:cNvSpPr/>
              <p:nvPr/>
            </p:nvSpPr>
            <p:spPr>
              <a:xfrm>
                <a:off x="4657740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E4A6B2A4-A3A1-4249-869E-5A7F612F2344}"/>
                  </a:ext>
                </a:extLst>
              </p:cNvPr>
              <p:cNvSpPr txBox="1"/>
              <p:nvPr/>
            </p:nvSpPr>
            <p:spPr>
              <a:xfrm>
                <a:off x="4579234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14A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820328A0-846F-4B75-B5BE-30D2E9A6E5D3}"/>
                  </a:ext>
                </a:extLst>
              </p:cNvPr>
              <p:cNvSpPr/>
              <p:nvPr/>
            </p:nvSpPr>
            <p:spPr>
              <a:xfrm>
                <a:off x="4333966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4B0E7F4-B143-4132-9CB0-B26429434244}"/>
                  </a:ext>
                </a:extLst>
              </p:cNvPr>
              <p:cNvSpPr txBox="1"/>
              <p:nvPr/>
            </p:nvSpPr>
            <p:spPr>
              <a:xfrm>
                <a:off x="4249110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13A</a:t>
                </a: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1EC6A07B-E6F9-473D-97BC-9D3F82F9F83B}"/>
                  </a:ext>
                </a:extLst>
              </p:cNvPr>
              <p:cNvSpPr txBox="1"/>
              <p:nvPr/>
            </p:nvSpPr>
            <p:spPr>
              <a:xfrm>
                <a:off x="3927845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12A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E99366-7F7A-4E94-A4EC-1FB889D95C23}"/>
                  </a:ext>
                </a:extLst>
              </p:cNvPr>
              <p:cNvSpPr/>
              <p:nvPr/>
            </p:nvSpPr>
            <p:spPr>
              <a:xfrm>
                <a:off x="3686674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2874CF8-16B8-4349-90AA-5E44EA236ABC}"/>
                  </a:ext>
                </a:extLst>
              </p:cNvPr>
              <p:cNvSpPr txBox="1"/>
              <p:nvPr/>
            </p:nvSpPr>
            <p:spPr>
              <a:xfrm>
                <a:off x="3608168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11A</a:t>
                </a:r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31DC4E2-0284-4B49-B6C0-0FE4ED3522CC}"/>
                  </a:ext>
                </a:extLst>
              </p:cNvPr>
              <p:cNvSpPr/>
              <p:nvPr/>
            </p:nvSpPr>
            <p:spPr>
              <a:xfrm>
                <a:off x="3362019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368F303-5BDB-48CC-8E10-B9A40EBC0C9C}"/>
                  </a:ext>
                </a:extLst>
              </p:cNvPr>
              <p:cNvSpPr txBox="1"/>
              <p:nvPr/>
            </p:nvSpPr>
            <p:spPr>
              <a:xfrm>
                <a:off x="3283513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DC0212E-9B1F-4E83-847C-67E49547907F}"/>
                  </a:ext>
                </a:extLst>
              </p:cNvPr>
              <p:cNvSpPr/>
              <p:nvPr/>
            </p:nvSpPr>
            <p:spPr>
              <a:xfrm>
                <a:off x="3037138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DC6A9157-F6A2-4F7E-ADBB-C9499B4A8C7A}"/>
                  </a:ext>
                </a:extLst>
              </p:cNvPr>
              <p:cNvSpPr txBox="1"/>
              <p:nvPr/>
            </p:nvSpPr>
            <p:spPr>
              <a:xfrm>
                <a:off x="2958632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9A</a:t>
                </a:r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E3AC2B66-0097-428E-8C8A-C79BCB9CB9DE}"/>
                  </a:ext>
                </a:extLst>
              </p:cNvPr>
              <p:cNvSpPr/>
              <p:nvPr/>
            </p:nvSpPr>
            <p:spPr>
              <a:xfrm>
                <a:off x="2710782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FF50D63-847F-41BA-BF73-79CC6C705B25}"/>
                  </a:ext>
                </a:extLst>
              </p:cNvPr>
              <p:cNvSpPr txBox="1"/>
              <p:nvPr/>
            </p:nvSpPr>
            <p:spPr>
              <a:xfrm>
                <a:off x="2629101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8A</a:t>
                </a:r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C3390C1-93E0-4088-83DA-0EC1C997C636}"/>
                  </a:ext>
                </a:extLst>
              </p:cNvPr>
              <p:cNvSpPr/>
              <p:nvPr/>
            </p:nvSpPr>
            <p:spPr>
              <a:xfrm>
                <a:off x="2391331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8231E1AE-32AD-40AA-8CB7-CC8CD4E26EDC}"/>
                  </a:ext>
                </a:extLst>
              </p:cNvPr>
              <p:cNvSpPr txBox="1"/>
              <p:nvPr/>
            </p:nvSpPr>
            <p:spPr>
              <a:xfrm>
                <a:off x="2309650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7A</a:t>
                </a: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0B2594-2A74-4E48-854F-CBFA9BDD4C81}"/>
                  </a:ext>
                </a:extLst>
              </p:cNvPr>
              <p:cNvSpPr/>
              <p:nvPr/>
            </p:nvSpPr>
            <p:spPr>
              <a:xfrm>
                <a:off x="2065969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CE949801-6C39-47D4-BCAB-FB67B4D0AFE1}"/>
                  </a:ext>
                </a:extLst>
              </p:cNvPr>
              <p:cNvSpPr txBox="1"/>
              <p:nvPr/>
            </p:nvSpPr>
            <p:spPr>
              <a:xfrm>
                <a:off x="1984288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6A</a:t>
                </a:r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B070F466-A36C-4C36-AA3A-8B3A0C10E48C}"/>
                  </a:ext>
                </a:extLst>
              </p:cNvPr>
              <p:cNvSpPr/>
              <p:nvPr/>
            </p:nvSpPr>
            <p:spPr>
              <a:xfrm>
                <a:off x="1743163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0CD5186-34FE-4866-868C-983FEDB99B8B}"/>
                  </a:ext>
                </a:extLst>
              </p:cNvPr>
              <p:cNvSpPr txBox="1"/>
              <p:nvPr/>
            </p:nvSpPr>
            <p:spPr>
              <a:xfrm>
                <a:off x="1661482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0A</a:t>
                </a:r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7815F9BA-F8EB-49BA-81CA-A6D553024DAB}"/>
                  </a:ext>
                </a:extLst>
              </p:cNvPr>
              <p:cNvSpPr/>
              <p:nvPr/>
            </p:nvSpPr>
            <p:spPr>
              <a:xfrm>
                <a:off x="5301858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C126218F-417C-45CE-8441-14E1D8765073}"/>
                  </a:ext>
                </a:extLst>
              </p:cNvPr>
              <p:cNvSpPr/>
              <p:nvPr/>
            </p:nvSpPr>
            <p:spPr>
              <a:xfrm>
                <a:off x="4006351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56D7B21C-8063-493E-8D8F-B827395D2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644" y="2728913"/>
                <a:ext cx="325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6301C10A-E3DA-41FB-BF29-1B38CBB7E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893" y="2728914"/>
                <a:ext cx="325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4AA59298-1E35-4D6D-BC6B-D4FCC1EABE63}"/>
                  </a:ext>
                </a:extLst>
              </p:cNvPr>
              <p:cNvCxnSpPr/>
              <p:nvPr/>
            </p:nvCxnSpPr>
            <p:spPr>
              <a:xfrm flipV="1">
                <a:off x="4332379" y="2525072"/>
                <a:ext cx="0" cy="39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EA9A0F63-27AA-4FB5-801F-13ECEAAF47D7}"/>
              </a:ext>
            </a:extLst>
          </p:cNvPr>
          <p:cNvSpPr txBox="1"/>
          <p:nvPr/>
        </p:nvSpPr>
        <p:spPr>
          <a:xfrm>
            <a:off x="3807696" y="3675592"/>
            <a:ext cx="4953570" cy="14526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400" dirty="0"/>
              <a:t>Fall </a:t>
            </a:r>
            <a:r>
              <a:rPr lang="de-DE" sz="1400" b="1" dirty="0"/>
              <a:t>A</a:t>
            </a:r>
            <a:r>
              <a:rPr lang="de-DE" sz="1400" dirty="0"/>
              <a:t>: 	Es liegt keine Grenzwertverletzung vor.</a:t>
            </a:r>
          </a:p>
          <a:p>
            <a:pPr>
              <a:buClr>
                <a:schemeClr val="accent1"/>
              </a:buClr>
            </a:pPr>
            <a:r>
              <a:rPr lang="de-DE" sz="1400" dirty="0"/>
              <a:t>Fall </a:t>
            </a:r>
            <a:r>
              <a:rPr lang="de-DE" sz="1400" b="1" dirty="0"/>
              <a:t>B</a:t>
            </a:r>
            <a:r>
              <a:rPr lang="de-DE" sz="1400" dirty="0"/>
              <a:t>: 	Die Gesamtleistung und / oder Leiterströme werden 	überschritten. </a:t>
            </a:r>
          </a:p>
          <a:p>
            <a:pPr>
              <a:buClr>
                <a:schemeClr val="accent1"/>
              </a:buClr>
            </a:pPr>
            <a:r>
              <a:rPr lang="de-DE" sz="1400" dirty="0"/>
              <a:t>Fall </a:t>
            </a:r>
            <a:r>
              <a:rPr lang="de-DE" sz="1400" b="1" dirty="0"/>
              <a:t>C</a:t>
            </a:r>
            <a:r>
              <a:rPr lang="de-DE" sz="1400" dirty="0"/>
              <a:t>:	Ausschließlich die </a:t>
            </a:r>
            <a:r>
              <a:rPr lang="de-DE" sz="1400" dirty="0" err="1"/>
              <a:t>Phasenunsymmetie</a:t>
            </a:r>
            <a:r>
              <a:rPr lang="de-DE" sz="1400" dirty="0"/>
              <a:t> wird 	überschritten.</a:t>
            </a:r>
          </a:p>
          <a:p>
            <a:pPr>
              <a:buClr>
                <a:schemeClr val="accent1"/>
              </a:buClr>
            </a:pPr>
            <a:r>
              <a:rPr lang="de-DE" sz="1400" dirty="0"/>
              <a:t>Fall </a:t>
            </a:r>
            <a:r>
              <a:rPr lang="de-DE" sz="1400" b="1" dirty="0"/>
              <a:t>D</a:t>
            </a:r>
            <a:r>
              <a:rPr lang="de-DE" sz="1400" dirty="0"/>
              <a:t>:	Kombination aus Fall B und Fall C.</a:t>
            </a:r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63005E34-08C4-4528-ADF4-4DC5113282BD}"/>
              </a:ext>
            </a:extLst>
          </p:cNvPr>
          <p:cNvCxnSpPr>
            <a:cxnSpLocks/>
          </p:cNvCxnSpPr>
          <p:nvPr/>
        </p:nvCxnSpPr>
        <p:spPr>
          <a:xfrm flipV="1">
            <a:off x="2091582" y="3587310"/>
            <a:ext cx="0" cy="1765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6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4	</a:t>
            </a:r>
          </a:p>
        </p:txBody>
      </p:sp>
    </p:spTree>
    <p:extLst>
      <p:ext uri="{BB962C8B-B14F-4D97-AF65-F5344CB8AC3E}">
        <p14:creationId xmlns:p14="http://schemas.microsoft.com/office/powerpoint/2010/main" val="341686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3963708" y="4208959"/>
            <a:ext cx="4711979" cy="828525"/>
          </a:xfrm>
        </p:spPr>
        <p:txBody>
          <a:bodyPr/>
          <a:lstStyle/>
          <a:p>
            <a:pPr marL="0" indent="0" defTabSz="180000">
              <a:buNone/>
            </a:pPr>
            <a:r>
              <a:rPr lang="de-DE" sz="1100" b="1" dirty="0">
                <a:solidFill>
                  <a:srgbClr val="3E444C"/>
                </a:solidFill>
              </a:rPr>
              <a:t>Abbildung:	</a:t>
            </a:r>
            <a:r>
              <a:rPr lang="de-DE" sz="1100" dirty="0">
                <a:solidFill>
                  <a:srgbClr val="3E444C"/>
                </a:solidFill>
              </a:rPr>
              <a:t>Verlauf der Grenzleistung, des Maximums der Summe aller 						Ladeleistungen und der optimierten Ladeleistung aller 								Fahrzeuge. Erprobt mit einem Software-Dummy und acht 							ladenden Fahrzeugen.</a:t>
            </a:r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65922CA-6A1C-483D-AB17-A9DE3BD2A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3"/>
          <a:stretch/>
        </p:blipFill>
        <p:spPr>
          <a:xfrm>
            <a:off x="3963709" y="1308400"/>
            <a:ext cx="4798691" cy="2907893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Erprobung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Software-Dummy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7BC7498-57E0-4FE7-B94A-7CEFE4507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0" t="89646" r="21963"/>
          <a:stretch/>
        </p:blipFill>
        <p:spPr>
          <a:xfrm>
            <a:off x="5427783" y="3343275"/>
            <a:ext cx="2204885" cy="3384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5CDB4E4-DCA0-4805-8DA4-1147EAF25052}"/>
              </a:ext>
            </a:extLst>
          </p:cNvPr>
          <p:cNvSpPr/>
          <p:nvPr/>
        </p:nvSpPr>
        <p:spPr>
          <a:xfrm>
            <a:off x="3900948" y="1262735"/>
            <a:ext cx="4861452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70C95E8-1FF4-489A-A86D-85FD9C5124C0}"/>
              </a:ext>
            </a:extLst>
          </p:cNvPr>
          <p:cNvSpPr/>
          <p:nvPr/>
        </p:nvSpPr>
        <p:spPr>
          <a:xfrm>
            <a:off x="381287" y="1262025"/>
            <a:ext cx="3432948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33F480-0C2A-4C0C-82CD-65E2CEEC0E51}"/>
              </a:ext>
            </a:extLst>
          </p:cNvPr>
          <p:cNvSpPr txBox="1"/>
          <p:nvPr/>
        </p:nvSpPr>
        <p:spPr>
          <a:xfrm>
            <a:off x="466725" y="1219667"/>
            <a:ext cx="3294114" cy="3808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Versuchsaufbau: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Acht simulierte Fahrzeuge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S</a:t>
            </a:r>
            <a:r>
              <a:rPr lang="de-DE" sz="1600" baseline="-25000" dirty="0" err="1"/>
              <a:t>Max</a:t>
            </a:r>
            <a:r>
              <a:rPr lang="de-DE" sz="1600" dirty="0"/>
              <a:t> 	= 58,9 kVA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 err="1"/>
              <a:t>S</a:t>
            </a:r>
            <a:r>
              <a:rPr lang="de-DE" sz="1600" baseline="-25000" dirty="0" err="1"/>
              <a:t>Grenz</a:t>
            </a:r>
            <a:r>
              <a:rPr lang="de-DE" sz="1600" dirty="0"/>
              <a:t> 	= 45,0 kVA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Beginnen 10 s Versetzt zu laden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700" dirty="0"/>
          </a:p>
          <a:p>
            <a:pPr defTabSz="180000">
              <a:lnSpc>
                <a:spcPct val="150000"/>
              </a:lnSpc>
              <a:buClr>
                <a:schemeClr val="accent1"/>
              </a:buClr>
              <a:tabLst>
                <a:tab pos="0" algn="l"/>
              </a:tabLst>
            </a:pPr>
            <a:r>
              <a:rPr lang="de-DE" sz="1600" u="sng" dirty="0"/>
              <a:t>Ergebnisse: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Leistung eingehalten</a:t>
            </a:r>
          </a:p>
          <a:p>
            <a:pPr marL="642366" lvl="1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Kurzzeitiges Überschreiten</a:t>
            </a:r>
          </a:p>
          <a:p>
            <a:pPr marL="642366" lvl="1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Geringe Grenzwertunterschreitung im stationären Bereich</a:t>
            </a:r>
          </a:p>
        </p:txBody>
      </p:sp>
    </p:spTree>
    <p:extLst>
      <p:ext uri="{BB962C8B-B14F-4D97-AF65-F5344CB8AC3E}">
        <p14:creationId xmlns:p14="http://schemas.microsoft.com/office/powerpoint/2010/main" val="360029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3963708" y="4208959"/>
            <a:ext cx="4711979" cy="828525"/>
          </a:xfrm>
        </p:spPr>
        <p:txBody>
          <a:bodyPr/>
          <a:lstStyle/>
          <a:p>
            <a:pPr marL="0" indent="0" defTabSz="180000">
              <a:buNone/>
            </a:pPr>
            <a:r>
              <a:rPr lang="de-DE" sz="1100" b="1" dirty="0">
                <a:solidFill>
                  <a:srgbClr val="3E444C"/>
                </a:solidFill>
              </a:rPr>
              <a:t>Abbildung:	</a:t>
            </a:r>
            <a:r>
              <a:rPr lang="de-DE" sz="1100" dirty="0">
                <a:solidFill>
                  <a:srgbClr val="3E444C"/>
                </a:solidFill>
              </a:rPr>
              <a:t>Verlauf der Grenzleistung und der optimierten Ladeleistung 						aller Fahrzeuge. Erprobt an einer Anlage mit acht </a:t>
            </a:r>
            <a:r>
              <a:rPr lang="de-DE" sz="1100" dirty="0" err="1">
                <a:solidFill>
                  <a:srgbClr val="3E444C"/>
                </a:solidFill>
              </a:rPr>
              <a:t>Ladeein</a:t>
            </a:r>
            <a:r>
              <a:rPr lang="de-DE" sz="1100" dirty="0">
                <a:solidFill>
                  <a:srgbClr val="3E444C"/>
                </a:solidFill>
              </a:rPr>
              <a:t>-						</a:t>
            </a:r>
            <a:r>
              <a:rPr lang="de-DE" sz="1100" dirty="0" err="1">
                <a:solidFill>
                  <a:srgbClr val="3E444C"/>
                </a:solidFill>
              </a:rPr>
              <a:t>heiten</a:t>
            </a:r>
            <a:r>
              <a:rPr lang="de-DE" sz="1100" dirty="0">
                <a:solidFill>
                  <a:srgbClr val="3E444C"/>
                </a:solidFill>
              </a:rPr>
              <a:t> für zwanzig Ladepunkte und acht Fahrzeugen des 							Typs BMW i3 </a:t>
            </a:r>
            <a:r>
              <a:rPr lang="de-DE" sz="1100" dirty="0" err="1">
                <a:solidFill>
                  <a:srgbClr val="3E444C"/>
                </a:solidFill>
              </a:rPr>
              <a:t>bzw</a:t>
            </a:r>
            <a:r>
              <a:rPr lang="de-DE" sz="1100" dirty="0">
                <a:solidFill>
                  <a:srgbClr val="3E444C"/>
                </a:solidFill>
              </a:rPr>
              <a:t> VW </a:t>
            </a:r>
            <a:r>
              <a:rPr lang="de-DE" sz="1100" dirty="0" err="1">
                <a:solidFill>
                  <a:srgbClr val="3E444C"/>
                </a:solidFill>
              </a:rPr>
              <a:t>eGolf</a:t>
            </a:r>
            <a:r>
              <a:rPr lang="de-DE" sz="1100" dirty="0">
                <a:solidFill>
                  <a:srgbClr val="3E444C"/>
                </a:solidFill>
              </a:rPr>
              <a:t>.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Erprobung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Feldversuch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CDB4E4-DCA0-4805-8DA4-1147EAF25052}"/>
              </a:ext>
            </a:extLst>
          </p:cNvPr>
          <p:cNvSpPr/>
          <p:nvPr/>
        </p:nvSpPr>
        <p:spPr>
          <a:xfrm>
            <a:off x="3900948" y="1262735"/>
            <a:ext cx="4861452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70C95E8-1FF4-489A-A86D-85FD9C5124C0}"/>
              </a:ext>
            </a:extLst>
          </p:cNvPr>
          <p:cNvSpPr/>
          <p:nvPr/>
        </p:nvSpPr>
        <p:spPr>
          <a:xfrm>
            <a:off x="381287" y="1262025"/>
            <a:ext cx="3432948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5B9E26-AABA-4011-9F7C-51E25B38C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57"/>
          <a:stretch/>
        </p:blipFill>
        <p:spPr>
          <a:xfrm>
            <a:off x="3941958" y="1308401"/>
            <a:ext cx="4779431" cy="287276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A6491E8-8535-465D-BEFC-3D50A2148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64" t="89907" r="28172" b="129"/>
          <a:stretch/>
        </p:blipFill>
        <p:spPr>
          <a:xfrm>
            <a:off x="5730548" y="3426485"/>
            <a:ext cx="1599356" cy="32550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74BB4C4-C623-4496-AE8F-FB9C4377F1D4}"/>
              </a:ext>
            </a:extLst>
          </p:cNvPr>
          <p:cNvSpPr txBox="1"/>
          <p:nvPr/>
        </p:nvSpPr>
        <p:spPr>
          <a:xfrm>
            <a:off x="466725" y="1219667"/>
            <a:ext cx="3294114" cy="3808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Versuchsaufbau: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Acht Fahrzeuge </a:t>
            </a:r>
          </a:p>
          <a:p>
            <a:pPr marL="642366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Maximal sieben laden Gleichzeitig</a:t>
            </a:r>
          </a:p>
          <a:p>
            <a:pPr marL="642366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BMW i3 und VW </a:t>
            </a:r>
            <a:r>
              <a:rPr lang="de-DE" sz="1200" dirty="0" err="1"/>
              <a:t>eGolf</a:t>
            </a:r>
            <a:endParaRPr lang="de-DE" sz="1200" dirty="0"/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S</a:t>
            </a:r>
            <a:r>
              <a:rPr lang="de-DE" sz="1600" baseline="-25000" dirty="0" err="1"/>
              <a:t>Max</a:t>
            </a:r>
            <a:r>
              <a:rPr lang="de-DE" sz="1600" dirty="0"/>
              <a:t> 	= 69,9 kVA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 err="1"/>
              <a:t>S</a:t>
            </a:r>
            <a:r>
              <a:rPr lang="de-DE" sz="1600" baseline="-25000" dirty="0" err="1"/>
              <a:t>Grenz</a:t>
            </a:r>
            <a:r>
              <a:rPr lang="de-DE" sz="1600" dirty="0"/>
              <a:t> 	= 40,0 kVA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Beginnen 10 s Versetzt zu laden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700" dirty="0"/>
          </a:p>
          <a:p>
            <a:pPr defTabSz="180000">
              <a:lnSpc>
                <a:spcPct val="150000"/>
              </a:lnSpc>
              <a:buClr>
                <a:schemeClr val="accent1"/>
              </a:buClr>
              <a:tabLst>
                <a:tab pos="0" algn="l"/>
              </a:tabLst>
            </a:pPr>
            <a:r>
              <a:rPr lang="de-DE" sz="1600" u="sng" dirty="0"/>
              <a:t>Ergebnisse: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Leistung eingehalten</a:t>
            </a:r>
          </a:p>
          <a:p>
            <a:pPr marL="642366" lvl="1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Kurzzeitiges Überschreiten</a:t>
            </a:r>
          </a:p>
          <a:p>
            <a:pPr marL="642366" lvl="1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Geringe Leistungsschwankungen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0902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3963708" y="4208959"/>
            <a:ext cx="4711979" cy="828525"/>
          </a:xfrm>
        </p:spPr>
        <p:txBody>
          <a:bodyPr/>
          <a:lstStyle/>
          <a:p>
            <a:pPr marL="0" indent="0" defTabSz="180000">
              <a:buNone/>
            </a:pPr>
            <a:r>
              <a:rPr lang="de-DE" sz="1100" b="1" dirty="0">
                <a:solidFill>
                  <a:srgbClr val="3E444C"/>
                </a:solidFill>
              </a:rPr>
              <a:t>Abbildung:	</a:t>
            </a:r>
            <a:r>
              <a:rPr lang="de-DE" sz="1100" dirty="0">
                <a:solidFill>
                  <a:srgbClr val="3E444C"/>
                </a:solidFill>
              </a:rPr>
              <a:t>Verlauf des Grenzstroms und der optimierten Ladeströme 						aller Fahrzeuge. Erprobt an einer mobilen Ladeinfrastruktur 						von </a:t>
            </a:r>
            <a:r>
              <a:rPr lang="de-DE" sz="1100" dirty="0" err="1">
                <a:solidFill>
                  <a:srgbClr val="3E444C"/>
                </a:solidFill>
              </a:rPr>
              <a:t>ChargeHere</a:t>
            </a:r>
            <a:r>
              <a:rPr lang="de-DE" sz="1100" dirty="0">
                <a:solidFill>
                  <a:srgbClr val="3E444C"/>
                </a:solidFill>
              </a:rPr>
              <a:t> mit acht Ladepunkten und maximal vier 							ladenden Fahrzeugen.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Praxiseinsatz</a:t>
            </a:r>
            <a:r>
              <a:rPr lang="en-GB" dirty="0"/>
              <a:t> – </a:t>
            </a:r>
            <a:r>
              <a:rPr lang="en-GB" dirty="0" err="1"/>
              <a:t>Stadtfest</a:t>
            </a:r>
            <a:r>
              <a:rPr lang="en-GB" dirty="0"/>
              <a:t> </a:t>
            </a:r>
            <a:r>
              <a:rPr lang="en-GB" dirty="0" err="1"/>
              <a:t>Tuttlingen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19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CDB4E4-DCA0-4805-8DA4-1147EAF25052}"/>
              </a:ext>
            </a:extLst>
          </p:cNvPr>
          <p:cNvSpPr/>
          <p:nvPr/>
        </p:nvSpPr>
        <p:spPr>
          <a:xfrm>
            <a:off x="3900948" y="1262735"/>
            <a:ext cx="4861452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70C95E8-1FF4-489A-A86D-85FD9C5124C0}"/>
              </a:ext>
            </a:extLst>
          </p:cNvPr>
          <p:cNvSpPr/>
          <p:nvPr/>
        </p:nvSpPr>
        <p:spPr>
          <a:xfrm>
            <a:off x="381287" y="1262025"/>
            <a:ext cx="3432948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BDF7EA-677B-4D29-8711-7CA3DDC9D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5" r="-1" b="11968"/>
          <a:stretch/>
        </p:blipFill>
        <p:spPr>
          <a:xfrm>
            <a:off x="3996813" y="1273086"/>
            <a:ext cx="4765587" cy="287489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E8A257B-6DF3-4C34-93A7-B9486C7D9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3" t="89936" r="12866"/>
          <a:stretch/>
        </p:blipFill>
        <p:spPr>
          <a:xfrm>
            <a:off x="4992707" y="1416735"/>
            <a:ext cx="3075038" cy="32867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A7F9F08-E60B-4636-8F4C-1A7C9AD9D6B9}"/>
              </a:ext>
            </a:extLst>
          </p:cNvPr>
          <p:cNvSpPr txBox="1"/>
          <p:nvPr/>
        </p:nvSpPr>
        <p:spPr>
          <a:xfrm>
            <a:off x="466725" y="1219667"/>
            <a:ext cx="3294114" cy="3808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Versuchsaufbau: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Acht Ladepunkte</a:t>
            </a:r>
          </a:p>
          <a:p>
            <a:pPr marL="642366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Maximal vier laden Gleichzeitig</a:t>
            </a:r>
          </a:p>
          <a:p>
            <a:pPr marL="642366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Verschiedene Fahrzeugtypen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I</a:t>
            </a:r>
            <a:r>
              <a:rPr lang="de-DE" sz="1600" baseline="-25000" dirty="0" err="1"/>
              <a:t>Max</a:t>
            </a:r>
            <a:r>
              <a:rPr lang="de-DE" sz="1600" dirty="0"/>
              <a:t> 		= 60,1 A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 err="1"/>
              <a:t>I</a:t>
            </a:r>
            <a:r>
              <a:rPr lang="de-DE" sz="1600" baseline="-25000" dirty="0" err="1"/>
              <a:t>Grenz</a:t>
            </a:r>
            <a:r>
              <a:rPr lang="de-DE" sz="1600" dirty="0"/>
              <a:t> 	= 51,2 A (für L</a:t>
            </a:r>
            <a:r>
              <a:rPr lang="de-DE" sz="1600" baseline="-25000" dirty="0"/>
              <a:t>1</a:t>
            </a:r>
            <a:r>
              <a:rPr lang="de-DE" sz="1600" dirty="0"/>
              <a:t>, L</a:t>
            </a:r>
            <a:r>
              <a:rPr lang="de-DE" sz="1600" baseline="-25000" dirty="0"/>
              <a:t>2</a:t>
            </a:r>
            <a:r>
              <a:rPr lang="de-DE" sz="1600" dirty="0"/>
              <a:t>, L</a:t>
            </a:r>
            <a:r>
              <a:rPr lang="de-DE" sz="1600" baseline="-25000" dirty="0"/>
              <a:t>3</a:t>
            </a:r>
            <a:r>
              <a:rPr lang="de-DE" sz="1600" dirty="0"/>
              <a:t>)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Ladevorgänge starten versetzt</a:t>
            </a:r>
          </a:p>
          <a:p>
            <a:pPr marL="285750" indent="-285750" defTabSz="1800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700" dirty="0"/>
          </a:p>
          <a:p>
            <a:pPr defTabSz="180000">
              <a:lnSpc>
                <a:spcPct val="150000"/>
              </a:lnSpc>
              <a:buClr>
                <a:schemeClr val="accent1"/>
              </a:buClr>
              <a:tabLst>
                <a:tab pos="0" algn="l"/>
              </a:tabLst>
            </a:pPr>
            <a:r>
              <a:rPr lang="de-DE" sz="1600" u="sng" dirty="0"/>
              <a:t>Ergebnisse: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Leiterströme eingehalten</a:t>
            </a:r>
          </a:p>
          <a:p>
            <a:pPr marL="642366" lvl="1" indent="-285750" defTabSz="1800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Kurzzeitiges Überschreiten auf L</a:t>
            </a:r>
            <a:r>
              <a:rPr lang="de-DE" sz="1200" baseline="-25000" dirty="0"/>
              <a:t>1</a:t>
            </a:r>
          </a:p>
          <a:p>
            <a:pPr marL="642366" lvl="1" indent="-285750" defTabSz="1800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Leistungsschwankungen werden korrigiert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2601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Einleitung</a:t>
            </a:r>
            <a:r>
              <a:rPr lang="en-GB" dirty="0"/>
              <a:t> und </a:t>
            </a:r>
            <a:r>
              <a:rPr lang="en-GB" dirty="0" err="1"/>
              <a:t>Aufgabenstellung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err="1"/>
              <a:t>Kapitel</a:t>
            </a:r>
            <a:r>
              <a:rPr lang="en-GB" dirty="0"/>
              <a:t> 1	</a:t>
            </a:r>
          </a:p>
        </p:txBody>
      </p:sp>
    </p:spTree>
    <p:extLst>
      <p:ext uri="{BB962C8B-B14F-4D97-AF65-F5344CB8AC3E}">
        <p14:creationId xmlns:p14="http://schemas.microsoft.com/office/powerpoint/2010/main" val="284049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4	</a:t>
            </a:r>
          </a:p>
        </p:txBody>
      </p:sp>
    </p:spTree>
    <p:extLst>
      <p:ext uri="{BB962C8B-B14F-4D97-AF65-F5344CB8AC3E}">
        <p14:creationId xmlns:p14="http://schemas.microsoft.com/office/powerpoint/2010/main" val="334544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563862" y="1246099"/>
            <a:ext cx="8207375" cy="3777548"/>
          </a:xfrm>
        </p:spPr>
        <p:txBody>
          <a:bodyPr anchor="ctr"/>
          <a:lstStyle/>
          <a:p>
            <a:r>
              <a:rPr lang="de-DE" dirty="0"/>
              <a:t>Lastmanagementsystem</a:t>
            </a:r>
            <a:r>
              <a:rPr lang="en-GB" dirty="0"/>
              <a:t> </a:t>
            </a:r>
            <a:r>
              <a:rPr lang="de-DE" b="1" dirty="0"/>
              <a:t>entwickelt</a:t>
            </a:r>
          </a:p>
          <a:p>
            <a:r>
              <a:rPr lang="de-DE" dirty="0"/>
              <a:t>Algorithmus</a:t>
            </a:r>
            <a:r>
              <a:rPr lang="en-GB" dirty="0"/>
              <a:t> </a:t>
            </a:r>
            <a:r>
              <a:rPr lang="de-DE" dirty="0"/>
              <a:t>ist</a:t>
            </a:r>
            <a:r>
              <a:rPr lang="en-GB" dirty="0"/>
              <a:t> </a:t>
            </a:r>
            <a:r>
              <a:rPr lang="de-DE" b="1" dirty="0"/>
              <a:t>zeitlich</a:t>
            </a:r>
            <a:r>
              <a:rPr lang="en-GB" b="1" dirty="0"/>
              <a:t> </a:t>
            </a:r>
            <a:r>
              <a:rPr lang="de-DE" b="1" dirty="0"/>
              <a:t>optimiert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 </a:t>
            </a:r>
            <a:r>
              <a:rPr lang="de-DE" dirty="0">
                <a:sym typeface="Wingdings" panose="05000000000000000000" pitchFamily="2" charset="2"/>
              </a:rPr>
              <a:t>Optimierungsdauer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bei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acht</a:t>
            </a:r>
            <a:r>
              <a:rPr lang="en-GB" dirty="0">
                <a:sym typeface="Wingdings" panose="05000000000000000000" pitchFamily="2" charset="2"/>
              </a:rPr>
              <a:t> PKWs ≤ 750 </a:t>
            </a:r>
            <a:r>
              <a:rPr lang="de-DE" dirty="0">
                <a:sym typeface="Wingdings" panose="05000000000000000000" pitchFamily="2" charset="2"/>
              </a:rPr>
              <a:t>ms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mit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dem</a:t>
            </a:r>
            <a:r>
              <a:rPr lang="en-GB" dirty="0">
                <a:sym typeface="Wingdings" panose="05000000000000000000" pitchFamily="2" charset="2"/>
              </a:rPr>
              <a:t> RevPi</a:t>
            </a:r>
          </a:p>
          <a:p>
            <a:r>
              <a:rPr lang="de-DE" dirty="0">
                <a:sym typeface="Wingdings" panose="05000000000000000000" pitchFamily="2" charset="2"/>
              </a:rPr>
              <a:t>Erfolgreiche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Systemerprobung </a:t>
            </a:r>
            <a:r>
              <a:rPr lang="en-GB" dirty="0">
                <a:sym typeface="Wingdings" panose="05000000000000000000" pitchFamily="2" charset="2"/>
              </a:rPr>
              <a:t>(simulative und </a:t>
            </a:r>
            <a:r>
              <a:rPr lang="de-DE" dirty="0">
                <a:sym typeface="Wingdings" panose="05000000000000000000" pitchFamily="2" charset="2"/>
              </a:rPr>
              <a:t>im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Realversuch</a:t>
            </a:r>
            <a:r>
              <a:rPr lang="en-GB" dirty="0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Statische</a:t>
            </a:r>
            <a:r>
              <a:rPr lang="en-GB" dirty="0">
                <a:sym typeface="Wingdings" panose="05000000000000000000" pitchFamily="2" charset="2"/>
              </a:rPr>
              <a:t> u. </a:t>
            </a:r>
            <a:r>
              <a:rPr lang="de-DE" dirty="0">
                <a:sym typeface="Wingdings" panose="05000000000000000000" pitchFamily="2" charset="2"/>
              </a:rPr>
              <a:t>dynamische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Grenzleistung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Statische</a:t>
            </a:r>
            <a:r>
              <a:rPr lang="en-GB" dirty="0">
                <a:sym typeface="Wingdings" panose="05000000000000000000" pitchFamily="2" charset="2"/>
              </a:rPr>
              <a:t> u. </a:t>
            </a:r>
            <a:r>
              <a:rPr lang="de-DE" dirty="0">
                <a:sym typeface="Wingdings" panose="05000000000000000000" pitchFamily="2" charset="2"/>
              </a:rPr>
              <a:t>dynamische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Grenzströme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Vorgaben</a:t>
            </a:r>
            <a:r>
              <a:rPr lang="en-GB" dirty="0">
                <a:sym typeface="Wingdings" panose="05000000000000000000" pitchFamily="2" charset="2"/>
              </a:rPr>
              <a:t> der VDE-AR-N 4100 (</a:t>
            </a:r>
            <a:r>
              <a:rPr lang="de-DE" dirty="0">
                <a:sym typeface="Wingdings" panose="05000000000000000000" pitchFamily="2" charset="2"/>
              </a:rPr>
              <a:t>symmetrischer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Anlagenbetrieb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Systemstabilität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bei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dynamischem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Ladeverhalten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>
                <a:sym typeface="Wingdings" panose="05000000000000000000" pitchFamily="2" charset="2"/>
              </a:rPr>
              <a:t>Erster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Praxiseinsatz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fehlerfrei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bestanden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313" y="543483"/>
            <a:ext cx="8207375" cy="278290"/>
          </a:xfrm>
        </p:spPr>
        <p:txBody>
          <a:bodyPr/>
          <a:lstStyle/>
          <a:p>
            <a:r>
              <a:rPr lang="de-DE" dirty="0"/>
              <a:t>Ergebnisse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21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CEBC069-0C2C-4903-B3F0-5C6E9F1DEF4A}"/>
              </a:ext>
            </a:extLst>
          </p:cNvPr>
          <p:cNvSpPr/>
          <p:nvPr/>
        </p:nvSpPr>
        <p:spPr>
          <a:xfrm>
            <a:off x="464883" y="1246100"/>
            <a:ext cx="8207375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7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Philipp Metzler</a:t>
            </a:r>
            <a:endParaRPr lang="en-GB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st156449@stud.uni-stuttgart.de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184223-F078-4B54-A5DF-E60B25F81A7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2914" y="3249157"/>
            <a:ext cx="649267" cy="23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6DEA2C-32BA-4A86-AEF1-C789A498B8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2914" y="3001893"/>
            <a:ext cx="649267" cy="23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04EDFB9-5288-47F1-B6F9-E184F0BF45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0621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71448CD-BA85-4215-A0E6-BFB0CBC9F5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8909445"/>
              </p:ext>
            </p:extLst>
          </p:nvPr>
        </p:nvGraphicFramePr>
        <p:xfrm>
          <a:off x="539749" y="1491171"/>
          <a:ext cx="2656203" cy="34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24736D3-A456-4855-89E5-F7970FA2B7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8" t="2991" r="3646" b="2049"/>
          <a:stretch/>
        </p:blipFill>
        <p:spPr>
          <a:xfrm>
            <a:off x="3418203" y="1490227"/>
            <a:ext cx="5333685" cy="34920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AB11BDAD-EC3F-4374-AD4D-53AE91CCD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7" name="Titel 6">
            <a:extLst>
              <a:ext uri="{FF2B5EF4-FFF2-40B4-BE49-F238E27FC236}">
                <a16:creationId xmlns:a16="http://schemas.microsoft.com/office/drawing/2014/main" id="{A292E6F0-1105-4F44-AD6C-D8B5C06A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</p:spPr>
        <p:txBody>
          <a:bodyPr/>
          <a:lstStyle/>
          <a:p>
            <a:r>
              <a:rPr lang="de-DE" dirty="0"/>
              <a:t>Einleitung</a:t>
            </a:r>
            <a:r>
              <a:rPr lang="en-GB" dirty="0"/>
              <a:t> und </a:t>
            </a:r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278041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466724" y="5481000"/>
            <a:ext cx="6063501" cy="126000"/>
          </a:xfrm>
        </p:spPr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AB11BDAD-EC3F-4374-AD4D-53AE91CCD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7" name="Titel 6">
            <a:extLst>
              <a:ext uri="{FF2B5EF4-FFF2-40B4-BE49-F238E27FC236}">
                <a16:creationId xmlns:a16="http://schemas.microsoft.com/office/drawing/2014/main" id="{A292E6F0-1105-4F44-AD6C-D8B5C06A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</p:spPr>
        <p:txBody>
          <a:bodyPr/>
          <a:lstStyle/>
          <a:p>
            <a:r>
              <a:rPr lang="de-DE" dirty="0"/>
              <a:t>Einleitung</a:t>
            </a:r>
            <a:r>
              <a:rPr lang="en-GB" dirty="0"/>
              <a:t> und </a:t>
            </a:r>
            <a:r>
              <a:rPr lang="de-DE" dirty="0"/>
              <a:t>Aufgabenstellung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43B61B-DD1B-4639-A938-08F9C9E84CBF}"/>
              </a:ext>
            </a:extLst>
          </p:cNvPr>
          <p:cNvSpPr/>
          <p:nvPr/>
        </p:nvSpPr>
        <p:spPr>
          <a:xfrm>
            <a:off x="466724" y="1283059"/>
            <a:ext cx="2770547" cy="381660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endParaRPr lang="de-DE" sz="1600" u="sng" dirty="0">
              <a:solidFill>
                <a:schemeClr val="tx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2B64834-379B-4C42-8A7E-01A0FDFEEB8B}"/>
              </a:ext>
            </a:extLst>
          </p:cNvPr>
          <p:cNvGrpSpPr/>
          <p:nvPr/>
        </p:nvGrpSpPr>
        <p:grpSpPr>
          <a:xfrm>
            <a:off x="3374720" y="1283059"/>
            <a:ext cx="5377168" cy="3816606"/>
            <a:chOff x="3374720" y="1283059"/>
            <a:chExt cx="5377168" cy="3816606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24736D3-A456-4855-89E5-F7970FA2B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" t="2991" r="3646" b="2049"/>
            <a:stretch/>
          </p:blipFill>
          <p:spPr>
            <a:xfrm>
              <a:off x="3418203" y="1505530"/>
              <a:ext cx="5333685" cy="335133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BCCB1D5-A4D2-4CE4-A163-38EBCF6598AC}"/>
                </a:ext>
              </a:extLst>
            </p:cNvPr>
            <p:cNvSpPr/>
            <p:nvPr/>
          </p:nvSpPr>
          <p:spPr>
            <a:xfrm>
              <a:off x="3374720" y="1283059"/>
              <a:ext cx="5377168" cy="3816606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180000"/>
              <a:endParaRPr lang="de-DE" sz="16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1492AC0-627A-4837-A132-B4D3E34A5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590" y="1310960"/>
            <a:ext cx="2579130" cy="4470408"/>
          </a:xfrm>
        </p:spPr>
        <p:txBody>
          <a:bodyPr/>
          <a:lstStyle/>
          <a:p>
            <a:pPr marL="0" indent="0" algn="ctr">
              <a:buNone/>
            </a:pPr>
            <a:r>
              <a:rPr lang="de-DE" u="sng" dirty="0"/>
              <a:t>Forschungsprojekt</a:t>
            </a:r>
            <a:r>
              <a:rPr lang="en-GB" u="sng" dirty="0"/>
              <a:t> </a:t>
            </a:r>
            <a:r>
              <a:rPr lang="de-DE" u="sng" dirty="0" err="1"/>
              <a:t>iLIME</a:t>
            </a:r>
            <a:r>
              <a:rPr lang="en-GB" u="sng" dirty="0"/>
              <a:t>:</a:t>
            </a:r>
          </a:p>
          <a:p>
            <a:pPr marL="0" indent="0" algn="ctr" defTabSz="72000">
              <a:buNone/>
            </a:pPr>
            <a:r>
              <a:rPr lang="en-GB" sz="1400" dirty="0"/>
              <a:t>“	</a:t>
            </a:r>
            <a:r>
              <a:rPr lang="en-GB" sz="1400" b="1" dirty="0" err="1"/>
              <a:t>i</a:t>
            </a:r>
            <a:r>
              <a:rPr lang="en-GB" sz="1400" dirty="0" err="1"/>
              <a:t>ntelligentes</a:t>
            </a:r>
            <a:r>
              <a:rPr lang="en-GB" sz="1400" dirty="0"/>
              <a:t> </a:t>
            </a:r>
            <a:r>
              <a:rPr lang="en-GB" sz="1400" b="1" dirty="0" err="1"/>
              <a:t>L</a:t>
            </a:r>
            <a:r>
              <a:rPr lang="en-GB" sz="1400" dirty="0" err="1"/>
              <a:t>ade</a:t>
            </a:r>
            <a:r>
              <a:rPr lang="en-GB" sz="1400" b="1" dirty="0" err="1"/>
              <a:t>i</a:t>
            </a:r>
            <a:r>
              <a:rPr lang="en-GB" sz="1400" dirty="0" err="1"/>
              <a:t>nfrastruktur</a:t>
            </a:r>
            <a:r>
              <a:rPr lang="en-GB" sz="1400" dirty="0"/>
              <a:t>- </a:t>
            </a:r>
            <a:r>
              <a:rPr lang="en-GB" sz="1400" b="1" dirty="0"/>
              <a:t>M</a:t>
            </a:r>
            <a:r>
              <a:rPr lang="en-GB" sz="1400" dirty="0"/>
              <a:t>anagement </a:t>
            </a:r>
            <a:r>
              <a:rPr lang="en-GB" sz="1400" dirty="0" err="1"/>
              <a:t>für</a:t>
            </a:r>
            <a:r>
              <a:rPr lang="en-GB" sz="1400" dirty="0"/>
              <a:t> </a:t>
            </a:r>
            <a:r>
              <a:rPr lang="en-GB" sz="1400" b="1" dirty="0" err="1"/>
              <a:t>E</a:t>
            </a:r>
            <a:r>
              <a:rPr lang="en-GB" sz="1400" dirty="0" err="1"/>
              <a:t>lektro-mobilität</a:t>
            </a:r>
            <a:r>
              <a:rPr lang="en-GB" sz="1400" dirty="0"/>
              <a:t>”</a:t>
            </a:r>
            <a:endParaRPr lang="de-DE" sz="1400" dirty="0"/>
          </a:p>
          <a:p>
            <a:pPr lvl="0"/>
            <a:r>
              <a:rPr lang="de-DE" dirty="0"/>
              <a:t>Reduktion</a:t>
            </a:r>
            <a:r>
              <a:rPr lang="en-GB" dirty="0"/>
              <a:t> von </a:t>
            </a:r>
            <a:r>
              <a:rPr lang="de-DE" dirty="0"/>
              <a:t>Netzaus-</a:t>
            </a:r>
            <a:r>
              <a:rPr lang="de-DE" dirty="0" err="1"/>
              <a:t>baumaßnahmen</a:t>
            </a:r>
            <a:r>
              <a:rPr lang="en-GB" dirty="0"/>
              <a:t> </a:t>
            </a:r>
            <a:r>
              <a:rPr lang="de-DE" dirty="0"/>
              <a:t>durch</a:t>
            </a:r>
            <a:r>
              <a:rPr lang="en-GB" dirty="0"/>
              <a:t> </a:t>
            </a:r>
            <a:r>
              <a:rPr lang="de-DE" dirty="0"/>
              <a:t>Lastmanagement bei einer lokalen Häufung von Ladepunkten im Parkraum</a:t>
            </a:r>
          </a:p>
          <a:p>
            <a:r>
              <a:rPr lang="de-DE" dirty="0"/>
              <a:t>Überwachung</a:t>
            </a:r>
            <a:r>
              <a:rPr lang="en-GB" dirty="0"/>
              <a:t> der </a:t>
            </a:r>
            <a:r>
              <a:rPr lang="de-DE" dirty="0"/>
              <a:t>Spannungsqualität</a:t>
            </a:r>
          </a:p>
          <a:p>
            <a:pPr marL="0" indent="0">
              <a:buNone/>
            </a:pPr>
            <a:endParaRPr lang="en-GB" u="sng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7476DE0-3CF4-492C-ADB6-9714FFF32EB4}"/>
              </a:ext>
            </a:extLst>
          </p:cNvPr>
          <p:cNvSpPr/>
          <p:nvPr/>
        </p:nvSpPr>
        <p:spPr>
          <a:xfrm>
            <a:off x="3408853" y="3915696"/>
            <a:ext cx="2232405" cy="9337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4181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E4D9E561-2EC8-45D0-8735-B52A8B476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151386"/>
              </p:ext>
            </p:extLst>
          </p:nvPr>
        </p:nvGraphicFramePr>
        <p:xfrm>
          <a:off x="468313" y="1219200"/>
          <a:ext cx="8207375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EF5726-DC6C-44EC-B601-925D7BC1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B61D-313D-409C-BD05-B980B6DA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BDC6EA-B573-4FE6-A470-C2ACFCF0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FCCABDC-9206-4BB2-8C37-A1F60E029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FE6698-917E-4227-929F-94BAD131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r>
              <a:rPr lang="en-GB" dirty="0"/>
              <a:t> und </a:t>
            </a:r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81508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423166" y="851425"/>
            <a:ext cx="4297668" cy="1360800"/>
          </a:xfrm>
        </p:spPr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2	</a:t>
            </a:r>
          </a:p>
        </p:txBody>
      </p:sp>
    </p:spTree>
    <p:extLst>
      <p:ext uri="{BB962C8B-B14F-4D97-AF65-F5344CB8AC3E}">
        <p14:creationId xmlns:p14="http://schemas.microsoft.com/office/powerpoint/2010/main" val="275922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0E98615-CE39-4596-BBD3-78DC6CA3DD92}"/>
              </a:ext>
            </a:extLst>
          </p:cNvPr>
          <p:cNvCxnSpPr>
            <a:cxnSpLocks/>
          </p:cNvCxnSpPr>
          <p:nvPr/>
        </p:nvCxnSpPr>
        <p:spPr>
          <a:xfrm>
            <a:off x="811161" y="4092000"/>
            <a:ext cx="318627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Einzuhaltende</a:t>
            </a:r>
            <a:r>
              <a:rPr lang="en-GB" dirty="0"/>
              <a:t> </a:t>
            </a:r>
            <a:r>
              <a:rPr lang="de-DE" dirty="0"/>
              <a:t>Grenzwerte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728E252-F974-419B-93E8-B2D8B8DED4BB}"/>
              </a:ext>
            </a:extLst>
          </p:cNvPr>
          <p:cNvSpPr/>
          <p:nvPr/>
        </p:nvSpPr>
        <p:spPr>
          <a:xfrm>
            <a:off x="466724" y="1283059"/>
            <a:ext cx="2651279" cy="381660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r>
              <a:rPr lang="de-DE" sz="1600" u="sng" dirty="0">
                <a:solidFill>
                  <a:schemeClr val="tx1"/>
                </a:solidFill>
              </a:rPr>
              <a:t>Statisches Lastmanagement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2FA282D-A549-46D8-9849-74A7AB69AD88}"/>
              </a:ext>
            </a:extLst>
          </p:cNvPr>
          <p:cNvSpPr/>
          <p:nvPr/>
        </p:nvSpPr>
        <p:spPr>
          <a:xfrm>
            <a:off x="3246360" y="1283008"/>
            <a:ext cx="2651279" cy="381660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r>
              <a:rPr lang="de-DE" sz="1600" u="sng" dirty="0">
                <a:solidFill>
                  <a:schemeClr val="tx1"/>
                </a:solidFill>
              </a:rPr>
              <a:t>Dynamisches Lastmanagement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D897FAD-A2C0-428C-8AEB-5452179EEA1D}"/>
              </a:ext>
            </a:extLst>
          </p:cNvPr>
          <p:cNvSpPr/>
          <p:nvPr/>
        </p:nvSpPr>
        <p:spPr>
          <a:xfrm>
            <a:off x="6024408" y="1283059"/>
            <a:ext cx="2737992" cy="381660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r>
              <a:rPr lang="de-DE" sz="1600" u="sng" dirty="0">
                <a:solidFill>
                  <a:schemeClr val="tx1"/>
                </a:solidFill>
              </a:rPr>
              <a:t>VDE-AR-N 4100</a:t>
            </a:r>
          </a:p>
          <a:p>
            <a:pPr algn="ctr" defTabSz="180000"/>
            <a:r>
              <a:rPr lang="de-DE" sz="1600" u="sng" dirty="0">
                <a:solidFill>
                  <a:schemeClr val="tx1"/>
                </a:solidFill>
              </a:rPr>
              <a:t>(TAB-Niederspannung)</a:t>
            </a:r>
            <a:r>
              <a:rPr lang="de-DE" sz="1100" b="1" dirty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FBAB4EF-B7BE-49C1-BA01-B8F8EB97A1DE}"/>
              </a:ext>
            </a:extLst>
          </p:cNvPr>
          <p:cNvCxnSpPr>
            <a:cxnSpLocks/>
          </p:cNvCxnSpPr>
          <p:nvPr/>
        </p:nvCxnSpPr>
        <p:spPr>
          <a:xfrm>
            <a:off x="624348" y="4725504"/>
            <a:ext cx="2303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1BB9EA-6D49-4EE1-BB9D-7330C1720EEA}"/>
              </a:ext>
            </a:extLst>
          </p:cNvPr>
          <p:cNvSpPr txBox="1"/>
          <p:nvPr/>
        </p:nvSpPr>
        <p:spPr>
          <a:xfrm>
            <a:off x="929148" y="4725504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Zeit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7DDFA04-21DA-4CCF-88B9-F63D8B703DA9}"/>
              </a:ext>
            </a:extLst>
          </p:cNvPr>
          <p:cNvSpPr txBox="1"/>
          <p:nvPr/>
        </p:nvSpPr>
        <p:spPr>
          <a:xfrm rot="16200000">
            <a:off x="-176393" y="3833228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Leistung ˅ Strom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AA7D1D3-9540-42DA-8FF2-CCAE5D1791D5}"/>
              </a:ext>
            </a:extLst>
          </p:cNvPr>
          <p:cNvCxnSpPr>
            <a:cxnSpLocks/>
          </p:cNvCxnSpPr>
          <p:nvPr/>
        </p:nvCxnSpPr>
        <p:spPr>
          <a:xfrm>
            <a:off x="3412767" y="4725504"/>
            <a:ext cx="2303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EB90BC7-8CD9-48C4-9B63-80A8CD5018F4}"/>
              </a:ext>
            </a:extLst>
          </p:cNvPr>
          <p:cNvSpPr txBox="1"/>
          <p:nvPr/>
        </p:nvSpPr>
        <p:spPr>
          <a:xfrm>
            <a:off x="3717567" y="4725504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Zeit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CBB530B-5AAC-471A-8925-7E46B7254E45}"/>
              </a:ext>
            </a:extLst>
          </p:cNvPr>
          <p:cNvSpPr txBox="1"/>
          <p:nvPr/>
        </p:nvSpPr>
        <p:spPr>
          <a:xfrm rot="16200000">
            <a:off x="2612026" y="3833228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Leistung ˅ Strom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E5DDC20-6C6A-4D4A-9899-B44CD1A87C4C}"/>
              </a:ext>
            </a:extLst>
          </p:cNvPr>
          <p:cNvCxnSpPr>
            <a:cxnSpLocks/>
          </p:cNvCxnSpPr>
          <p:nvPr/>
        </p:nvCxnSpPr>
        <p:spPr>
          <a:xfrm flipV="1">
            <a:off x="6369078" y="3141409"/>
            <a:ext cx="0" cy="1756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C5C4421-B088-4DF2-829C-67684C2EE3D8}"/>
              </a:ext>
            </a:extLst>
          </p:cNvPr>
          <p:cNvCxnSpPr>
            <a:cxnSpLocks/>
          </p:cNvCxnSpPr>
          <p:nvPr/>
        </p:nvCxnSpPr>
        <p:spPr>
          <a:xfrm>
            <a:off x="6182265" y="4725504"/>
            <a:ext cx="2303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B8F06E7-4089-44A1-810D-B0B1010BEA1B}"/>
              </a:ext>
            </a:extLst>
          </p:cNvPr>
          <p:cNvSpPr txBox="1"/>
          <p:nvPr/>
        </p:nvSpPr>
        <p:spPr>
          <a:xfrm>
            <a:off x="6487065" y="4725504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Zeit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A74DEFC-977D-4F19-8AF5-BB6C6C208AD7}"/>
              </a:ext>
            </a:extLst>
          </p:cNvPr>
          <p:cNvSpPr txBox="1"/>
          <p:nvPr/>
        </p:nvSpPr>
        <p:spPr>
          <a:xfrm rot="16200000">
            <a:off x="5381524" y="3833228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Leistung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D0C0287-5EB2-43BD-8A53-CBE7B445912A}"/>
              </a:ext>
            </a:extLst>
          </p:cNvPr>
          <p:cNvCxnSpPr/>
          <p:nvPr/>
        </p:nvCxnSpPr>
        <p:spPr>
          <a:xfrm>
            <a:off x="6369078" y="3344197"/>
            <a:ext cx="190254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0F1CCC9-275B-4A9F-9D4E-C575F82FB605}"/>
              </a:ext>
            </a:extLst>
          </p:cNvPr>
          <p:cNvCxnSpPr/>
          <p:nvPr/>
        </p:nvCxnSpPr>
        <p:spPr>
          <a:xfrm>
            <a:off x="6369912" y="4027540"/>
            <a:ext cx="1902540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A878E6E-B4E0-4BBE-89F2-4EBDD2B38726}"/>
              </a:ext>
            </a:extLst>
          </p:cNvPr>
          <p:cNvCxnSpPr/>
          <p:nvPr/>
        </p:nvCxnSpPr>
        <p:spPr>
          <a:xfrm>
            <a:off x="6369912" y="4135695"/>
            <a:ext cx="1902540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1EE16FB-E5A0-4411-9EA9-DD3330A826BE}"/>
              </a:ext>
            </a:extLst>
          </p:cNvPr>
          <p:cNvCxnSpPr>
            <a:cxnSpLocks/>
          </p:cNvCxnSpPr>
          <p:nvPr/>
        </p:nvCxnSpPr>
        <p:spPr>
          <a:xfrm>
            <a:off x="7720776" y="3344197"/>
            <a:ext cx="0" cy="79149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D5AC3542-B7FE-49CB-AC8E-040E997C3E3E}"/>
              </a:ext>
            </a:extLst>
          </p:cNvPr>
          <p:cNvSpPr txBox="1"/>
          <p:nvPr/>
        </p:nvSpPr>
        <p:spPr>
          <a:xfrm>
            <a:off x="7745725" y="3620472"/>
            <a:ext cx="1078955" cy="2618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400" dirty="0"/>
              <a:t>≤ 4,6 kVA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A75FB68-C413-4EC4-BD09-5DC8A0FCD583}"/>
              </a:ext>
            </a:extLst>
          </p:cNvPr>
          <p:cNvCxnSpPr>
            <a:cxnSpLocks/>
          </p:cNvCxnSpPr>
          <p:nvPr/>
        </p:nvCxnSpPr>
        <p:spPr>
          <a:xfrm>
            <a:off x="6477228" y="3344197"/>
            <a:ext cx="0" cy="1381307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A5D461F-57E2-4F83-8087-FAAD18F87205}"/>
              </a:ext>
            </a:extLst>
          </p:cNvPr>
          <p:cNvCxnSpPr>
            <a:cxnSpLocks/>
          </p:cNvCxnSpPr>
          <p:nvPr/>
        </p:nvCxnSpPr>
        <p:spPr>
          <a:xfrm>
            <a:off x="6552577" y="4027540"/>
            <a:ext cx="0" cy="697964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E8D4D0B-E602-41DF-9643-D466AE2143DF}"/>
              </a:ext>
            </a:extLst>
          </p:cNvPr>
          <p:cNvCxnSpPr>
            <a:cxnSpLocks/>
          </p:cNvCxnSpPr>
          <p:nvPr/>
        </p:nvCxnSpPr>
        <p:spPr>
          <a:xfrm>
            <a:off x="6629628" y="4135695"/>
            <a:ext cx="0" cy="58980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AB8D859B-CEE3-4D55-BD00-FB7FD0343712}"/>
              </a:ext>
            </a:extLst>
          </p:cNvPr>
          <p:cNvSpPr txBox="1"/>
          <p:nvPr/>
        </p:nvSpPr>
        <p:spPr>
          <a:xfrm>
            <a:off x="6504563" y="3573031"/>
            <a:ext cx="1078955" cy="2618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400" dirty="0"/>
              <a:t>≤ 13,8 kVA</a:t>
            </a:r>
            <a:r>
              <a:rPr lang="de-DE" sz="14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51F7EBA-D93B-42D0-9BAC-C80D0A645119}"/>
              </a:ext>
            </a:extLst>
          </p:cNvPr>
          <p:cNvCxnSpPr>
            <a:cxnSpLocks/>
          </p:cNvCxnSpPr>
          <p:nvPr/>
        </p:nvCxnSpPr>
        <p:spPr>
          <a:xfrm>
            <a:off x="1129788" y="3966004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34E1AA79-4F80-46A0-B93F-77BBCA7E467C}"/>
              </a:ext>
            </a:extLst>
          </p:cNvPr>
          <p:cNvCxnSpPr>
            <a:cxnSpLocks/>
          </p:cNvCxnSpPr>
          <p:nvPr/>
        </p:nvCxnSpPr>
        <p:spPr>
          <a:xfrm flipV="1">
            <a:off x="1129788" y="3962400"/>
            <a:ext cx="0" cy="12960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3124047-A549-41E8-9307-C4D6EB7A09FE}"/>
              </a:ext>
            </a:extLst>
          </p:cNvPr>
          <p:cNvCxnSpPr>
            <a:cxnSpLocks/>
          </p:cNvCxnSpPr>
          <p:nvPr/>
        </p:nvCxnSpPr>
        <p:spPr>
          <a:xfrm flipV="1">
            <a:off x="1304925" y="3810000"/>
            <a:ext cx="0" cy="16213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0F7103C-81B2-42C6-847B-FB651F7FD46B}"/>
              </a:ext>
            </a:extLst>
          </p:cNvPr>
          <p:cNvCxnSpPr>
            <a:cxnSpLocks/>
          </p:cNvCxnSpPr>
          <p:nvPr/>
        </p:nvCxnSpPr>
        <p:spPr>
          <a:xfrm>
            <a:off x="1307306" y="3814762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88087CA3-469D-4BDC-B9EA-001C0FBE2ABF}"/>
              </a:ext>
            </a:extLst>
          </p:cNvPr>
          <p:cNvCxnSpPr>
            <a:cxnSpLocks/>
          </p:cNvCxnSpPr>
          <p:nvPr/>
        </p:nvCxnSpPr>
        <p:spPr>
          <a:xfrm flipV="1">
            <a:off x="1475261" y="3734312"/>
            <a:ext cx="211931" cy="1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001ACFB-C85A-407C-BC4A-1B057E99F06E}"/>
              </a:ext>
            </a:extLst>
          </p:cNvPr>
          <p:cNvCxnSpPr>
            <a:cxnSpLocks/>
          </p:cNvCxnSpPr>
          <p:nvPr/>
        </p:nvCxnSpPr>
        <p:spPr>
          <a:xfrm flipH="1" flipV="1">
            <a:off x="1480062" y="3728934"/>
            <a:ext cx="1076" cy="90591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9274C517-1002-4BFE-9BCA-DD25DCF9D804}"/>
              </a:ext>
            </a:extLst>
          </p:cNvPr>
          <p:cNvCxnSpPr>
            <a:cxnSpLocks/>
          </p:cNvCxnSpPr>
          <p:nvPr/>
        </p:nvCxnSpPr>
        <p:spPr>
          <a:xfrm flipV="1">
            <a:off x="1682430" y="3733801"/>
            <a:ext cx="0" cy="16213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3EB9D44-A9B7-4280-9E20-D960BC8D0DE2}"/>
              </a:ext>
            </a:extLst>
          </p:cNvPr>
          <p:cNvCxnSpPr>
            <a:cxnSpLocks/>
          </p:cNvCxnSpPr>
          <p:nvPr/>
        </p:nvCxnSpPr>
        <p:spPr>
          <a:xfrm flipV="1">
            <a:off x="1679242" y="3891067"/>
            <a:ext cx="113121" cy="56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5F492C80-3409-47B9-9E99-08D850E6CD54}"/>
              </a:ext>
            </a:extLst>
          </p:cNvPr>
          <p:cNvCxnSpPr>
            <a:cxnSpLocks/>
          </p:cNvCxnSpPr>
          <p:nvPr/>
        </p:nvCxnSpPr>
        <p:spPr>
          <a:xfrm flipH="1" flipV="1">
            <a:off x="1791824" y="3716594"/>
            <a:ext cx="539" cy="179343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F99AA088-C541-4341-A3A2-0B8FFFA3740B}"/>
              </a:ext>
            </a:extLst>
          </p:cNvPr>
          <p:cNvCxnSpPr>
            <a:cxnSpLocks/>
          </p:cNvCxnSpPr>
          <p:nvPr/>
        </p:nvCxnSpPr>
        <p:spPr>
          <a:xfrm>
            <a:off x="1791824" y="3721420"/>
            <a:ext cx="586431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CB5A080A-4D79-4B42-B3D7-22E054C03136}"/>
              </a:ext>
            </a:extLst>
          </p:cNvPr>
          <p:cNvCxnSpPr>
            <a:cxnSpLocks/>
          </p:cNvCxnSpPr>
          <p:nvPr/>
        </p:nvCxnSpPr>
        <p:spPr>
          <a:xfrm flipV="1">
            <a:off x="2373493" y="3718976"/>
            <a:ext cx="0" cy="117218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AF18EB4-AA4A-41F0-9B19-45AE83585227}"/>
              </a:ext>
            </a:extLst>
          </p:cNvPr>
          <p:cNvCxnSpPr>
            <a:cxnSpLocks/>
          </p:cNvCxnSpPr>
          <p:nvPr/>
        </p:nvCxnSpPr>
        <p:spPr>
          <a:xfrm>
            <a:off x="2376022" y="3831760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A23697F0-C4A4-40A7-BE39-10599A8CDA1E}"/>
              </a:ext>
            </a:extLst>
          </p:cNvPr>
          <p:cNvCxnSpPr>
            <a:cxnSpLocks/>
          </p:cNvCxnSpPr>
          <p:nvPr/>
        </p:nvCxnSpPr>
        <p:spPr>
          <a:xfrm flipV="1">
            <a:off x="2548778" y="3832107"/>
            <a:ext cx="0" cy="16213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99B54CD-487A-4A63-8DEF-814161884E50}"/>
              </a:ext>
            </a:extLst>
          </p:cNvPr>
          <p:cNvCxnSpPr>
            <a:cxnSpLocks/>
          </p:cNvCxnSpPr>
          <p:nvPr/>
        </p:nvCxnSpPr>
        <p:spPr>
          <a:xfrm>
            <a:off x="2545564" y="3990975"/>
            <a:ext cx="269541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FC11BE4-7764-4DDC-8672-29E16ABE1A11}"/>
              </a:ext>
            </a:extLst>
          </p:cNvPr>
          <p:cNvCxnSpPr/>
          <p:nvPr/>
        </p:nvCxnSpPr>
        <p:spPr>
          <a:xfrm>
            <a:off x="811161" y="3716594"/>
            <a:ext cx="2005781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B4A6B648-3B99-41A7-BBB5-9CA059458ABA}"/>
              </a:ext>
            </a:extLst>
          </p:cNvPr>
          <p:cNvCxnSpPr>
            <a:cxnSpLocks/>
          </p:cNvCxnSpPr>
          <p:nvPr/>
        </p:nvCxnSpPr>
        <p:spPr>
          <a:xfrm>
            <a:off x="3598747" y="4091894"/>
            <a:ext cx="318627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CB32B0A-57C6-4723-9B8E-9EFAD05C23E9}"/>
              </a:ext>
            </a:extLst>
          </p:cNvPr>
          <p:cNvCxnSpPr>
            <a:cxnSpLocks/>
          </p:cNvCxnSpPr>
          <p:nvPr/>
        </p:nvCxnSpPr>
        <p:spPr>
          <a:xfrm>
            <a:off x="3917374" y="3965898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370BB2D9-A1F4-4358-AA7F-92CD6E191E6A}"/>
              </a:ext>
            </a:extLst>
          </p:cNvPr>
          <p:cNvCxnSpPr>
            <a:cxnSpLocks/>
          </p:cNvCxnSpPr>
          <p:nvPr/>
        </p:nvCxnSpPr>
        <p:spPr>
          <a:xfrm flipV="1">
            <a:off x="3917374" y="3962294"/>
            <a:ext cx="0" cy="12960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89C1029D-8E59-4E28-97CB-CD9829589CDF}"/>
              </a:ext>
            </a:extLst>
          </p:cNvPr>
          <p:cNvCxnSpPr>
            <a:cxnSpLocks/>
          </p:cNvCxnSpPr>
          <p:nvPr/>
        </p:nvCxnSpPr>
        <p:spPr>
          <a:xfrm flipV="1">
            <a:off x="4092511" y="3809894"/>
            <a:ext cx="0" cy="16213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5424ACBE-4E40-4C0A-A9FD-7583C442EB4B}"/>
              </a:ext>
            </a:extLst>
          </p:cNvPr>
          <p:cNvCxnSpPr>
            <a:cxnSpLocks/>
          </p:cNvCxnSpPr>
          <p:nvPr/>
        </p:nvCxnSpPr>
        <p:spPr>
          <a:xfrm>
            <a:off x="4094892" y="3814656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60257D94-2595-4917-909B-61C6D91D8FF1}"/>
              </a:ext>
            </a:extLst>
          </p:cNvPr>
          <p:cNvCxnSpPr>
            <a:cxnSpLocks/>
          </p:cNvCxnSpPr>
          <p:nvPr/>
        </p:nvCxnSpPr>
        <p:spPr>
          <a:xfrm flipV="1">
            <a:off x="4262847" y="3732797"/>
            <a:ext cx="82924" cy="1411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6F69C6CE-BC90-4B90-9E6D-0D10E1A212EC}"/>
              </a:ext>
            </a:extLst>
          </p:cNvPr>
          <p:cNvCxnSpPr>
            <a:cxnSpLocks/>
          </p:cNvCxnSpPr>
          <p:nvPr/>
        </p:nvCxnSpPr>
        <p:spPr>
          <a:xfrm flipH="1" flipV="1">
            <a:off x="4267648" y="3728828"/>
            <a:ext cx="1076" cy="90591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A967F502-E4FD-409D-AE04-52D603591F85}"/>
              </a:ext>
            </a:extLst>
          </p:cNvPr>
          <p:cNvCxnSpPr>
            <a:cxnSpLocks/>
          </p:cNvCxnSpPr>
          <p:nvPr/>
        </p:nvCxnSpPr>
        <p:spPr>
          <a:xfrm flipV="1">
            <a:off x="4350943" y="3728829"/>
            <a:ext cx="0" cy="24092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D510D152-0108-4F72-8E52-BEC484368B08}"/>
              </a:ext>
            </a:extLst>
          </p:cNvPr>
          <p:cNvCxnSpPr>
            <a:cxnSpLocks/>
          </p:cNvCxnSpPr>
          <p:nvPr/>
        </p:nvCxnSpPr>
        <p:spPr>
          <a:xfrm>
            <a:off x="4345771" y="3973933"/>
            <a:ext cx="467817" cy="217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66AE9834-B191-4915-A31D-056A57869C9C}"/>
              </a:ext>
            </a:extLst>
          </p:cNvPr>
          <p:cNvCxnSpPr>
            <a:cxnSpLocks/>
          </p:cNvCxnSpPr>
          <p:nvPr/>
        </p:nvCxnSpPr>
        <p:spPr>
          <a:xfrm flipV="1">
            <a:off x="4814776" y="3711619"/>
            <a:ext cx="0" cy="268663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3D2198F-F231-4F79-B6AE-65E8E76351DD}"/>
              </a:ext>
            </a:extLst>
          </p:cNvPr>
          <p:cNvCxnSpPr>
            <a:cxnSpLocks/>
          </p:cNvCxnSpPr>
          <p:nvPr/>
        </p:nvCxnSpPr>
        <p:spPr>
          <a:xfrm>
            <a:off x="4813588" y="3721314"/>
            <a:ext cx="352253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DAFF0C-C6DB-40EC-BAA7-BEDF1F6AB1C3}"/>
              </a:ext>
            </a:extLst>
          </p:cNvPr>
          <p:cNvCxnSpPr>
            <a:cxnSpLocks/>
          </p:cNvCxnSpPr>
          <p:nvPr/>
        </p:nvCxnSpPr>
        <p:spPr>
          <a:xfrm flipV="1">
            <a:off x="5161079" y="3718870"/>
            <a:ext cx="0" cy="117218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998ED2F-EB51-440A-A138-D8C161E91EEB}"/>
              </a:ext>
            </a:extLst>
          </p:cNvPr>
          <p:cNvCxnSpPr>
            <a:cxnSpLocks/>
          </p:cNvCxnSpPr>
          <p:nvPr/>
        </p:nvCxnSpPr>
        <p:spPr>
          <a:xfrm>
            <a:off x="5163608" y="3831654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76A011D3-E315-46CB-9D07-7442E2F3B76B}"/>
              </a:ext>
            </a:extLst>
          </p:cNvPr>
          <p:cNvCxnSpPr>
            <a:cxnSpLocks/>
          </p:cNvCxnSpPr>
          <p:nvPr/>
        </p:nvCxnSpPr>
        <p:spPr>
          <a:xfrm flipV="1">
            <a:off x="5336364" y="3832001"/>
            <a:ext cx="0" cy="16213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6D537B6B-9547-461C-B90E-BBFE9B386715}"/>
              </a:ext>
            </a:extLst>
          </p:cNvPr>
          <p:cNvCxnSpPr>
            <a:cxnSpLocks/>
          </p:cNvCxnSpPr>
          <p:nvPr/>
        </p:nvCxnSpPr>
        <p:spPr>
          <a:xfrm>
            <a:off x="5333150" y="3990869"/>
            <a:ext cx="216750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DCA9415B-ED75-477E-AE5F-BDB2AAE6FE93}"/>
              </a:ext>
            </a:extLst>
          </p:cNvPr>
          <p:cNvCxnSpPr>
            <a:cxnSpLocks/>
          </p:cNvCxnSpPr>
          <p:nvPr/>
        </p:nvCxnSpPr>
        <p:spPr>
          <a:xfrm>
            <a:off x="3598747" y="3716488"/>
            <a:ext cx="75395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4043D12-9FA3-4E69-974A-45244DFBD277}"/>
              </a:ext>
            </a:extLst>
          </p:cNvPr>
          <p:cNvCxnSpPr>
            <a:cxnSpLocks/>
          </p:cNvCxnSpPr>
          <p:nvPr/>
        </p:nvCxnSpPr>
        <p:spPr>
          <a:xfrm flipV="1">
            <a:off x="811161" y="3141409"/>
            <a:ext cx="0" cy="1756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455EB9A-F0AA-4132-A670-2C87AB136A63}"/>
              </a:ext>
            </a:extLst>
          </p:cNvPr>
          <p:cNvCxnSpPr>
            <a:cxnSpLocks/>
          </p:cNvCxnSpPr>
          <p:nvPr/>
        </p:nvCxnSpPr>
        <p:spPr>
          <a:xfrm flipV="1">
            <a:off x="3599580" y="3141409"/>
            <a:ext cx="0" cy="1756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F4945F7A-9608-456A-A6D1-BE9E924746F2}"/>
              </a:ext>
            </a:extLst>
          </p:cNvPr>
          <p:cNvCxnSpPr>
            <a:cxnSpLocks/>
          </p:cNvCxnSpPr>
          <p:nvPr/>
        </p:nvCxnSpPr>
        <p:spPr>
          <a:xfrm>
            <a:off x="4804063" y="3716488"/>
            <a:ext cx="789103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AAA2A8B8-7369-4FBE-8FC5-EEBD8F4A6277}"/>
              </a:ext>
            </a:extLst>
          </p:cNvPr>
          <p:cNvCxnSpPr>
            <a:cxnSpLocks/>
          </p:cNvCxnSpPr>
          <p:nvPr/>
        </p:nvCxnSpPr>
        <p:spPr>
          <a:xfrm>
            <a:off x="4352704" y="3974201"/>
            <a:ext cx="460884" cy="608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2B19B07C-E6BD-4DD0-BD39-ED33025EDE2A}"/>
              </a:ext>
            </a:extLst>
          </p:cNvPr>
          <p:cNvCxnSpPr>
            <a:cxnSpLocks/>
          </p:cNvCxnSpPr>
          <p:nvPr/>
        </p:nvCxnSpPr>
        <p:spPr>
          <a:xfrm flipV="1">
            <a:off x="4351869" y="3735178"/>
            <a:ext cx="0" cy="2064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5233C0C0-8514-4ECF-8D7F-526223DAF55B}"/>
              </a:ext>
            </a:extLst>
          </p:cNvPr>
          <p:cNvCxnSpPr>
            <a:cxnSpLocks/>
          </p:cNvCxnSpPr>
          <p:nvPr/>
        </p:nvCxnSpPr>
        <p:spPr>
          <a:xfrm flipV="1">
            <a:off x="4813588" y="3738353"/>
            <a:ext cx="0" cy="2064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800CA688-314F-4EB8-A592-B248CB25378B}"/>
              </a:ext>
            </a:extLst>
          </p:cNvPr>
          <p:cNvGrpSpPr/>
          <p:nvPr/>
        </p:nvGrpSpPr>
        <p:grpSpPr>
          <a:xfrm>
            <a:off x="3891340" y="4360728"/>
            <a:ext cx="1989940" cy="322413"/>
            <a:chOff x="3625872" y="4360728"/>
            <a:chExt cx="1989940" cy="322413"/>
          </a:xfrm>
        </p:grpSpPr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796C668D-01DE-4A2E-863C-113EBE6DCC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6702" y="4455798"/>
              <a:ext cx="363589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CADBA91A-EC1E-4A86-B7DD-02BB4DE1E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6701" y="4614761"/>
              <a:ext cx="363589" cy="1"/>
            </a:xfrm>
            <a:prstGeom prst="line">
              <a:avLst/>
            </a:prstGeom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7A23D701-2681-4C40-8930-E45D39826DD5}"/>
                </a:ext>
              </a:extLst>
            </p:cNvPr>
            <p:cNvSpPr txBox="1"/>
            <p:nvPr/>
          </p:nvSpPr>
          <p:spPr>
            <a:xfrm>
              <a:off x="4104405" y="4360728"/>
              <a:ext cx="1426176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Grenzwert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EC800A78-6372-4680-B332-A396731F1DAA}"/>
                </a:ext>
              </a:extLst>
            </p:cNvPr>
            <p:cNvSpPr txBox="1"/>
            <p:nvPr/>
          </p:nvSpPr>
          <p:spPr>
            <a:xfrm>
              <a:off x="4104404" y="4508883"/>
              <a:ext cx="1511408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Begrenzte Größe</a:t>
              </a: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323EAD8A-A9CF-4695-9BFD-AC22D257B14F}"/>
                </a:ext>
              </a:extLst>
            </p:cNvPr>
            <p:cNvSpPr/>
            <p:nvPr/>
          </p:nvSpPr>
          <p:spPr>
            <a:xfrm>
              <a:off x="3625872" y="4371256"/>
              <a:ext cx="1683158" cy="2977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84535BF-3632-4B00-9F9A-E6DFB27226E2}"/>
              </a:ext>
            </a:extLst>
          </p:cNvPr>
          <p:cNvGrpSpPr/>
          <p:nvPr/>
        </p:nvGrpSpPr>
        <p:grpSpPr>
          <a:xfrm>
            <a:off x="1103877" y="4354769"/>
            <a:ext cx="1977308" cy="325370"/>
            <a:chOff x="875276" y="4354769"/>
            <a:chExt cx="1977308" cy="325370"/>
          </a:xfrm>
        </p:grpSpPr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E1ED8B8-BC6C-49AE-96C3-7243C7BB7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474" y="4449839"/>
              <a:ext cx="363589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95A0A3B4-9C0B-4DA9-9B97-363C7E41C2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473" y="4608802"/>
              <a:ext cx="363589" cy="1"/>
            </a:xfrm>
            <a:prstGeom prst="line">
              <a:avLst/>
            </a:prstGeom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1E39CF80-7890-4736-8CC0-0D70A88E5114}"/>
                </a:ext>
              </a:extLst>
            </p:cNvPr>
            <p:cNvSpPr txBox="1"/>
            <p:nvPr/>
          </p:nvSpPr>
          <p:spPr>
            <a:xfrm>
              <a:off x="1341177" y="4354769"/>
              <a:ext cx="1426176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Grenzwert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2E13EF97-C320-4CA5-B149-4D751D5CBDB9}"/>
                </a:ext>
              </a:extLst>
            </p:cNvPr>
            <p:cNvSpPr txBox="1"/>
            <p:nvPr/>
          </p:nvSpPr>
          <p:spPr>
            <a:xfrm>
              <a:off x="1341176" y="4502924"/>
              <a:ext cx="1511408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Begrenzte Größe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9445D0AB-A535-469D-8D28-C005EE73C9A3}"/>
                </a:ext>
              </a:extLst>
            </p:cNvPr>
            <p:cNvSpPr/>
            <p:nvPr/>
          </p:nvSpPr>
          <p:spPr>
            <a:xfrm>
              <a:off x="875276" y="4382434"/>
              <a:ext cx="1683158" cy="2977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sp>
        <p:nvSpPr>
          <p:cNvPr id="149" name="Textfeld 148">
            <a:extLst>
              <a:ext uri="{FF2B5EF4-FFF2-40B4-BE49-F238E27FC236}">
                <a16:creationId xmlns:a16="http://schemas.microsoft.com/office/drawing/2014/main" id="{421FA847-7380-4B23-B6F4-85B1C5BCBBE1}"/>
              </a:ext>
            </a:extLst>
          </p:cNvPr>
          <p:cNvSpPr txBox="1"/>
          <p:nvPr/>
        </p:nvSpPr>
        <p:spPr>
          <a:xfrm>
            <a:off x="523569" y="1902544"/>
            <a:ext cx="2554726" cy="12052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Einhalten statischer Ströme und/ oder Leistungen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Wenn dauerhaft: Anschlussleistung/-strom &lt; Anlagennennleistung/-strom</a:t>
            </a:r>
          </a:p>
        </p:txBody>
      </p: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4DE9850C-526E-4F22-880F-3102C8FE05BD}"/>
              </a:ext>
            </a:extLst>
          </p:cNvPr>
          <p:cNvGrpSpPr/>
          <p:nvPr/>
        </p:nvGrpSpPr>
        <p:grpSpPr>
          <a:xfrm>
            <a:off x="6821538" y="4443792"/>
            <a:ext cx="1535207" cy="212759"/>
            <a:chOff x="6811755" y="4188520"/>
            <a:chExt cx="1535207" cy="212759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1DD18D65-93E8-4282-8AB0-0B1645584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3347" y="4292529"/>
              <a:ext cx="180000" cy="1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C79E8E-B372-4492-A1C3-C598DC85F3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2117" y="4292528"/>
              <a:ext cx="180000" cy="1"/>
            </a:xfrm>
            <a:prstGeom prst="line">
              <a:avLst/>
            </a:prstGeom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A8FED1E6-7D85-421D-AC99-65DD77713336}"/>
                </a:ext>
              </a:extLst>
            </p:cNvPr>
            <p:cNvSpPr txBox="1"/>
            <p:nvPr/>
          </p:nvSpPr>
          <p:spPr>
            <a:xfrm>
              <a:off x="7061627" y="4195066"/>
              <a:ext cx="231591" cy="2062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S</a:t>
              </a:r>
              <a:r>
                <a:rPr lang="de-DE" sz="1200" baseline="-25000" dirty="0"/>
                <a:t>L1</a:t>
              </a:r>
            </a:p>
          </p:txBody>
        </p: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488F81C0-1885-431E-97B3-506DDBB3C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9043" y="4291625"/>
              <a:ext cx="180000" cy="1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CB47BADA-B3E5-489B-9881-4462ED9F3023}"/>
                </a:ext>
              </a:extLst>
            </p:cNvPr>
            <p:cNvSpPr/>
            <p:nvPr/>
          </p:nvSpPr>
          <p:spPr>
            <a:xfrm>
              <a:off x="6811755" y="4202252"/>
              <a:ext cx="1535207" cy="19902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30F37F07-9FC1-4386-B62D-EB95C5991E5A}"/>
                </a:ext>
              </a:extLst>
            </p:cNvPr>
            <p:cNvSpPr txBox="1"/>
            <p:nvPr/>
          </p:nvSpPr>
          <p:spPr>
            <a:xfrm>
              <a:off x="7543090" y="4188520"/>
              <a:ext cx="231591" cy="2062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S</a:t>
              </a:r>
              <a:r>
                <a:rPr lang="de-DE" sz="1200" baseline="-25000" dirty="0"/>
                <a:t>L2</a:t>
              </a:r>
            </a:p>
          </p:txBody>
        </p: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D3411F75-5A44-4791-B6AC-DD2D3BECEC13}"/>
                </a:ext>
              </a:extLst>
            </p:cNvPr>
            <p:cNvSpPr txBox="1"/>
            <p:nvPr/>
          </p:nvSpPr>
          <p:spPr>
            <a:xfrm>
              <a:off x="8040123" y="4195065"/>
              <a:ext cx="231591" cy="2062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S</a:t>
              </a:r>
              <a:r>
                <a:rPr lang="de-DE" sz="1200" baseline="-25000" dirty="0"/>
                <a:t>L3</a:t>
              </a:r>
            </a:p>
          </p:txBody>
        </p:sp>
      </p:grpSp>
      <p:sp>
        <p:nvSpPr>
          <p:cNvPr id="156" name="Textfeld 155">
            <a:extLst>
              <a:ext uri="{FF2B5EF4-FFF2-40B4-BE49-F238E27FC236}">
                <a16:creationId xmlns:a16="http://schemas.microsoft.com/office/drawing/2014/main" id="{F74BBEB4-27F7-48A0-8313-C59DBE7B0B04}"/>
              </a:ext>
            </a:extLst>
          </p:cNvPr>
          <p:cNvSpPr txBox="1"/>
          <p:nvPr/>
        </p:nvSpPr>
        <p:spPr>
          <a:xfrm>
            <a:off x="3342913" y="1900688"/>
            <a:ext cx="2554726" cy="12052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Einhalten dynamischer Ströme und/ oder Leistungen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Wenn zeitweise: Anschlussleistung/-strom &lt; Anlagennennleistung/-strom 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AF10188-E557-4B1D-BEAA-43AC83AE7C71}"/>
              </a:ext>
            </a:extLst>
          </p:cNvPr>
          <p:cNvSpPr txBox="1"/>
          <p:nvPr/>
        </p:nvSpPr>
        <p:spPr>
          <a:xfrm>
            <a:off x="6077614" y="1901900"/>
            <a:ext cx="2630708" cy="12052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Begrenzung der maximalen </a:t>
            </a:r>
            <a:r>
              <a:rPr lang="de-DE" sz="1400" dirty="0" err="1"/>
              <a:t>Phasenunsymmetrie</a:t>
            </a:r>
            <a:endParaRPr lang="de-DE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Begrenzung nicht-dreiphasiger Lasten</a:t>
            </a:r>
            <a:r>
              <a:rPr lang="de-DE" sz="1400" dirty="0">
                <a:solidFill>
                  <a:srgbClr val="FF0000"/>
                </a:solidFill>
              </a:rPr>
              <a:t>*</a:t>
            </a:r>
            <a:r>
              <a:rPr lang="de-DE" sz="1400" dirty="0"/>
              <a:t> </a:t>
            </a:r>
            <a:r>
              <a:rPr lang="de-DE" sz="1100" dirty="0"/>
              <a:t>(mit Symmetrieeinrichtung)</a:t>
            </a:r>
            <a:endParaRPr lang="de-DE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Im öffentlichen NS-Netz</a:t>
            </a:r>
          </a:p>
        </p:txBody>
      </p:sp>
    </p:spTree>
    <p:extLst>
      <p:ext uri="{BB962C8B-B14F-4D97-AF65-F5344CB8AC3E}">
        <p14:creationId xmlns:p14="http://schemas.microsoft.com/office/powerpoint/2010/main" val="235207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5EF3F7D3-13A2-490D-BBA6-5E81D6E24C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44696" y="1367330"/>
            <a:ext cx="3941959" cy="130343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23875" y="1367330"/>
            <a:ext cx="3960000" cy="3492000"/>
          </a:xfrm>
        </p:spPr>
        <p:txBody>
          <a:bodyPr/>
          <a:lstStyle/>
          <a:p>
            <a:r>
              <a:rPr lang="de-DE" u="sng" dirty="0"/>
              <a:t>Verhalten</a:t>
            </a:r>
            <a:r>
              <a:rPr lang="en-GB" u="sng" dirty="0"/>
              <a:t> der </a:t>
            </a:r>
            <a:r>
              <a:rPr lang="de-DE" u="sng" dirty="0"/>
              <a:t>Fahrzeuge</a:t>
            </a:r>
            <a:r>
              <a:rPr lang="en-GB" u="sng" dirty="0"/>
              <a:t>:</a:t>
            </a:r>
          </a:p>
          <a:p>
            <a:pPr lvl="1"/>
            <a:r>
              <a:rPr lang="de-DE" sz="1350" dirty="0"/>
              <a:t>Stellstrom</a:t>
            </a:r>
            <a:r>
              <a:rPr lang="en-GB" sz="1350" dirty="0"/>
              <a:t> </a:t>
            </a:r>
            <a:r>
              <a:rPr lang="de-DE" sz="1350" dirty="0"/>
              <a:t>zw</a:t>
            </a:r>
            <a:r>
              <a:rPr lang="en-GB" sz="1350" dirty="0"/>
              <a:t>.: 6 A … 16 A in 1 A – </a:t>
            </a:r>
            <a:r>
              <a:rPr lang="de-DE" sz="1350" dirty="0"/>
              <a:t>Schritten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laden </a:t>
            </a:r>
            <a:r>
              <a:rPr lang="de-DE" sz="1350" dirty="0"/>
              <a:t>ein</a:t>
            </a:r>
            <a:r>
              <a:rPr lang="en-GB" sz="1350" dirty="0"/>
              <a:t>-, </a:t>
            </a:r>
            <a:r>
              <a:rPr lang="de-DE" sz="1350" dirty="0"/>
              <a:t>zwei</a:t>
            </a:r>
            <a:r>
              <a:rPr lang="en-GB" sz="1350" dirty="0"/>
              <a:t>- </a:t>
            </a:r>
            <a:r>
              <a:rPr lang="de-DE" sz="1350" dirty="0"/>
              <a:t>oder</a:t>
            </a:r>
            <a:r>
              <a:rPr lang="en-GB" sz="1350" dirty="0"/>
              <a:t> </a:t>
            </a:r>
            <a:r>
              <a:rPr lang="de-DE" sz="1350" dirty="0"/>
              <a:t>dreiphasig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</a:t>
            </a:r>
            <a:r>
              <a:rPr lang="de-DE" sz="1350" dirty="0"/>
              <a:t>folgen</a:t>
            </a:r>
            <a:r>
              <a:rPr lang="en-GB" sz="1350" dirty="0"/>
              <a:t> </a:t>
            </a:r>
            <a:r>
              <a:rPr lang="de-DE" sz="1350" dirty="0"/>
              <a:t>Stellstrom</a:t>
            </a:r>
            <a:r>
              <a:rPr lang="en-GB" sz="1350" dirty="0"/>
              <a:t> </a:t>
            </a:r>
            <a:r>
              <a:rPr lang="de-DE" sz="1350" dirty="0"/>
              <a:t>nicht</a:t>
            </a:r>
            <a:r>
              <a:rPr lang="en-GB" sz="1350" dirty="0"/>
              <a:t> </a:t>
            </a:r>
            <a:r>
              <a:rPr lang="de-DE" sz="1350" dirty="0"/>
              <a:t>genau</a:t>
            </a:r>
          </a:p>
          <a:p>
            <a:pPr lvl="1"/>
            <a:r>
              <a:rPr lang="de-DE" sz="1350" dirty="0"/>
              <a:t>Leistungen</a:t>
            </a:r>
            <a:r>
              <a:rPr lang="en-GB" sz="1350" dirty="0"/>
              <a:t> und </a:t>
            </a:r>
            <a:r>
              <a:rPr lang="de-DE" sz="1350" dirty="0"/>
              <a:t>Ströme</a:t>
            </a:r>
            <a:r>
              <a:rPr lang="en-GB" sz="1350" dirty="0"/>
              <a:t> </a:t>
            </a:r>
            <a:r>
              <a:rPr lang="de-DE" sz="1350" dirty="0"/>
              <a:t>schwanken</a:t>
            </a:r>
          </a:p>
          <a:p>
            <a:pPr lvl="1"/>
            <a:r>
              <a:rPr lang="de-DE" sz="1350" dirty="0"/>
              <a:t>Leistungsreduktion</a:t>
            </a:r>
            <a:r>
              <a:rPr lang="en-GB" sz="1350" dirty="0"/>
              <a:t> </a:t>
            </a:r>
            <a:r>
              <a:rPr lang="de-DE" sz="1350" dirty="0"/>
              <a:t>im</a:t>
            </a:r>
            <a:r>
              <a:rPr lang="en-GB" sz="1350" dirty="0"/>
              <a:t> </a:t>
            </a:r>
            <a:r>
              <a:rPr lang="de-DE" sz="1350" dirty="0"/>
              <a:t>Bereich</a:t>
            </a:r>
            <a:r>
              <a:rPr lang="en-GB" sz="1350" dirty="0"/>
              <a:t> </a:t>
            </a:r>
            <a:r>
              <a:rPr lang="de-DE" sz="1350" dirty="0"/>
              <a:t>eines</a:t>
            </a:r>
            <a:r>
              <a:rPr lang="en-GB" sz="1350" dirty="0"/>
              <a:t> </a:t>
            </a:r>
            <a:r>
              <a:rPr lang="de-DE" sz="1350" dirty="0"/>
              <a:t>hohen</a:t>
            </a:r>
            <a:r>
              <a:rPr lang="en-GB" sz="1350" dirty="0"/>
              <a:t> </a:t>
            </a:r>
            <a:r>
              <a:rPr lang="de-DE" sz="1350" dirty="0"/>
              <a:t>Ladezustands</a:t>
            </a:r>
          </a:p>
          <a:p>
            <a:r>
              <a:rPr lang="de-DE" u="sng" dirty="0"/>
              <a:t>Verhalten</a:t>
            </a:r>
            <a:r>
              <a:rPr lang="en-GB" u="sng" dirty="0"/>
              <a:t> der </a:t>
            </a:r>
            <a:r>
              <a:rPr lang="de-DE" u="sng" dirty="0"/>
              <a:t>Ladeeinrichtung</a:t>
            </a:r>
            <a:r>
              <a:rPr lang="en-GB" u="sng" dirty="0"/>
              <a:t>:</a:t>
            </a:r>
          </a:p>
          <a:p>
            <a:pPr lvl="1"/>
            <a:r>
              <a:rPr lang="de-DE" sz="1350" dirty="0"/>
              <a:t>Umsetzen</a:t>
            </a:r>
            <a:r>
              <a:rPr lang="en-GB" sz="1350" dirty="0"/>
              <a:t> von </a:t>
            </a:r>
            <a:r>
              <a:rPr lang="de-DE" sz="1350" dirty="0"/>
              <a:t>Stellsignalen</a:t>
            </a:r>
            <a:r>
              <a:rPr lang="en-GB" sz="1350" dirty="0"/>
              <a:t> </a:t>
            </a:r>
            <a:r>
              <a:rPr lang="de-DE" sz="1350" dirty="0"/>
              <a:t>innerhalb</a:t>
            </a:r>
            <a:r>
              <a:rPr lang="en-GB" sz="1350" dirty="0"/>
              <a:t>    </a:t>
            </a:r>
            <a:r>
              <a:rPr lang="de-DE" sz="1350" dirty="0"/>
              <a:t>weniger</a:t>
            </a:r>
            <a:r>
              <a:rPr lang="en-GB" sz="1350" dirty="0"/>
              <a:t> </a:t>
            </a:r>
            <a:r>
              <a:rPr lang="de-DE" sz="1350" dirty="0"/>
              <a:t>Sekunden</a:t>
            </a:r>
          </a:p>
          <a:p>
            <a:pPr lvl="1"/>
            <a:r>
              <a:rPr lang="de-DE" sz="1350" dirty="0"/>
              <a:t>Auslesen</a:t>
            </a:r>
            <a:r>
              <a:rPr lang="en-GB" sz="1350" dirty="0"/>
              <a:t> der </a:t>
            </a:r>
            <a:r>
              <a:rPr lang="de-DE" sz="1350" dirty="0"/>
              <a:t>Messeinrichtung</a:t>
            </a:r>
            <a:r>
              <a:rPr lang="en-GB" sz="1350" dirty="0"/>
              <a:t> in </a:t>
            </a:r>
            <a:r>
              <a:rPr lang="de-DE" sz="1350" dirty="0"/>
              <a:t>Abständen</a:t>
            </a:r>
            <a:r>
              <a:rPr lang="en-GB" sz="1350" dirty="0"/>
              <a:t> von </a:t>
            </a:r>
            <a:r>
              <a:rPr lang="de-DE" sz="1350" dirty="0"/>
              <a:t>etwa</a:t>
            </a:r>
            <a:r>
              <a:rPr lang="en-GB" sz="1350" dirty="0"/>
              <a:t> 5 </a:t>
            </a:r>
            <a:r>
              <a:rPr lang="en-GB" sz="1350" dirty="0" err="1"/>
              <a:t>Sekunden</a:t>
            </a:r>
            <a:endParaRPr lang="en-GB" sz="1350" dirty="0"/>
          </a:p>
          <a:p>
            <a:endParaRPr lang="en-GB" sz="14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Verhalten der Fahrzeuge und Ladeeinrichtung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052B77-CB7E-4846-B720-A09DB1600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2"/>
          <a:stretch/>
        </p:blipFill>
        <p:spPr>
          <a:xfrm>
            <a:off x="4644696" y="3255630"/>
            <a:ext cx="3960000" cy="12826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4C34FC-F379-46D3-841C-0E625CBDAA88}"/>
              </a:ext>
            </a:extLst>
          </p:cNvPr>
          <p:cNvSpPr/>
          <p:nvPr/>
        </p:nvSpPr>
        <p:spPr>
          <a:xfrm>
            <a:off x="4572000" y="1322085"/>
            <a:ext cx="4103688" cy="176308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r>
              <a:rPr lang="de-DE" sz="1100" b="1" dirty="0">
                <a:solidFill>
                  <a:schemeClr val="tx1"/>
                </a:solidFill>
              </a:rPr>
              <a:t>Abbildung:	</a:t>
            </a:r>
            <a:r>
              <a:rPr lang="de-DE" sz="1100" dirty="0">
                <a:solidFill>
                  <a:schemeClr val="tx1"/>
                </a:solidFill>
              </a:rPr>
              <a:t>Verlauf der summarischen Leistung und der 						Leiterströme des Fahrzeugs A.</a:t>
            </a:r>
            <a:r>
              <a:rPr lang="de-DE" sz="1100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3F434DD-E236-48FD-A957-695CED186A6B}"/>
              </a:ext>
            </a:extLst>
          </p:cNvPr>
          <p:cNvSpPr/>
          <p:nvPr/>
        </p:nvSpPr>
        <p:spPr>
          <a:xfrm>
            <a:off x="4572000" y="3133428"/>
            <a:ext cx="4103688" cy="176308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r>
              <a:rPr lang="de-DE" sz="1100" b="1" dirty="0">
                <a:solidFill>
                  <a:schemeClr val="tx1"/>
                </a:solidFill>
              </a:rPr>
              <a:t>Abbildung:	</a:t>
            </a:r>
            <a:r>
              <a:rPr lang="de-DE" sz="1100" dirty="0">
                <a:solidFill>
                  <a:schemeClr val="tx1"/>
                </a:solidFill>
              </a:rPr>
              <a:t>Verlauf der summarischen Leistung und der 						Leiterströme des Fahrzeugs B.</a:t>
            </a:r>
            <a:r>
              <a:rPr lang="de-DE" sz="1100" b="1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E610573-66E5-4D08-B1BD-99D0F6D9B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30" y="2014654"/>
            <a:ext cx="1911547" cy="2292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6AC3206-2C18-4E7D-BBC4-17CEEFF77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30" y="3896940"/>
            <a:ext cx="1911547" cy="22924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0E6FE67E-3A41-4CC2-B2B6-6E4152627372}"/>
              </a:ext>
            </a:extLst>
          </p:cNvPr>
          <p:cNvSpPr/>
          <p:nvPr/>
        </p:nvSpPr>
        <p:spPr>
          <a:xfrm>
            <a:off x="452883" y="1322085"/>
            <a:ext cx="3960000" cy="357442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8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3	</a:t>
            </a:r>
          </a:p>
        </p:txBody>
      </p:sp>
    </p:spTree>
    <p:extLst>
      <p:ext uri="{BB962C8B-B14F-4D97-AF65-F5344CB8AC3E}">
        <p14:creationId xmlns:p14="http://schemas.microsoft.com/office/powerpoint/2010/main" val="1404401103"/>
      </p:ext>
    </p:extLst>
  </p:cSld>
  <p:clrMapOvr>
    <a:masterClrMapping/>
  </p:clrMapOvr>
</p:sld>
</file>

<file path=ppt/theme/theme1.xml><?xml version="1.0" encoding="utf-8"?>
<a:theme xmlns:a="http://schemas.openxmlformats.org/drawingml/2006/main" name="UNI Vorlage D_16zu10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D_16zu10</Template>
  <TotalTime>0</TotalTime>
  <Words>1347</Words>
  <Application>Microsoft Office PowerPoint</Application>
  <PresentationFormat>Bildschirmpräsentation (16:10)</PresentationFormat>
  <Paragraphs>507</Paragraphs>
  <Slides>22</Slides>
  <Notes>21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Wingdings</vt:lpstr>
      <vt:lpstr>UNI Vorlage D_16zu10</vt:lpstr>
      <vt:lpstr>  Entwicklung eines  intelligenten Lade- und  Lastmanagementsystem  für den Parkraum</vt:lpstr>
      <vt:lpstr>Einleitung und Aufgabenstellung</vt:lpstr>
      <vt:lpstr>Einleitung und Aufgabenstellung</vt:lpstr>
      <vt:lpstr>Einleitung und Aufgabenstellung</vt:lpstr>
      <vt:lpstr>Einleitung und Aufgabenstellung</vt:lpstr>
      <vt:lpstr>Anforderungen an das Lastmanagement</vt:lpstr>
      <vt:lpstr>Anforderungen an das Lastmanagement</vt:lpstr>
      <vt:lpstr>Anforderungen an das Lastmanagement</vt:lpstr>
      <vt:lpstr>Aufbau und Funktion des Lastmanagementsystems</vt:lpstr>
      <vt:lpstr>Aufbau und Funktion des Lastmanagementsystems</vt:lpstr>
      <vt:lpstr>Aufbau und Funktion des Lastmanagementsystems</vt:lpstr>
      <vt:lpstr>Aufbau und Funktion des Lastmanagementsystems</vt:lpstr>
      <vt:lpstr>Aufbau und Funktion des Lastmanagementsystems</vt:lpstr>
      <vt:lpstr>Aufbau und Funktion des Lastmanagementsystems</vt:lpstr>
      <vt:lpstr>Aufbau und Funktion des Lastmanagementsystems</vt:lpstr>
      <vt:lpstr>Erprobung und Validierung</vt:lpstr>
      <vt:lpstr>Erprobung und Validierung</vt:lpstr>
      <vt:lpstr>Erprobung und Validierung</vt:lpstr>
      <vt:lpstr>Erprobung und Validierung</vt:lpstr>
      <vt:lpstr>Ergebnisse</vt:lpstr>
      <vt:lpstr>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2016-10-31T08:06:43Z</dcterms:created>
  <dcterms:modified xsi:type="dcterms:W3CDTF">2019-09-18T13:52:56Z</dcterms:modified>
</cp:coreProperties>
</file>