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99" r:id="rId2"/>
    <p:sldId id="296" r:id="rId3"/>
    <p:sldId id="297" r:id="rId4"/>
    <p:sldId id="308" r:id="rId5"/>
    <p:sldId id="300" r:id="rId6"/>
    <p:sldId id="301" r:id="rId7"/>
    <p:sldId id="309" r:id="rId8"/>
    <p:sldId id="302" r:id="rId9"/>
    <p:sldId id="303" r:id="rId10"/>
    <p:sldId id="310" r:id="rId11"/>
    <p:sldId id="304" r:id="rId12"/>
    <p:sldId id="305" r:id="rId13"/>
    <p:sldId id="306" r:id="rId14"/>
    <p:sldId id="307" r:id="rId15"/>
    <p:sldId id="298" r:id="rId16"/>
  </p:sldIdLst>
  <p:sldSz cx="9144000" cy="5715000" type="screen16x10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93">
          <p15:clr>
            <a:srgbClr val="A4A3A4"/>
          </p15:clr>
        </p15:guide>
        <p15:guide id="2" orient="horz" pos="3206">
          <p15:clr>
            <a:srgbClr val="A4A3A4"/>
          </p15:clr>
        </p15:guide>
        <p15:guide id="3" pos="294">
          <p15:clr>
            <a:srgbClr val="A4A3A4"/>
          </p15:clr>
        </p15:guide>
        <p15:guide id="4" pos="546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56B838-369E-44BD-852D-595116078EF2}" v="261" dt="2019-09-10T14:44:47.2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82" autoAdjust="0"/>
    <p:restoredTop sz="95535" autoAdjust="0"/>
  </p:normalViewPr>
  <p:slideViewPr>
    <p:cSldViewPr snapToGrid="0">
      <p:cViewPr>
        <p:scale>
          <a:sx n="125" d="100"/>
          <a:sy n="125" d="100"/>
        </p:scale>
        <p:origin x="696" y="192"/>
      </p:cViewPr>
      <p:guideLst>
        <p:guide orient="horz" pos="893"/>
        <p:guide orient="horz" pos="3206"/>
        <p:guide pos="294"/>
        <p:guide pos="54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7" d="100"/>
          <a:sy n="87" d="100"/>
        </p:scale>
        <p:origin x="279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DB468E-57DF-4179-9F71-67D7EB12110A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de-DE"/>
        </a:p>
      </dgm:t>
    </dgm:pt>
    <dgm:pt modelId="{D5DEE431-BC9F-4D3E-B725-714D36EF1ACC}">
      <dgm:prSet/>
      <dgm:spPr/>
      <dgm:t>
        <a:bodyPr/>
        <a:lstStyle/>
        <a:p>
          <a:r>
            <a:rPr lang="de-DE" dirty="0"/>
            <a:t>Forschungsprojekt</a:t>
          </a:r>
          <a:r>
            <a:rPr lang="en-GB" dirty="0"/>
            <a:t> </a:t>
          </a:r>
          <a:r>
            <a:rPr lang="de-DE" dirty="0" err="1"/>
            <a:t>iLiME</a:t>
          </a:r>
          <a:r>
            <a:rPr lang="en-GB" dirty="0"/>
            <a:t>:</a:t>
          </a:r>
          <a:endParaRPr lang="de-DE" dirty="0"/>
        </a:p>
      </dgm:t>
    </dgm:pt>
    <dgm:pt modelId="{905F2B61-5835-4F92-8E7A-BD116958FC2B}" type="parTrans" cxnId="{882E4174-82A8-4CDB-B58A-97F0E6B7BB62}">
      <dgm:prSet/>
      <dgm:spPr/>
      <dgm:t>
        <a:bodyPr/>
        <a:lstStyle/>
        <a:p>
          <a:endParaRPr lang="de-DE"/>
        </a:p>
      </dgm:t>
    </dgm:pt>
    <dgm:pt modelId="{941092B1-9A7C-41C6-A046-5C94AB04F11B}" type="sibTrans" cxnId="{882E4174-82A8-4CDB-B58A-97F0E6B7BB62}">
      <dgm:prSet/>
      <dgm:spPr/>
      <dgm:t>
        <a:bodyPr/>
        <a:lstStyle/>
        <a:p>
          <a:endParaRPr lang="de-DE"/>
        </a:p>
      </dgm:t>
    </dgm:pt>
    <dgm:pt modelId="{AC12BAFA-01D5-46A1-8ACD-30E15D833F1D}">
      <dgm:prSet/>
      <dgm:spPr/>
      <dgm:t>
        <a:bodyPr/>
        <a:lstStyle/>
        <a:p>
          <a:r>
            <a:rPr lang="de-DE" dirty="0"/>
            <a:t>Überwachung</a:t>
          </a:r>
          <a:r>
            <a:rPr lang="en-GB" dirty="0"/>
            <a:t> der </a:t>
          </a:r>
          <a:r>
            <a:rPr lang="de-DE" dirty="0"/>
            <a:t>Spannungsqualität</a:t>
          </a:r>
        </a:p>
      </dgm:t>
    </dgm:pt>
    <dgm:pt modelId="{FE0894B1-17F1-42AD-A79A-BF99887E323F}" type="parTrans" cxnId="{285CF36F-5E54-4618-A9A5-D0036132BB61}">
      <dgm:prSet/>
      <dgm:spPr/>
      <dgm:t>
        <a:bodyPr/>
        <a:lstStyle/>
        <a:p>
          <a:endParaRPr lang="de-DE"/>
        </a:p>
      </dgm:t>
    </dgm:pt>
    <dgm:pt modelId="{4A96226F-27DA-4A96-9DA5-49DAE9D24511}" type="sibTrans" cxnId="{285CF36F-5E54-4618-A9A5-D0036132BB61}">
      <dgm:prSet/>
      <dgm:spPr/>
      <dgm:t>
        <a:bodyPr/>
        <a:lstStyle/>
        <a:p>
          <a:endParaRPr lang="de-DE"/>
        </a:p>
      </dgm:t>
    </dgm:pt>
    <dgm:pt modelId="{DF5F00F5-E345-45FD-A141-B8232CE25F02}">
      <dgm:prSet/>
      <dgm:spPr/>
      <dgm:t>
        <a:bodyPr/>
        <a:lstStyle/>
        <a:p>
          <a:r>
            <a:rPr lang="de-DE" dirty="0"/>
            <a:t>Reduktion</a:t>
          </a:r>
          <a:r>
            <a:rPr lang="en-GB" dirty="0"/>
            <a:t> von </a:t>
          </a:r>
          <a:r>
            <a:rPr lang="de-DE" dirty="0"/>
            <a:t>Netzausbaumaßnahmen</a:t>
          </a:r>
          <a:r>
            <a:rPr lang="en-GB" dirty="0"/>
            <a:t> </a:t>
          </a:r>
          <a:r>
            <a:rPr lang="de-DE" dirty="0"/>
            <a:t>durch</a:t>
          </a:r>
          <a:r>
            <a:rPr lang="en-GB" dirty="0"/>
            <a:t> </a:t>
          </a:r>
          <a:r>
            <a:rPr lang="de-DE" dirty="0"/>
            <a:t>Lastmanagement</a:t>
          </a:r>
        </a:p>
      </dgm:t>
    </dgm:pt>
    <dgm:pt modelId="{3FE5D435-6C14-41C1-B58A-C535DF10230C}" type="parTrans" cxnId="{726F6175-4470-40F1-B0D8-41506B890AB4}">
      <dgm:prSet/>
      <dgm:spPr/>
      <dgm:t>
        <a:bodyPr/>
        <a:lstStyle/>
        <a:p>
          <a:endParaRPr lang="de-DE"/>
        </a:p>
      </dgm:t>
    </dgm:pt>
    <dgm:pt modelId="{F681993A-815E-4F01-9A00-3819F0A9F3F7}" type="sibTrans" cxnId="{726F6175-4470-40F1-B0D8-41506B890AB4}">
      <dgm:prSet/>
      <dgm:spPr/>
      <dgm:t>
        <a:bodyPr/>
        <a:lstStyle/>
        <a:p>
          <a:endParaRPr lang="de-DE"/>
        </a:p>
      </dgm:t>
    </dgm:pt>
    <dgm:pt modelId="{9FA406C6-7597-4FF6-B728-03ACC1A590C0}">
      <dgm:prSet/>
      <dgm:spPr/>
      <dgm:t>
        <a:bodyPr/>
        <a:lstStyle/>
        <a:p>
          <a:r>
            <a:rPr lang="de-DE" dirty="0"/>
            <a:t>Ladeeinrichtung</a:t>
          </a:r>
          <a:r>
            <a:rPr lang="en-GB" dirty="0"/>
            <a:t> </a:t>
          </a:r>
          <a:r>
            <a:rPr lang="de-DE" dirty="0"/>
            <a:t>im</a:t>
          </a:r>
          <a:r>
            <a:rPr lang="en-GB" dirty="0"/>
            <a:t> </a:t>
          </a:r>
          <a:r>
            <a:rPr lang="de-DE" dirty="0"/>
            <a:t>Parkraum</a:t>
          </a:r>
        </a:p>
      </dgm:t>
    </dgm:pt>
    <dgm:pt modelId="{877DE234-BA8B-4DD3-B319-EE6BD864B1C6}" type="parTrans" cxnId="{70C9D2A3-AE30-4B1F-ACDF-7388126A7791}">
      <dgm:prSet/>
      <dgm:spPr/>
      <dgm:t>
        <a:bodyPr/>
        <a:lstStyle/>
        <a:p>
          <a:endParaRPr lang="de-DE"/>
        </a:p>
      </dgm:t>
    </dgm:pt>
    <dgm:pt modelId="{4BBB7091-DD28-4BF9-9853-1E2DC4DFE316}" type="sibTrans" cxnId="{70C9D2A3-AE30-4B1F-ACDF-7388126A7791}">
      <dgm:prSet/>
      <dgm:spPr/>
      <dgm:t>
        <a:bodyPr/>
        <a:lstStyle/>
        <a:p>
          <a:endParaRPr lang="de-DE"/>
        </a:p>
      </dgm:t>
    </dgm:pt>
    <dgm:pt modelId="{147795A4-5E9D-4DA6-AA09-E5DEB7C34630}">
      <dgm:prSet/>
      <dgm:spPr/>
      <dgm:t>
        <a:bodyPr/>
        <a:lstStyle/>
        <a:p>
          <a:r>
            <a:rPr lang="de-DE"/>
            <a:t>Batteriespeicher</a:t>
          </a:r>
        </a:p>
      </dgm:t>
    </dgm:pt>
    <dgm:pt modelId="{FCE89F41-B1E3-4682-BA2F-EA83CBDF53D6}" type="parTrans" cxnId="{0E5E6D7C-3C0A-4C43-AF85-4BA303E82778}">
      <dgm:prSet/>
      <dgm:spPr/>
      <dgm:t>
        <a:bodyPr/>
        <a:lstStyle/>
        <a:p>
          <a:endParaRPr lang="de-DE"/>
        </a:p>
      </dgm:t>
    </dgm:pt>
    <dgm:pt modelId="{9984210F-D858-4FF0-BD5A-3396EF2D1829}" type="sibTrans" cxnId="{0E5E6D7C-3C0A-4C43-AF85-4BA303E82778}">
      <dgm:prSet/>
      <dgm:spPr/>
      <dgm:t>
        <a:bodyPr/>
        <a:lstStyle/>
        <a:p>
          <a:endParaRPr lang="de-DE"/>
        </a:p>
      </dgm:t>
    </dgm:pt>
    <dgm:pt modelId="{5102FB99-D860-461C-835D-3D7EE87A14FC}">
      <dgm:prSet/>
      <dgm:spPr/>
      <dgm:t>
        <a:bodyPr/>
        <a:lstStyle/>
        <a:p>
          <a:r>
            <a:rPr lang="de-DE"/>
            <a:t>Lokales</a:t>
          </a:r>
          <a:r>
            <a:rPr lang="en-GB"/>
            <a:t> </a:t>
          </a:r>
          <a:r>
            <a:rPr lang="de-DE"/>
            <a:t>Lastmanagement</a:t>
          </a:r>
          <a:r>
            <a:rPr lang="en-GB"/>
            <a:t> der </a:t>
          </a:r>
          <a:r>
            <a:rPr lang="de-DE"/>
            <a:t>Ladeeinrichtung</a:t>
          </a:r>
        </a:p>
      </dgm:t>
    </dgm:pt>
    <dgm:pt modelId="{B0FB3A27-5042-4CC1-A686-57DCB8AAF572}" type="parTrans" cxnId="{47A4C848-D769-4FCA-9C1A-8A67BAD83D56}">
      <dgm:prSet/>
      <dgm:spPr/>
      <dgm:t>
        <a:bodyPr/>
        <a:lstStyle/>
        <a:p>
          <a:endParaRPr lang="de-DE"/>
        </a:p>
      </dgm:t>
    </dgm:pt>
    <dgm:pt modelId="{31206E05-1CBB-4EC8-A611-3FCA513CDA8A}" type="sibTrans" cxnId="{47A4C848-D769-4FCA-9C1A-8A67BAD83D56}">
      <dgm:prSet/>
      <dgm:spPr/>
      <dgm:t>
        <a:bodyPr/>
        <a:lstStyle/>
        <a:p>
          <a:endParaRPr lang="de-DE"/>
        </a:p>
      </dgm:t>
    </dgm:pt>
    <dgm:pt modelId="{73302135-9B53-4A31-9A04-A3E2D6470FF1}" type="pres">
      <dgm:prSet presAssocID="{97DB468E-57DF-4179-9F71-67D7EB12110A}" presName="linear" presStyleCnt="0">
        <dgm:presLayoutVars>
          <dgm:animLvl val="lvl"/>
          <dgm:resizeHandles val="exact"/>
        </dgm:presLayoutVars>
      </dgm:prSet>
      <dgm:spPr/>
    </dgm:pt>
    <dgm:pt modelId="{DD1DFC50-D3CD-4B60-ADA5-D7385B49CBFB}" type="pres">
      <dgm:prSet presAssocID="{D5DEE431-BC9F-4D3E-B725-714D36EF1ACC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673305EC-BBB1-4361-9947-D95C7A41EEEF}" type="pres">
      <dgm:prSet presAssocID="{D5DEE431-BC9F-4D3E-B725-714D36EF1ACC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5D8BFD30-6BEA-4B7E-89AC-AD89BA30C112}" type="presOf" srcId="{147795A4-5E9D-4DA6-AA09-E5DEB7C34630}" destId="{673305EC-BBB1-4361-9947-D95C7A41EEEF}" srcOrd="0" destOrd="3" presId="urn:microsoft.com/office/officeart/2005/8/layout/vList2"/>
    <dgm:cxn modelId="{47A4C848-D769-4FCA-9C1A-8A67BAD83D56}" srcId="{DF5F00F5-E345-45FD-A141-B8232CE25F02}" destId="{5102FB99-D860-461C-835D-3D7EE87A14FC}" srcOrd="2" destOrd="0" parTransId="{B0FB3A27-5042-4CC1-A686-57DCB8AAF572}" sibTransId="{31206E05-1CBB-4EC8-A611-3FCA513CDA8A}"/>
    <dgm:cxn modelId="{A633086B-603C-4E64-9266-98279BE6B654}" type="presOf" srcId="{97DB468E-57DF-4179-9F71-67D7EB12110A}" destId="{73302135-9B53-4A31-9A04-A3E2D6470FF1}" srcOrd="0" destOrd="0" presId="urn:microsoft.com/office/officeart/2005/8/layout/vList2"/>
    <dgm:cxn modelId="{8E3C374C-51F6-4BE1-9370-4A8229576154}" type="presOf" srcId="{AC12BAFA-01D5-46A1-8ACD-30E15D833F1D}" destId="{673305EC-BBB1-4361-9947-D95C7A41EEEF}" srcOrd="0" destOrd="0" presId="urn:microsoft.com/office/officeart/2005/8/layout/vList2"/>
    <dgm:cxn modelId="{BC974C4D-2546-44D8-84CC-5369FF32D491}" type="presOf" srcId="{9FA406C6-7597-4FF6-B728-03ACC1A590C0}" destId="{673305EC-BBB1-4361-9947-D95C7A41EEEF}" srcOrd="0" destOrd="2" presId="urn:microsoft.com/office/officeart/2005/8/layout/vList2"/>
    <dgm:cxn modelId="{285CF36F-5E54-4618-A9A5-D0036132BB61}" srcId="{D5DEE431-BC9F-4D3E-B725-714D36EF1ACC}" destId="{AC12BAFA-01D5-46A1-8ACD-30E15D833F1D}" srcOrd="0" destOrd="0" parTransId="{FE0894B1-17F1-42AD-A79A-BF99887E323F}" sibTransId="{4A96226F-27DA-4A96-9DA5-49DAE9D24511}"/>
    <dgm:cxn modelId="{882E4174-82A8-4CDB-B58A-97F0E6B7BB62}" srcId="{97DB468E-57DF-4179-9F71-67D7EB12110A}" destId="{D5DEE431-BC9F-4D3E-B725-714D36EF1ACC}" srcOrd="0" destOrd="0" parTransId="{905F2B61-5835-4F92-8E7A-BD116958FC2B}" sibTransId="{941092B1-9A7C-41C6-A046-5C94AB04F11B}"/>
    <dgm:cxn modelId="{726F6175-4470-40F1-B0D8-41506B890AB4}" srcId="{D5DEE431-BC9F-4D3E-B725-714D36EF1ACC}" destId="{DF5F00F5-E345-45FD-A141-B8232CE25F02}" srcOrd="1" destOrd="0" parTransId="{3FE5D435-6C14-41C1-B58A-C535DF10230C}" sibTransId="{F681993A-815E-4F01-9A00-3819F0A9F3F7}"/>
    <dgm:cxn modelId="{0E5E6D7C-3C0A-4C43-AF85-4BA303E82778}" srcId="{DF5F00F5-E345-45FD-A141-B8232CE25F02}" destId="{147795A4-5E9D-4DA6-AA09-E5DEB7C34630}" srcOrd="1" destOrd="0" parTransId="{FCE89F41-B1E3-4682-BA2F-EA83CBDF53D6}" sibTransId="{9984210F-D858-4FF0-BD5A-3396EF2D1829}"/>
    <dgm:cxn modelId="{EDA867A0-8B6A-422D-B4E1-2EE5D0867C20}" type="presOf" srcId="{DF5F00F5-E345-45FD-A141-B8232CE25F02}" destId="{673305EC-BBB1-4361-9947-D95C7A41EEEF}" srcOrd="0" destOrd="1" presId="urn:microsoft.com/office/officeart/2005/8/layout/vList2"/>
    <dgm:cxn modelId="{70C9D2A3-AE30-4B1F-ACDF-7388126A7791}" srcId="{DF5F00F5-E345-45FD-A141-B8232CE25F02}" destId="{9FA406C6-7597-4FF6-B728-03ACC1A590C0}" srcOrd="0" destOrd="0" parTransId="{877DE234-BA8B-4DD3-B319-EE6BD864B1C6}" sibTransId="{4BBB7091-DD28-4BF9-9853-1E2DC4DFE316}"/>
    <dgm:cxn modelId="{D3F7A5B3-E870-4817-B062-983C1E33F5FA}" type="presOf" srcId="{5102FB99-D860-461C-835D-3D7EE87A14FC}" destId="{673305EC-BBB1-4361-9947-D95C7A41EEEF}" srcOrd="0" destOrd="4" presId="urn:microsoft.com/office/officeart/2005/8/layout/vList2"/>
    <dgm:cxn modelId="{FFDACCB7-17BE-4275-8985-AA25773C7EB0}" type="presOf" srcId="{D5DEE431-BC9F-4D3E-B725-714D36EF1ACC}" destId="{DD1DFC50-D3CD-4B60-ADA5-D7385B49CBFB}" srcOrd="0" destOrd="0" presId="urn:microsoft.com/office/officeart/2005/8/layout/vList2"/>
    <dgm:cxn modelId="{A3259A69-E7AD-4D24-9446-F92C941A49F3}" type="presParOf" srcId="{73302135-9B53-4A31-9A04-A3E2D6470FF1}" destId="{DD1DFC50-D3CD-4B60-ADA5-D7385B49CBFB}" srcOrd="0" destOrd="0" presId="urn:microsoft.com/office/officeart/2005/8/layout/vList2"/>
    <dgm:cxn modelId="{C8333AE2-1C8C-4690-87AF-A9F7E043DED8}" type="presParOf" srcId="{73302135-9B53-4A31-9A04-A3E2D6470FF1}" destId="{673305EC-BBB1-4361-9947-D95C7A41EEE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6B9D74-2A3A-44BE-BCF4-73D5108CE218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DFF349EF-481A-41B8-9B75-015EB7F92616}">
      <dgm:prSet/>
      <dgm:spPr/>
      <dgm:t>
        <a:bodyPr/>
        <a:lstStyle/>
        <a:p>
          <a:r>
            <a:rPr lang="de-DE" dirty="0"/>
            <a:t>Entwicklung eines Regelkonzepts zur Entwicklung eines </a:t>
          </a:r>
          <a:r>
            <a:rPr lang="de-DE" b="1" dirty="0"/>
            <a:t>statischen</a:t>
          </a:r>
          <a:r>
            <a:rPr lang="de-DE" dirty="0"/>
            <a:t> und </a:t>
          </a:r>
          <a:r>
            <a:rPr lang="de-DE" b="1" dirty="0"/>
            <a:t>dynamischen</a:t>
          </a:r>
          <a:r>
            <a:rPr lang="de-DE" dirty="0"/>
            <a:t> </a:t>
          </a:r>
          <a:r>
            <a:rPr lang="de-DE" b="1" dirty="0"/>
            <a:t>Lastmanagements</a:t>
          </a:r>
          <a:r>
            <a:rPr lang="de-DE" dirty="0"/>
            <a:t> zur Vermeidung von Engpässen und </a:t>
          </a:r>
          <a:r>
            <a:rPr lang="de-DE" dirty="0" err="1"/>
            <a:t>Phasenunsymmetrien</a:t>
          </a:r>
          <a:r>
            <a:rPr lang="de-DE" dirty="0"/>
            <a:t> </a:t>
          </a:r>
        </a:p>
      </dgm:t>
    </dgm:pt>
    <dgm:pt modelId="{BB67F48D-EE3A-4D39-BC8C-8E83817C45C5}" type="parTrans" cxnId="{563CE8D7-43C1-4255-9A49-28CE52D73342}">
      <dgm:prSet/>
      <dgm:spPr/>
      <dgm:t>
        <a:bodyPr/>
        <a:lstStyle/>
        <a:p>
          <a:endParaRPr lang="de-DE"/>
        </a:p>
      </dgm:t>
    </dgm:pt>
    <dgm:pt modelId="{35E5BB1C-17EF-4D8E-8CE0-24EB9F40D5E4}" type="sibTrans" cxnId="{563CE8D7-43C1-4255-9A49-28CE52D73342}">
      <dgm:prSet/>
      <dgm:spPr/>
      <dgm:t>
        <a:bodyPr/>
        <a:lstStyle/>
        <a:p>
          <a:endParaRPr lang="de-DE"/>
        </a:p>
      </dgm:t>
    </dgm:pt>
    <dgm:pt modelId="{E58559CD-2500-4011-953B-24FC0FBCBD7E}">
      <dgm:prSet/>
      <dgm:spPr/>
      <dgm:t>
        <a:bodyPr/>
        <a:lstStyle/>
        <a:p>
          <a:r>
            <a:rPr lang="de-DE" dirty="0"/>
            <a:t>Entwicklung eines </a:t>
          </a:r>
          <a:r>
            <a:rPr lang="de-DE" b="1" dirty="0"/>
            <a:t>Regelalgorithmus</a:t>
          </a:r>
          <a:r>
            <a:rPr lang="de-DE" dirty="0"/>
            <a:t> zur Umsetzung des Lastmanagements beispielsweise in Java </a:t>
          </a:r>
        </a:p>
      </dgm:t>
    </dgm:pt>
    <dgm:pt modelId="{61D8549D-988B-4985-BE63-8873D4462110}" type="parTrans" cxnId="{B9C5902F-897D-47A3-A35D-D06B179F0441}">
      <dgm:prSet/>
      <dgm:spPr/>
      <dgm:t>
        <a:bodyPr/>
        <a:lstStyle/>
        <a:p>
          <a:endParaRPr lang="de-DE"/>
        </a:p>
      </dgm:t>
    </dgm:pt>
    <dgm:pt modelId="{B163B873-7E12-42DA-8015-369B1C8DE044}" type="sibTrans" cxnId="{B9C5902F-897D-47A3-A35D-D06B179F0441}">
      <dgm:prSet/>
      <dgm:spPr/>
      <dgm:t>
        <a:bodyPr/>
        <a:lstStyle/>
        <a:p>
          <a:endParaRPr lang="de-DE"/>
        </a:p>
      </dgm:t>
    </dgm:pt>
    <dgm:pt modelId="{3D0135F9-4EC9-438C-AC69-A75582ECF192}">
      <dgm:prSet/>
      <dgm:spPr/>
      <dgm:t>
        <a:bodyPr/>
        <a:lstStyle/>
        <a:p>
          <a:r>
            <a:rPr lang="de-DE" dirty="0"/>
            <a:t>Entwicklung einer </a:t>
          </a:r>
          <a:r>
            <a:rPr lang="de-DE" b="1" dirty="0"/>
            <a:t>Simulation</a:t>
          </a:r>
          <a:r>
            <a:rPr lang="de-DE" dirty="0"/>
            <a:t> zur Verifikation des Algorithmus </a:t>
          </a:r>
        </a:p>
      </dgm:t>
    </dgm:pt>
    <dgm:pt modelId="{E2884333-BBDC-46CD-892B-8FB2ADC55E1B}" type="parTrans" cxnId="{EA91138F-F01B-457C-847F-BB12C82254FB}">
      <dgm:prSet/>
      <dgm:spPr/>
      <dgm:t>
        <a:bodyPr/>
        <a:lstStyle/>
        <a:p>
          <a:endParaRPr lang="de-DE"/>
        </a:p>
      </dgm:t>
    </dgm:pt>
    <dgm:pt modelId="{E90394AC-F871-496B-AC1C-605DC6A1A18D}" type="sibTrans" cxnId="{EA91138F-F01B-457C-847F-BB12C82254FB}">
      <dgm:prSet/>
      <dgm:spPr/>
      <dgm:t>
        <a:bodyPr/>
        <a:lstStyle/>
        <a:p>
          <a:endParaRPr lang="de-DE"/>
        </a:p>
      </dgm:t>
    </dgm:pt>
    <dgm:pt modelId="{8EFF4239-3204-474B-9A13-598DE818DDF2}">
      <dgm:prSet/>
      <dgm:spPr/>
      <dgm:t>
        <a:bodyPr/>
        <a:lstStyle/>
        <a:p>
          <a:r>
            <a:rPr lang="de-DE" b="1" dirty="0"/>
            <a:t>Erprobung und Verifikation </a:t>
          </a:r>
          <a:r>
            <a:rPr lang="de-DE" dirty="0"/>
            <a:t>des Regelalgorithmus im </a:t>
          </a:r>
          <a:r>
            <a:rPr lang="de-DE" b="1" dirty="0"/>
            <a:t>Labor</a:t>
          </a:r>
          <a:r>
            <a:rPr lang="de-DE" dirty="0"/>
            <a:t> sowie an einer </a:t>
          </a:r>
          <a:r>
            <a:rPr lang="de-DE" b="1" dirty="0"/>
            <a:t>realen Ladeinfrastruktur </a:t>
          </a:r>
        </a:p>
      </dgm:t>
    </dgm:pt>
    <dgm:pt modelId="{B9009F80-8E38-4D21-A05D-739CB5743288}" type="parTrans" cxnId="{2A60C392-F990-4795-A89E-EA66110D1354}">
      <dgm:prSet/>
      <dgm:spPr/>
      <dgm:t>
        <a:bodyPr/>
        <a:lstStyle/>
        <a:p>
          <a:endParaRPr lang="de-DE"/>
        </a:p>
      </dgm:t>
    </dgm:pt>
    <dgm:pt modelId="{C2B193F0-9B78-41F6-8E97-1D6A841B07DE}" type="sibTrans" cxnId="{2A60C392-F990-4795-A89E-EA66110D1354}">
      <dgm:prSet/>
      <dgm:spPr/>
      <dgm:t>
        <a:bodyPr/>
        <a:lstStyle/>
        <a:p>
          <a:endParaRPr lang="de-DE"/>
        </a:p>
      </dgm:t>
    </dgm:pt>
    <dgm:pt modelId="{7E797EB3-0E07-4A7C-A26A-323264DFE97C}" type="pres">
      <dgm:prSet presAssocID="{CC6B9D74-2A3A-44BE-BCF4-73D5108CE218}" presName="linear" presStyleCnt="0">
        <dgm:presLayoutVars>
          <dgm:animLvl val="lvl"/>
          <dgm:resizeHandles val="exact"/>
        </dgm:presLayoutVars>
      </dgm:prSet>
      <dgm:spPr/>
    </dgm:pt>
    <dgm:pt modelId="{0B0D921C-E0FC-4075-BAD5-831FAB865EF0}" type="pres">
      <dgm:prSet presAssocID="{DFF349EF-481A-41B8-9B75-015EB7F9261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3B7A9D0-3A34-4607-A56B-D782FB0A5CE3}" type="pres">
      <dgm:prSet presAssocID="{35E5BB1C-17EF-4D8E-8CE0-24EB9F40D5E4}" presName="spacer" presStyleCnt="0"/>
      <dgm:spPr/>
    </dgm:pt>
    <dgm:pt modelId="{37758C4E-3F33-47DF-AB8E-B2EC76B55A67}" type="pres">
      <dgm:prSet presAssocID="{E58559CD-2500-4011-953B-24FC0FBCBD7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883BBFB-1DDC-4CF8-AC4E-F30D8A5F201A}" type="pres">
      <dgm:prSet presAssocID="{B163B873-7E12-42DA-8015-369B1C8DE044}" presName="spacer" presStyleCnt="0"/>
      <dgm:spPr/>
    </dgm:pt>
    <dgm:pt modelId="{1018C22D-040C-45D5-A954-F4DF063BDC6D}" type="pres">
      <dgm:prSet presAssocID="{3D0135F9-4EC9-438C-AC69-A75582ECF19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C6B3940-25E4-4ED1-AED5-5FAA1041431D}" type="pres">
      <dgm:prSet presAssocID="{E90394AC-F871-496B-AC1C-605DC6A1A18D}" presName="spacer" presStyleCnt="0"/>
      <dgm:spPr/>
    </dgm:pt>
    <dgm:pt modelId="{2BC1A66A-DE55-477A-BB70-5DF6DF57E05F}" type="pres">
      <dgm:prSet presAssocID="{8EFF4239-3204-474B-9A13-598DE818DDF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DFAF312-9D47-499D-8B1D-E352A3D10270}" type="presOf" srcId="{CC6B9D74-2A3A-44BE-BCF4-73D5108CE218}" destId="{7E797EB3-0E07-4A7C-A26A-323264DFE97C}" srcOrd="0" destOrd="0" presId="urn:microsoft.com/office/officeart/2005/8/layout/vList2"/>
    <dgm:cxn modelId="{C288941E-EC38-4E39-8F03-57958418F876}" type="presOf" srcId="{3D0135F9-4EC9-438C-AC69-A75582ECF192}" destId="{1018C22D-040C-45D5-A954-F4DF063BDC6D}" srcOrd="0" destOrd="0" presId="urn:microsoft.com/office/officeart/2005/8/layout/vList2"/>
    <dgm:cxn modelId="{B9C5902F-897D-47A3-A35D-D06B179F0441}" srcId="{CC6B9D74-2A3A-44BE-BCF4-73D5108CE218}" destId="{E58559CD-2500-4011-953B-24FC0FBCBD7E}" srcOrd="1" destOrd="0" parTransId="{61D8549D-988B-4985-BE63-8873D4462110}" sibTransId="{B163B873-7E12-42DA-8015-369B1C8DE044}"/>
    <dgm:cxn modelId="{81120F36-1671-45A5-8126-9317D59C2FB8}" type="presOf" srcId="{8EFF4239-3204-474B-9A13-598DE818DDF2}" destId="{2BC1A66A-DE55-477A-BB70-5DF6DF57E05F}" srcOrd="0" destOrd="0" presId="urn:microsoft.com/office/officeart/2005/8/layout/vList2"/>
    <dgm:cxn modelId="{EA91138F-F01B-457C-847F-BB12C82254FB}" srcId="{CC6B9D74-2A3A-44BE-BCF4-73D5108CE218}" destId="{3D0135F9-4EC9-438C-AC69-A75582ECF192}" srcOrd="2" destOrd="0" parTransId="{E2884333-BBDC-46CD-892B-8FB2ADC55E1B}" sibTransId="{E90394AC-F871-496B-AC1C-605DC6A1A18D}"/>
    <dgm:cxn modelId="{2A60C392-F990-4795-A89E-EA66110D1354}" srcId="{CC6B9D74-2A3A-44BE-BCF4-73D5108CE218}" destId="{8EFF4239-3204-474B-9A13-598DE818DDF2}" srcOrd="3" destOrd="0" parTransId="{B9009F80-8E38-4D21-A05D-739CB5743288}" sibTransId="{C2B193F0-9B78-41F6-8E97-1D6A841B07DE}"/>
    <dgm:cxn modelId="{A7F09DB6-303D-4A27-89E7-F53FAA306DCE}" type="presOf" srcId="{E58559CD-2500-4011-953B-24FC0FBCBD7E}" destId="{37758C4E-3F33-47DF-AB8E-B2EC76B55A67}" srcOrd="0" destOrd="0" presId="urn:microsoft.com/office/officeart/2005/8/layout/vList2"/>
    <dgm:cxn modelId="{563CE8D7-43C1-4255-9A49-28CE52D73342}" srcId="{CC6B9D74-2A3A-44BE-BCF4-73D5108CE218}" destId="{DFF349EF-481A-41B8-9B75-015EB7F92616}" srcOrd="0" destOrd="0" parTransId="{BB67F48D-EE3A-4D39-BC8C-8E83817C45C5}" sibTransId="{35E5BB1C-17EF-4D8E-8CE0-24EB9F40D5E4}"/>
    <dgm:cxn modelId="{AE7D6AEE-B80B-4094-825D-18C403AE8B44}" type="presOf" srcId="{DFF349EF-481A-41B8-9B75-015EB7F92616}" destId="{0B0D921C-E0FC-4075-BAD5-831FAB865EF0}" srcOrd="0" destOrd="0" presId="urn:microsoft.com/office/officeart/2005/8/layout/vList2"/>
    <dgm:cxn modelId="{716BE3F7-9D74-4604-A291-6EE94CB4BD4F}" type="presParOf" srcId="{7E797EB3-0E07-4A7C-A26A-323264DFE97C}" destId="{0B0D921C-E0FC-4075-BAD5-831FAB865EF0}" srcOrd="0" destOrd="0" presId="urn:microsoft.com/office/officeart/2005/8/layout/vList2"/>
    <dgm:cxn modelId="{D7F73B73-854E-468C-B3F5-E28A869EEB20}" type="presParOf" srcId="{7E797EB3-0E07-4A7C-A26A-323264DFE97C}" destId="{23B7A9D0-3A34-4607-A56B-D782FB0A5CE3}" srcOrd="1" destOrd="0" presId="urn:microsoft.com/office/officeart/2005/8/layout/vList2"/>
    <dgm:cxn modelId="{A581C9F1-5278-4B97-A014-4BD05C6BF3D4}" type="presParOf" srcId="{7E797EB3-0E07-4A7C-A26A-323264DFE97C}" destId="{37758C4E-3F33-47DF-AB8E-B2EC76B55A67}" srcOrd="2" destOrd="0" presId="urn:microsoft.com/office/officeart/2005/8/layout/vList2"/>
    <dgm:cxn modelId="{90FAD906-85D9-404A-9915-72F05CBD25E9}" type="presParOf" srcId="{7E797EB3-0E07-4A7C-A26A-323264DFE97C}" destId="{5883BBFB-1DDC-4CF8-AC4E-F30D8A5F201A}" srcOrd="3" destOrd="0" presId="urn:microsoft.com/office/officeart/2005/8/layout/vList2"/>
    <dgm:cxn modelId="{B9586B9B-0C69-4105-BC12-8BAFC5F13923}" type="presParOf" srcId="{7E797EB3-0E07-4A7C-A26A-323264DFE97C}" destId="{1018C22D-040C-45D5-A954-F4DF063BDC6D}" srcOrd="4" destOrd="0" presId="urn:microsoft.com/office/officeart/2005/8/layout/vList2"/>
    <dgm:cxn modelId="{F2356B39-748A-4203-AC6D-2EF04E2BD951}" type="presParOf" srcId="{7E797EB3-0E07-4A7C-A26A-323264DFE97C}" destId="{9C6B3940-25E4-4ED1-AED5-5FAA1041431D}" srcOrd="5" destOrd="0" presId="urn:microsoft.com/office/officeart/2005/8/layout/vList2"/>
    <dgm:cxn modelId="{7092A292-35F1-4000-A08A-F51CCF31FC3F}" type="presParOf" srcId="{7E797EB3-0E07-4A7C-A26A-323264DFE97C}" destId="{2BC1A66A-DE55-477A-BB70-5DF6DF57E05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1DFC50-D3CD-4B60-ADA5-D7385B49CBFB}">
      <dsp:nvSpPr>
        <dsp:cNvPr id="0" name=""/>
        <dsp:cNvSpPr/>
      </dsp:nvSpPr>
      <dsp:spPr>
        <a:xfrm>
          <a:off x="0" y="58230"/>
          <a:ext cx="2656203" cy="81080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Forschungsprojekt</a:t>
          </a:r>
          <a:r>
            <a:rPr lang="en-GB" sz="2100" kern="1200" dirty="0"/>
            <a:t> </a:t>
          </a:r>
          <a:r>
            <a:rPr lang="de-DE" sz="2100" kern="1200" dirty="0" err="1"/>
            <a:t>iLiME</a:t>
          </a:r>
          <a:r>
            <a:rPr lang="en-GB" sz="2100" kern="1200" dirty="0"/>
            <a:t>:</a:t>
          </a:r>
          <a:endParaRPr lang="de-DE" sz="2100" kern="1200" dirty="0"/>
        </a:p>
      </dsp:txBody>
      <dsp:txXfrm>
        <a:off x="39580" y="97810"/>
        <a:ext cx="2577043" cy="731649"/>
      </dsp:txXfrm>
    </dsp:sp>
    <dsp:sp modelId="{673305EC-BBB1-4361-9947-D95C7A41EEEF}">
      <dsp:nvSpPr>
        <dsp:cNvPr id="0" name=""/>
        <dsp:cNvSpPr/>
      </dsp:nvSpPr>
      <dsp:spPr>
        <a:xfrm>
          <a:off x="0" y="869040"/>
          <a:ext cx="2656203" cy="25647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334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600" kern="1200" dirty="0"/>
            <a:t>Überwachung</a:t>
          </a:r>
          <a:r>
            <a:rPr lang="en-GB" sz="1600" kern="1200" dirty="0"/>
            <a:t> der </a:t>
          </a:r>
          <a:r>
            <a:rPr lang="de-DE" sz="1600" kern="1200" dirty="0"/>
            <a:t>Spannungsqualität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600" kern="1200" dirty="0"/>
            <a:t>Reduktion</a:t>
          </a:r>
          <a:r>
            <a:rPr lang="en-GB" sz="1600" kern="1200" dirty="0"/>
            <a:t> von </a:t>
          </a:r>
          <a:r>
            <a:rPr lang="de-DE" sz="1600" kern="1200" dirty="0"/>
            <a:t>Netzausbaumaßnahmen</a:t>
          </a:r>
          <a:r>
            <a:rPr lang="en-GB" sz="1600" kern="1200" dirty="0"/>
            <a:t> </a:t>
          </a:r>
          <a:r>
            <a:rPr lang="de-DE" sz="1600" kern="1200" dirty="0"/>
            <a:t>durch</a:t>
          </a:r>
          <a:r>
            <a:rPr lang="en-GB" sz="1600" kern="1200" dirty="0"/>
            <a:t> </a:t>
          </a:r>
          <a:r>
            <a:rPr lang="de-DE" sz="1600" kern="1200" dirty="0"/>
            <a:t>Lastmanagement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600" kern="1200" dirty="0"/>
            <a:t>Ladeeinrichtung</a:t>
          </a:r>
          <a:r>
            <a:rPr lang="en-GB" sz="1600" kern="1200" dirty="0"/>
            <a:t> </a:t>
          </a:r>
          <a:r>
            <a:rPr lang="de-DE" sz="1600" kern="1200" dirty="0"/>
            <a:t>im</a:t>
          </a:r>
          <a:r>
            <a:rPr lang="en-GB" sz="1600" kern="1200" dirty="0"/>
            <a:t> </a:t>
          </a:r>
          <a:r>
            <a:rPr lang="de-DE" sz="1600" kern="1200" dirty="0"/>
            <a:t>Parkraum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600" kern="1200"/>
            <a:t>Batteriespeicher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600" kern="1200"/>
            <a:t>Lokales</a:t>
          </a:r>
          <a:r>
            <a:rPr lang="en-GB" sz="1600" kern="1200"/>
            <a:t> </a:t>
          </a:r>
          <a:r>
            <a:rPr lang="de-DE" sz="1600" kern="1200"/>
            <a:t>Lastmanagement</a:t>
          </a:r>
          <a:r>
            <a:rPr lang="en-GB" sz="1600" kern="1200"/>
            <a:t> der </a:t>
          </a:r>
          <a:r>
            <a:rPr lang="de-DE" sz="1600" kern="1200"/>
            <a:t>Ladeeinrichtung</a:t>
          </a:r>
        </a:p>
      </dsp:txBody>
      <dsp:txXfrm>
        <a:off x="0" y="869040"/>
        <a:ext cx="2656203" cy="25647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0D921C-E0FC-4075-BAD5-831FAB865EF0}">
      <dsp:nvSpPr>
        <dsp:cNvPr id="0" name=""/>
        <dsp:cNvSpPr/>
      </dsp:nvSpPr>
      <dsp:spPr>
        <a:xfrm>
          <a:off x="0" y="79560"/>
          <a:ext cx="8207375" cy="8950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Entwicklung eines Regelkonzepts zur Entwicklung eines </a:t>
          </a:r>
          <a:r>
            <a:rPr lang="de-DE" sz="1700" b="1" kern="1200" dirty="0"/>
            <a:t>statischen</a:t>
          </a:r>
          <a:r>
            <a:rPr lang="de-DE" sz="1700" kern="1200" dirty="0"/>
            <a:t> und </a:t>
          </a:r>
          <a:r>
            <a:rPr lang="de-DE" sz="1700" b="1" kern="1200" dirty="0"/>
            <a:t>dynamischen</a:t>
          </a:r>
          <a:r>
            <a:rPr lang="de-DE" sz="1700" kern="1200" dirty="0"/>
            <a:t> </a:t>
          </a:r>
          <a:r>
            <a:rPr lang="de-DE" sz="1700" b="1" kern="1200" dirty="0"/>
            <a:t>Lastmanagements</a:t>
          </a:r>
          <a:r>
            <a:rPr lang="de-DE" sz="1700" kern="1200" dirty="0"/>
            <a:t> zur Vermeidung von Engpässen und </a:t>
          </a:r>
          <a:r>
            <a:rPr lang="de-DE" sz="1700" kern="1200" dirty="0" err="1"/>
            <a:t>Phasenunsymmetrien</a:t>
          </a:r>
          <a:r>
            <a:rPr lang="de-DE" sz="1700" kern="1200" dirty="0"/>
            <a:t> </a:t>
          </a:r>
        </a:p>
      </dsp:txBody>
      <dsp:txXfrm>
        <a:off x="43693" y="123253"/>
        <a:ext cx="8119989" cy="807664"/>
      </dsp:txXfrm>
    </dsp:sp>
    <dsp:sp modelId="{37758C4E-3F33-47DF-AB8E-B2EC76B55A67}">
      <dsp:nvSpPr>
        <dsp:cNvPr id="0" name=""/>
        <dsp:cNvSpPr/>
      </dsp:nvSpPr>
      <dsp:spPr>
        <a:xfrm>
          <a:off x="0" y="1023570"/>
          <a:ext cx="8207375" cy="89505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Entwicklung eines </a:t>
          </a:r>
          <a:r>
            <a:rPr lang="de-DE" sz="1700" b="1" kern="1200" dirty="0"/>
            <a:t>Regelalgorithmus</a:t>
          </a:r>
          <a:r>
            <a:rPr lang="de-DE" sz="1700" kern="1200" dirty="0"/>
            <a:t> zur Umsetzung des Lastmanagements beispielsweise in Java </a:t>
          </a:r>
        </a:p>
      </dsp:txBody>
      <dsp:txXfrm>
        <a:off x="43693" y="1067263"/>
        <a:ext cx="8119989" cy="807664"/>
      </dsp:txXfrm>
    </dsp:sp>
    <dsp:sp modelId="{1018C22D-040C-45D5-A954-F4DF063BDC6D}">
      <dsp:nvSpPr>
        <dsp:cNvPr id="0" name=""/>
        <dsp:cNvSpPr/>
      </dsp:nvSpPr>
      <dsp:spPr>
        <a:xfrm>
          <a:off x="0" y="1967580"/>
          <a:ext cx="8207375" cy="89505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Entwicklung einer </a:t>
          </a:r>
          <a:r>
            <a:rPr lang="de-DE" sz="1700" b="1" kern="1200" dirty="0"/>
            <a:t>Simulation</a:t>
          </a:r>
          <a:r>
            <a:rPr lang="de-DE" sz="1700" kern="1200" dirty="0"/>
            <a:t> zur Verifikation des Algorithmus </a:t>
          </a:r>
        </a:p>
      </dsp:txBody>
      <dsp:txXfrm>
        <a:off x="43693" y="2011273"/>
        <a:ext cx="8119989" cy="807664"/>
      </dsp:txXfrm>
    </dsp:sp>
    <dsp:sp modelId="{2BC1A66A-DE55-477A-BB70-5DF6DF57E05F}">
      <dsp:nvSpPr>
        <dsp:cNvPr id="0" name=""/>
        <dsp:cNvSpPr/>
      </dsp:nvSpPr>
      <dsp:spPr>
        <a:xfrm>
          <a:off x="0" y="2911590"/>
          <a:ext cx="8207375" cy="89505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b="1" kern="1200" dirty="0"/>
            <a:t>Erprobung und Verifikation </a:t>
          </a:r>
          <a:r>
            <a:rPr lang="de-DE" sz="1700" kern="1200" dirty="0"/>
            <a:t>des Regelalgorithmus im </a:t>
          </a:r>
          <a:r>
            <a:rPr lang="de-DE" sz="1700" b="1" kern="1200" dirty="0"/>
            <a:t>Labor</a:t>
          </a:r>
          <a:r>
            <a:rPr lang="de-DE" sz="1700" kern="1200" dirty="0"/>
            <a:t> sowie an einer </a:t>
          </a:r>
          <a:r>
            <a:rPr lang="de-DE" sz="1700" b="1" kern="1200" dirty="0"/>
            <a:t>realen Ladeinfrastruktur </a:t>
          </a:r>
        </a:p>
      </dsp:txBody>
      <dsp:txXfrm>
        <a:off x="43693" y="2955283"/>
        <a:ext cx="8119989" cy="8076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68313" y="243069"/>
            <a:ext cx="5903912" cy="45878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r>
              <a:rPr lang="en-US" b="1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483506" y="8777812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70DC3B59-BCDF-4256-A168-012A2AA16E32}" type="datetime1">
              <a:rPr lang="de-DE" sz="800" smtClean="0"/>
              <a:t>10.09.2019</a:t>
            </a:fld>
            <a:endParaRPr lang="en-US" sz="8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68313" y="8777813"/>
            <a:ext cx="450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/>
            </a:lvl1pPr>
          </a:lstStyle>
          <a:p>
            <a:r>
              <a:rPr lang="en-US" sz="800"/>
              <a:t>Universität Stuttgart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6270195" y="8777813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EE9A79A6-2547-4C8F-B0ED-316280A1A122}" type="slidenum">
              <a:rPr lang="en-US" sz="800" smtClean="0"/>
              <a:pPr algn="l"/>
              <a:t>‹Nr.›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561533372"/>
      </p:ext>
    </p:extLst>
  </p:cSld>
  <p:clrMap bg1="lt1" tx1="dk1" bg2="lt2" tx2="dk2" accent1="accent1" accent2="accent2" accent3="accent3" accent4="accent4" accent5="accent5" accent6="accent6" hlink="hlink" folHlink="folHlink"/>
  <p:hf/>
  <p:extLst mod="1"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pos="4014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68000" y="244800"/>
            <a:ext cx="5904000" cy="45878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 b="1"/>
            </a:lvl1pPr>
          </a:lstStyle>
          <a:p>
            <a:r>
              <a:rPr lang="en-US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482800" y="8776800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fld id="{65612E96-A133-4402-AE1A-771A66978883}" type="datetime1">
              <a:rPr lang="de-DE" smtClean="0"/>
              <a:t>10.09.2019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68313" y="1009019"/>
            <a:ext cx="4937125" cy="30861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468313" y="4400550"/>
            <a:ext cx="5903912" cy="360045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468000" y="8776800"/>
            <a:ext cx="450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6271200" y="8776800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fld id="{05DD1DF0-DD4E-4B0C-B0FD-D16D9D2A9750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8570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180975" indent="-180975" algn="l" defTabSz="713232" rtl="0" eaLnBrk="1" latinLnBrk="0" hangingPunct="1">
      <a:lnSpc>
        <a:spcPct val="120000"/>
      </a:lnSpc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58775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38163" indent="-179388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19138" indent="-180975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896938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  <p:extLst mod="1"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pos="4014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5612E96-A133-4402-AE1A-771A66978883}" type="datetime1">
              <a:rPr lang="de-DE" smtClean="0"/>
              <a:t>10.09.2019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31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 err="1"/>
              <a:t>Titel</a:t>
            </a:r>
            <a:r>
              <a:rPr lang="en-US" dirty="0"/>
              <a:t> der </a:t>
            </a:r>
            <a:r>
              <a:rPr lang="en-US" dirty="0" err="1"/>
              <a:t>Präsentation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5612E96-A133-4402-AE1A-771A66978883}" type="datetime1">
              <a:rPr lang="de-DE" smtClean="0"/>
              <a:t>10.09.2019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602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009650"/>
            <a:ext cx="49371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5612E96-A133-4402-AE1A-771A66978883}" type="datetime1">
              <a:rPr lang="de-DE" smtClean="0"/>
              <a:t>10.09.2019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1141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5612E96-A133-4402-AE1A-771A66978883}" type="datetime1">
              <a:rPr lang="de-DE" smtClean="0"/>
              <a:t>10.09.2019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9713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009650"/>
            <a:ext cx="49371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5612E96-A133-4402-AE1A-771A66978883}" type="datetime1">
              <a:rPr lang="de-DE" smtClean="0"/>
              <a:t>10.09.2019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0416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5612E96-A133-4402-AE1A-771A66978883}" type="datetime1">
              <a:rPr lang="de-DE" smtClean="0"/>
              <a:t>10.09.2019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203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5612E96-A133-4402-AE1A-771A66978883}" type="datetime1">
              <a:rPr lang="de-DE" smtClean="0"/>
              <a:t>10.09.2019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27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5612E96-A133-4402-AE1A-771A66978883}" type="datetime1">
              <a:rPr lang="de-DE" smtClean="0"/>
              <a:t>10.09.2019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38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5612E96-A133-4402-AE1A-771A66978883}" type="datetime1">
              <a:rPr lang="de-DE" smtClean="0"/>
              <a:t>10.09.2019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299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5612E96-A133-4402-AE1A-771A66978883}" type="datetime1">
              <a:rPr lang="de-DE" smtClean="0"/>
              <a:t>10.09.2019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7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009650"/>
            <a:ext cx="49371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 err="1"/>
              <a:t>Titel</a:t>
            </a:r>
            <a:r>
              <a:rPr lang="en-US" dirty="0"/>
              <a:t> der </a:t>
            </a:r>
            <a:r>
              <a:rPr lang="en-US" dirty="0" err="1"/>
              <a:t>Präsentation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5612E96-A133-4402-AE1A-771A66978883}" type="datetime1">
              <a:rPr lang="de-DE" smtClean="0"/>
              <a:t>10.09.2019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2738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5612E96-A133-4402-AE1A-771A66978883}" type="datetime1">
              <a:rPr lang="de-DE" smtClean="0"/>
              <a:t>10.09.2019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8181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009650"/>
            <a:ext cx="49371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Fahrzeuge nur schlecht regelbar weil:</a:t>
            </a:r>
          </a:p>
          <a:p>
            <a:pPr lvl="1"/>
            <a:r>
              <a:rPr lang="de-DE" dirty="0"/>
              <a:t>Nur in 1A Schritten oder größer</a:t>
            </a:r>
          </a:p>
          <a:p>
            <a:pPr lvl="1"/>
            <a:r>
              <a:rPr lang="de-DE" dirty="0"/>
              <a:t>Messwerte sehr verzögert</a:t>
            </a:r>
          </a:p>
          <a:p>
            <a:pPr lvl="1"/>
            <a:r>
              <a:rPr lang="de-DE" dirty="0"/>
              <a:t>Jedes Fahrzeug verhält sich anders</a:t>
            </a:r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 err="1"/>
              <a:t>Titel</a:t>
            </a:r>
            <a:r>
              <a:rPr lang="en-US" dirty="0"/>
              <a:t> der </a:t>
            </a:r>
            <a:r>
              <a:rPr lang="en-US" dirty="0" err="1"/>
              <a:t>Präsentation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5612E96-A133-4402-AE1A-771A66978883}" type="datetime1">
              <a:rPr lang="de-DE" smtClean="0"/>
              <a:t>10.09.2019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Universität Stuttgart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604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009650"/>
            <a:ext cx="49371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Fahrzeuge nur schlecht regelbar weil:</a:t>
            </a:r>
          </a:p>
          <a:p>
            <a:pPr lvl="1"/>
            <a:r>
              <a:rPr lang="de-DE" dirty="0"/>
              <a:t>Nur in 1A Schritten oder größer</a:t>
            </a:r>
          </a:p>
          <a:p>
            <a:pPr lvl="1"/>
            <a:r>
              <a:rPr lang="de-DE" dirty="0"/>
              <a:t>Messwerte sehr verzögert</a:t>
            </a:r>
          </a:p>
          <a:p>
            <a:pPr lvl="1"/>
            <a:r>
              <a:rPr lang="de-DE" dirty="0"/>
              <a:t>Jedes Fahrzeug verhält sich anders</a:t>
            </a:r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 err="1"/>
              <a:t>Titel</a:t>
            </a:r>
            <a:r>
              <a:rPr lang="en-US" dirty="0"/>
              <a:t> der </a:t>
            </a:r>
            <a:r>
              <a:rPr lang="en-US" dirty="0" err="1"/>
              <a:t>Präsentation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5612E96-A133-4402-AE1A-771A66978883}" type="datetime1">
              <a:rPr lang="de-DE" smtClean="0"/>
              <a:t>10.09.2019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Universität Stuttgart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313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407600"/>
            <a:ext cx="9144000" cy="430920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4578969" y="1004400"/>
            <a:ext cx="4320000" cy="4320000"/>
          </a:xfrm>
          <a:prstGeom prst="ellipse">
            <a:avLst/>
          </a:prstGeom>
          <a:solidFill>
            <a:schemeClr val="accent3"/>
          </a:solidFill>
        </p:spPr>
        <p:txBody>
          <a:bodyPr wrap="none" lIns="0" tIns="0" rIns="0" bIns="1260000" anchor="b" anchorCtr="0">
            <a:normAutofit/>
          </a:bodyPr>
          <a:lstStyle>
            <a:lvl1pPr marL="0" indent="0" algn="ctr">
              <a:lnSpc>
                <a:spcPct val="90000"/>
              </a:lnSpc>
              <a:defRPr sz="2800" b="1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EMV</a:t>
            </a:r>
            <a:br>
              <a:rPr lang="de-DE" dirty="0"/>
            </a:br>
            <a:r>
              <a:rPr lang="de-DE" dirty="0"/>
              <a:t>Hochspannungstechnik</a:t>
            </a:r>
            <a:br>
              <a:rPr lang="de-DE" dirty="0"/>
            </a:br>
            <a:r>
              <a:rPr lang="de-DE" dirty="0"/>
              <a:t>Elektrische Netze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7396488" y="4075200"/>
            <a:ext cx="1274400" cy="12744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150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S. Tenbohlen</a:t>
            </a:r>
          </a:p>
          <a:p>
            <a:pPr lvl="0"/>
            <a:r>
              <a:rPr lang="de-DE" dirty="0"/>
              <a:t>K. Rudion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8"/>
            <a:ext cx="2056867" cy="43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232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er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597025"/>
            <a:ext cx="4176000" cy="34925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20.01.2016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Universität Stuttgart | Stefan Tenbohlen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1597024"/>
            <a:ext cx="3780000" cy="172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5"/>
          </p:nvPr>
        </p:nvSpPr>
        <p:spPr>
          <a:xfrm>
            <a:off x="4895688" y="3361525"/>
            <a:ext cx="3780000" cy="172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2841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597025"/>
            <a:ext cx="4176860" cy="34925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20.01.2016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Universität Stuttgart | Stefan Tenbohlen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1597025"/>
            <a:ext cx="3780000" cy="34925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7339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6"/>
          </p:nvPr>
        </p:nvSpPr>
        <p:spPr>
          <a:xfrm>
            <a:off x="3240000" y="1597025"/>
            <a:ext cx="3240000" cy="20592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7"/>
          </p:nvPr>
        </p:nvSpPr>
        <p:spPr>
          <a:xfrm>
            <a:off x="3240000" y="3655800"/>
            <a:ext cx="3240000" cy="20592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8"/>
          </p:nvPr>
        </p:nvSpPr>
        <p:spPr>
          <a:xfrm>
            <a:off x="6480000" y="1597025"/>
            <a:ext cx="2664000" cy="411797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19"/>
          </p:nvPr>
        </p:nvSpPr>
        <p:spPr>
          <a:xfrm>
            <a:off x="0" y="1597025"/>
            <a:ext cx="3240000" cy="20592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4" name="Bildplatzhalter 7"/>
          <p:cNvSpPr>
            <a:spLocks noGrp="1"/>
          </p:cNvSpPr>
          <p:nvPr>
            <p:ph type="pic" sz="quarter" idx="20"/>
          </p:nvPr>
        </p:nvSpPr>
        <p:spPr>
          <a:xfrm>
            <a:off x="0" y="3655800"/>
            <a:ext cx="3240000" cy="20592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23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rund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20.01.2016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Universität Stuttgart | Stefan Tenbohlen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482226" y="1115373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1818000" y="1245972"/>
            <a:ext cx="5936400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1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482226" y="2573224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1818000" y="2703823"/>
            <a:ext cx="5936400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3" name="Bildplatzhalter 7"/>
          <p:cNvSpPr>
            <a:spLocks noGrp="1" noChangeAspect="1"/>
          </p:cNvSpPr>
          <p:nvPr>
            <p:ph type="pic" sz="quarter" idx="19"/>
          </p:nvPr>
        </p:nvSpPr>
        <p:spPr>
          <a:xfrm>
            <a:off x="482226" y="3996000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0"/>
          </p:nvPr>
        </p:nvSpPr>
        <p:spPr>
          <a:xfrm>
            <a:off x="1818000" y="4126599"/>
            <a:ext cx="5936400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9004424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eckig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76250" y="1115373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21"/>
          </p:nvPr>
        </p:nvSpPr>
        <p:spPr>
          <a:xfrm>
            <a:off x="476250" y="2576311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23"/>
          </p:nvPr>
        </p:nvSpPr>
        <p:spPr>
          <a:xfrm>
            <a:off x="476250" y="4007159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20.01.2016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Universität Stuttgart | Stefan Tenbohlen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2144110" y="1245972"/>
            <a:ext cx="5610290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22"/>
          </p:nvPr>
        </p:nvSpPr>
        <p:spPr>
          <a:xfrm>
            <a:off x="2144110" y="2706910"/>
            <a:ext cx="5610290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24"/>
          </p:nvPr>
        </p:nvSpPr>
        <p:spPr>
          <a:xfrm>
            <a:off x="2144110" y="4137758"/>
            <a:ext cx="5610290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621955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475245" y="2315783"/>
            <a:ext cx="2814039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20.01.2016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Universität Stuttgart | Stefan Tenbohlen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1169244" y="1587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3214800"/>
            <a:ext cx="2340290" cy="252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600000"/>
            <a:ext cx="2340290" cy="119425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1" name="Rechteck 20"/>
          <p:cNvSpPr/>
          <p:nvPr userDrawn="1"/>
        </p:nvSpPr>
        <p:spPr>
          <a:xfrm>
            <a:off x="3896476" y="2315783"/>
            <a:ext cx="2814039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4583495" y="1587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34251" y="3214800"/>
            <a:ext cx="2340290" cy="252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34251" y="3600000"/>
            <a:ext cx="2340290" cy="119425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383625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475246" y="2315783"/>
            <a:ext cx="2520000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20.01.2016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Universität Stuttgart | Stefan Tenbohlen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1022226" y="1587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3214800"/>
            <a:ext cx="2160000" cy="252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600000"/>
            <a:ext cx="2160000" cy="119425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3318957" y="2315783"/>
            <a:ext cx="2520000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3858957" y="1587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556731" y="3214800"/>
            <a:ext cx="2160000" cy="252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556731" y="3600000"/>
            <a:ext cx="2160000" cy="119425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7" name="Rechteck 16"/>
          <p:cNvSpPr/>
          <p:nvPr userDrawn="1"/>
        </p:nvSpPr>
        <p:spPr>
          <a:xfrm>
            <a:off x="6155688" y="2315784"/>
            <a:ext cx="2520000" cy="27737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Bildplatzhalter 7"/>
          <p:cNvSpPr>
            <a:spLocks noGrp="1" noChangeAspect="1"/>
          </p:cNvSpPr>
          <p:nvPr>
            <p:ph type="pic" sz="quarter" idx="20"/>
          </p:nvPr>
        </p:nvSpPr>
        <p:spPr>
          <a:xfrm>
            <a:off x="6695688" y="1587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393462" y="3214800"/>
            <a:ext cx="2160000" cy="252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6393462" y="3600000"/>
            <a:ext cx="2160000" cy="119425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978097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466725" y="2315783"/>
            <a:ext cx="2031501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20.01.2016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Universität Stuttgart | Stefan Tenbohlen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840865" y="1587600"/>
            <a:ext cx="1298723" cy="129872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3214799"/>
            <a:ext cx="1624994" cy="407775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809772"/>
            <a:ext cx="1624994" cy="113596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4" name="Rechteck 23"/>
          <p:cNvSpPr/>
          <p:nvPr userDrawn="1"/>
        </p:nvSpPr>
        <p:spPr>
          <a:xfrm>
            <a:off x="2545454" y="2315783"/>
            <a:ext cx="2016000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2904093" y="1587600"/>
            <a:ext cx="1298723" cy="129872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779437" y="3214799"/>
            <a:ext cx="1624994" cy="407775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7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79437" y="3809772"/>
            <a:ext cx="1624994" cy="113596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8" name="Rechteck 27"/>
          <p:cNvSpPr/>
          <p:nvPr userDrawn="1"/>
        </p:nvSpPr>
        <p:spPr>
          <a:xfrm>
            <a:off x="4608682" y="2315783"/>
            <a:ext cx="2016000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9" name="Bildplatzhalter 7"/>
          <p:cNvSpPr>
            <a:spLocks noGrp="1" noChangeAspect="1"/>
          </p:cNvSpPr>
          <p:nvPr>
            <p:ph type="pic" sz="quarter" idx="20"/>
          </p:nvPr>
        </p:nvSpPr>
        <p:spPr>
          <a:xfrm>
            <a:off x="4967321" y="1587600"/>
            <a:ext cx="1298723" cy="129872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30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844560" y="3214799"/>
            <a:ext cx="1624994" cy="407775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1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844560" y="3809772"/>
            <a:ext cx="1624994" cy="113596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32" name="Rechteck 31"/>
          <p:cNvSpPr/>
          <p:nvPr userDrawn="1"/>
        </p:nvSpPr>
        <p:spPr>
          <a:xfrm>
            <a:off x="6671909" y="2315783"/>
            <a:ext cx="2016000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Bildplatzhalter 7"/>
          <p:cNvSpPr>
            <a:spLocks noGrp="1" noChangeAspect="1"/>
          </p:cNvSpPr>
          <p:nvPr>
            <p:ph type="pic" sz="quarter" idx="23"/>
          </p:nvPr>
        </p:nvSpPr>
        <p:spPr>
          <a:xfrm>
            <a:off x="7030548" y="1587600"/>
            <a:ext cx="1298723" cy="129872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34" name="Textplatzhalt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909683" y="3214799"/>
            <a:ext cx="1624994" cy="407775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5" name="Textplatzhalt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909683" y="3809772"/>
            <a:ext cx="1624994" cy="113596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49720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20.01.2016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Universität Stuttgart | Stefan Tenbohlen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65125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20.01.2016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Universität Stuttgart | Stefan Tenbohlen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0249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Instit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407600"/>
            <a:ext cx="9144000" cy="430920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2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4578969" y="1004400"/>
            <a:ext cx="4320000" cy="43200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1260000" anchor="b" anchorCtr="1">
            <a:normAutofit/>
          </a:bodyPr>
          <a:lstStyle>
            <a:lvl1pPr marL="0" indent="0" algn="ctr">
              <a:lnSpc>
                <a:spcPct val="90000"/>
              </a:lnSpc>
              <a:defRPr sz="2800" b="1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EMV</a:t>
            </a:r>
            <a:br>
              <a:rPr lang="de-DE" dirty="0"/>
            </a:br>
            <a:r>
              <a:rPr lang="de-DE" dirty="0"/>
              <a:t>Hochspannungstechnik</a:t>
            </a:r>
            <a:br>
              <a:rPr lang="de-DE" dirty="0"/>
            </a:br>
            <a:r>
              <a:rPr lang="de-DE" dirty="0"/>
              <a:t>Elektrische Netze</a:t>
            </a:r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8"/>
            <a:ext cx="2056867" cy="431998"/>
          </a:xfrm>
          <a:prstGeom prst="rect">
            <a:avLst/>
          </a:prstGeom>
        </p:spPr>
      </p:pic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52451" y="648000"/>
            <a:ext cx="3561913" cy="483423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 für Energieübertragung und Hochspannungstechnik</a:t>
            </a:r>
          </a:p>
        </p:txBody>
      </p:sp>
      <p:sp>
        <p:nvSpPr>
          <p:cNvPr id="9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012019" y="3983050"/>
            <a:ext cx="1617957" cy="1617957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1500"/>
              </a:lnSpc>
              <a:spcBef>
                <a:spcPts val="0"/>
              </a:spcBef>
              <a:buNone/>
              <a:defRPr sz="12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S. Tenbohlen</a:t>
            </a:r>
          </a:p>
          <a:p>
            <a:pPr lvl="0"/>
            <a:r>
              <a:rPr lang="de-DE" dirty="0"/>
              <a:t>K. Rudion</a:t>
            </a:r>
          </a:p>
        </p:txBody>
      </p:sp>
    </p:spTree>
    <p:extLst>
      <p:ext uri="{BB962C8B-B14F-4D97-AF65-F5344CB8AC3E}">
        <p14:creationId xmlns:p14="http://schemas.microsoft.com/office/powerpoint/2010/main" val="7584253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2174400" y="4168800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Adresse</a:t>
            </a:r>
            <a:endParaRPr lang="de-DE" dirty="0"/>
          </a:p>
        </p:txBody>
      </p:sp>
      <p:sp>
        <p:nvSpPr>
          <p:cNvPr id="6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410400" y="21240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7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325600"/>
            <a:ext cx="3290054" cy="216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9" name="Textfeld 8"/>
          <p:cNvSpPr txBox="1"/>
          <p:nvPr userDrawn="1"/>
        </p:nvSpPr>
        <p:spPr>
          <a:xfrm>
            <a:off x="2174400" y="2757600"/>
            <a:ext cx="2211862" cy="8089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dirty="0"/>
              <a:t>E-Mail	</a:t>
            </a:r>
          </a:p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dirty="0"/>
              <a:t>Telefon 	+49 (0) 711 685-</a:t>
            </a:r>
          </a:p>
          <a:p>
            <a:pPr marL="0" marR="0" lvl="0" indent="0" algn="l" defTabSz="685800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8" algn="l"/>
              </a:tabLst>
              <a:defRPr/>
            </a:pPr>
            <a:r>
              <a:rPr lang="de-DE" dirty="0"/>
              <a:t>Fax 	+49 (0) 711 685-</a:t>
            </a:r>
          </a:p>
        </p:txBody>
      </p:sp>
      <p:sp>
        <p:nvSpPr>
          <p:cNvPr id="8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32914" y="3001893"/>
            <a:ext cx="649267" cy="23833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832914" y="3249157"/>
            <a:ext cx="649267" cy="23833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2174400" y="3693600"/>
            <a:ext cx="2500012" cy="2186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4400" y="3912292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Abteilung oder Institutsname</a:t>
            </a:r>
            <a:endParaRPr lang="de-DE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17045" y="2757117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16" name="Textfeld 15"/>
          <p:cNvSpPr txBox="1"/>
          <p:nvPr userDrawn="1"/>
        </p:nvSpPr>
        <p:spPr>
          <a:xfrm>
            <a:off x="396000" y="1512000"/>
            <a:ext cx="2160000" cy="32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sz="2000" b="1" dirty="0"/>
              <a:t>Vielen Dank!</a:t>
            </a:r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8"/>
            <a:ext cx="2056867" cy="43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6968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k object 16"/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8"/>
            <a:ext cx="2056867" cy="431998"/>
          </a:xfrm>
          <a:prstGeom prst="rect">
            <a:avLst/>
          </a:prstGeom>
        </p:spPr>
      </p:pic>
      <p:sp>
        <p:nvSpPr>
          <p:cNvPr id="6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410400" y="2124000"/>
            <a:ext cx="1440000" cy="144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7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325600"/>
            <a:ext cx="3290054" cy="216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9" name="Textfeld 8"/>
          <p:cNvSpPr txBox="1"/>
          <p:nvPr userDrawn="1"/>
        </p:nvSpPr>
        <p:spPr>
          <a:xfrm>
            <a:off x="2174400" y="2757600"/>
            <a:ext cx="2211862" cy="8089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dirty="0">
                <a:solidFill>
                  <a:schemeClr val="bg1"/>
                </a:solidFill>
              </a:rPr>
              <a:t>E-Mail	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2174400" y="3693600"/>
            <a:ext cx="2500012" cy="2186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40"/>
              </a:spcBef>
              <a:spcAft>
                <a:spcPts val="0"/>
              </a:spcAft>
              <a:tabLst>
                <a:tab pos="649606" algn="l"/>
              </a:tabLst>
            </a:pPr>
            <a:r>
              <a:rPr lang="de-DE" dirty="0">
                <a:solidFill>
                  <a:schemeClr val="bg1"/>
                </a:solidFill>
              </a:rPr>
              <a:t>Universität Stuttgart</a:t>
            </a:r>
          </a:p>
          <a:p>
            <a:pPr lvl="0">
              <a:spcBef>
                <a:spcPts val="240"/>
              </a:spcBef>
              <a:spcAft>
                <a:spcPts val="0"/>
              </a:spcAft>
              <a:tabLst>
                <a:tab pos="649606" algn="l"/>
              </a:tabLst>
            </a:pPr>
            <a:r>
              <a:rPr lang="de-DE" sz="1200" dirty="0">
                <a:solidFill>
                  <a:schemeClr val="bg1"/>
                </a:solidFill>
              </a:rPr>
              <a:t>Institut</a:t>
            </a:r>
            <a:r>
              <a:rPr lang="de-DE" sz="1200" baseline="0" dirty="0">
                <a:solidFill>
                  <a:schemeClr val="bg1"/>
                </a:solidFill>
              </a:rPr>
              <a:t> für Energieübertragung und Hochspannungstechnik</a:t>
            </a:r>
          </a:p>
          <a:p>
            <a:pPr lvl="0">
              <a:spcBef>
                <a:spcPts val="240"/>
              </a:spcBef>
              <a:spcAft>
                <a:spcPts val="0"/>
              </a:spcAft>
              <a:tabLst>
                <a:tab pos="649606" algn="l"/>
              </a:tabLst>
            </a:pPr>
            <a:r>
              <a:rPr lang="de-DE" sz="1200" baseline="0" dirty="0">
                <a:solidFill>
                  <a:schemeClr val="bg1"/>
                </a:solidFill>
              </a:rPr>
              <a:t>Pfaffenwaldring 47 IEH</a:t>
            </a:r>
          </a:p>
          <a:p>
            <a:pPr lvl="0">
              <a:spcBef>
                <a:spcPts val="240"/>
              </a:spcBef>
              <a:spcAft>
                <a:spcPts val="0"/>
              </a:spcAft>
              <a:tabLst>
                <a:tab pos="649606" algn="l"/>
              </a:tabLst>
            </a:pPr>
            <a:r>
              <a:rPr lang="de-DE" sz="1200" baseline="0" dirty="0">
                <a:solidFill>
                  <a:schemeClr val="bg1"/>
                </a:solidFill>
              </a:rPr>
              <a:t>D-70569 Stuttgart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17045" y="2757117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st156449@stud.uni-stuttgart.de</a:t>
            </a:r>
          </a:p>
        </p:txBody>
      </p:sp>
      <p:sp>
        <p:nvSpPr>
          <p:cNvPr id="16" name="Textfeld 15"/>
          <p:cNvSpPr txBox="1"/>
          <p:nvPr userDrawn="1"/>
        </p:nvSpPr>
        <p:spPr>
          <a:xfrm>
            <a:off x="396000" y="1512000"/>
            <a:ext cx="2160000" cy="32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sz="2000" b="1" dirty="0">
                <a:solidFill>
                  <a:schemeClr val="bg1"/>
                </a:solidFill>
              </a:rPr>
              <a:t>Vielen Dank!</a:t>
            </a:r>
          </a:p>
        </p:txBody>
      </p:sp>
    </p:spTree>
    <p:extLst>
      <p:ext uri="{BB962C8B-B14F-4D97-AF65-F5344CB8AC3E}">
        <p14:creationId xmlns:p14="http://schemas.microsoft.com/office/powerpoint/2010/main" val="41161205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te_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2174400" y="4168800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Adresse</a:t>
            </a:r>
            <a:endParaRPr lang="de-DE" dirty="0"/>
          </a:p>
        </p:txBody>
      </p:sp>
      <p:sp>
        <p:nvSpPr>
          <p:cNvPr id="6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410400" y="21240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7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325600"/>
            <a:ext cx="3290054" cy="216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9" name="Textfeld 8"/>
          <p:cNvSpPr txBox="1"/>
          <p:nvPr userDrawn="1"/>
        </p:nvSpPr>
        <p:spPr>
          <a:xfrm>
            <a:off x="2174400" y="2757600"/>
            <a:ext cx="2211862" cy="8089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dirty="0"/>
              <a:t>E-Mail	</a:t>
            </a:r>
          </a:p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dirty="0"/>
              <a:t>Telefon 	+49 (0) 711 685-</a:t>
            </a:r>
          </a:p>
          <a:p>
            <a:pPr marL="0" marR="0" lvl="0" indent="0" algn="l" defTabSz="685800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8" algn="l"/>
              </a:tabLst>
              <a:defRPr/>
            </a:pPr>
            <a:r>
              <a:rPr lang="de-DE" dirty="0"/>
              <a:t>Fax 	+49 (0) 711 685-</a:t>
            </a:r>
          </a:p>
        </p:txBody>
      </p:sp>
      <p:sp>
        <p:nvSpPr>
          <p:cNvPr id="8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32914" y="3001893"/>
            <a:ext cx="649267" cy="23833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832914" y="3249157"/>
            <a:ext cx="649267" cy="23833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2174400" y="3693600"/>
            <a:ext cx="2500012" cy="2186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4400" y="3912292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Abteilung oder Institutsname</a:t>
            </a:r>
            <a:endParaRPr lang="de-DE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17045" y="2757117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16" name="Textfeld 15"/>
          <p:cNvSpPr txBox="1"/>
          <p:nvPr userDrawn="1"/>
        </p:nvSpPr>
        <p:spPr>
          <a:xfrm>
            <a:off x="396000" y="1512000"/>
            <a:ext cx="2160000" cy="32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sz="2000" b="1" dirty="0"/>
              <a:t>Vielen Dank!</a:t>
            </a:r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8"/>
            <a:ext cx="2056867" cy="431998"/>
          </a:xfrm>
          <a:prstGeom prst="rect">
            <a:avLst/>
          </a:prstGeom>
        </p:spPr>
      </p:pic>
      <p:sp>
        <p:nvSpPr>
          <p:cNvPr id="17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52451" y="648000"/>
            <a:ext cx="3561913" cy="483423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</p:spTree>
    <p:extLst>
      <p:ext uri="{BB962C8B-B14F-4D97-AF65-F5344CB8AC3E}">
        <p14:creationId xmlns:p14="http://schemas.microsoft.com/office/powerpoint/2010/main" val="9998344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te_Schlussfolie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k object 16"/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8"/>
            <a:ext cx="2056867" cy="431998"/>
          </a:xfrm>
          <a:prstGeom prst="rect">
            <a:avLst/>
          </a:prstGeom>
        </p:spPr>
      </p:pic>
      <p:sp>
        <p:nvSpPr>
          <p:cNvPr id="6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410400" y="2124000"/>
            <a:ext cx="1440000" cy="144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7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325600"/>
            <a:ext cx="3290054" cy="216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9" name="Textfeld 8"/>
          <p:cNvSpPr txBox="1"/>
          <p:nvPr userDrawn="1"/>
        </p:nvSpPr>
        <p:spPr>
          <a:xfrm>
            <a:off x="2174400" y="2757600"/>
            <a:ext cx="2211862" cy="8089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dirty="0">
                <a:solidFill>
                  <a:schemeClr val="bg1"/>
                </a:solidFill>
              </a:rPr>
              <a:t>E-Mail	</a:t>
            </a:r>
          </a:p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dirty="0">
                <a:solidFill>
                  <a:schemeClr val="bg1"/>
                </a:solidFill>
              </a:rPr>
              <a:t>Telefon 	+49 (0) 711 685-</a:t>
            </a:r>
          </a:p>
          <a:p>
            <a:pPr marL="0" marR="0" lvl="0" indent="0" algn="l" defTabSz="685800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8" algn="l"/>
              </a:tabLst>
              <a:defRPr/>
            </a:pPr>
            <a:r>
              <a:rPr lang="de-DE" dirty="0">
                <a:solidFill>
                  <a:schemeClr val="bg1"/>
                </a:solidFill>
              </a:rPr>
              <a:t>Fax 	+49 (0) 711 685-</a:t>
            </a:r>
          </a:p>
        </p:txBody>
      </p:sp>
      <p:sp>
        <p:nvSpPr>
          <p:cNvPr id="8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32914" y="3001893"/>
            <a:ext cx="649267" cy="23833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832914" y="3249157"/>
            <a:ext cx="649267" cy="23833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2174400" y="3693600"/>
            <a:ext cx="2500012" cy="2186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>
                <a:solidFill>
                  <a:schemeClr val="bg1"/>
                </a:solidFill>
              </a:rPr>
              <a:t>Universität Stuttgart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4400" y="3912292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Abteilung oder Institutsname</a:t>
            </a:r>
            <a:endParaRPr lang="de-DE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17045" y="2757117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16" name="Textfeld 15"/>
          <p:cNvSpPr txBox="1"/>
          <p:nvPr userDrawn="1"/>
        </p:nvSpPr>
        <p:spPr>
          <a:xfrm>
            <a:off x="396000" y="1512000"/>
            <a:ext cx="2160000" cy="32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sz="2000" b="1" dirty="0">
                <a:solidFill>
                  <a:schemeClr val="bg1"/>
                </a:solidFill>
              </a:rPr>
              <a:t>Vielen Dank!</a:t>
            </a:r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2174400" y="4168014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Adresse</a:t>
            </a:r>
            <a:endParaRPr lang="de-DE" dirty="0"/>
          </a:p>
        </p:txBody>
      </p:sp>
      <p:sp>
        <p:nvSpPr>
          <p:cNvPr id="17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52451" y="648000"/>
            <a:ext cx="3561913" cy="483423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</p:spTree>
    <p:extLst>
      <p:ext uri="{BB962C8B-B14F-4D97-AF65-F5344CB8AC3E}">
        <p14:creationId xmlns:p14="http://schemas.microsoft.com/office/powerpoint/2010/main" val="1387738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Institu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407601"/>
            <a:ext cx="9144000" cy="367200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8"/>
            <a:ext cx="2056867" cy="431998"/>
          </a:xfrm>
          <a:prstGeom prst="rect">
            <a:avLst/>
          </a:prstGeom>
        </p:spPr>
      </p:pic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52451" y="648000"/>
            <a:ext cx="3561913" cy="483423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 für Energieübertragung und Hochspannungstechnik</a:t>
            </a:r>
          </a:p>
        </p:txBody>
      </p:sp>
      <p:sp>
        <p:nvSpPr>
          <p:cNvPr id="2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4970585" y="1004399"/>
            <a:ext cx="3911553" cy="3911553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1260000" anchor="b" anchorCtr="0">
            <a:normAutofit/>
          </a:bodyPr>
          <a:lstStyle>
            <a:lvl1pPr marL="0" indent="0" algn="ctr">
              <a:lnSpc>
                <a:spcPct val="90000"/>
              </a:lnSpc>
              <a:defRPr sz="2500" b="1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EMV</a:t>
            </a:r>
            <a:br>
              <a:rPr lang="de-DE" dirty="0"/>
            </a:br>
            <a:r>
              <a:rPr lang="de-DE" dirty="0"/>
              <a:t>Hochspannungstechnik</a:t>
            </a:r>
            <a:br>
              <a:rPr lang="de-DE" dirty="0"/>
            </a:br>
            <a:r>
              <a:rPr lang="de-DE" dirty="0"/>
              <a:t>Elektrische Netze</a:t>
            </a:r>
          </a:p>
        </p:txBody>
      </p:sp>
      <p:pic>
        <p:nvPicPr>
          <p:cNvPr id="8" name="Picture 3" descr="\\ieh-cifs.tik.uni-stuttgart.de\IEH\shared\Public\Vorlagen\Logos\IEH\IEH-Logo weisser Hintergrund.png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482" y="5082474"/>
            <a:ext cx="1035385" cy="644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465675" y="3720780"/>
            <a:ext cx="1341512" cy="1341512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150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S. Tenbohlen</a:t>
            </a:r>
          </a:p>
          <a:p>
            <a:pPr lvl="0"/>
            <a:r>
              <a:rPr lang="de-DE" dirty="0"/>
              <a:t>K. Rudion</a:t>
            </a:r>
          </a:p>
        </p:txBody>
      </p:sp>
    </p:spTree>
    <p:extLst>
      <p:ext uri="{BB962C8B-B14F-4D97-AF65-F5344CB8AC3E}">
        <p14:creationId xmlns:p14="http://schemas.microsoft.com/office/powerpoint/2010/main" val="3410904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20.01.2016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6725" y="5418000"/>
            <a:ext cx="6883376" cy="123111"/>
          </a:xfrm>
        </p:spPr>
        <p:txBody>
          <a:bodyPr/>
          <a:lstStyle/>
          <a:p>
            <a:r>
              <a:rPr lang="de-DE" dirty="0"/>
              <a:t> Universität Stuttgart | Stefan Tenbohlen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1450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k object 16"/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de-DE" dirty="0"/>
          </a:p>
        </p:txBody>
      </p:sp>
      <p:sp>
        <p:nvSpPr>
          <p:cNvPr id="8" name="bk object 17"/>
          <p:cNvSpPr/>
          <p:nvPr userDrawn="1"/>
        </p:nvSpPr>
        <p:spPr>
          <a:xfrm>
            <a:off x="1279949" y="0"/>
            <a:ext cx="6544309" cy="3926204"/>
          </a:xfrm>
          <a:custGeom>
            <a:avLst/>
            <a:gdLst/>
            <a:ahLst/>
            <a:cxnLst/>
            <a:rect l="l" t="t" r="r" b="b"/>
            <a:pathLst>
              <a:path w="6544309" h="3926204">
                <a:moveTo>
                  <a:pt x="68016" y="0"/>
                </a:moveTo>
                <a:lnTo>
                  <a:pt x="42823" y="123182"/>
                </a:lnTo>
                <a:lnTo>
                  <a:pt x="10846" y="385553"/>
                </a:lnTo>
                <a:lnTo>
                  <a:pt x="0" y="653897"/>
                </a:lnTo>
                <a:lnTo>
                  <a:pt x="10846" y="922242"/>
                </a:lnTo>
                <a:lnTo>
                  <a:pt x="42823" y="1184612"/>
                </a:lnTo>
                <a:lnTo>
                  <a:pt x="95089" y="1440166"/>
                </a:lnTo>
                <a:lnTo>
                  <a:pt x="166802" y="1688062"/>
                </a:lnTo>
                <a:lnTo>
                  <a:pt x="257120" y="1927457"/>
                </a:lnTo>
                <a:lnTo>
                  <a:pt x="365200" y="2157510"/>
                </a:lnTo>
                <a:lnTo>
                  <a:pt x="490201" y="2377378"/>
                </a:lnTo>
                <a:lnTo>
                  <a:pt x="631281" y="2586220"/>
                </a:lnTo>
                <a:lnTo>
                  <a:pt x="787597" y="2783193"/>
                </a:lnTo>
                <a:lnTo>
                  <a:pt x="958308" y="2967456"/>
                </a:lnTo>
                <a:lnTo>
                  <a:pt x="1142571" y="3138167"/>
                </a:lnTo>
                <a:lnTo>
                  <a:pt x="1339545" y="3294482"/>
                </a:lnTo>
                <a:lnTo>
                  <a:pt x="1548387" y="3435561"/>
                </a:lnTo>
                <a:lnTo>
                  <a:pt x="1768256" y="3560562"/>
                </a:lnTo>
                <a:lnTo>
                  <a:pt x="1998308" y="3668642"/>
                </a:lnTo>
                <a:lnTo>
                  <a:pt x="2237703" y="3758959"/>
                </a:lnTo>
                <a:lnTo>
                  <a:pt x="2485598" y="3830671"/>
                </a:lnTo>
                <a:lnTo>
                  <a:pt x="2741151" y="3882937"/>
                </a:lnTo>
                <a:lnTo>
                  <a:pt x="3003520" y="3914914"/>
                </a:lnTo>
                <a:lnTo>
                  <a:pt x="3271862" y="3925760"/>
                </a:lnTo>
                <a:lnTo>
                  <a:pt x="3540207" y="3914914"/>
                </a:lnTo>
                <a:lnTo>
                  <a:pt x="3802577" y="3882937"/>
                </a:lnTo>
                <a:lnTo>
                  <a:pt x="4058131" y="3830671"/>
                </a:lnTo>
                <a:lnTo>
                  <a:pt x="4306027" y="3758959"/>
                </a:lnTo>
                <a:lnTo>
                  <a:pt x="4545422" y="3668642"/>
                </a:lnTo>
                <a:lnTo>
                  <a:pt x="4775475" y="3560562"/>
                </a:lnTo>
                <a:lnTo>
                  <a:pt x="4995343" y="3435561"/>
                </a:lnTo>
                <a:lnTo>
                  <a:pt x="5204185" y="3294482"/>
                </a:lnTo>
                <a:lnTo>
                  <a:pt x="5401159" y="3138167"/>
                </a:lnTo>
                <a:lnTo>
                  <a:pt x="5585421" y="2967456"/>
                </a:lnTo>
                <a:lnTo>
                  <a:pt x="5756132" y="2783193"/>
                </a:lnTo>
                <a:lnTo>
                  <a:pt x="5912448" y="2586220"/>
                </a:lnTo>
                <a:lnTo>
                  <a:pt x="6053527" y="2377378"/>
                </a:lnTo>
                <a:lnTo>
                  <a:pt x="6178527" y="2157510"/>
                </a:lnTo>
                <a:lnTo>
                  <a:pt x="6286607" y="1927457"/>
                </a:lnTo>
                <a:lnTo>
                  <a:pt x="6376924" y="1688062"/>
                </a:lnTo>
                <a:lnTo>
                  <a:pt x="6448637" y="1440166"/>
                </a:lnTo>
                <a:lnTo>
                  <a:pt x="6500902" y="1184612"/>
                </a:lnTo>
                <a:lnTo>
                  <a:pt x="6532879" y="922242"/>
                </a:lnTo>
                <a:lnTo>
                  <a:pt x="6543725" y="653897"/>
                </a:lnTo>
                <a:lnTo>
                  <a:pt x="6532879" y="385553"/>
                </a:lnTo>
                <a:lnTo>
                  <a:pt x="6500902" y="123182"/>
                </a:lnTo>
                <a:lnTo>
                  <a:pt x="6475709" y="0"/>
                </a:lnTo>
                <a:lnTo>
                  <a:pt x="68016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800" y="900000"/>
            <a:ext cx="4118110" cy="1360800"/>
          </a:xfrm>
        </p:spPr>
        <p:txBody>
          <a:bodyPr anchor="t" anchorCtr="0"/>
          <a:lstStyle>
            <a:lvl1pPr algn="ctr"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22800" y="629826"/>
            <a:ext cx="4118110" cy="22159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Kapitel</a:t>
            </a:r>
          </a:p>
        </p:txBody>
      </p:sp>
    </p:spTree>
    <p:extLst>
      <p:ext uri="{BB962C8B-B14F-4D97-AF65-F5344CB8AC3E}">
        <p14:creationId xmlns:p14="http://schemas.microsoft.com/office/powerpoint/2010/main" val="271076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Unterkap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799" y="2250000"/>
            <a:ext cx="5526581" cy="900000"/>
          </a:xfrm>
        </p:spPr>
        <p:txBody>
          <a:bodyPr anchor="t" anchorCtr="0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22800" y="1944000"/>
            <a:ext cx="3026729" cy="22159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Unterkapitel</a:t>
            </a:r>
          </a:p>
        </p:txBody>
      </p:sp>
    </p:spTree>
    <p:extLst>
      <p:ext uri="{BB962C8B-B14F-4D97-AF65-F5344CB8AC3E}">
        <p14:creationId xmlns:p14="http://schemas.microsoft.com/office/powerpoint/2010/main" val="3178261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20.01.2016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 Universität Stuttgart | Stefan </a:t>
            </a:r>
            <a:r>
              <a:rPr lang="de-DE" dirty="0" err="1"/>
              <a:t>Tenbohlen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5" name="object 2"/>
          <p:cNvSpPr/>
          <p:nvPr userDrawn="1"/>
        </p:nvSpPr>
        <p:spPr>
          <a:xfrm>
            <a:off x="410148" y="-91410"/>
            <a:ext cx="7198359" cy="4796155"/>
          </a:xfrm>
          <a:custGeom>
            <a:avLst/>
            <a:gdLst/>
            <a:ahLst/>
            <a:cxnLst/>
            <a:rect l="l" t="t" r="r" b="b"/>
            <a:pathLst>
              <a:path w="7198359" h="4796155">
                <a:moveTo>
                  <a:pt x="6992384" y="0"/>
                </a:moveTo>
                <a:lnTo>
                  <a:pt x="205721" y="0"/>
                </a:lnTo>
                <a:lnTo>
                  <a:pt x="183482" y="58947"/>
                </a:lnTo>
                <a:lnTo>
                  <a:pt x="104598" y="331632"/>
                </a:lnTo>
                <a:lnTo>
                  <a:pt x="47105" y="612741"/>
                </a:lnTo>
                <a:lnTo>
                  <a:pt x="11930" y="901348"/>
                </a:lnTo>
                <a:lnTo>
                  <a:pt x="0" y="1196526"/>
                </a:lnTo>
                <a:lnTo>
                  <a:pt x="11930" y="1491704"/>
                </a:lnTo>
                <a:lnTo>
                  <a:pt x="47105" y="1780311"/>
                </a:lnTo>
                <a:lnTo>
                  <a:pt x="104598" y="2061420"/>
                </a:lnTo>
                <a:lnTo>
                  <a:pt x="183482" y="2334105"/>
                </a:lnTo>
                <a:lnTo>
                  <a:pt x="282831" y="2597440"/>
                </a:lnTo>
                <a:lnTo>
                  <a:pt x="401719" y="2850498"/>
                </a:lnTo>
                <a:lnTo>
                  <a:pt x="539220" y="3092354"/>
                </a:lnTo>
                <a:lnTo>
                  <a:pt x="694408" y="3322080"/>
                </a:lnTo>
                <a:lnTo>
                  <a:pt x="866356" y="3538751"/>
                </a:lnTo>
                <a:lnTo>
                  <a:pt x="1054138" y="3741441"/>
                </a:lnTo>
                <a:lnTo>
                  <a:pt x="1256827" y="3929223"/>
                </a:lnTo>
                <a:lnTo>
                  <a:pt x="1473498" y="4101171"/>
                </a:lnTo>
                <a:lnTo>
                  <a:pt x="1703225" y="4256358"/>
                </a:lnTo>
                <a:lnTo>
                  <a:pt x="1945080" y="4393859"/>
                </a:lnTo>
                <a:lnTo>
                  <a:pt x="2198139" y="4512748"/>
                </a:lnTo>
                <a:lnTo>
                  <a:pt x="2461473" y="4612097"/>
                </a:lnTo>
                <a:lnTo>
                  <a:pt x="2734158" y="4690981"/>
                </a:lnTo>
                <a:lnTo>
                  <a:pt x="3015267" y="4748474"/>
                </a:lnTo>
                <a:lnTo>
                  <a:pt x="3303874" y="4783648"/>
                </a:lnTo>
                <a:lnTo>
                  <a:pt x="3599053" y="4795579"/>
                </a:lnTo>
                <a:lnTo>
                  <a:pt x="3894231" y="4783648"/>
                </a:lnTo>
                <a:lnTo>
                  <a:pt x="4182838" y="4748474"/>
                </a:lnTo>
                <a:lnTo>
                  <a:pt x="4463947" y="4690981"/>
                </a:lnTo>
                <a:lnTo>
                  <a:pt x="4736632" y="4612097"/>
                </a:lnTo>
                <a:lnTo>
                  <a:pt x="4999966" y="4512748"/>
                </a:lnTo>
                <a:lnTo>
                  <a:pt x="5253025" y="4393859"/>
                </a:lnTo>
                <a:lnTo>
                  <a:pt x="5494880" y="4256358"/>
                </a:lnTo>
                <a:lnTo>
                  <a:pt x="5724607" y="4101171"/>
                </a:lnTo>
                <a:lnTo>
                  <a:pt x="5941278" y="3929223"/>
                </a:lnTo>
                <a:lnTo>
                  <a:pt x="6143967" y="3741441"/>
                </a:lnTo>
                <a:lnTo>
                  <a:pt x="6331749" y="3538751"/>
                </a:lnTo>
                <a:lnTo>
                  <a:pt x="6503697" y="3322080"/>
                </a:lnTo>
                <a:lnTo>
                  <a:pt x="6658885" y="3092354"/>
                </a:lnTo>
                <a:lnTo>
                  <a:pt x="6796386" y="2850498"/>
                </a:lnTo>
                <a:lnTo>
                  <a:pt x="6915274" y="2597440"/>
                </a:lnTo>
                <a:lnTo>
                  <a:pt x="7014623" y="2334105"/>
                </a:lnTo>
                <a:lnTo>
                  <a:pt x="7093507" y="2061420"/>
                </a:lnTo>
                <a:lnTo>
                  <a:pt x="7151000" y="1780311"/>
                </a:lnTo>
                <a:lnTo>
                  <a:pt x="7186175" y="1491704"/>
                </a:lnTo>
                <a:lnTo>
                  <a:pt x="7198106" y="1196526"/>
                </a:lnTo>
                <a:lnTo>
                  <a:pt x="7186175" y="901348"/>
                </a:lnTo>
                <a:lnTo>
                  <a:pt x="7151000" y="612741"/>
                </a:lnTo>
                <a:lnTo>
                  <a:pt x="7093507" y="331632"/>
                </a:lnTo>
                <a:lnTo>
                  <a:pt x="7014623" y="58947"/>
                </a:lnTo>
                <a:lnTo>
                  <a:pt x="6992384" y="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0" tIns="0" rIns="0" bIns="0" rtlCol="0"/>
          <a:lstStyle/>
          <a:p>
            <a:pPr>
              <a:lnSpc>
                <a:spcPct val="120000"/>
              </a:lnSpc>
            </a:pPr>
            <a:endParaRPr lang="de-DE" dirty="0"/>
          </a:p>
        </p:txBody>
      </p:sp>
      <p:sp>
        <p:nvSpPr>
          <p:cNvPr id="6" name="object 3"/>
          <p:cNvSpPr/>
          <p:nvPr userDrawn="1"/>
        </p:nvSpPr>
        <p:spPr>
          <a:xfrm>
            <a:off x="5559362" y="3040401"/>
            <a:ext cx="2049145" cy="2049145"/>
          </a:xfrm>
          <a:custGeom>
            <a:avLst/>
            <a:gdLst/>
            <a:ahLst/>
            <a:cxnLst/>
            <a:rect l="l" t="t" r="r" b="b"/>
            <a:pathLst>
              <a:path w="2049145" h="2049145">
                <a:moveTo>
                  <a:pt x="1024432" y="0"/>
                </a:moveTo>
                <a:lnTo>
                  <a:pt x="940414" y="3395"/>
                </a:lnTo>
                <a:lnTo>
                  <a:pt x="858266" y="13407"/>
                </a:lnTo>
                <a:lnTo>
                  <a:pt x="778251" y="29772"/>
                </a:lnTo>
                <a:lnTo>
                  <a:pt x="700635" y="52225"/>
                </a:lnTo>
                <a:lnTo>
                  <a:pt x="625679" y="80504"/>
                </a:lnTo>
                <a:lnTo>
                  <a:pt x="553649" y="114344"/>
                </a:lnTo>
                <a:lnTo>
                  <a:pt x="484808" y="153482"/>
                </a:lnTo>
                <a:lnTo>
                  <a:pt x="419418" y="197654"/>
                </a:lnTo>
                <a:lnTo>
                  <a:pt x="357745" y="246597"/>
                </a:lnTo>
                <a:lnTo>
                  <a:pt x="300051" y="300047"/>
                </a:lnTo>
                <a:lnTo>
                  <a:pt x="246601" y="357740"/>
                </a:lnTo>
                <a:lnTo>
                  <a:pt x="197657" y="419413"/>
                </a:lnTo>
                <a:lnTo>
                  <a:pt x="153485" y="484802"/>
                </a:lnTo>
                <a:lnTo>
                  <a:pt x="114346" y="553644"/>
                </a:lnTo>
                <a:lnTo>
                  <a:pt x="80505" y="625674"/>
                </a:lnTo>
                <a:lnTo>
                  <a:pt x="52226" y="700630"/>
                </a:lnTo>
                <a:lnTo>
                  <a:pt x="29773" y="778247"/>
                </a:lnTo>
                <a:lnTo>
                  <a:pt x="13408" y="858262"/>
                </a:lnTo>
                <a:lnTo>
                  <a:pt x="3396" y="940412"/>
                </a:lnTo>
                <a:lnTo>
                  <a:pt x="0" y="1024432"/>
                </a:lnTo>
                <a:lnTo>
                  <a:pt x="3396" y="1108453"/>
                </a:lnTo>
                <a:lnTo>
                  <a:pt x="13408" y="1190602"/>
                </a:lnTo>
                <a:lnTo>
                  <a:pt x="29773" y="1270617"/>
                </a:lnTo>
                <a:lnTo>
                  <a:pt x="52226" y="1348235"/>
                </a:lnTo>
                <a:lnTo>
                  <a:pt x="80505" y="1423190"/>
                </a:lnTo>
                <a:lnTo>
                  <a:pt x="114346" y="1495221"/>
                </a:lnTo>
                <a:lnTo>
                  <a:pt x="153485" y="1564063"/>
                </a:lnTo>
                <a:lnTo>
                  <a:pt x="197657" y="1629452"/>
                </a:lnTo>
                <a:lnTo>
                  <a:pt x="246601" y="1691125"/>
                </a:lnTo>
                <a:lnTo>
                  <a:pt x="300051" y="1748818"/>
                </a:lnTo>
                <a:lnTo>
                  <a:pt x="357745" y="1802268"/>
                </a:lnTo>
                <a:lnTo>
                  <a:pt x="419418" y="1851211"/>
                </a:lnTo>
                <a:lnTo>
                  <a:pt x="484808" y="1895383"/>
                </a:lnTo>
                <a:lnTo>
                  <a:pt x="553649" y="1934521"/>
                </a:lnTo>
                <a:lnTo>
                  <a:pt x="625679" y="1968361"/>
                </a:lnTo>
                <a:lnTo>
                  <a:pt x="700635" y="1996639"/>
                </a:lnTo>
                <a:lnTo>
                  <a:pt x="778251" y="2019093"/>
                </a:lnTo>
                <a:lnTo>
                  <a:pt x="858266" y="2035457"/>
                </a:lnTo>
                <a:lnTo>
                  <a:pt x="940414" y="2045469"/>
                </a:lnTo>
                <a:lnTo>
                  <a:pt x="1024432" y="2048865"/>
                </a:lnTo>
                <a:lnTo>
                  <a:pt x="1108453" y="2045469"/>
                </a:lnTo>
                <a:lnTo>
                  <a:pt x="1190602" y="2035457"/>
                </a:lnTo>
                <a:lnTo>
                  <a:pt x="1270617" y="2019093"/>
                </a:lnTo>
                <a:lnTo>
                  <a:pt x="1348235" y="1996639"/>
                </a:lnTo>
                <a:lnTo>
                  <a:pt x="1423190" y="1968361"/>
                </a:lnTo>
                <a:lnTo>
                  <a:pt x="1495221" y="1934521"/>
                </a:lnTo>
                <a:lnTo>
                  <a:pt x="1564063" y="1895383"/>
                </a:lnTo>
                <a:lnTo>
                  <a:pt x="1629452" y="1851211"/>
                </a:lnTo>
                <a:lnTo>
                  <a:pt x="1691125" y="1802268"/>
                </a:lnTo>
                <a:lnTo>
                  <a:pt x="1748818" y="1748818"/>
                </a:lnTo>
                <a:lnTo>
                  <a:pt x="1802268" y="1691125"/>
                </a:lnTo>
                <a:lnTo>
                  <a:pt x="1851211" y="1629452"/>
                </a:lnTo>
                <a:lnTo>
                  <a:pt x="1895383" y="1564063"/>
                </a:lnTo>
                <a:lnTo>
                  <a:pt x="1934521" y="1495221"/>
                </a:lnTo>
                <a:lnTo>
                  <a:pt x="1968361" y="1423190"/>
                </a:lnTo>
                <a:lnTo>
                  <a:pt x="1996639" y="1348235"/>
                </a:lnTo>
                <a:lnTo>
                  <a:pt x="2019093" y="1270617"/>
                </a:lnTo>
                <a:lnTo>
                  <a:pt x="2035457" y="1190602"/>
                </a:lnTo>
                <a:lnTo>
                  <a:pt x="2045469" y="1108453"/>
                </a:lnTo>
                <a:lnTo>
                  <a:pt x="2048865" y="1024432"/>
                </a:lnTo>
                <a:lnTo>
                  <a:pt x="2045469" y="940412"/>
                </a:lnTo>
                <a:lnTo>
                  <a:pt x="2035457" y="858262"/>
                </a:lnTo>
                <a:lnTo>
                  <a:pt x="2019093" y="778247"/>
                </a:lnTo>
                <a:lnTo>
                  <a:pt x="1996639" y="700630"/>
                </a:lnTo>
                <a:lnTo>
                  <a:pt x="1968361" y="625674"/>
                </a:lnTo>
                <a:lnTo>
                  <a:pt x="1934521" y="553644"/>
                </a:lnTo>
                <a:lnTo>
                  <a:pt x="1895383" y="484802"/>
                </a:lnTo>
                <a:lnTo>
                  <a:pt x="1851211" y="419413"/>
                </a:lnTo>
                <a:lnTo>
                  <a:pt x="1802268" y="357740"/>
                </a:lnTo>
                <a:lnTo>
                  <a:pt x="1748818" y="300047"/>
                </a:lnTo>
                <a:lnTo>
                  <a:pt x="1691125" y="246597"/>
                </a:lnTo>
                <a:lnTo>
                  <a:pt x="1629452" y="197654"/>
                </a:lnTo>
                <a:lnTo>
                  <a:pt x="1564063" y="153482"/>
                </a:lnTo>
                <a:lnTo>
                  <a:pt x="1495221" y="114344"/>
                </a:lnTo>
                <a:lnTo>
                  <a:pt x="1423190" y="80504"/>
                </a:lnTo>
                <a:lnTo>
                  <a:pt x="1348235" y="52225"/>
                </a:lnTo>
                <a:lnTo>
                  <a:pt x="1270617" y="29772"/>
                </a:lnTo>
                <a:lnTo>
                  <a:pt x="1190602" y="13407"/>
                </a:lnTo>
                <a:lnTo>
                  <a:pt x="1108453" y="3395"/>
                </a:lnTo>
                <a:lnTo>
                  <a:pt x="1024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dirty="0"/>
          </a:p>
        </p:txBody>
      </p:sp>
      <p:sp>
        <p:nvSpPr>
          <p:cNvPr id="7" name="object 8"/>
          <p:cNvSpPr txBox="1"/>
          <p:nvPr userDrawn="1"/>
        </p:nvSpPr>
        <p:spPr>
          <a:xfrm>
            <a:off x="5907214" y="1625721"/>
            <a:ext cx="1295400" cy="30649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95"/>
              </a:lnSpc>
            </a:pPr>
            <a:r>
              <a:rPr lang="de-DE" sz="20000" b="1" dirty="0">
                <a:solidFill>
                  <a:srgbClr val="BFBFBF"/>
                </a:solidFill>
                <a:latin typeface="Arial"/>
                <a:cs typeface="Arial"/>
              </a:rPr>
              <a:t>„</a:t>
            </a:r>
            <a:endParaRPr lang="de-DE" sz="20000" dirty="0">
              <a:latin typeface="Arial"/>
              <a:cs typeface="Arial"/>
            </a:endParaRP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695600" y="936000"/>
            <a:ext cx="4834626" cy="1852276"/>
          </a:xfrm>
        </p:spPr>
        <p:txBody>
          <a:bodyPr anchor="b" anchorCtr="0"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3200" b="1" baseline="0">
                <a:solidFill>
                  <a:schemeClr val="bg1"/>
                </a:solidFill>
              </a:defRPr>
            </a:lvl1pPr>
            <a:lvl2pPr>
              <a:defRPr sz="3400" b="1">
                <a:solidFill>
                  <a:schemeClr val="bg1"/>
                </a:solidFill>
              </a:defRPr>
            </a:lvl2pPr>
            <a:lvl3pPr>
              <a:defRPr sz="3400" b="1">
                <a:solidFill>
                  <a:schemeClr val="bg1"/>
                </a:solidFill>
              </a:defRPr>
            </a:lvl3pPr>
            <a:lvl4pPr>
              <a:defRPr sz="3400" b="1">
                <a:solidFill>
                  <a:schemeClr val="bg1"/>
                </a:solidFill>
              </a:defRPr>
            </a:lvl4pPr>
            <a:lvl5pPr>
              <a:defRPr sz="3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Zitat durch Klicken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695600" y="3024000"/>
            <a:ext cx="3805721" cy="463994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3C4A6ABA-F757-471B-94FD-294806936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549376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597025"/>
            <a:ext cx="3960000" cy="34925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5688" y="1597025"/>
            <a:ext cx="3960000" cy="3492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20.01.2016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Universität Stuttgart | Stefan Tenbohlen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926624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00" y="1597026"/>
            <a:ext cx="3960000" cy="239148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000" y="1909916"/>
            <a:ext cx="3960000" cy="3179609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20.01.2016</a:t>
            </a:r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Universität Stuttgart | Stefan Tenbohlen</a:t>
            </a:r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4"/>
          </p:nvPr>
        </p:nvSpPr>
        <p:spPr>
          <a:xfrm>
            <a:off x="4715688" y="1597026"/>
            <a:ext cx="3960000" cy="239148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5"/>
          </p:nvPr>
        </p:nvSpPr>
        <p:spPr>
          <a:xfrm>
            <a:off x="4715688" y="1909916"/>
            <a:ext cx="3960000" cy="3179609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42460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8313" y="396000"/>
            <a:ext cx="8207375" cy="27829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3" y="1598400"/>
            <a:ext cx="8207375" cy="34925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54400" y="5418000"/>
            <a:ext cx="532800" cy="126000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>
              <a:defRPr lang="en-US" sz="800" smtClean="0"/>
            </a:lvl1pPr>
          </a:lstStyle>
          <a:p>
            <a:r>
              <a:rPr lang="de-DE" dirty="0"/>
              <a:t>01.10.2019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6725" y="5418000"/>
            <a:ext cx="6063501" cy="126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 Universität Stuttgart | Philipp Metzler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9200" y="5418000"/>
            <a:ext cx="223200" cy="126000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63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5" r:id="rId2"/>
    <p:sldLayoutId id="2147483688" r:id="rId3"/>
    <p:sldLayoutId id="2147483662" r:id="rId4"/>
    <p:sldLayoutId id="2147483663" r:id="rId5"/>
    <p:sldLayoutId id="2147483676" r:id="rId6"/>
    <p:sldLayoutId id="2147483680" r:id="rId7"/>
    <p:sldLayoutId id="2147483664" r:id="rId8"/>
    <p:sldLayoutId id="2147483665" r:id="rId9"/>
    <p:sldLayoutId id="2147483677" r:id="rId10"/>
    <p:sldLayoutId id="2147483678" r:id="rId11"/>
    <p:sldLayoutId id="2147483679" r:id="rId12"/>
    <p:sldLayoutId id="2147483684" r:id="rId13"/>
    <p:sldLayoutId id="2147483685" r:id="rId14"/>
    <p:sldLayoutId id="2147483682" r:id="rId15"/>
    <p:sldLayoutId id="2147483681" r:id="rId16"/>
    <p:sldLayoutId id="2147483683" r:id="rId17"/>
    <p:sldLayoutId id="2147483666" r:id="rId18"/>
    <p:sldLayoutId id="2147483667" r:id="rId19"/>
    <p:sldLayoutId id="2147483686" r:id="rId20"/>
    <p:sldLayoutId id="2147483687" r:id="rId21"/>
    <p:sldLayoutId id="2147483689" r:id="rId22"/>
    <p:sldLayoutId id="2147483690" r:id="rId23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3" indent="-1841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176213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20725" indent="-1841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6938" indent="-176213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06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orient="horz" pos="3206" userDrawn="1">
          <p15:clr>
            <a:srgbClr val="F26B43"/>
          </p15:clr>
        </p15:guide>
        <p15:guide id="4" pos="54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952451" y="648000"/>
            <a:ext cx="4276774" cy="483423"/>
          </a:xfrm>
        </p:spPr>
        <p:txBody>
          <a:bodyPr/>
          <a:lstStyle/>
          <a:p>
            <a:r>
              <a:rPr lang="en-GB" dirty="0" err="1"/>
              <a:t>Institut</a:t>
            </a:r>
            <a:r>
              <a:rPr lang="en-GB" dirty="0"/>
              <a:t> </a:t>
            </a:r>
            <a:r>
              <a:rPr lang="en-GB" dirty="0" err="1"/>
              <a:t>für</a:t>
            </a:r>
            <a:r>
              <a:rPr lang="en-GB" dirty="0"/>
              <a:t> </a:t>
            </a:r>
            <a:r>
              <a:rPr lang="en-GB" dirty="0" err="1"/>
              <a:t>Energieübertragung</a:t>
            </a:r>
            <a:r>
              <a:rPr lang="en-GB" dirty="0"/>
              <a:t> und </a:t>
            </a:r>
            <a:r>
              <a:rPr lang="en-GB" dirty="0" err="1"/>
              <a:t>Hochspannungstechnik</a:t>
            </a:r>
            <a:endParaRPr lang="en-GB" dirty="0"/>
          </a:p>
          <a:p>
            <a:endParaRPr lang="en-GB" dirty="0"/>
          </a:p>
        </p:txBody>
      </p:sp>
      <p:sp>
        <p:nvSpPr>
          <p:cNvPr id="10" name="Rectangle 6"/>
          <p:cNvSpPr txBox="1">
            <a:spLocks noChangeArrowheads="1"/>
          </p:cNvSpPr>
          <p:nvPr/>
        </p:nvSpPr>
        <p:spPr>
          <a:xfrm>
            <a:off x="179512" y="2884216"/>
            <a:ext cx="7086600" cy="1752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0" tIns="0" rIns="0" bIns="0" anchor="ctr"/>
          <a:lstStyle>
            <a:lvl1pPr marL="171436" indent="-171436" algn="l" defTabSz="685745" rtl="0" eaLnBrk="1" latinLnBrk="0" hangingPunct="1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334" indent="-184135" algn="l" defTabSz="685745" rtl="0" eaLnBrk="1" latinLnBrk="0" hangingPunct="1">
              <a:lnSpc>
                <a:spcPct val="120000"/>
              </a:lnSpc>
              <a:spcBef>
                <a:spcPts val="374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32" indent="-176198" algn="l" defTabSz="685745" rtl="0" eaLnBrk="1" latinLnBrk="0" hangingPunct="1">
              <a:lnSpc>
                <a:spcPct val="120000"/>
              </a:lnSpc>
              <a:spcBef>
                <a:spcPts val="374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667" indent="-184135" algn="l" defTabSz="685745" rtl="0" eaLnBrk="1" latinLnBrk="0" hangingPunct="1">
              <a:lnSpc>
                <a:spcPct val="120000"/>
              </a:lnSpc>
              <a:spcBef>
                <a:spcPts val="374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6866" indent="-176198" algn="l" defTabSz="685745" rtl="0" eaLnBrk="1" latinLnBrk="0" hangingPunct="1">
              <a:lnSpc>
                <a:spcPct val="120000"/>
              </a:lnSpc>
              <a:spcBef>
                <a:spcPts val="374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799" indent="-171436" algn="l" defTabSz="685745" rtl="0" eaLnBrk="1" latinLnBrk="0" hangingPunct="1">
              <a:lnSpc>
                <a:spcPct val="90000"/>
              </a:lnSpc>
              <a:spcBef>
                <a:spcPts val="374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72" indent="-171436" algn="l" defTabSz="685745" rtl="0" eaLnBrk="1" latinLnBrk="0" hangingPunct="1">
              <a:lnSpc>
                <a:spcPct val="90000"/>
              </a:lnSpc>
              <a:spcBef>
                <a:spcPts val="374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44" indent="-171436" algn="l" defTabSz="685745" rtl="0" eaLnBrk="1" latinLnBrk="0" hangingPunct="1">
              <a:lnSpc>
                <a:spcPct val="90000"/>
              </a:lnSpc>
              <a:spcBef>
                <a:spcPts val="374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17" indent="-171436" algn="l" defTabSz="685745" rtl="0" eaLnBrk="1" latinLnBrk="0" hangingPunct="1">
              <a:lnSpc>
                <a:spcPct val="90000"/>
              </a:lnSpc>
              <a:spcBef>
                <a:spcPts val="374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Wingdings" pitchFamily="2" charset="2"/>
              <a:buChar char="§"/>
            </a:pPr>
            <a:r>
              <a:rPr lang="de-DE" sz="1800" dirty="0" err="1">
                <a:solidFill>
                  <a:schemeClr val="bg1"/>
                </a:solidFill>
              </a:rPr>
              <a:t>Introduction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to</a:t>
            </a:r>
            <a:r>
              <a:rPr lang="de-DE" sz="1800" dirty="0">
                <a:solidFill>
                  <a:schemeClr val="bg1"/>
                </a:solidFill>
              </a:rPr>
              <a:t> CFD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§"/>
            </a:pPr>
            <a:r>
              <a:rPr lang="de-DE" sz="1800" dirty="0">
                <a:solidFill>
                  <a:schemeClr val="bg1"/>
                </a:solidFill>
              </a:rPr>
              <a:t>Experimental Model </a:t>
            </a:r>
            <a:r>
              <a:rPr lang="de-DE" sz="1800" dirty="0" err="1">
                <a:solidFill>
                  <a:schemeClr val="bg1"/>
                </a:solidFill>
              </a:rPr>
              <a:t>of</a:t>
            </a:r>
            <a:r>
              <a:rPr lang="de-DE" sz="1800" dirty="0">
                <a:solidFill>
                  <a:schemeClr val="bg1"/>
                </a:solidFill>
              </a:rPr>
              <a:t> Disc Type </a:t>
            </a:r>
            <a:r>
              <a:rPr lang="de-DE" sz="1800" dirty="0" err="1">
                <a:solidFill>
                  <a:schemeClr val="bg1"/>
                </a:solidFill>
              </a:rPr>
              <a:t>Winding</a:t>
            </a:r>
            <a:endParaRPr lang="de-DE" sz="1800" dirty="0">
              <a:solidFill>
                <a:schemeClr val="bg1"/>
              </a:solidFill>
            </a:endParaRPr>
          </a:p>
          <a:p>
            <a:pPr fontAlgn="auto">
              <a:spcAft>
                <a:spcPts val="0"/>
              </a:spcAft>
              <a:buFont typeface="Wingdings" pitchFamily="2" charset="2"/>
              <a:buChar char="§"/>
            </a:pPr>
            <a:r>
              <a:rPr lang="de-DE" sz="1800" dirty="0">
                <a:solidFill>
                  <a:schemeClr val="bg1"/>
                </a:solidFill>
              </a:rPr>
              <a:t>Optical Investigation </a:t>
            </a:r>
            <a:r>
              <a:rPr lang="de-DE" sz="1800" dirty="0" err="1">
                <a:solidFill>
                  <a:schemeClr val="bg1"/>
                </a:solidFill>
              </a:rPr>
              <a:t>of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Oil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Velocity</a:t>
            </a:r>
            <a:endParaRPr lang="de-DE" sz="1800" dirty="0">
              <a:solidFill>
                <a:schemeClr val="bg1"/>
              </a:solidFill>
            </a:endParaRPr>
          </a:p>
          <a:p>
            <a:pPr fontAlgn="auto">
              <a:spcAft>
                <a:spcPts val="0"/>
              </a:spcAft>
              <a:buFont typeface="Wingdings" pitchFamily="2" charset="2"/>
              <a:buChar char="§"/>
            </a:pPr>
            <a:r>
              <a:rPr lang="de-DE" sz="1800" dirty="0" err="1">
                <a:solidFill>
                  <a:schemeClr val="bg1"/>
                </a:solidFill>
              </a:rPr>
              <a:t>Temperature</a:t>
            </a:r>
            <a:r>
              <a:rPr lang="de-DE" sz="1800" dirty="0">
                <a:solidFill>
                  <a:schemeClr val="bg1"/>
                </a:solidFill>
              </a:rPr>
              <a:t> Distribution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§"/>
            </a:pPr>
            <a:r>
              <a:rPr lang="de-DE" sz="1800" dirty="0" err="1">
                <a:solidFill>
                  <a:schemeClr val="bg1"/>
                </a:solidFill>
              </a:rPr>
              <a:t>Conclusion</a:t>
            </a:r>
            <a:endParaRPr lang="de-DE" sz="1800" dirty="0">
              <a:solidFill>
                <a:schemeClr val="bg1"/>
              </a:solidFill>
            </a:endParaRPr>
          </a:p>
        </p:txBody>
      </p:sp>
      <p:pic>
        <p:nvPicPr>
          <p:cNvPr id="3" name="Bildplatzhalter 2">
            <a:extLst>
              <a:ext uri="{FF2B5EF4-FFF2-40B4-BE49-F238E27FC236}">
                <a16:creationId xmlns:a16="http://schemas.microsoft.com/office/drawing/2014/main" id="{2E271251-838B-4034-9860-FBC86A1AA8B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19883" b="19883"/>
          <a:stretch>
            <a:fillRect/>
          </a:stretch>
        </p:blipFill>
        <p:spPr>
          <a:xfrm>
            <a:off x="0" y="1407601"/>
            <a:ext cx="9144000" cy="3672000"/>
          </a:xfrm>
        </p:spPr>
      </p:pic>
      <p:sp>
        <p:nvSpPr>
          <p:cNvPr id="6" name="Titel 5"/>
          <p:cNvSpPr>
            <a:spLocks noGrp="1"/>
          </p:cNvSpPr>
          <p:nvPr>
            <p:ph type="ctrTitle"/>
          </p:nvPr>
        </p:nvSpPr>
        <p:spPr>
          <a:xfrm>
            <a:off x="4953000" y="866775"/>
            <a:ext cx="3927674" cy="3786752"/>
          </a:xfrm>
          <a:solidFill>
            <a:srgbClr val="0070C0"/>
          </a:solidFill>
        </p:spPr>
        <p:txBody>
          <a:bodyPr anchor="ctr">
            <a:normAutofit fontScale="90000"/>
          </a:bodyPr>
          <a:lstStyle/>
          <a:p>
            <a:br>
              <a:rPr lang="en-GB" dirty="0"/>
            </a:br>
            <a:br>
              <a:rPr lang="en-GB" dirty="0"/>
            </a:br>
            <a:r>
              <a:rPr lang="en-GB" dirty="0" err="1"/>
              <a:t>Entwicklung</a:t>
            </a:r>
            <a:r>
              <a:rPr lang="en-GB" dirty="0"/>
              <a:t> </a:t>
            </a:r>
            <a:r>
              <a:rPr lang="en-GB" dirty="0" err="1"/>
              <a:t>eines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 err="1"/>
              <a:t>intelligenten</a:t>
            </a:r>
            <a:r>
              <a:rPr lang="en-GB" dirty="0"/>
              <a:t> Lade- und </a:t>
            </a:r>
            <a:br>
              <a:rPr lang="en-GB" dirty="0"/>
            </a:br>
            <a:r>
              <a:rPr lang="en-GB" dirty="0" err="1"/>
              <a:t>Lastmanagementsystem</a:t>
            </a:r>
            <a:br>
              <a:rPr lang="en-GB" dirty="0"/>
            </a:br>
            <a:r>
              <a:rPr lang="en-GB" dirty="0"/>
              <a:t> </a:t>
            </a:r>
            <a:r>
              <a:rPr lang="en-GB" dirty="0" err="1"/>
              <a:t>für</a:t>
            </a:r>
            <a:r>
              <a:rPr lang="en-GB" dirty="0"/>
              <a:t> den </a:t>
            </a:r>
            <a:r>
              <a:rPr lang="en-GB" dirty="0" err="1"/>
              <a:t>Parkraum</a:t>
            </a:r>
            <a:endParaRPr lang="en-GB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4665700" y="3673155"/>
            <a:ext cx="1341512" cy="1341512"/>
          </a:xfrm>
        </p:spPr>
        <p:txBody>
          <a:bodyPr/>
          <a:lstStyle/>
          <a:p>
            <a:pPr algn="ctr"/>
            <a:r>
              <a:rPr lang="en-GB" dirty="0"/>
              <a:t>Philipp Metzler</a:t>
            </a:r>
          </a:p>
        </p:txBody>
      </p:sp>
      <p:sp>
        <p:nvSpPr>
          <p:cNvPr id="15" name="Rectangle 6"/>
          <p:cNvSpPr txBox="1">
            <a:spLocks noChangeArrowheads="1"/>
          </p:cNvSpPr>
          <p:nvPr/>
        </p:nvSpPr>
        <p:spPr>
          <a:xfrm>
            <a:off x="0" y="1672249"/>
            <a:ext cx="7086600" cy="18565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0" tIns="0" rIns="0" bIns="0" anchor="ctr"/>
          <a:lstStyle>
            <a:lvl1pPr marL="171436" indent="-171436" algn="l" defTabSz="685745" rtl="0" eaLnBrk="1" latinLnBrk="0" hangingPunct="1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334" indent="-184135" algn="l" defTabSz="685745" rtl="0" eaLnBrk="1" latinLnBrk="0" hangingPunct="1">
              <a:lnSpc>
                <a:spcPct val="120000"/>
              </a:lnSpc>
              <a:spcBef>
                <a:spcPts val="374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32" indent="-176198" algn="l" defTabSz="685745" rtl="0" eaLnBrk="1" latinLnBrk="0" hangingPunct="1">
              <a:lnSpc>
                <a:spcPct val="120000"/>
              </a:lnSpc>
              <a:spcBef>
                <a:spcPts val="374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667" indent="-184135" algn="l" defTabSz="685745" rtl="0" eaLnBrk="1" latinLnBrk="0" hangingPunct="1">
              <a:lnSpc>
                <a:spcPct val="120000"/>
              </a:lnSpc>
              <a:spcBef>
                <a:spcPts val="374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6866" indent="-176198" algn="l" defTabSz="685745" rtl="0" eaLnBrk="1" latinLnBrk="0" hangingPunct="1">
              <a:lnSpc>
                <a:spcPct val="120000"/>
              </a:lnSpc>
              <a:spcBef>
                <a:spcPts val="374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799" indent="-171436" algn="l" defTabSz="685745" rtl="0" eaLnBrk="1" latinLnBrk="0" hangingPunct="1">
              <a:lnSpc>
                <a:spcPct val="90000"/>
              </a:lnSpc>
              <a:spcBef>
                <a:spcPts val="374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72" indent="-171436" algn="l" defTabSz="685745" rtl="0" eaLnBrk="1" latinLnBrk="0" hangingPunct="1">
              <a:lnSpc>
                <a:spcPct val="90000"/>
              </a:lnSpc>
              <a:spcBef>
                <a:spcPts val="374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44" indent="-171436" algn="l" defTabSz="685745" rtl="0" eaLnBrk="1" latinLnBrk="0" hangingPunct="1">
              <a:lnSpc>
                <a:spcPct val="90000"/>
              </a:lnSpc>
              <a:spcBef>
                <a:spcPts val="374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17" indent="-171436" algn="l" defTabSz="685745" rtl="0" eaLnBrk="1" latinLnBrk="0" hangingPunct="1">
              <a:lnSpc>
                <a:spcPct val="90000"/>
              </a:lnSpc>
              <a:spcBef>
                <a:spcPts val="374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Wingdings" pitchFamily="2" charset="2"/>
              <a:buChar char="§"/>
            </a:pPr>
            <a:r>
              <a:rPr lang="en-US" sz="1700" dirty="0">
                <a:solidFill>
                  <a:schemeClr val="bg1"/>
                </a:solidFill>
              </a:rPr>
              <a:t>Aim of Conductivity Measurement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§"/>
            </a:pPr>
            <a:r>
              <a:rPr lang="en-US" sz="1700" dirty="0">
                <a:solidFill>
                  <a:schemeClr val="bg1"/>
                </a:solidFill>
              </a:rPr>
              <a:t>Measurement Set-up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§"/>
            </a:pPr>
            <a:r>
              <a:rPr lang="en-US" sz="1700" dirty="0">
                <a:solidFill>
                  <a:schemeClr val="bg1"/>
                </a:solidFill>
              </a:rPr>
              <a:t>Polarization Current Measurement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§"/>
            </a:pPr>
            <a:r>
              <a:rPr lang="en-US" sz="1700" dirty="0">
                <a:solidFill>
                  <a:schemeClr val="bg1"/>
                </a:solidFill>
              </a:rPr>
              <a:t>Influence of Cellulose Particle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§"/>
            </a:pPr>
            <a:r>
              <a:rPr lang="en-US" sz="1700" dirty="0">
                <a:solidFill>
                  <a:schemeClr val="bg1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399451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9DED3E00-1476-4CBC-BAB8-41013825F1FF}"/>
              </a:ext>
            </a:extLst>
          </p:cNvPr>
          <p:cNvCxnSpPr>
            <a:cxnSpLocks/>
            <a:stCxn id="61" idx="0"/>
          </p:cNvCxnSpPr>
          <p:nvPr/>
        </p:nvCxnSpPr>
        <p:spPr>
          <a:xfrm flipH="1" flipV="1">
            <a:off x="6667955" y="1932408"/>
            <a:ext cx="533460" cy="66734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14571FDF-85A2-4B77-8944-241EB07DDF29}"/>
              </a:ext>
            </a:extLst>
          </p:cNvPr>
          <p:cNvCxnSpPr>
            <a:cxnSpLocks/>
          </p:cNvCxnSpPr>
          <p:nvPr/>
        </p:nvCxnSpPr>
        <p:spPr>
          <a:xfrm flipH="1" flipV="1">
            <a:off x="6434040" y="1934740"/>
            <a:ext cx="469204" cy="97752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08403A06-68A4-4787-8319-B34031D09C9F}"/>
              </a:ext>
            </a:extLst>
          </p:cNvPr>
          <p:cNvCxnSpPr>
            <a:cxnSpLocks/>
          </p:cNvCxnSpPr>
          <p:nvPr/>
        </p:nvCxnSpPr>
        <p:spPr>
          <a:xfrm flipH="1" flipV="1">
            <a:off x="6204219" y="1932341"/>
            <a:ext cx="265638" cy="114185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6DC7A235-96FD-46D4-B6B7-6FCCACB2415F}"/>
              </a:ext>
            </a:extLst>
          </p:cNvPr>
          <p:cNvCxnSpPr>
            <a:cxnSpLocks/>
          </p:cNvCxnSpPr>
          <p:nvPr/>
        </p:nvCxnSpPr>
        <p:spPr>
          <a:xfrm flipH="1" flipV="1">
            <a:off x="5977849" y="1936151"/>
            <a:ext cx="75289" cy="1433318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468000" y="716400"/>
            <a:ext cx="8208000" cy="276225"/>
          </a:xfrm>
        </p:spPr>
        <p:txBody>
          <a:bodyPr/>
          <a:lstStyle/>
          <a:p>
            <a:r>
              <a:rPr lang="en-GB" dirty="0" err="1"/>
              <a:t>Konzepte</a:t>
            </a:r>
            <a:endParaRPr lang="en-GB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Aufbau und </a:t>
            </a:r>
            <a:r>
              <a:rPr lang="de-DE" dirty="0"/>
              <a:t>Funktion</a:t>
            </a:r>
            <a:r>
              <a:rPr lang="en-GB" dirty="0"/>
              <a:t> des </a:t>
            </a:r>
            <a:r>
              <a:rPr lang="de-DE" dirty="0"/>
              <a:t>Lastmanagementsystems</a:t>
            </a:r>
            <a:endParaRPr lang="en-GB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01.10.2019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 Universität Stuttgart | Philipp Metzler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10</a:t>
            </a:fld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01175E5-559D-4031-8FAB-15BE40C5B355}"/>
              </a:ext>
            </a:extLst>
          </p:cNvPr>
          <p:cNvSpPr/>
          <p:nvPr/>
        </p:nvSpPr>
        <p:spPr>
          <a:xfrm>
            <a:off x="466726" y="1545366"/>
            <a:ext cx="2041344" cy="573991"/>
          </a:xfrm>
          <a:prstGeom prst="rect">
            <a:avLst/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r>
              <a:rPr lang="de-DE" sz="1600" dirty="0">
                <a:solidFill>
                  <a:schemeClr val="tx1"/>
                </a:solidFill>
              </a:rPr>
              <a:t>Prüfen des Fahrzeugs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38AE611-B572-49D5-8E5B-88938154CD75}"/>
              </a:ext>
            </a:extLst>
          </p:cNvPr>
          <p:cNvSpPr/>
          <p:nvPr/>
        </p:nvSpPr>
        <p:spPr>
          <a:xfrm>
            <a:off x="466726" y="3096092"/>
            <a:ext cx="2041344" cy="573991"/>
          </a:xfrm>
          <a:prstGeom prst="rect">
            <a:avLst/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r>
              <a:rPr lang="de-DE" sz="1600" dirty="0">
                <a:solidFill>
                  <a:schemeClr val="tx1"/>
                </a:solidFill>
              </a:rPr>
              <a:t>Prüfen des Fahrzeugs</a:t>
            </a:r>
          </a:p>
        </p:txBody>
      </p: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6235FF38-540D-4522-9B09-37DB021CFCDA}"/>
              </a:ext>
            </a:extLst>
          </p:cNvPr>
          <p:cNvGrpSpPr/>
          <p:nvPr/>
        </p:nvGrpSpPr>
        <p:grpSpPr>
          <a:xfrm>
            <a:off x="4933393" y="1544894"/>
            <a:ext cx="3405077" cy="3102395"/>
            <a:chOff x="5119739" y="998251"/>
            <a:chExt cx="3405077" cy="3102395"/>
          </a:xfrm>
        </p:grpSpPr>
        <p:grpSp>
          <p:nvGrpSpPr>
            <p:cNvPr id="67" name="Gruppieren 66">
              <a:extLst>
                <a:ext uri="{FF2B5EF4-FFF2-40B4-BE49-F238E27FC236}">
                  <a16:creationId xmlns:a16="http://schemas.microsoft.com/office/drawing/2014/main" id="{8FABA7D3-9F2F-4F87-A2A9-8DCD05B126AB}"/>
                </a:ext>
              </a:extLst>
            </p:cNvPr>
            <p:cNvGrpSpPr/>
            <p:nvPr/>
          </p:nvGrpSpPr>
          <p:grpSpPr>
            <a:xfrm>
              <a:off x="5119739" y="998251"/>
              <a:ext cx="3314700" cy="3102395"/>
              <a:chOff x="3416300" y="973805"/>
              <a:chExt cx="3314700" cy="3102395"/>
            </a:xfrm>
          </p:grpSpPr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EC0ECAE1-7878-4793-A58B-D4834451D6B9}"/>
                  </a:ext>
                </a:extLst>
              </p:cNvPr>
              <p:cNvSpPr/>
              <p:nvPr/>
            </p:nvSpPr>
            <p:spPr>
              <a:xfrm>
                <a:off x="3416300" y="973805"/>
                <a:ext cx="3314700" cy="2874295"/>
              </a:xfrm>
              <a:prstGeom prst="rect">
                <a:avLst/>
              </a:prstGeom>
              <a:noFill/>
              <a:ln w="63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80000"/>
                <a:endParaRPr lang="de-DE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" name="Gerade Verbindung mit Pfeil 17">
                <a:extLst>
                  <a:ext uri="{FF2B5EF4-FFF2-40B4-BE49-F238E27FC236}">
                    <a16:creationId xmlns:a16="http://schemas.microsoft.com/office/drawing/2014/main" id="{A7BD0E7B-69A8-4EEF-AF2D-2865339695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20730" y="3575123"/>
                <a:ext cx="2909496" cy="652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 Verbindung mit Pfeil 18">
                <a:extLst>
                  <a:ext uri="{FF2B5EF4-FFF2-40B4-BE49-F238E27FC236}">
                    <a16:creationId xmlns:a16="http://schemas.microsoft.com/office/drawing/2014/main" id="{4685341A-25EF-4361-98CC-1E07161373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73130" y="1406961"/>
                <a:ext cx="0" cy="232708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3CCAA695-ACA5-4D8D-8DC6-BEB5364FBA1F}"/>
                  </a:ext>
                </a:extLst>
              </p:cNvPr>
              <p:cNvSpPr txBox="1"/>
              <p:nvPr/>
            </p:nvSpPr>
            <p:spPr>
              <a:xfrm>
                <a:off x="3585604" y="3579182"/>
                <a:ext cx="3060285" cy="1742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buClr>
                    <a:schemeClr val="accent1"/>
                  </a:buClr>
                </a:pPr>
                <a:r>
                  <a:rPr lang="de-DE" sz="1600" dirty="0"/>
                  <a:t>Zeit</a:t>
                </a:r>
              </a:p>
            </p:txBody>
          </p:sp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0B46F37A-E6DC-482D-8728-01CA31064227}"/>
                  </a:ext>
                </a:extLst>
              </p:cNvPr>
              <p:cNvSpPr txBox="1"/>
              <p:nvPr/>
            </p:nvSpPr>
            <p:spPr>
              <a:xfrm rot="16200000">
                <a:off x="2055462" y="2458929"/>
                <a:ext cx="3060285" cy="1742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buClr>
                    <a:schemeClr val="accent1"/>
                  </a:buClr>
                </a:pPr>
                <a:r>
                  <a:rPr lang="de-DE" sz="1600" dirty="0"/>
                  <a:t>elektrische Größe</a:t>
                </a:r>
              </a:p>
            </p:txBody>
          </p:sp>
          <p:cxnSp>
            <p:nvCxnSpPr>
              <p:cNvPr id="24" name="Gerader Verbinder 23">
                <a:extLst>
                  <a:ext uri="{FF2B5EF4-FFF2-40B4-BE49-F238E27FC236}">
                    <a16:creationId xmlns:a16="http://schemas.microsoft.com/office/drawing/2014/main" id="{E0A54931-80D2-4A80-AB03-D7C26D7FD9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46932" y="2749551"/>
                <a:ext cx="0" cy="825572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Gerader Verbinder 24">
                <a:extLst>
                  <a:ext uri="{FF2B5EF4-FFF2-40B4-BE49-F238E27FC236}">
                    <a16:creationId xmlns:a16="http://schemas.microsoft.com/office/drawing/2014/main" id="{F27AF727-407E-4087-B903-C9D870B7D5D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50765" y="2749550"/>
                <a:ext cx="363589" cy="1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>
                <a:extLst>
                  <a:ext uri="{FF2B5EF4-FFF2-40B4-BE49-F238E27FC236}">
                    <a16:creationId xmlns:a16="http://schemas.microsoft.com/office/drawing/2014/main" id="{9C627027-8528-4155-AF28-0560C2D20F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714354" y="2506495"/>
                <a:ext cx="312" cy="248071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>
                <a:extLst>
                  <a:ext uri="{FF2B5EF4-FFF2-40B4-BE49-F238E27FC236}">
                    <a16:creationId xmlns:a16="http://schemas.microsoft.com/office/drawing/2014/main" id="{BA56D1A3-B37E-418E-9B5C-3A8FDDF131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714042" y="2506495"/>
                <a:ext cx="363589" cy="1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>
                <a:extLst>
                  <a:ext uri="{FF2B5EF4-FFF2-40B4-BE49-F238E27FC236}">
                    <a16:creationId xmlns:a16="http://schemas.microsoft.com/office/drawing/2014/main" id="{956A63BD-A9A5-462A-89DE-0A09AC6D0D4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77631" y="2258424"/>
                <a:ext cx="312" cy="248071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>
                <a:extLst>
                  <a:ext uri="{FF2B5EF4-FFF2-40B4-BE49-F238E27FC236}">
                    <a16:creationId xmlns:a16="http://schemas.microsoft.com/office/drawing/2014/main" id="{716AE191-EC50-429F-BF34-D6DD9FB0C7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77319" y="2258424"/>
                <a:ext cx="363589" cy="1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>
                <a:extLst>
                  <a:ext uri="{FF2B5EF4-FFF2-40B4-BE49-F238E27FC236}">
                    <a16:creationId xmlns:a16="http://schemas.microsoft.com/office/drawing/2014/main" id="{6F762680-40BC-442E-AAE6-E6AE5CBA42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440908" y="2013497"/>
                <a:ext cx="312" cy="248071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>
                <a:extLst>
                  <a:ext uri="{FF2B5EF4-FFF2-40B4-BE49-F238E27FC236}">
                    <a16:creationId xmlns:a16="http://schemas.microsoft.com/office/drawing/2014/main" id="{7FF9D39D-B989-4290-876F-B694B1A273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440596" y="2013497"/>
                <a:ext cx="363589" cy="1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>
                <a:extLst>
                  <a:ext uri="{FF2B5EF4-FFF2-40B4-BE49-F238E27FC236}">
                    <a16:creationId xmlns:a16="http://schemas.microsoft.com/office/drawing/2014/main" id="{052D7292-43DB-49AD-90AB-3920EB7259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801243" y="1765426"/>
                <a:ext cx="312" cy="248071"/>
              </a:xfrm>
              <a:prstGeom prst="line">
                <a:avLst/>
              </a:prstGeom>
              <a:ln w="12700">
                <a:solidFill>
                  <a:srgbClr val="0070C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Gerader Verbinder 39">
                <a:extLst>
                  <a:ext uri="{FF2B5EF4-FFF2-40B4-BE49-F238E27FC236}">
                    <a16:creationId xmlns:a16="http://schemas.microsoft.com/office/drawing/2014/main" id="{E9F6CA15-BD27-42C9-914F-520D283544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32559" y="2800350"/>
                <a:ext cx="0" cy="774774"/>
              </a:xfrm>
              <a:prstGeom prst="line">
                <a:avLst/>
              </a:prstGeom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rader Verbinder 41">
                <a:extLst>
                  <a:ext uri="{FF2B5EF4-FFF2-40B4-BE49-F238E27FC236}">
                    <a16:creationId xmlns:a16="http://schemas.microsoft.com/office/drawing/2014/main" id="{E0FF68A5-ECB5-4B54-8A7C-0158B5C6384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32559" y="2800350"/>
                <a:ext cx="429966" cy="0"/>
              </a:xfrm>
              <a:prstGeom prst="line">
                <a:avLst/>
              </a:prstGeom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>
                <a:extLst>
                  <a:ext uri="{FF2B5EF4-FFF2-40B4-BE49-F238E27FC236}">
                    <a16:creationId xmlns:a16="http://schemas.microsoft.com/office/drawing/2014/main" id="{2F516767-8296-483B-BB7D-B0D0E15C69F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56421" y="2506495"/>
                <a:ext cx="0" cy="293855"/>
              </a:xfrm>
              <a:prstGeom prst="line">
                <a:avLst/>
              </a:prstGeom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r Verbinder 46">
                <a:extLst>
                  <a:ext uri="{FF2B5EF4-FFF2-40B4-BE49-F238E27FC236}">
                    <a16:creationId xmlns:a16="http://schemas.microsoft.com/office/drawing/2014/main" id="{38D70036-9341-4EDB-A9B8-E51B80FBCB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6421" y="2511257"/>
                <a:ext cx="429966" cy="0"/>
              </a:xfrm>
              <a:prstGeom prst="line">
                <a:avLst/>
              </a:prstGeom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r Verbinder 47">
                <a:extLst>
                  <a:ext uri="{FF2B5EF4-FFF2-40B4-BE49-F238E27FC236}">
                    <a16:creationId xmlns:a16="http://schemas.microsoft.com/office/drawing/2014/main" id="{EF278B39-F742-43DC-8B4E-8C885037A32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85045" y="2341228"/>
                <a:ext cx="0" cy="165267"/>
              </a:xfrm>
              <a:prstGeom prst="line">
                <a:avLst/>
              </a:prstGeom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>
                <a:extLst>
                  <a:ext uri="{FF2B5EF4-FFF2-40B4-BE49-F238E27FC236}">
                    <a16:creationId xmlns:a16="http://schemas.microsoft.com/office/drawing/2014/main" id="{D75F4A90-FFE3-4F18-8C89-9F76328C58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85045" y="2341228"/>
                <a:ext cx="187080" cy="0"/>
              </a:xfrm>
              <a:prstGeom prst="line">
                <a:avLst/>
              </a:prstGeom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>
                <a:extLst>
                  <a:ext uri="{FF2B5EF4-FFF2-40B4-BE49-F238E27FC236}">
                    <a16:creationId xmlns:a16="http://schemas.microsoft.com/office/drawing/2014/main" id="{D4F62D44-24E8-4C67-A601-DE656A36CA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2125" y="2047373"/>
                <a:ext cx="0" cy="293855"/>
              </a:xfrm>
              <a:prstGeom prst="line">
                <a:avLst/>
              </a:prstGeom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>
                <a:extLst>
                  <a:ext uri="{FF2B5EF4-FFF2-40B4-BE49-F238E27FC236}">
                    <a16:creationId xmlns:a16="http://schemas.microsoft.com/office/drawing/2014/main" id="{9EEDEEBB-DDF3-4AC2-9BBA-DB3F6789D8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72125" y="2047373"/>
                <a:ext cx="429966" cy="0"/>
              </a:xfrm>
              <a:prstGeom prst="line">
                <a:avLst/>
              </a:prstGeom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r Verbinder 53">
                <a:extLst>
                  <a:ext uri="{FF2B5EF4-FFF2-40B4-BE49-F238E27FC236}">
                    <a16:creationId xmlns:a16="http://schemas.microsoft.com/office/drawing/2014/main" id="{BEEBA699-D7E9-47CC-A60D-0C48DE39F7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02091" y="1760663"/>
                <a:ext cx="0" cy="293855"/>
              </a:xfrm>
              <a:prstGeom prst="line">
                <a:avLst/>
              </a:prstGeom>
              <a:ln w="12700">
                <a:solidFill>
                  <a:schemeClr val="accent6">
                    <a:lumMod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Multiplikationszeichen 54">
                <a:extLst>
                  <a:ext uri="{FF2B5EF4-FFF2-40B4-BE49-F238E27FC236}">
                    <a16:creationId xmlns:a16="http://schemas.microsoft.com/office/drawing/2014/main" id="{7698705A-0855-4F98-8EB0-9CD877FC132A}"/>
                  </a:ext>
                </a:extLst>
              </p:cNvPr>
              <p:cNvSpPr/>
              <p:nvPr/>
            </p:nvSpPr>
            <p:spPr>
              <a:xfrm>
                <a:off x="4498863" y="2766477"/>
                <a:ext cx="72000" cy="72000"/>
              </a:xfrm>
              <a:prstGeom prst="mathMultiply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 dirty="0"/>
              </a:p>
            </p:txBody>
          </p:sp>
          <p:sp>
            <p:nvSpPr>
              <p:cNvPr id="56" name="Multiplikationszeichen 55">
                <a:extLst>
                  <a:ext uri="{FF2B5EF4-FFF2-40B4-BE49-F238E27FC236}">
                    <a16:creationId xmlns:a16="http://schemas.microsoft.com/office/drawing/2014/main" id="{9085233B-AB91-43AC-A771-D57B48BEE4C6}"/>
                  </a:ext>
                </a:extLst>
              </p:cNvPr>
              <p:cNvSpPr/>
              <p:nvPr/>
            </p:nvSpPr>
            <p:spPr>
              <a:xfrm>
                <a:off x="4740618" y="2762586"/>
                <a:ext cx="72000" cy="72000"/>
              </a:xfrm>
              <a:prstGeom prst="mathMultiply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 dirty="0"/>
              </a:p>
            </p:txBody>
          </p:sp>
          <p:sp>
            <p:nvSpPr>
              <p:cNvPr id="57" name="Multiplikationszeichen 56">
                <a:extLst>
                  <a:ext uri="{FF2B5EF4-FFF2-40B4-BE49-F238E27FC236}">
                    <a16:creationId xmlns:a16="http://schemas.microsoft.com/office/drawing/2014/main" id="{7917A150-A584-4302-99ED-380195DA1526}"/>
                  </a:ext>
                </a:extLst>
              </p:cNvPr>
              <p:cNvSpPr/>
              <p:nvPr/>
            </p:nvSpPr>
            <p:spPr>
              <a:xfrm>
                <a:off x="4919952" y="2468466"/>
                <a:ext cx="72000" cy="72000"/>
              </a:xfrm>
              <a:prstGeom prst="mathMultiply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 dirty="0"/>
              </a:p>
            </p:txBody>
          </p:sp>
          <p:sp>
            <p:nvSpPr>
              <p:cNvPr id="58" name="Multiplikationszeichen 57">
                <a:extLst>
                  <a:ext uri="{FF2B5EF4-FFF2-40B4-BE49-F238E27FC236}">
                    <a16:creationId xmlns:a16="http://schemas.microsoft.com/office/drawing/2014/main" id="{09F5BF14-0967-484C-AEDC-E92C700E12DE}"/>
                  </a:ext>
                </a:extLst>
              </p:cNvPr>
              <p:cNvSpPr/>
              <p:nvPr/>
            </p:nvSpPr>
            <p:spPr>
              <a:xfrm>
                <a:off x="5135404" y="2473778"/>
                <a:ext cx="72000" cy="72000"/>
              </a:xfrm>
              <a:prstGeom prst="mathMultiply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 dirty="0"/>
              </a:p>
            </p:txBody>
          </p:sp>
          <p:sp>
            <p:nvSpPr>
              <p:cNvPr id="59" name="Multiplikationszeichen 58">
                <a:extLst>
                  <a:ext uri="{FF2B5EF4-FFF2-40B4-BE49-F238E27FC236}">
                    <a16:creationId xmlns:a16="http://schemas.microsoft.com/office/drawing/2014/main" id="{D3AF921F-0C6A-47D3-9A26-BFA80E5B2016}"/>
                  </a:ext>
                </a:extLst>
              </p:cNvPr>
              <p:cNvSpPr/>
              <p:nvPr/>
            </p:nvSpPr>
            <p:spPr>
              <a:xfrm>
                <a:off x="5349044" y="2302847"/>
                <a:ext cx="72000" cy="72000"/>
              </a:xfrm>
              <a:prstGeom prst="mathMultiply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 dirty="0"/>
              </a:p>
            </p:txBody>
          </p:sp>
          <p:sp>
            <p:nvSpPr>
              <p:cNvPr id="60" name="Multiplikationszeichen 59">
                <a:extLst>
                  <a:ext uri="{FF2B5EF4-FFF2-40B4-BE49-F238E27FC236}">
                    <a16:creationId xmlns:a16="http://schemas.microsoft.com/office/drawing/2014/main" id="{A8070CD4-6EFC-4258-BCC9-607953A9E8EB}"/>
                  </a:ext>
                </a:extLst>
              </p:cNvPr>
              <p:cNvSpPr/>
              <p:nvPr/>
            </p:nvSpPr>
            <p:spPr>
              <a:xfrm>
                <a:off x="5536124" y="2011372"/>
                <a:ext cx="72000" cy="72000"/>
              </a:xfrm>
              <a:prstGeom prst="mathMultiply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 dirty="0"/>
              </a:p>
            </p:txBody>
          </p:sp>
          <p:sp>
            <p:nvSpPr>
              <p:cNvPr id="61" name="Multiplikationszeichen 60">
                <a:extLst>
                  <a:ext uri="{FF2B5EF4-FFF2-40B4-BE49-F238E27FC236}">
                    <a16:creationId xmlns:a16="http://schemas.microsoft.com/office/drawing/2014/main" id="{8C46FE71-7A93-4549-A5C6-7D30F6AA70AB}"/>
                  </a:ext>
                </a:extLst>
              </p:cNvPr>
              <p:cNvSpPr/>
              <p:nvPr/>
            </p:nvSpPr>
            <p:spPr>
              <a:xfrm>
                <a:off x="5667029" y="2011372"/>
                <a:ext cx="72000" cy="72000"/>
              </a:xfrm>
              <a:prstGeom prst="mathMultiply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 dirty="0"/>
              </a:p>
            </p:txBody>
          </p:sp>
          <p:sp>
            <p:nvSpPr>
              <p:cNvPr id="62" name="Multiplikationszeichen 61">
                <a:extLst>
                  <a:ext uri="{FF2B5EF4-FFF2-40B4-BE49-F238E27FC236}">
                    <a16:creationId xmlns:a16="http://schemas.microsoft.com/office/drawing/2014/main" id="{BAD2EA44-E7B0-4243-BC31-74252D7A103B}"/>
                  </a:ext>
                </a:extLst>
              </p:cNvPr>
              <p:cNvSpPr/>
              <p:nvPr/>
            </p:nvSpPr>
            <p:spPr>
              <a:xfrm>
                <a:off x="5965507" y="2007956"/>
                <a:ext cx="72000" cy="72000"/>
              </a:xfrm>
              <a:prstGeom prst="mathMultiply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 dirty="0"/>
              </a:p>
            </p:txBody>
          </p:sp>
          <p:sp>
            <p:nvSpPr>
              <p:cNvPr id="63" name="Multiplikationszeichen 62">
                <a:extLst>
                  <a:ext uri="{FF2B5EF4-FFF2-40B4-BE49-F238E27FC236}">
                    <a16:creationId xmlns:a16="http://schemas.microsoft.com/office/drawing/2014/main" id="{F2044C45-8CCD-40F6-B61D-CA3782E0416E}"/>
                  </a:ext>
                </a:extLst>
              </p:cNvPr>
              <p:cNvSpPr/>
              <p:nvPr/>
            </p:nvSpPr>
            <p:spPr>
              <a:xfrm>
                <a:off x="4310619" y="2714674"/>
                <a:ext cx="72000" cy="72000"/>
              </a:xfrm>
              <a:prstGeom prst="mathMultiply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 dirty="0"/>
              </a:p>
            </p:txBody>
          </p:sp>
          <p:sp>
            <p:nvSpPr>
              <p:cNvPr id="64" name="Multiplikationszeichen 63">
                <a:extLst>
                  <a:ext uri="{FF2B5EF4-FFF2-40B4-BE49-F238E27FC236}">
                    <a16:creationId xmlns:a16="http://schemas.microsoft.com/office/drawing/2014/main" id="{00412A30-433F-4D52-9F9D-FADE46AE00D5}"/>
                  </a:ext>
                </a:extLst>
              </p:cNvPr>
              <p:cNvSpPr/>
              <p:nvPr/>
            </p:nvSpPr>
            <p:spPr>
              <a:xfrm>
                <a:off x="4675542" y="2470221"/>
                <a:ext cx="72000" cy="72000"/>
              </a:xfrm>
              <a:prstGeom prst="mathMultiply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 dirty="0"/>
              </a:p>
            </p:txBody>
          </p:sp>
          <p:sp>
            <p:nvSpPr>
              <p:cNvPr id="65" name="Multiplikationszeichen 64">
                <a:extLst>
                  <a:ext uri="{FF2B5EF4-FFF2-40B4-BE49-F238E27FC236}">
                    <a16:creationId xmlns:a16="http://schemas.microsoft.com/office/drawing/2014/main" id="{64FB1B9C-0B86-4DA6-8C04-C62E23E98DC0}"/>
                  </a:ext>
                </a:extLst>
              </p:cNvPr>
              <p:cNvSpPr/>
              <p:nvPr/>
            </p:nvSpPr>
            <p:spPr>
              <a:xfrm>
                <a:off x="5041163" y="2218992"/>
                <a:ext cx="72000" cy="72000"/>
              </a:xfrm>
              <a:prstGeom prst="mathMultiply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 dirty="0"/>
              </a:p>
            </p:txBody>
          </p:sp>
          <p:sp>
            <p:nvSpPr>
              <p:cNvPr id="66" name="Multiplikationszeichen 65">
                <a:extLst>
                  <a:ext uri="{FF2B5EF4-FFF2-40B4-BE49-F238E27FC236}">
                    <a16:creationId xmlns:a16="http://schemas.microsoft.com/office/drawing/2014/main" id="{2383F0D9-BAA8-4509-941C-EE1B6286E417}"/>
                  </a:ext>
                </a:extLst>
              </p:cNvPr>
              <p:cNvSpPr/>
              <p:nvPr/>
            </p:nvSpPr>
            <p:spPr>
              <a:xfrm>
                <a:off x="5405219" y="1977496"/>
                <a:ext cx="72000" cy="72000"/>
              </a:xfrm>
              <a:prstGeom prst="mathMultiply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 dirty="0"/>
              </a:p>
            </p:txBody>
          </p:sp>
        </p:grpSp>
        <p:cxnSp>
          <p:nvCxnSpPr>
            <p:cNvPr id="68" name="Gerader Verbinder 67">
              <a:extLst>
                <a:ext uri="{FF2B5EF4-FFF2-40B4-BE49-F238E27FC236}">
                  <a16:creationId xmlns:a16="http://schemas.microsoft.com/office/drawing/2014/main" id="{AF5C2CE6-46FB-40BD-8338-CDD2085BC2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85706" y="3267586"/>
              <a:ext cx="363589" cy="1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Gerader Verbinder 68">
              <a:extLst>
                <a:ext uri="{FF2B5EF4-FFF2-40B4-BE49-F238E27FC236}">
                  <a16:creationId xmlns:a16="http://schemas.microsoft.com/office/drawing/2014/main" id="{E7A4DDEF-71E6-45A4-B895-B1E5CFC9F05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85705" y="3426549"/>
              <a:ext cx="363589" cy="1"/>
            </a:xfrm>
            <a:prstGeom prst="line">
              <a:avLst/>
            </a:prstGeom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feld 69">
              <a:extLst>
                <a:ext uri="{FF2B5EF4-FFF2-40B4-BE49-F238E27FC236}">
                  <a16:creationId xmlns:a16="http://schemas.microsoft.com/office/drawing/2014/main" id="{DB362AF0-B626-4619-BD9B-C89BF8B3789F}"/>
                </a:ext>
              </a:extLst>
            </p:cNvPr>
            <p:cNvSpPr txBox="1"/>
            <p:nvPr/>
          </p:nvSpPr>
          <p:spPr>
            <a:xfrm>
              <a:off x="7013409" y="3172516"/>
              <a:ext cx="1426176" cy="17425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buClr>
                  <a:schemeClr val="accent1"/>
                </a:buClr>
              </a:pPr>
              <a:r>
                <a:rPr lang="de-DE" sz="1200" dirty="0"/>
                <a:t>Stellstrom</a:t>
              </a:r>
            </a:p>
          </p:txBody>
        </p:sp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4957B19B-D257-4115-A4C2-D883A91413BB}"/>
                </a:ext>
              </a:extLst>
            </p:cNvPr>
            <p:cNvSpPr txBox="1"/>
            <p:nvPr/>
          </p:nvSpPr>
          <p:spPr>
            <a:xfrm>
              <a:off x="7013408" y="3320671"/>
              <a:ext cx="1511408" cy="17425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buClr>
                  <a:schemeClr val="accent1"/>
                </a:buClr>
              </a:pPr>
              <a:r>
                <a:rPr lang="de-DE" sz="1200" dirty="0"/>
                <a:t>Resultierender Wert</a:t>
              </a:r>
            </a:p>
          </p:txBody>
        </p:sp>
      </p:grpSp>
      <p:grpSp>
        <p:nvGrpSpPr>
          <p:cNvPr id="89" name="Gruppieren 88">
            <a:extLst>
              <a:ext uri="{FF2B5EF4-FFF2-40B4-BE49-F238E27FC236}">
                <a16:creationId xmlns:a16="http://schemas.microsoft.com/office/drawing/2014/main" id="{6BE297F0-B645-4FEB-A838-786786B7E2D7}"/>
              </a:ext>
            </a:extLst>
          </p:cNvPr>
          <p:cNvGrpSpPr/>
          <p:nvPr/>
        </p:nvGrpSpPr>
        <p:grpSpPr>
          <a:xfrm>
            <a:off x="5863712" y="1679809"/>
            <a:ext cx="1609545" cy="344285"/>
            <a:chOff x="5732752" y="994750"/>
            <a:chExt cx="1609545" cy="344285"/>
          </a:xfrm>
        </p:grpSpPr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06F427E3-0263-4A2E-AD9C-F50E7CB8D757}"/>
                </a:ext>
              </a:extLst>
            </p:cNvPr>
            <p:cNvSpPr/>
            <p:nvPr/>
          </p:nvSpPr>
          <p:spPr>
            <a:xfrm>
              <a:off x="5732753" y="994750"/>
              <a:ext cx="1609544" cy="343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/>
            </a:p>
          </p:txBody>
        </p:sp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6376DB19-69C9-4E53-AC21-C4729D1175A3}"/>
                </a:ext>
              </a:extLst>
            </p:cNvPr>
            <p:cNvSpPr/>
            <p:nvPr/>
          </p:nvSpPr>
          <p:spPr>
            <a:xfrm>
              <a:off x="5732753" y="996682"/>
              <a:ext cx="229898" cy="341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700" dirty="0">
                <a:solidFill>
                  <a:schemeClr val="tx1"/>
                </a:solidFill>
              </a:endParaRPr>
            </a:p>
          </p:txBody>
        </p:sp>
        <p:sp>
          <p:nvSpPr>
            <p:cNvPr id="75" name="Rechteck 74">
              <a:extLst>
                <a:ext uri="{FF2B5EF4-FFF2-40B4-BE49-F238E27FC236}">
                  <a16:creationId xmlns:a16="http://schemas.microsoft.com/office/drawing/2014/main" id="{5A8C9AF3-043F-48C9-9FCF-0956DF39B4F0}"/>
                </a:ext>
              </a:extLst>
            </p:cNvPr>
            <p:cNvSpPr/>
            <p:nvPr/>
          </p:nvSpPr>
          <p:spPr>
            <a:xfrm>
              <a:off x="5962651" y="996964"/>
              <a:ext cx="229898" cy="341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/>
            </a:p>
          </p:txBody>
        </p:sp>
        <p:sp>
          <p:nvSpPr>
            <p:cNvPr id="76" name="Rechteck 75">
              <a:extLst>
                <a:ext uri="{FF2B5EF4-FFF2-40B4-BE49-F238E27FC236}">
                  <a16:creationId xmlns:a16="http://schemas.microsoft.com/office/drawing/2014/main" id="{DFC9A37D-B163-4864-B4E6-E8EFA5AE08B1}"/>
                </a:ext>
              </a:extLst>
            </p:cNvPr>
            <p:cNvSpPr/>
            <p:nvPr/>
          </p:nvSpPr>
          <p:spPr>
            <a:xfrm>
              <a:off x="6192549" y="997246"/>
              <a:ext cx="229898" cy="341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/>
            </a:p>
          </p:txBody>
        </p:sp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C243CDEE-E620-4B03-B04B-935BB3412C53}"/>
                </a:ext>
              </a:extLst>
            </p:cNvPr>
            <p:cNvSpPr/>
            <p:nvPr/>
          </p:nvSpPr>
          <p:spPr>
            <a:xfrm>
              <a:off x="6422420" y="995764"/>
              <a:ext cx="229898" cy="341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/>
            </a:p>
          </p:txBody>
        </p:sp>
        <p:sp>
          <p:nvSpPr>
            <p:cNvPr id="78" name="Rechteck 77">
              <a:extLst>
                <a:ext uri="{FF2B5EF4-FFF2-40B4-BE49-F238E27FC236}">
                  <a16:creationId xmlns:a16="http://schemas.microsoft.com/office/drawing/2014/main" id="{FA43CDC4-67AD-4635-B822-E6AF6FD42479}"/>
                </a:ext>
              </a:extLst>
            </p:cNvPr>
            <p:cNvSpPr/>
            <p:nvPr/>
          </p:nvSpPr>
          <p:spPr>
            <a:xfrm>
              <a:off x="6653973" y="996500"/>
              <a:ext cx="229898" cy="341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/>
            </a:p>
          </p:txBody>
        </p:sp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1B718EB0-2F28-454F-8C2D-6C62845D541A}"/>
                </a:ext>
              </a:extLst>
            </p:cNvPr>
            <p:cNvSpPr/>
            <p:nvPr/>
          </p:nvSpPr>
          <p:spPr>
            <a:xfrm>
              <a:off x="6883794" y="996233"/>
              <a:ext cx="229898" cy="341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/>
            </a:p>
          </p:txBody>
        </p:sp>
        <p:sp>
          <p:nvSpPr>
            <p:cNvPr id="80" name="Rechteck 79">
              <a:extLst>
                <a:ext uri="{FF2B5EF4-FFF2-40B4-BE49-F238E27FC236}">
                  <a16:creationId xmlns:a16="http://schemas.microsoft.com/office/drawing/2014/main" id="{0DD78981-E213-41AD-80D9-F4A9C47207A2}"/>
                </a:ext>
              </a:extLst>
            </p:cNvPr>
            <p:cNvSpPr/>
            <p:nvPr/>
          </p:nvSpPr>
          <p:spPr>
            <a:xfrm>
              <a:off x="7112398" y="996233"/>
              <a:ext cx="229898" cy="341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/>
            </a:p>
          </p:txBody>
        </p:sp>
        <p:sp>
          <p:nvSpPr>
            <p:cNvPr id="81" name="Rechteck 80">
              <a:extLst>
                <a:ext uri="{FF2B5EF4-FFF2-40B4-BE49-F238E27FC236}">
                  <a16:creationId xmlns:a16="http://schemas.microsoft.com/office/drawing/2014/main" id="{9496ACE9-927C-4C00-B71D-C88406FD97ED}"/>
                </a:ext>
              </a:extLst>
            </p:cNvPr>
            <p:cNvSpPr/>
            <p:nvPr/>
          </p:nvSpPr>
          <p:spPr>
            <a:xfrm>
              <a:off x="5732752" y="1165644"/>
              <a:ext cx="1609544" cy="1708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/>
            </a:p>
          </p:txBody>
        </p:sp>
        <p:sp>
          <p:nvSpPr>
            <p:cNvPr id="82" name="Textfeld 81">
              <a:extLst>
                <a:ext uri="{FF2B5EF4-FFF2-40B4-BE49-F238E27FC236}">
                  <a16:creationId xmlns:a16="http://schemas.microsoft.com/office/drawing/2014/main" id="{D2D70918-EC02-435B-98D9-329A4048BD9B}"/>
                </a:ext>
              </a:extLst>
            </p:cNvPr>
            <p:cNvSpPr txBox="1"/>
            <p:nvPr/>
          </p:nvSpPr>
          <p:spPr>
            <a:xfrm>
              <a:off x="5762776" y="1002118"/>
              <a:ext cx="168224" cy="15539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buClr>
                  <a:schemeClr val="accent1"/>
                </a:buClr>
              </a:pPr>
              <a:r>
                <a:rPr lang="de-DE" sz="900" dirty="0"/>
                <a:t>6A</a:t>
              </a:r>
            </a:p>
          </p:txBody>
        </p:sp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A8D13D7C-47A1-48F7-AF97-8EE4518D800E}"/>
                </a:ext>
              </a:extLst>
            </p:cNvPr>
            <p:cNvSpPr txBox="1"/>
            <p:nvPr/>
          </p:nvSpPr>
          <p:spPr>
            <a:xfrm>
              <a:off x="5990453" y="1002118"/>
              <a:ext cx="168224" cy="15539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buClr>
                  <a:schemeClr val="accent1"/>
                </a:buClr>
              </a:pPr>
              <a:r>
                <a:rPr lang="de-DE" sz="900" dirty="0"/>
                <a:t>7A</a:t>
              </a:r>
            </a:p>
          </p:txBody>
        </p:sp>
        <p:sp>
          <p:nvSpPr>
            <p:cNvPr id="84" name="Textfeld 83">
              <a:extLst>
                <a:ext uri="{FF2B5EF4-FFF2-40B4-BE49-F238E27FC236}">
                  <a16:creationId xmlns:a16="http://schemas.microsoft.com/office/drawing/2014/main" id="{E54D8A63-4A40-4C1C-A03D-CDDD97D5EF0C}"/>
                </a:ext>
              </a:extLst>
            </p:cNvPr>
            <p:cNvSpPr txBox="1"/>
            <p:nvPr/>
          </p:nvSpPr>
          <p:spPr>
            <a:xfrm>
              <a:off x="6218980" y="1000176"/>
              <a:ext cx="168224" cy="15539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buClr>
                  <a:schemeClr val="accent1"/>
                </a:buClr>
              </a:pPr>
              <a:r>
                <a:rPr lang="de-DE" sz="900" dirty="0"/>
                <a:t>8A</a:t>
              </a:r>
            </a:p>
          </p:txBody>
        </p: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2A5407C6-8031-408C-B10A-410B482D0944}"/>
                </a:ext>
              </a:extLst>
            </p:cNvPr>
            <p:cNvSpPr txBox="1"/>
            <p:nvPr/>
          </p:nvSpPr>
          <p:spPr>
            <a:xfrm>
              <a:off x="6455559" y="1001189"/>
              <a:ext cx="168224" cy="15539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buClr>
                  <a:schemeClr val="accent1"/>
                </a:buClr>
              </a:pPr>
              <a:r>
                <a:rPr lang="de-DE" sz="900" dirty="0"/>
                <a:t>9A</a:t>
              </a:r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5175B4D9-C394-4439-8CA6-86249275DCFF}"/>
                </a:ext>
              </a:extLst>
            </p:cNvPr>
            <p:cNvSpPr txBox="1"/>
            <p:nvPr/>
          </p:nvSpPr>
          <p:spPr>
            <a:xfrm>
              <a:off x="6664010" y="1002118"/>
              <a:ext cx="206690" cy="15539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buClr>
                  <a:schemeClr val="accent1"/>
                </a:buClr>
              </a:pPr>
              <a:r>
                <a:rPr lang="de-DE" sz="900" dirty="0"/>
                <a:t>10A</a:t>
              </a:r>
            </a:p>
          </p:txBody>
        </p:sp>
        <p:sp>
          <p:nvSpPr>
            <p:cNvPr id="87" name="Textfeld 86">
              <a:extLst>
                <a:ext uri="{FF2B5EF4-FFF2-40B4-BE49-F238E27FC236}">
                  <a16:creationId xmlns:a16="http://schemas.microsoft.com/office/drawing/2014/main" id="{66407703-2E20-4BF2-9B3D-D8B8CE04E031}"/>
                </a:ext>
              </a:extLst>
            </p:cNvPr>
            <p:cNvSpPr txBox="1"/>
            <p:nvPr/>
          </p:nvSpPr>
          <p:spPr>
            <a:xfrm>
              <a:off x="6890967" y="1005631"/>
              <a:ext cx="206690" cy="15539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buClr>
                  <a:schemeClr val="accent1"/>
                </a:buClr>
              </a:pPr>
              <a:r>
                <a:rPr lang="de-DE" sz="900" dirty="0"/>
                <a:t>…</a:t>
              </a:r>
            </a:p>
          </p:txBody>
        </p:sp>
        <p:sp>
          <p:nvSpPr>
            <p:cNvPr id="88" name="Textfeld 87">
              <a:extLst>
                <a:ext uri="{FF2B5EF4-FFF2-40B4-BE49-F238E27FC236}">
                  <a16:creationId xmlns:a16="http://schemas.microsoft.com/office/drawing/2014/main" id="{10DD3EB9-AC28-4457-83B3-C27CBD4A4A36}"/>
                </a:ext>
              </a:extLst>
            </p:cNvPr>
            <p:cNvSpPr txBox="1"/>
            <p:nvPr/>
          </p:nvSpPr>
          <p:spPr>
            <a:xfrm>
              <a:off x="7119494" y="1005215"/>
              <a:ext cx="206690" cy="15539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buClr>
                  <a:schemeClr val="accent1"/>
                </a:buClr>
              </a:pPr>
              <a:r>
                <a:rPr lang="de-DE" sz="900" dirty="0"/>
                <a:t>16A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6862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2025154" y="896029"/>
            <a:ext cx="5093691" cy="1360800"/>
          </a:xfrm>
        </p:spPr>
        <p:txBody>
          <a:bodyPr/>
          <a:lstStyle/>
          <a:p>
            <a:r>
              <a:rPr lang="de-DE" dirty="0"/>
              <a:t>Erprobung</a:t>
            </a:r>
            <a:r>
              <a:rPr lang="en-GB" dirty="0"/>
              <a:t> und </a:t>
            </a:r>
            <a:r>
              <a:rPr lang="de-DE" dirty="0"/>
              <a:t>Validierung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de-DE" dirty="0"/>
              <a:t>Kapitel</a:t>
            </a:r>
            <a:r>
              <a:rPr lang="en-GB" dirty="0"/>
              <a:t> 4	</a:t>
            </a:r>
          </a:p>
        </p:txBody>
      </p:sp>
    </p:spTree>
    <p:extLst>
      <p:ext uri="{BB962C8B-B14F-4D97-AF65-F5344CB8AC3E}">
        <p14:creationId xmlns:p14="http://schemas.microsoft.com/office/powerpoint/2010/main" val="3416866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Erprobung</a:t>
            </a:r>
            <a:r>
              <a:rPr lang="en-GB" dirty="0"/>
              <a:t> und </a:t>
            </a:r>
            <a:r>
              <a:rPr lang="de-DE" dirty="0"/>
              <a:t>Validierung</a:t>
            </a:r>
            <a:endParaRPr lang="en-GB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01.10.2019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 Universität Stuttgart | Philipp Metzler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0290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2025154" y="896029"/>
            <a:ext cx="5093691" cy="1360800"/>
          </a:xfrm>
        </p:spPr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de-DE" dirty="0"/>
              <a:t>Kapitel</a:t>
            </a:r>
            <a:r>
              <a:rPr lang="en-GB" dirty="0"/>
              <a:t> 4	</a:t>
            </a:r>
          </a:p>
        </p:txBody>
      </p:sp>
    </p:spTree>
    <p:extLst>
      <p:ext uri="{BB962C8B-B14F-4D97-AF65-F5344CB8AC3E}">
        <p14:creationId xmlns:p14="http://schemas.microsoft.com/office/powerpoint/2010/main" val="3345441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</a:t>
            </a:r>
            <a:endParaRPr lang="en-GB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01.10.2019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 Universität Stuttgart | Philipp Metzler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0676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1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Philipp Metzler</a:t>
            </a:r>
            <a:endParaRPr lang="en-GB" dirty="0"/>
          </a:p>
        </p:txBody>
      </p:sp>
      <p:sp>
        <p:nvSpPr>
          <p:cNvPr id="21" name="Textplatzhalter 2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/>
              <a:t>st156449@stud.uni-stuttgart.de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2184223-F078-4B54-A5DF-E60B25F81A7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832914" y="3249157"/>
            <a:ext cx="649267" cy="23833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96DEA2C-32BA-4A86-AEF1-C789A498B85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832914" y="3001893"/>
            <a:ext cx="649267" cy="23833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F04EDFB9-5288-47F1-B6F9-E184F0BF455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306219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Einleitung</a:t>
            </a:r>
            <a:r>
              <a:rPr lang="en-GB" dirty="0"/>
              <a:t> und </a:t>
            </a:r>
            <a:r>
              <a:rPr lang="en-GB" dirty="0" err="1"/>
              <a:t>Aufgabenstellung</a:t>
            </a:r>
            <a:endParaRPr lang="en-GB" dirty="0"/>
          </a:p>
        </p:txBody>
      </p:sp>
      <p:sp>
        <p:nvSpPr>
          <p:cNvPr id="9" name="Textplatzhalt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GB" dirty="0" err="1"/>
              <a:t>Kapitel</a:t>
            </a:r>
            <a:r>
              <a:rPr lang="en-GB" dirty="0"/>
              <a:t> 1	</a:t>
            </a:r>
          </a:p>
        </p:txBody>
      </p:sp>
    </p:spTree>
    <p:extLst>
      <p:ext uri="{BB962C8B-B14F-4D97-AF65-F5344CB8AC3E}">
        <p14:creationId xmlns:p14="http://schemas.microsoft.com/office/powerpoint/2010/main" val="2840499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Inhaltsplatzhalter 12">
            <a:extLst>
              <a:ext uri="{FF2B5EF4-FFF2-40B4-BE49-F238E27FC236}">
                <a16:creationId xmlns:a16="http://schemas.microsoft.com/office/drawing/2014/main" id="{D71448CD-BA85-4215-A0E6-BFB0CBC9F5E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28909445"/>
              </p:ext>
            </p:extLst>
          </p:nvPr>
        </p:nvGraphicFramePr>
        <p:xfrm>
          <a:off x="539749" y="1491171"/>
          <a:ext cx="2656203" cy="349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01.10.2019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 Universität Stuttgart | Philipp Metzler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3</a:t>
            </a:fld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24736D3-A456-4855-89E5-F7970FA2B77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818" t="2991" r="3646" b="2049"/>
          <a:stretch/>
        </p:blipFill>
        <p:spPr>
          <a:xfrm>
            <a:off x="3418203" y="1490227"/>
            <a:ext cx="5333685" cy="3492000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16" name="Textplatzhalter 5">
            <a:extLst>
              <a:ext uri="{FF2B5EF4-FFF2-40B4-BE49-F238E27FC236}">
                <a16:creationId xmlns:a16="http://schemas.microsoft.com/office/drawing/2014/main" id="{AB11BDAD-EC3F-4374-AD4D-53AE91CCD6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8000" y="716400"/>
            <a:ext cx="8208000" cy="276225"/>
          </a:xfrm>
        </p:spPr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17" name="Titel 6">
            <a:extLst>
              <a:ext uri="{FF2B5EF4-FFF2-40B4-BE49-F238E27FC236}">
                <a16:creationId xmlns:a16="http://schemas.microsoft.com/office/drawing/2014/main" id="{A292E6F0-1105-4F44-AD6C-D8B5C06AA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396000"/>
            <a:ext cx="8207375" cy="278290"/>
          </a:xfrm>
        </p:spPr>
        <p:txBody>
          <a:bodyPr/>
          <a:lstStyle/>
          <a:p>
            <a:r>
              <a:rPr lang="de-DE" dirty="0"/>
              <a:t>Einleitung</a:t>
            </a:r>
            <a:r>
              <a:rPr lang="en-GB" dirty="0"/>
              <a:t> und </a:t>
            </a:r>
            <a:r>
              <a:rPr lang="de-DE" dirty="0"/>
              <a:t>Aufgabenstellung</a:t>
            </a:r>
          </a:p>
        </p:txBody>
      </p:sp>
    </p:spTree>
    <p:extLst>
      <p:ext uri="{BB962C8B-B14F-4D97-AF65-F5344CB8AC3E}">
        <p14:creationId xmlns:p14="http://schemas.microsoft.com/office/powerpoint/2010/main" val="2780416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E4D9E561-2EC8-45D0-8735-B52A8B4760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5151386"/>
              </p:ext>
            </p:extLst>
          </p:nvPr>
        </p:nvGraphicFramePr>
        <p:xfrm>
          <a:off x="468313" y="1219200"/>
          <a:ext cx="8207375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DEF5726-DC6C-44EC-B601-925D7BC13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20.01.2016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AF3B61D-313D-409C-BD05-B980B6DA7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Universität Stuttgart | Stefan Tenbohlen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0BDC6EA-B573-4FE6-A470-C2ACFCF06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4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FCCABDC-9206-4BB2-8C37-A1F60E029D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Aufgabenstellung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2DFE6698-917E-4227-929F-94BAD1311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  <a:r>
              <a:rPr lang="en-GB" dirty="0"/>
              <a:t> und </a:t>
            </a:r>
            <a:r>
              <a:rPr lang="de-DE" dirty="0"/>
              <a:t>Aufgabenstellung</a:t>
            </a:r>
          </a:p>
        </p:txBody>
      </p:sp>
    </p:spTree>
    <p:extLst>
      <p:ext uri="{BB962C8B-B14F-4D97-AF65-F5344CB8AC3E}">
        <p14:creationId xmlns:p14="http://schemas.microsoft.com/office/powerpoint/2010/main" val="3815089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2423166" y="851425"/>
            <a:ext cx="4297668" cy="1360800"/>
          </a:xfrm>
        </p:spPr>
        <p:txBody>
          <a:bodyPr/>
          <a:lstStyle/>
          <a:p>
            <a:r>
              <a:rPr lang="de-DE" dirty="0"/>
              <a:t>Anforderungen</a:t>
            </a:r>
            <a:r>
              <a:rPr lang="en-GB" dirty="0"/>
              <a:t> an das </a:t>
            </a:r>
            <a:r>
              <a:rPr lang="de-DE" dirty="0"/>
              <a:t>Lastmanagement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de-DE" dirty="0"/>
              <a:t>Kapitel</a:t>
            </a:r>
            <a:r>
              <a:rPr lang="en-GB" dirty="0"/>
              <a:t> 2	</a:t>
            </a:r>
          </a:p>
        </p:txBody>
      </p:sp>
    </p:spTree>
    <p:extLst>
      <p:ext uri="{BB962C8B-B14F-4D97-AF65-F5344CB8AC3E}">
        <p14:creationId xmlns:p14="http://schemas.microsoft.com/office/powerpoint/2010/main" val="2759224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Einzuhaltende</a:t>
            </a:r>
            <a:r>
              <a:rPr lang="en-GB" dirty="0"/>
              <a:t> </a:t>
            </a:r>
            <a:r>
              <a:rPr lang="de-DE" dirty="0"/>
              <a:t>Grenzwerte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Anforderungen</a:t>
            </a:r>
            <a:r>
              <a:rPr lang="en-GB" dirty="0"/>
              <a:t> an das </a:t>
            </a:r>
            <a:r>
              <a:rPr lang="de-DE" dirty="0"/>
              <a:t>Lastmanagement</a:t>
            </a:r>
            <a:endParaRPr lang="en-GB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01.10.2019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 Universität Stuttgart | Philipp Metzler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6</a:t>
            </a:fld>
            <a:endParaRPr lang="de-DE" dirty="0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D59F3018-F993-4D56-A42E-2133D66FBA12}"/>
              </a:ext>
            </a:extLst>
          </p:cNvPr>
          <p:cNvGrpSpPr/>
          <p:nvPr/>
        </p:nvGrpSpPr>
        <p:grpSpPr>
          <a:xfrm>
            <a:off x="3405147" y="1454650"/>
            <a:ext cx="2460703" cy="3501324"/>
            <a:chOff x="4177990" y="1598341"/>
            <a:chExt cx="2460703" cy="3501324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18FB0F2F-3A5F-4A42-B9F3-C2857DF7CB80}"/>
                </a:ext>
              </a:extLst>
            </p:cNvPr>
            <p:cNvSpPr/>
            <p:nvPr/>
          </p:nvSpPr>
          <p:spPr>
            <a:xfrm>
              <a:off x="4177990" y="1598341"/>
              <a:ext cx="2460703" cy="350132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/>
            </a:p>
          </p:txBody>
        </p:sp>
        <p:sp>
          <p:nvSpPr>
            <p:cNvPr id="14" name="Rechteck: abgerundete Ecken 13">
              <a:extLst>
                <a:ext uri="{FF2B5EF4-FFF2-40B4-BE49-F238E27FC236}">
                  <a16:creationId xmlns:a16="http://schemas.microsoft.com/office/drawing/2014/main" id="{7A81299B-A9AC-4817-8058-94EC81C070E8}"/>
                </a:ext>
              </a:extLst>
            </p:cNvPr>
            <p:cNvSpPr/>
            <p:nvPr/>
          </p:nvSpPr>
          <p:spPr>
            <a:xfrm>
              <a:off x="4289502" y="1722122"/>
              <a:ext cx="2240724" cy="914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>
                  <a:solidFill>
                    <a:schemeClr val="tx1"/>
                  </a:solidFill>
                </a:rPr>
                <a:t>Statisches Lastmanagement</a:t>
              </a:r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hteck: abgerundete Ecken 14">
              <a:extLst>
                <a:ext uri="{FF2B5EF4-FFF2-40B4-BE49-F238E27FC236}">
                  <a16:creationId xmlns:a16="http://schemas.microsoft.com/office/drawing/2014/main" id="{A1DAACF4-BF57-48EF-AF8D-4DA15D49EE4A}"/>
                </a:ext>
              </a:extLst>
            </p:cNvPr>
            <p:cNvSpPr/>
            <p:nvPr/>
          </p:nvSpPr>
          <p:spPr>
            <a:xfrm>
              <a:off x="4429989" y="2834643"/>
              <a:ext cx="1956703" cy="914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/>
                  </a:solidFill>
                </a:rPr>
                <a:t>Leistung</a:t>
              </a:r>
            </a:p>
          </p:txBody>
        </p:sp>
        <p:sp>
          <p:nvSpPr>
            <p:cNvPr id="16" name="Rechteck: abgerundete Ecken 15">
              <a:extLst>
                <a:ext uri="{FF2B5EF4-FFF2-40B4-BE49-F238E27FC236}">
                  <a16:creationId xmlns:a16="http://schemas.microsoft.com/office/drawing/2014/main" id="{A20698C6-331E-4010-8539-79C0D320B870}"/>
                </a:ext>
              </a:extLst>
            </p:cNvPr>
            <p:cNvSpPr/>
            <p:nvPr/>
          </p:nvSpPr>
          <p:spPr>
            <a:xfrm>
              <a:off x="4429988" y="3920578"/>
              <a:ext cx="1956703" cy="914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/>
                  </a:solidFill>
                </a:rPr>
                <a:t>Leiterströme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62BC5B02-DD5A-4916-A6D6-B55C9D1269EC}"/>
              </a:ext>
            </a:extLst>
          </p:cNvPr>
          <p:cNvGrpSpPr/>
          <p:nvPr/>
        </p:nvGrpSpPr>
        <p:grpSpPr>
          <a:xfrm>
            <a:off x="668298" y="1454650"/>
            <a:ext cx="2460703" cy="3501324"/>
            <a:chOff x="4177990" y="1598341"/>
            <a:chExt cx="2460703" cy="3501324"/>
          </a:xfrm>
        </p:grpSpPr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9E86C41E-5DAA-4C02-8834-DA54554B9EAD}"/>
                </a:ext>
              </a:extLst>
            </p:cNvPr>
            <p:cNvSpPr/>
            <p:nvPr/>
          </p:nvSpPr>
          <p:spPr>
            <a:xfrm>
              <a:off x="4177990" y="1598341"/>
              <a:ext cx="2460703" cy="350132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/>
            </a:p>
          </p:txBody>
        </p:sp>
        <p:sp>
          <p:nvSpPr>
            <p:cNvPr id="20" name="Rechteck: abgerundete Ecken 19">
              <a:extLst>
                <a:ext uri="{FF2B5EF4-FFF2-40B4-BE49-F238E27FC236}">
                  <a16:creationId xmlns:a16="http://schemas.microsoft.com/office/drawing/2014/main" id="{2A2D86BE-A86F-4402-BA0D-19F94F1ACF01}"/>
                </a:ext>
              </a:extLst>
            </p:cNvPr>
            <p:cNvSpPr/>
            <p:nvPr/>
          </p:nvSpPr>
          <p:spPr>
            <a:xfrm>
              <a:off x="4289502" y="1722122"/>
              <a:ext cx="2240724" cy="914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/>
                  </a:solidFill>
                </a:rPr>
                <a:t>Dynamisches Lastmanagement</a:t>
              </a:r>
            </a:p>
          </p:txBody>
        </p:sp>
        <p:sp>
          <p:nvSpPr>
            <p:cNvPr id="21" name="Rechteck: abgerundete Ecken 20">
              <a:extLst>
                <a:ext uri="{FF2B5EF4-FFF2-40B4-BE49-F238E27FC236}">
                  <a16:creationId xmlns:a16="http://schemas.microsoft.com/office/drawing/2014/main" id="{E6E386D2-EAAF-4085-85B4-74C59920F6BA}"/>
                </a:ext>
              </a:extLst>
            </p:cNvPr>
            <p:cNvSpPr/>
            <p:nvPr/>
          </p:nvSpPr>
          <p:spPr>
            <a:xfrm>
              <a:off x="4429989" y="2834643"/>
              <a:ext cx="1956703" cy="914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/>
                  </a:solidFill>
                </a:rPr>
                <a:t>Leistung</a:t>
              </a:r>
            </a:p>
          </p:txBody>
        </p:sp>
        <p:sp>
          <p:nvSpPr>
            <p:cNvPr id="22" name="Rechteck: abgerundete Ecken 21">
              <a:extLst>
                <a:ext uri="{FF2B5EF4-FFF2-40B4-BE49-F238E27FC236}">
                  <a16:creationId xmlns:a16="http://schemas.microsoft.com/office/drawing/2014/main" id="{652532F8-7F8C-48CD-9DAC-90D1468C2A55}"/>
                </a:ext>
              </a:extLst>
            </p:cNvPr>
            <p:cNvSpPr/>
            <p:nvPr/>
          </p:nvSpPr>
          <p:spPr>
            <a:xfrm>
              <a:off x="4429988" y="3920578"/>
              <a:ext cx="1956703" cy="914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/>
                  </a:solidFill>
                </a:rPr>
                <a:t>Leiterströme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C0558D97-078F-4952-AECD-6E190DE8A790}"/>
              </a:ext>
            </a:extLst>
          </p:cNvPr>
          <p:cNvGrpSpPr/>
          <p:nvPr/>
        </p:nvGrpSpPr>
        <p:grpSpPr>
          <a:xfrm>
            <a:off x="6141996" y="1454650"/>
            <a:ext cx="2460703" cy="3501324"/>
            <a:chOff x="4177990" y="1598341"/>
            <a:chExt cx="2460703" cy="3501324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0969CA06-A151-4EA1-9A08-C4FA8479E4E8}"/>
                </a:ext>
              </a:extLst>
            </p:cNvPr>
            <p:cNvSpPr/>
            <p:nvPr/>
          </p:nvSpPr>
          <p:spPr>
            <a:xfrm>
              <a:off x="4177990" y="1598341"/>
              <a:ext cx="2460703" cy="350132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/>
            </a:p>
          </p:txBody>
        </p:sp>
        <p:sp>
          <p:nvSpPr>
            <p:cNvPr id="25" name="Rechteck: abgerundete Ecken 24">
              <a:extLst>
                <a:ext uri="{FF2B5EF4-FFF2-40B4-BE49-F238E27FC236}">
                  <a16:creationId xmlns:a16="http://schemas.microsoft.com/office/drawing/2014/main" id="{93FB7B52-0346-43D1-8FA0-01F01ABB34C2}"/>
                </a:ext>
              </a:extLst>
            </p:cNvPr>
            <p:cNvSpPr/>
            <p:nvPr/>
          </p:nvSpPr>
          <p:spPr>
            <a:xfrm>
              <a:off x="4289502" y="1722122"/>
              <a:ext cx="2240724" cy="914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/>
                  </a:solidFill>
                </a:rPr>
                <a:t>VDE-AR-N 4100</a:t>
              </a:r>
            </a:p>
            <a:p>
              <a:pPr algn="ctr"/>
              <a:r>
                <a:rPr lang="de-DE" sz="1400" dirty="0">
                  <a:solidFill>
                    <a:schemeClr val="tx1"/>
                  </a:solidFill>
                </a:rPr>
                <a:t>(TAB-Niederspannung)</a:t>
              </a:r>
            </a:p>
          </p:txBody>
        </p:sp>
        <p:sp>
          <p:nvSpPr>
            <p:cNvPr id="26" name="Rechteck: abgerundete Ecken 25">
              <a:extLst>
                <a:ext uri="{FF2B5EF4-FFF2-40B4-BE49-F238E27FC236}">
                  <a16:creationId xmlns:a16="http://schemas.microsoft.com/office/drawing/2014/main" id="{C2AF879E-ADD0-43C5-AE1C-66DB26CBBB5B}"/>
                </a:ext>
              </a:extLst>
            </p:cNvPr>
            <p:cNvSpPr/>
            <p:nvPr/>
          </p:nvSpPr>
          <p:spPr>
            <a:xfrm>
              <a:off x="4429989" y="2834643"/>
              <a:ext cx="1956703" cy="914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/>
                  </a:solidFill>
                </a:rPr>
                <a:t>Phasen-</a:t>
              </a:r>
              <a:r>
                <a:rPr lang="de-DE" sz="1600" dirty="0" err="1">
                  <a:solidFill>
                    <a:schemeClr val="tx1"/>
                  </a:solidFill>
                </a:rPr>
                <a:t>unsymmetrie</a:t>
              </a:r>
              <a:endParaRPr lang="de-DE" sz="1600" dirty="0">
                <a:solidFill>
                  <a:schemeClr val="tx1"/>
                </a:solidFill>
              </a:endParaRPr>
            </a:p>
            <a:p>
              <a:pPr algn="ctr"/>
              <a:r>
                <a:rPr lang="de-DE" sz="1600" dirty="0">
                  <a:solidFill>
                    <a:schemeClr val="tx1"/>
                  </a:solidFill>
                </a:rPr>
                <a:t>(4,6 VA)</a:t>
              </a:r>
            </a:p>
          </p:txBody>
        </p:sp>
        <p:sp>
          <p:nvSpPr>
            <p:cNvPr id="27" name="Rechteck: abgerundete Ecken 26">
              <a:extLst>
                <a:ext uri="{FF2B5EF4-FFF2-40B4-BE49-F238E27FC236}">
                  <a16:creationId xmlns:a16="http://schemas.microsoft.com/office/drawing/2014/main" id="{7E866EB9-2BFF-4F43-BE70-DB5981DA82C0}"/>
                </a:ext>
              </a:extLst>
            </p:cNvPr>
            <p:cNvSpPr/>
            <p:nvPr/>
          </p:nvSpPr>
          <p:spPr>
            <a:xfrm>
              <a:off x="4429988" y="3920578"/>
              <a:ext cx="1956703" cy="914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/>
                  </a:solidFill>
                </a:rPr>
                <a:t>Leistung ein-phasiger Lasten</a:t>
              </a:r>
            </a:p>
            <a:p>
              <a:pPr algn="ctr"/>
              <a:r>
                <a:rPr lang="de-DE" sz="1600" dirty="0">
                  <a:solidFill>
                    <a:schemeClr val="tx1"/>
                  </a:solidFill>
                </a:rPr>
                <a:t>(13,8 kVA)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1414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nhaltsplatzhalter 1">
            <a:extLst>
              <a:ext uri="{FF2B5EF4-FFF2-40B4-BE49-F238E27FC236}">
                <a16:creationId xmlns:a16="http://schemas.microsoft.com/office/drawing/2014/main" id="{5EF3F7D3-13A2-490D-BBA6-5E81D6E24C8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644696" y="1367330"/>
            <a:ext cx="3941959" cy="1303432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523875" y="1367330"/>
            <a:ext cx="3960000" cy="3492000"/>
          </a:xfrm>
        </p:spPr>
        <p:txBody>
          <a:bodyPr/>
          <a:lstStyle/>
          <a:p>
            <a:r>
              <a:rPr lang="de-DE" dirty="0"/>
              <a:t>Verhalten</a:t>
            </a:r>
            <a:r>
              <a:rPr lang="en-GB" dirty="0"/>
              <a:t> der </a:t>
            </a:r>
            <a:r>
              <a:rPr lang="de-DE" dirty="0"/>
              <a:t>Fahrzeuge</a:t>
            </a:r>
            <a:r>
              <a:rPr lang="en-GB" dirty="0"/>
              <a:t>:</a:t>
            </a:r>
          </a:p>
          <a:p>
            <a:pPr lvl="1"/>
            <a:r>
              <a:rPr lang="de-DE" sz="1350" dirty="0"/>
              <a:t>Stellstrom</a:t>
            </a:r>
            <a:r>
              <a:rPr lang="en-GB" sz="1350" dirty="0"/>
              <a:t> </a:t>
            </a:r>
            <a:r>
              <a:rPr lang="de-DE" sz="1350" dirty="0"/>
              <a:t>zw</a:t>
            </a:r>
            <a:r>
              <a:rPr lang="en-GB" sz="1350" dirty="0"/>
              <a:t>.: 6 A … 16 A in 1 A – </a:t>
            </a:r>
            <a:r>
              <a:rPr lang="de-DE" sz="1350" dirty="0"/>
              <a:t>Schritten</a:t>
            </a:r>
          </a:p>
          <a:p>
            <a:pPr lvl="1"/>
            <a:r>
              <a:rPr lang="de-DE" sz="1350" dirty="0"/>
              <a:t>Fahrzeuge</a:t>
            </a:r>
            <a:r>
              <a:rPr lang="en-GB" sz="1350" dirty="0"/>
              <a:t> laden </a:t>
            </a:r>
            <a:r>
              <a:rPr lang="de-DE" sz="1350" dirty="0"/>
              <a:t>ein</a:t>
            </a:r>
            <a:r>
              <a:rPr lang="en-GB" sz="1350" dirty="0"/>
              <a:t>-, </a:t>
            </a:r>
            <a:r>
              <a:rPr lang="de-DE" sz="1350" dirty="0"/>
              <a:t>zwei</a:t>
            </a:r>
            <a:r>
              <a:rPr lang="en-GB" sz="1350" dirty="0"/>
              <a:t>- </a:t>
            </a:r>
            <a:r>
              <a:rPr lang="de-DE" sz="1350" dirty="0"/>
              <a:t>oder</a:t>
            </a:r>
            <a:r>
              <a:rPr lang="en-GB" sz="1350" dirty="0"/>
              <a:t> </a:t>
            </a:r>
            <a:r>
              <a:rPr lang="de-DE" sz="1350" dirty="0"/>
              <a:t>dreiphasig</a:t>
            </a:r>
          </a:p>
          <a:p>
            <a:pPr lvl="1"/>
            <a:r>
              <a:rPr lang="de-DE" sz="1350" dirty="0"/>
              <a:t>Fahrzeuge</a:t>
            </a:r>
            <a:r>
              <a:rPr lang="en-GB" sz="1350" dirty="0"/>
              <a:t> </a:t>
            </a:r>
            <a:r>
              <a:rPr lang="de-DE" sz="1350" dirty="0"/>
              <a:t>folgen</a:t>
            </a:r>
            <a:r>
              <a:rPr lang="en-GB" sz="1350" dirty="0"/>
              <a:t> </a:t>
            </a:r>
            <a:r>
              <a:rPr lang="de-DE" sz="1350" dirty="0"/>
              <a:t>Stellstrom</a:t>
            </a:r>
            <a:r>
              <a:rPr lang="en-GB" sz="1350" dirty="0"/>
              <a:t> </a:t>
            </a:r>
            <a:r>
              <a:rPr lang="de-DE" sz="1350" dirty="0"/>
              <a:t>nicht</a:t>
            </a:r>
            <a:r>
              <a:rPr lang="en-GB" sz="1350" dirty="0"/>
              <a:t> </a:t>
            </a:r>
            <a:r>
              <a:rPr lang="de-DE" sz="1350" dirty="0"/>
              <a:t>genau</a:t>
            </a:r>
          </a:p>
          <a:p>
            <a:pPr lvl="1"/>
            <a:r>
              <a:rPr lang="de-DE" sz="1350" dirty="0"/>
              <a:t>Leistungen</a:t>
            </a:r>
            <a:r>
              <a:rPr lang="en-GB" sz="1350" dirty="0"/>
              <a:t> und </a:t>
            </a:r>
            <a:r>
              <a:rPr lang="de-DE" sz="1350" dirty="0"/>
              <a:t>Ströme</a:t>
            </a:r>
            <a:r>
              <a:rPr lang="en-GB" sz="1350" dirty="0"/>
              <a:t> </a:t>
            </a:r>
            <a:r>
              <a:rPr lang="de-DE" sz="1350" dirty="0"/>
              <a:t>schwanken</a:t>
            </a:r>
          </a:p>
          <a:p>
            <a:pPr lvl="1"/>
            <a:r>
              <a:rPr lang="de-DE" sz="1350" dirty="0"/>
              <a:t>Leistungsreduktion</a:t>
            </a:r>
            <a:r>
              <a:rPr lang="en-GB" sz="1350" dirty="0"/>
              <a:t> </a:t>
            </a:r>
            <a:r>
              <a:rPr lang="de-DE" sz="1350" dirty="0"/>
              <a:t>im</a:t>
            </a:r>
            <a:r>
              <a:rPr lang="en-GB" sz="1350" dirty="0"/>
              <a:t> </a:t>
            </a:r>
            <a:r>
              <a:rPr lang="de-DE" sz="1350" dirty="0"/>
              <a:t>Bereich</a:t>
            </a:r>
            <a:r>
              <a:rPr lang="en-GB" sz="1350" dirty="0"/>
              <a:t> </a:t>
            </a:r>
            <a:r>
              <a:rPr lang="de-DE" sz="1350" dirty="0"/>
              <a:t>eines</a:t>
            </a:r>
            <a:r>
              <a:rPr lang="en-GB" sz="1350" dirty="0"/>
              <a:t> </a:t>
            </a:r>
            <a:r>
              <a:rPr lang="de-DE" sz="1350" dirty="0"/>
              <a:t>hohen</a:t>
            </a:r>
            <a:r>
              <a:rPr lang="en-GB" sz="1350" dirty="0"/>
              <a:t> </a:t>
            </a:r>
            <a:r>
              <a:rPr lang="de-DE" sz="1350" dirty="0"/>
              <a:t>Ladezustands</a:t>
            </a:r>
          </a:p>
          <a:p>
            <a:r>
              <a:rPr lang="de-DE" dirty="0"/>
              <a:t>Verhalten</a:t>
            </a:r>
            <a:r>
              <a:rPr lang="en-GB" dirty="0"/>
              <a:t> der </a:t>
            </a:r>
            <a:r>
              <a:rPr lang="de-DE" dirty="0"/>
              <a:t>Ladeeinrichtung</a:t>
            </a:r>
            <a:r>
              <a:rPr lang="en-GB" dirty="0"/>
              <a:t>:</a:t>
            </a:r>
          </a:p>
          <a:p>
            <a:pPr lvl="1"/>
            <a:r>
              <a:rPr lang="de-DE" sz="1350" dirty="0"/>
              <a:t>Umsetzen</a:t>
            </a:r>
            <a:r>
              <a:rPr lang="en-GB" sz="1350" dirty="0"/>
              <a:t> von </a:t>
            </a:r>
            <a:r>
              <a:rPr lang="de-DE" sz="1350" dirty="0"/>
              <a:t>Stellsignalen</a:t>
            </a:r>
            <a:r>
              <a:rPr lang="en-GB" sz="1350" dirty="0"/>
              <a:t> </a:t>
            </a:r>
            <a:r>
              <a:rPr lang="de-DE" sz="1350" dirty="0"/>
              <a:t>innerhalb</a:t>
            </a:r>
            <a:r>
              <a:rPr lang="en-GB" sz="1350" dirty="0"/>
              <a:t>    </a:t>
            </a:r>
            <a:r>
              <a:rPr lang="de-DE" sz="1350" dirty="0"/>
              <a:t>weniger</a:t>
            </a:r>
            <a:r>
              <a:rPr lang="en-GB" sz="1350" dirty="0"/>
              <a:t> </a:t>
            </a:r>
            <a:r>
              <a:rPr lang="de-DE" sz="1350" dirty="0"/>
              <a:t>Sekunden</a:t>
            </a:r>
          </a:p>
          <a:p>
            <a:pPr lvl="1"/>
            <a:r>
              <a:rPr lang="de-DE" sz="1350" dirty="0"/>
              <a:t>Auslesen</a:t>
            </a:r>
            <a:r>
              <a:rPr lang="en-GB" sz="1350" dirty="0"/>
              <a:t> der </a:t>
            </a:r>
            <a:r>
              <a:rPr lang="de-DE" sz="1350" dirty="0"/>
              <a:t>Messeinrichtung</a:t>
            </a:r>
            <a:r>
              <a:rPr lang="en-GB" sz="1350" dirty="0"/>
              <a:t> in </a:t>
            </a:r>
            <a:r>
              <a:rPr lang="de-DE" sz="1350" dirty="0"/>
              <a:t>Abständen</a:t>
            </a:r>
            <a:r>
              <a:rPr lang="en-GB" sz="1350" dirty="0"/>
              <a:t> von </a:t>
            </a:r>
            <a:r>
              <a:rPr lang="de-DE" sz="1350" dirty="0"/>
              <a:t>etwa</a:t>
            </a:r>
            <a:r>
              <a:rPr lang="en-GB" sz="1350" dirty="0"/>
              <a:t> 5 </a:t>
            </a:r>
            <a:r>
              <a:rPr lang="en-GB" sz="1350" dirty="0" err="1"/>
              <a:t>Sekunden</a:t>
            </a:r>
            <a:endParaRPr lang="en-GB" sz="1350" dirty="0"/>
          </a:p>
          <a:p>
            <a:endParaRPr lang="en-GB" sz="1400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Verhalten der Fahrzeuge und Ladeeinrichtung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Anforderungen</a:t>
            </a:r>
            <a:r>
              <a:rPr lang="en-GB" dirty="0"/>
              <a:t> an das </a:t>
            </a:r>
            <a:r>
              <a:rPr lang="de-DE" dirty="0"/>
              <a:t>Lastmanagement</a:t>
            </a:r>
            <a:endParaRPr lang="en-GB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01.10.2019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 Universität Stuttgart | Philipp Metzler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7</a:t>
            </a:fld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9052B77-CB7E-4846-B720-A09DB1600C9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82"/>
          <a:stretch/>
        </p:blipFill>
        <p:spPr>
          <a:xfrm>
            <a:off x="4644696" y="3255630"/>
            <a:ext cx="3960000" cy="128262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414C34FC-F379-46D3-841C-0E625CBDAA88}"/>
              </a:ext>
            </a:extLst>
          </p:cNvPr>
          <p:cNvSpPr/>
          <p:nvPr/>
        </p:nvSpPr>
        <p:spPr>
          <a:xfrm>
            <a:off x="4572000" y="1322085"/>
            <a:ext cx="4103688" cy="1763086"/>
          </a:xfrm>
          <a:prstGeom prst="rect">
            <a:avLst/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defTabSz="180000"/>
            <a:r>
              <a:rPr lang="de-DE" sz="1100" b="1" dirty="0">
                <a:solidFill>
                  <a:schemeClr val="tx1"/>
                </a:solidFill>
              </a:rPr>
              <a:t>Abbildung:	</a:t>
            </a:r>
            <a:r>
              <a:rPr lang="de-DE" sz="1100" dirty="0">
                <a:solidFill>
                  <a:schemeClr val="tx1"/>
                </a:solidFill>
              </a:rPr>
              <a:t>Verlauf der summarischen Leistung und der 						Leiterströme des Fahrzeugs A.</a:t>
            </a:r>
            <a:r>
              <a:rPr lang="de-DE" sz="1100" b="1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3F434DD-E236-48FD-A957-695CED186A6B}"/>
              </a:ext>
            </a:extLst>
          </p:cNvPr>
          <p:cNvSpPr/>
          <p:nvPr/>
        </p:nvSpPr>
        <p:spPr>
          <a:xfrm>
            <a:off x="4572000" y="3133428"/>
            <a:ext cx="4103688" cy="1763086"/>
          </a:xfrm>
          <a:prstGeom prst="rect">
            <a:avLst/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defTabSz="180000"/>
            <a:r>
              <a:rPr lang="de-DE" sz="1100" b="1" dirty="0">
                <a:solidFill>
                  <a:schemeClr val="tx1"/>
                </a:solidFill>
              </a:rPr>
              <a:t>Abbildung:	</a:t>
            </a:r>
            <a:r>
              <a:rPr lang="de-DE" sz="1100" dirty="0">
                <a:solidFill>
                  <a:schemeClr val="tx1"/>
                </a:solidFill>
              </a:rPr>
              <a:t>Verlauf der summarischen Leistung und der 						Leiterströme des Fahrzeugs B.</a:t>
            </a:r>
            <a:r>
              <a:rPr lang="de-DE" sz="1100" b="1" dirty="0">
                <a:solidFill>
                  <a:schemeClr val="tx1"/>
                </a:solidFill>
              </a:rPr>
              <a:t>	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7E610573-66E5-4D08-B1BD-99D0F6D9B8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3330" y="2014654"/>
            <a:ext cx="1911547" cy="229244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C6AC3206-2C18-4E7D-BBC4-17CEEFF775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3330" y="3896940"/>
            <a:ext cx="1911547" cy="229244"/>
          </a:xfrm>
          <a:prstGeom prst="rect">
            <a:avLst/>
          </a:prstGeo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0E6FE67E-3A41-4CC2-B2B6-6E4152627372}"/>
              </a:ext>
            </a:extLst>
          </p:cNvPr>
          <p:cNvSpPr/>
          <p:nvPr/>
        </p:nvSpPr>
        <p:spPr>
          <a:xfrm>
            <a:off x="452883" y="1322085"/>
            <a:ext cx="3960000" cy="3574429"/>
          </a:xfrm>
          <a:prstGeom prst="rect">
            <a:avLst/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defTabSz="180000"/>
            <a:endParaRPr lang="de-DE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082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2025154" y="896029"/>
            <a:ext cx="5093691" cy="1360800"/>
          </a:xfrm>
        </p:spPr>
        <p:txBody>
          <a:bodyPr/>
          <a:lstStyle/>
          <a:p>
            <a:r>
              <a:rPr lang="en-GB" dirty="0"/>
              <a:t>Aufbau und </a:t>
            </a:r>
            <a:r>
              <a:rPr lang="de-DE" dirty="0"/>
              <a:t>Funktion</a:t>
            </a:r>
            <a:r>
              <a:rPr lang="en-GB" dirty="0"/>
              <a:t> des </a:t>
            </a:r>
            <a:r>
              <a:rPr lang="de-DE" dirty="0"/>
              <a:t>Lastmanagementsystems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de-DE" dirty="0"/>
              <a:t>Kapitel</a:t>
            </a:r>
            <a:r>
              <a:rPr lang="en-GB" dirty="0"/>
              <a:t> 3	</a:t>
            </a:r>
          </a:p>
        </p:txBody>
      </p:sp>
    </p:spTree>
    <p:extLst>
      <p:ext uri="{BB962C8B-B14F-4D97-AF65-F5344CB8AC3E}">
        <p14:creationId xmlns:p14="http://schemas.microsoft.com/office/powerpoint/2010/main" val="1404401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>
          <a:xfrm>
            <a:off x="468000" y="1211766"/>
            <a:ext cx="3960000" cy="3877759"/>
          </a:xfrm>
        </p:spPr>
        <p:txBody>
          <a:bodyPr/>
          <a:lstStyle/>
          <a:p>
            <a:pPr marL="0" indent="0">
              <a:buNone/>
            </a:pPr>
            <a:r>
              <a:rPr lang="de-LI" dirty="0"/>
              <a:t>Regelungstechnisches</a:t>
            </a:r>
            <a:r>
              <a:rPr lang="en-GB" dirty="0"/>
              <a:t> </a:t>
            </a:r>
            <a:r>
              <a:rPr lang="de-DE" dirty="0"/>
              <a:t>Lastmanagement</a:t>
            </a:r>
            <a:r>
              <a:rPr lang="en-GB" dirty="0"/>
              <a:t>:</a:t>
            </a:r>
          </a:p>
          <a:p>
            <a:r>
              <a:rPr lang="en-GB" dirty="0"/>
              <a:t>Ansatz:</a:t>
            </a:r>
          </a:p>
          <a:p>
            <a:pPr lvl="1"/>
            <a:r>
              <a:rPr lang="en-GB" sz="1350" dirty="0"/>
              <a:t>Definition </a:t>
            </a:r>
            <a:r>
              <a:rPr lang="de-DE" sz="1350" dirty="0"/>
              <a:t>eines</a:t>
            </a:r>
            <a:r>
              <a:rPr lang="en-GB" sz="1350" dirty="0"/>
              <a:t> </a:t>
            </a:r>
            <a:r>
              <a:rPr lang="de-DE" sz="1350" dirty="0"/>
              <a:t>Regelkreises</a:t>
            </a:r>
          </a:p>
          <a:p>
            <a:pPr lvl="1"/>
            <a:r>
              <a:rPr lang="de-DE" sz="1350" dirty="0"/>
              <a:t>Bestimmen</a:t>
            </a:r>
            <a:r>
              <a:rPr lang="en-GB" sz="1350" dirty="0"/>
              <a:t> der </a:t>
            </a:r>
            <a:r>
              <a:rPr lang="de-DE" sz="1350" dirty="0"/>
              <a:t>Übertragungsfunktion</a:t>
            </a:r>
          </a:p>
          <a:p>
            <a:pPr lvl="1"/>
            <a:r>
              <a:rPr lang="de-DE" sz="1350" dirty="0"/>
              <a:t>Auswahl</a:t>
            </a:r>
            <a:r>
              <a:rPr lang="en-GB" sz="1350" dirty="0"/>
              <a:t> / </a:t>
            </a:r>
            <a:r>
              <a:rPr lang="de-DE" sz="1350" dirty="0"/>
              <a:t>Kalibrierung</a:t>
            </a:r>
            <a:r>
              <a:rPr lang="en-GB" sz="1350" dirty="0"/>
              <a:t> des </a:t>
            </a:r>
            <a:r>
              <a:rPr lang="de-DE" sz="1350" dirty="0"/>
              <a:t>Reglers</a:t>
            </a:r>
          </a:p>
          <a:p>
            <a:r>
              <a:rPr lang="de-DE" dirty="0"/>
              <a:t>Vorteile</a:t>
            </a:r>
            <a:r>
              <a:rPr lang="en-GB" dirty="0"/>
              <a:t>:</a:t>
            </a:r>
          </a:p>
          <a:p>
            <a:pPr lvl="1"/>
            <a:r>
              <a:rPr lang="de-DE" sz="1350" dirty="0"/>
              <a:t>Geringe</a:t>
            </a:r>
            <a:r>
              <a:rPr lang="en-GB" sz="1350" dirty="0"/>
              <a:t> </a:t>
            </a:r>
            <a:r>
              <a:rPr lang="de-DE" sz="1350" dirty="0"/>
              <a:t>Rechenleistung</a:t>
            </a:r>
            <a:r>
              <a:rPr lang="en-GB" sz="1350" dirty="0"/>
              <a:t> </a:t>
            </a:r>
            <a:r>
              <a:rPr lang="de-DE" sz="1350" dirty="0"/>
              <a:t>erforderlich</a:t>
            </a:r>
          </a:p>
          <a:p>
            <a:pPr lvl="1"/>
            <a:r>
              <a:rPr lang="de-DE" sz="1350" dirty="0"/>
              <a:t>Hohe</a:t>
            </a:r>
            <a:r>
              <a:rPr lang="en-GB" sz="1350" dirty="0"/>
              <a:t> </a:t>
            </a:r>
            <a:r>
              <a:rPr lang="de-DE" sz="1350" dirty="0"/>
              <a:t>Systemstabilität</a:t>
            </a:r>
          </a:p>
          <a:p>
            <a:r>
              <a:rPr lang="de-DE" dirty="0"/>
              <a:t>Nachteile</a:t>
            </a:r>
            <a:r>
              <a:rPr lang="en-GB" dirty="0"/>
              <a:t>:</a:t>
            </a:r>
          </a:p>
          <a:p>
            <a:pPr lvl="1"/>
            <a:r>
              <a:rPr lang="de-DE" sz="1350" dirty="0"/>
              <a:t>Fahrzeuge</a:t>
            </a:r>
            <a:r>
              <a:rPr lang="en-GB" sz="1350" dirty="0"/>
              <a:t> </a:t>
            </a:r>
            <a:r>
              <a:rPr lang="de-DE" sz="1350" dirty="0"/>
              <a:t>nur</a:t>
            </a:r>
            <a:r>
              <a:rPr lang="en-GB" sz="1350" dirty="0"/>
              <a:t> </a:t>
            </a:r>
            <a:r>
              <a:rPr lang="de-DE" sz="1350" dirty="0"/>
              <a:t>schlecht</a:t>
            </a:r>
            <a:r>
              <a:rPr lang="en-GB" sz="1350" dirty="0"/>
              <a:t> </a:t>
            </a:r>
            <a:r>
              <a:rPr lang="de-DE" sz="1350" dirty="0"/>
              <a:t>regelbar</a:t>
            </a:r>
            <a:r>
              <a:rPr lang="en-GB" sz="1350" dirty="0"/>
              <a:t> (</a:t>
            </a:r>
            <a:r>
              <a:rPr lang="de-DE" sz="1350" dirty="0"/>
              <a:t>unbekannt</a:t>
            </a:r>
            <a:r>
              <a:rPr lang="en-GB" sz="1350" dirty="0"/>
              <a:t>)</a:t>
            </a:r>
          </a:p>
          <a:p>
            <a:pPr lvl="1"/>
            <a:r>
              <a:rPr lang="de-DE" sz="1350" dirty="0"/>
              <a:t>Unterschiedliche</a:t>
            </a:r>
            <a:r>
              <a:rPr lang="en-GB" sz="1350" dirty="0"/>
              <a:t> </a:t>
            </a:r>
            <a:r>
              <a:rPr lang="de-DE" sz="1350" dirty="0"/>
              <a:t>Führungsgrößen</a:t>
            </a:r>
            <a:r>
              <a:rPr lang="en-GB" sz="1350" dirty="0"/>
              <a:t> </a:t>
            </a:r>
            <a:r>
              <a:rPr lang="de-DE" sz="1350" dirty="0"/>
              <a:t>mit</a:t>
            </a:r>
            <a:r>
              <a:rPr lang="en-GB" sz="1350" dirty="0"/>
              <a:t> </a:t>
            </a:r>
            <a:r>
              <a:rPr lang="de-DE" sz="1350" dirty="0"/>
              <a:t>teilweise</a:t>
            </a:r>
            <a:r>
              <a:rPr lang="en-GB" sz="1350" dirty="0"/>
              <a:t> </a:t>
            </a:r>
            <a:r>
              <a:rPr lang="de-DE" sz="1350" dirty="0"/>
              <a:t>entgegengesetzten</a:t>
            </a:r>
            <a:r>
              <a:rPr lang="en-GB" sz="1350" dirty="0"/>
              <a:t> </a:t>
            </a:r>
            <a:r>
              <a:rPr lang="de-DE" sz="1350" dirty="0"/>
              <a:t>Zielen</a:t>
            </a:r>
            <a:r>
              <a:rPr lang="en-GB" sz="1350" dirty="0"/>
              <a:t> 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4715688" y="1211266"/>
            <a:ext cx="3960000" cy="3877759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Optimierungsbasiertes</a:t>
            </a:r>
            <a:r>
              <a:rPr lang="en-GB" dirty="0"/>
              <a:t> </a:t>
            </a:r>
            <a:r>
              <a:rPr lang="de-DE" dirty="0"/>
              <a:t>Lastmanagement</a:t>
            </a:r>
            <a:r>
              <a:rPr lang="en-GB" dirty="0"/>
              <a:t>:</a:t>
            </a:r>
          </a:p>
          <a:p>
            <a:r>
              <a:rPr lang="en-GB" dirty="0"/>
              <a:t>Ansatz:</a:t>
            </a:r>
          </a:p>
          <a:p>
            <a:pPr lvl="1"/>
            <a:r>
              <a:rPr lang="de-DE" sz="1350" dirty="0"/>
              <a:t>Prüfen</a:t>
            </a:r>
            <a:r>
              <a:rPr lang="en-GB" sz="1350" dirty="0"/>
              <a:t> des </a:t>
            </a:r>
            <a:r>
              <a:rPr lang="de-DE" sz="1350" dirty="0"/>
              <a:t>Fahrzeugverhaltens</a:t>
            </a:r>
          </a:p>
          <a:p>
            <a:pPr lvl="1"/>
            <a:r>
              <a:rPr lang="de-DE" sz="1350" dirty="0"/>
              <a:t>Berechnen</a:t>
            </a:r>
            <a:r>
              <a:rPr lang="en-GB" sz="1350" dirty="0"/>
              <a:t> der Fitness </a:t>
            </a:r>
            <a:r>
              <a:rPr lang="de-DE" sz="1350" dirty="0"/>
              <a:t>jeder</a:t>
            </a:r>
            <a:r>
              <a:rPr lang="en-GB" sz="1350" dirty="0"/>
              <a:t> </a:t>
            </a:r>
            <a:r>
              <a:rPr lang="de-DE" sz="1350" dirty="0"/>
              <a:t>möglichen</a:t>
            </a:r>
            <a:r>
              <a:rPr lang="en-GB" sz="1350" dirty="0"/>
              <a:t> </a:t>
            </a:r>
            <a:r>
              <a:rPr lang="de-DE" sz="1350" dirty="0"/>
              <a:t>Kombination</a:t>
            </a:r>
            <a:r>
              <a:rPr lang="en-GB" sz="1350" dirty="0"/>
              <a:t> </a:t>
            </a:r>
          </a:p>
          <a:p>
            <a:pPr lvl="1"/>
            <a:r>
              <a:rPr lang="en-GB" sz="1350" dirty="0"/>
              <a:t>Auf </a:t>
            </a:r>
            <a:r>
              <a:rPr lang="de-DE" sz="1350" dirty="0"/>
              <a:t>Grenzwerteinhaltung</a:t>
            </a:r>
            <a:r>
              <a:rPr lang="en-GB" sz="1350" dirty="0"/>
              <a:t> </a:t>
            </a:r>
            <a:r>
              <a:rPr lang="de-DE" sz="1350" dirty="0"/>
              <a:t>prüfen</a:t>
            </a:r>
          </a:p>
          <a:p>
            <a:r>
              <a:rPr lang="de-DE" dirty="0"/>
              <a:t>Vorteil</a:t>
            </a:r>
            <a:r>
              <a:rPr lang="en-GB" dirty="0"/>
              <a:t>:</a:t>
            </a:r>
          </a:p>
          <a:p>
            <a:pPr lvl="1"/>
            <a:r>
              <a:rPr lang="de-DE" sz="1350" dirty="0"/>
              <a:t>Für</a:t>
            </a:r>
            <a:r>
              <a:rPr lang="en-GB" sz="1350" dirty="0"/>
              <a:t> </a:t>
            </a:r>
            <a:r>
              <a:rPr lang="de-DE" sz="1350" dirty="0"/>
              <a:t>alle</a:t>
            </a:r>
            <a:r>
              <a:rPr lang="en-GB" sz="1350" dirty="0"/>
              <a:t> </a:t>
            </a:r>
            <a:r>
              <a:rPr lang="de-DE" sz="1350" dirty="0"/>
              <a:t>Grenzwerte</a:t>
            </a:r>
            <a:r>
              <a:rPr lang="en-GB" sz="1350" dirty="0"/>
              <a:t> </a:t>
            </a:r>
            <a:r>
              <a:rPr lang="de-DE" sz="1350" dirty="0"/>
              <a:t>anpassbar</a:t>
            </a:r>
          </a:p>
          <a:p>
            <a:pPr lvl="1"/>
            <a:r>
              <a:rPr lang="de-DE" sz="1350" dirty="0"/>
              <a:t>Kein</a:t>
            </a:r>
            <a:r>
              <a:rPr lang="en-GB" sz="1350" dirty="0"/>
              <a:t> </a:t>
            </a:r>
            <a:r>
              <a:rPr lang="de-DE" sz="1350" dirty="0"/>
              <a:t>Überschwingen</a:t>
            </a:r>
            <a:r>
              <a:rPr lang="en-GB" sz="1350" dirty="0"/>
              <a:t> </a:t>
            </a:r>
            <a:r>
              <a:rPr lang="de-DE" sz="1350" dirty="0"/>
              <a:t>oder</a:t>
            </a:r>
            <a:r>
              <a:rPr lang="en-GB" sz="1350" dirty="0"/>
              <a:t> </a:t>
            </a:r>
            <a:r>
              <a:rPr lang="de-DE" sz="1350" dirty="0"/>
              <a:t>Grenzwertabweichungen</a:t>
            </a:r>
            <a:r>
              <a:rPr lang="en-GB" sz="1350" dirty="0"/>
              <a:t> </a:t>
            </a:r>
          </a:p>
          <a:p>
            <a:r>
              <a:rPr lang="de-DE" dirty="0"/>
              <a:t>Nachteile</a:t>
            </a:r>
            <a:r>
              <a:rPr lang="en-GB" dirty="0"/>
              <a:t>:</a:t>
            </a:r>
          </a:p>
          <a:p>
            <a:pPr lvl="1"/>
            <a:r>
              <a:rPr lang="de-DE" sz="1350" dirty="0"/>
              <a:t>Hoher</a:t>
            </a:r>
            <a:r>
              <a:rPr lang="en-GB" sz="1350" dirty="0"/>
              <a:t> </a:t>
            </a:r>
            <a:r>
              <a:rPr lang="de-DE" sz="1350" dirty="0"/>
              <a:t>Rechenaufwand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err="1"/>
              <a:t>Konzepte</a:t>
            </a:r>
            <a:endParaRPr lang="en-GB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Aufbau und </a:t>
            </a:r>
            <a:r>
              <a:rPr lang="de-DE" dirty="0"/>
              <a:t>Funktion</a:t>
            </a:r>
            <a:r>
              <a:rPr lang="en-GB" dirty="0"/>
              <a:t> des </a:t>
            </a:r>
            <a:r>
              <a:rPr lang="de-DE" dirty="0"/>
              <a:t>Lastmanagementsystems</a:t>
            </a:r>
            <a:endParaRPr lang="en-GB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01.10.2019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 Universität Stuttgart | Philipp Metzler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9</a:t>
            </a:fld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8E2FE33-075E-4BD6-AE03-7F9E20A775C3}"/>
              </a:ext>
            </a:extLst>
          </p:cNvPr>
          <p:cNvSpPr/>
          <p:nvPr/>
        </p:nvSpPr>
        <p:spPr>
          <a:xfrm>
            <a:off x="391922" y="1211266"/>
            <a:ext cx="4119117" cy="3888399"/>
          </a:xfrm>
          <a:prstGeom prst="rect">
            <a:avLst/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defTabSz="180000"/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01175E5-559D-4031-8FAB-15BE40C5B355}"/>
              </a:ext>
            </a:extLst>
          </p:cNvPr>
          <p:cNvSpPr/>
          <p:nvPr/>
        </p:nvSpPr>
        <p:spPr>
          <a:xfrm>
            <a:off x="4643283" y="1211266"/>
            <a:ext cx="4119117" cy="3888399"/>
          </a:xfrm>
          <a:prstGeom prst="rect">
            <a:avLst/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defTabSz="180000"/>
            <a:endParaRPr lang="de-DE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013887"/>
      </p:ext>
    </p:extLst>
  </p:cSld>
  <p:clrMapOvr>
    <a:masterClrMapping/>
  </p:clrMapOvr>
</p:sld>
</file>

<file path=ppt/theme/theme1.xml><?xml version="1.0" encoding="utf-8"?>
<a:theme xmlns:a="http://schemas.openxmlformats.org/drawingml/2006/main" name="UNI Vorlage D_16zu10">
  <a:themeElements>
    <a:clrScheme name="UNI COLOR">
      <a:dk1>
        <a:srgbClr val="3E444C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Universitaet_Stuttgart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79388" indent="-179388">
          <a:buClr>
            <a:schemeClr val="accent1"/>
          </a:buClr>
          <a:buFont typeface="Arial" panose="020B0604020202020204" pitchFamily="34" charset="0"/>
          <a:buChar char="•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NI Vorlage D_16zu10_2016 FINAL.pptx" id="{8DB6FAF9-6A4F-4D75-A683-D48AEF9AAE50}" vid="{57EAAEE8-FD76-4127-9847-2D51CF0FFF07}"/>
    </a:ext>
  </a:extLst>
</a:theme>
</file>

<file path=ppt/theme/theme2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 Vorlage D_16zu10</Template>
  <TotalTime>0</TotalTime>
  <Words>555</Words>
  <Application>Microsoft Office PowerPoint</Application>
  <PresentationFormat>Bildschirmpräsentation (16:10)</PresentationFormat>
  <Paragraphs>194</Paragraphs>
  <Slides>15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8" baseType="lpstr">
      <vt:lpstr>Arial</vt:lpstr>
      <vt:lpstr>Wingdings</vt:lpstr>
      <vt:lpstr>UNI Vorlage D_16zu10</vt:lpstr>
      <vt:lpstr>  Entwicklung eines  intelligenten Lade- und  Lastmanagementsystem  für den Parkraum</vt:lpstr>
      <vt:lpstr>Einleitung und Aufgabenstellung</vt:lpstr>
      <vt:lpstr>Einleitung und Aufgabenstellung</vt:lpstr>
      <vt:lpstr>Einleitung und Aufgabenstellung</vt:lpstr>
      <vt:lpstr>Anforderungen an das Lastmanagement</vt:lpstr>
      <vt:lpstr>Anforderungen an das Lastmanagement</vt:lpstr>
      <vt:lpstr>Anforderungen an das Lastmanagement</vt:lpstr>
      <vt:lpstr>Aufbau und Funktion des Lastmanagementsystems</vt:lpstr>
      <vt:lpstr>Aufbau und Funktion des Lastmanagementsystems</vt:lpstr>
      <vt:lpstr>Aufbau und Funktion des Lastmanagementsystems</vt:lpstr>
      <vt:lpstr>Erprobung und Validierung</vt:lpstr>
      <vt:lpstr>Erprobung und Validierung</vt:lpstr>
      <vt:lpstr>Ergebnisse</vt:lpstr>
      <vt:lpstr>Ergebnisse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2016-10-31T08:06:43Z</dcterms:created>
  <dcterms:modified xsi:type="dcterms:W3CDTF">2019-09-10T14:49:55Z</dcterms:modified>
</cp:coreProperties>
</file>