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8" r:id="rId5"/>
  </p:sldIdLst>
  <p:sldSz cx="30279975" cy="42808525"/>
  <p:notesSz cx="6797675" cy="9926638"/>
  <p:defaultTextStyle>
    <a:defPPr>
      <a:defRPr lang="de-DE"/>
    </a:defPPr>
    <a:lvl1pPr marL="0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1pPr>
    <a:lvl2pPr marL="1993133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2pPr>
    <a:lvl3pPr marL="3986269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3pPr>
    <a:lvl4pPr marL="5979402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4pPr>
    <a:lvl5pPr marL="7972538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5pPr>
    <a:lvl6pPr marL="9965673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6pPr>
    <a:lvl7pPr marL="11958806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7pPr>
    <a:lvl8pPr marL="13951945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8pPr>
    <a:lvl9pPr marL="15945081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7">
          <p15:clr>
            <a:srgbClr val="A4A3A4"/>
          </p15:clr>
        </p15:guide>
        <p15:guide id="3" orient="horz" pos="13483">
          <p15:clr>
            <a:srgbClr val="A4A3A4"/>
          </p15:clr>
        </p15:guide>
        <p15:guide id="4" pos="95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8E49B9-9577-45CB-A086-D77CC065F833}" v="26" dt="2019-09-19T14:11:19.148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7" d="100"/>
          <a:sy n="17" d="100"/>
        </p:scale>
        <p:origin x="2322" y="174"/>
      </p:cViewPr>
      <p:guideLst>
        <p:guide orient="horz" pos="9537"/>
        <p:guide pos="6737"/>
        <p:guide orient="horz" pos="13483"/>
        <p:guide pos="9538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tzler Philipp" userId="123984fc-49f7-404b-93f6-9bd49781b372" providerId="ADAL" clId="{0AB86EF4-6BD4-4382-9AC9-267FDED7D387}"/>
    <pc:docChg chg="undo custSel modSld">
      <pc:chgData name="Metzler Philipp" userId="123984fc-49f7-404b-93f6-9bd49781b372" providerId="ADAL" clId="{0AB86EF4-6BD4-4382-9AC9-267FDED7D387}" dt="2019-09-19T14:12:53.430" v="4982" actId="404"/>
      <pc:docMkLst>
        <pc:docMk/>
      </pc:docMkLst>
      <pc:sldChg chg="addSp delSp modSp">
        <pc:chgData name="Metzler Philipp" userId="123984fc-49f7-404b-93f6-9bd49781b372" providerId="ADAL" clId="{0AB86EF4-6BD4-4382-9AC9-267FDED7D387}" dt="2019-09-19T14:12:53.430" v="4982" actId="404"/>
        <pc:sldMkLst>
          <pc:docMk/>
          <pc:sldMk cId="536734590" sldId="258"/>
        </pc:sldMkLst>
        <pc:spChg chg="del">
          <ac:chgData name="Metzler Philipp" userId="123984fc-49f7-404b-93f6-9bd49781b372" providerId="ADAL" clId="{0AB86EF4-6BD4-4382-9AC9-267FDED7D387}" dt="2019-09-19T12:40:29.495" v="3159" actId="478"/>
          <ac:spMkLst>
            <pc:docMk/>
            <pc:sldMk cId="536734590" sldId="258"/>
            <ac:spMk id="4" creationId="{00000000-0000-0000-0000-000000000000}"/>
          </ac:spMkLst>
        </pc:spChg>
        <pc:spChg chg="mod">
          <ac:chgData name="Metzler Philipp" userId="123984fc-49f7-404b-93f6-9bd49781b372" providerId="ADAL" clId="{0AB86EF4-6BD4-4382-9AC9-267FDED7D387}" dt="2019-09-19T12:23:39.532" v="2349" actId="790"/>
          <ac:spMkLst>
            <pc:docMk/>
            <pc:sldMk cId="536734590" sldId="258"/>
            <ac:spMk id="5" creationId="{00000000-0000-0000-0000-000000000000}"/>
          </ac:spMkLst>
        </pc:spChg>
        <pc:spChg chg="add del mod">
          <ac:chgData name="Metzler Philipp" userId="123984fc-49f7-404b-93f6-9bd49781b372" providerId="ADAL" clId="{0AB86EF4-6BD4-4382-9AC9-267FDED7D387}" dt="2019-09-19T12:32:27.508" v="2755" actId="478"/>
          <ac:spMkLst>
            <pc:docMk/>
            <pc:sldMk cId="536734590" sldId="258"/>
            <ac:spMk id="10" creationId="{C7C6E130-95EA-4442-9346-3004B8ED2B7B}"/>
          </ac:spMkLst>
        </pc:spChg>
        <pc:spChg chg="add mod">
          <ac:chgData name="Metzler Philipp" userId="123984fc-49f7-404b-93f6-9bd49781b372" providerId="ADAL" clId="{0AB86EF4-6BD4-4382-9AC9-267FDED7D387}" dt="2019-09-19T13:55:21.010" v="4287" actId="20577"/>
          <ac:spMkLst>
            <pc:docMk/>
            <pc:sldMk cId="536734590" sldId="258"/>
            <ac:spMk id="13" creationId="{63560979-49DD-4BAD-9827-08592E9650B0}"/>
          </ac:spMkLst>
        </pc:spChg>
        <pc:spChg chg="mod">
          <ac:chgData name="Metzler Philipp" userId="123984fc-49f7-404b-93f6-9bd49781b372" providerId="ADAL" clId="{0AB86EF4-6BD4-4382-9AC9-267FDED7D387}" dt="2019-09-19T12:46:13.691" v="3173" actId="1037"/>
          <ac:spMkLst>
            <pc:docMk/>
            <pc:sldMk cId="536734590" sldId="258"/>
            <ac:spMk id="15" creationId="{00000000-0000-0000-0000-000000000000}"/>
          </ac:spMkLst>
        </pc:spChg>
        <pc:spChg chg="mod">
          <ac:chgData name="Metzler Philipp" userId="123984fc-49f7-404b-93f6-9bd49781b372" providerId="ADAL" clId="{0AB86EF4-6BD4-4382-9AC9-267FDED7D387}" dt="2019-09-19T12:46:13.691" v="3173" actId="1037"/>
          <ac:spMkLst>
            <pc:docMk/>
            <pc:sldMk cId="536734590" sldId="258"/>
            <ac:spMk id="16" creationId="{00000000-0000-0000-0000-000000000000}"/>
          </ac:spMkLst>
        </pc:spChg>
        <pc:spChg chg="mod">
          <ac:chgData name="Metzler Philipp" userId="123984fc-49f7-404b-93f6-9bd49781b372" providerId="ADAL" clId="{0AB86EF4-6BD4-4382-9AC9-267FDED7D387}" dt="2019-09-19T14:12:53.430" v="4982" actId="404"/>
          <ac:spMkLst>
            <pc:docMk/>
            <pc:sldMk cId="536734590" sldId="258"/>
            <ac:spMk id="21" creationId="{00000000-0000-0000-0000-000000000000}"/>
          </ac:spMkLst>
        </pc:spChg>
        <pc:spChg chg="mod">
          <ac:chgData name="Metzler Philipp" userId="123984fc-49f7-404b-93f6-9bd49781b372" providerId="ADAL" clId="{0AB86EF4-6BD4-4382-9AC9-267FDED7D387}" dt="2019-09-19T13:42:57.785" v="3959" actId="20577"/>
          <ac:spMkLst>
            <pc:docMk/>
            <pc:sldMk cId="536734590" sldId="258"/>
            <ac:spMk id="22" creationId="{00000000-0000-0000-0000-000000000000}"/>
          </ac:spMkLst>
        </pc:spChg>
        <pc:spChg chg="mod">
          <ac:chgData name="Metzler Philipp" userId="123984fc-49f7-404b-93f6-9bd49781b372" providerId="ADAL" clId="{0AB86EF4-6BD4-4382-9AC9-267FDED7D387}" dt="2019-09-19T12:46:13.691" v="3173" actId="1037"/>
          <ac:spMkLst>
            <pc:docMk/>
            <pc:sldMk cId="536734590" sldId="258"/>
            <ac:spMk id="23" creationId="{00000000-0000-0000-0000-000000000000}"/>
          </ac:spMkLst>
        </pc:spChg>
        <pc:spChg chg="add mod">
          <ac:chgData name="Metzler Philipp" userId="123984fc-49f7-404b-93f6-9bd49781b372" providerId="ADAL" clId="{0AB86EF4-6BD4-4382-9AC9-267FDED7D387}" dt="2019-09-19T12:46:13.691" v="3173" actId="1037"/>
          <ac:spMkLst>
            <pc:docMk/>
            <pc:sldMk cId="536734590" sldId="258"/>
            <ac:spMk id="25" creationId="{16E0249C-D0A5-46A4-AD64-07C9387424AE}"/>
          </ac:spMkLst>
        </pc:spChg>
        <pc:spChg chg="del mod">
          <ac:chgData name="Metzler Philipp" userId="123984fc-49f7-404b-93f6-9bd49781b372" providerId="ADAL" clId="{0AB86EF4-6BD4-4382-9AC9-267FDED7D387}" dt="2019-09-19T12:32:09.660" v="2753" actId="478"/>
          <ac:spMkLst>
            <pc:docMk/>
            <pc:sldMk cId="536734590" sldId="258"/>
            <ac:spMk id="26" creationId="{00000000-0000-0000-0000-000000000000}"/>
          </ac:spMkLst>
        </pc:spChg>
        <pc:spChg chg="add mod">
          <ac:chgData name="Metzler Philipp" userId="123984fc-49f7-404b-93f6-9bd49781b372" providerId="ADAL" clId="{0AB86EF4-6BD4-4382-9AC9-267FDED7D387}" dt="2019-09-19T12:46:13.691" v="3173" actId="1037"/>
          <ac:spMkLst>
            <pc:docMk/>
            <pc:sldMk cId="536734590" sldId="258"/>
            <ac:spMk id="28" creationId="{4928D604-5B49-45A7-B9DA-FC725DBDE41E}"/>
          </ac:spMkLst>
        </pc:spChg>
        <pc:spChg chg="add mod">
          <ac:chgData name="Metzler Philipp" userId="123984fc-49f7-404b-93f6-9bd49781b372" providerId="ADAL" clId="{0AB86EF4-6BD4-4382-9AC9-267FDED7D387}" dt="2019-09-19T12:46:13.691" v="3173" actId="1037"/>
          <ac:spMkLst>
            <pc:docMk/>
            <pc:sldMk cId="536734590" sldId="258"/>
            <ac:spMk id="29" creationId="{53E89168-4306-463C-80A4-9E859AB0E7E0}"/>
          </ac:spMkLst>
        </pc:spChg>
        <pc:spChg chg="add mod">
          <ac:chgData name="Metzler Philipp" userId="123984fc-49f7-404b-93f6-9bd49781b372" providerId="ADAL" clId="{0AB86EF4-6BD4-4382-9AC9-267FDED7D387}" dt="2019-09-19T13:47:44.710" v="4067" actId="14100"/>
          <ac:spMkLst>
            <pc:docMk/>
            <pc:sldMk cId="536734590" sldId="258"/>
            <ac:spMk id="30" creationId="{6D65CC97-3AFE-447B-8E3E-E1BFC6338E46}"/>
          </ac:spMkLst>
        </pc:spChg>
        <pc:spChg chg="del">
          <ac:chgData name="Metzler Philipp" userId="123984fc-49f7-404b-93f6-9bd49781b372" providerId="ADAL" clId="{0AB86EF4-6BD4-4382-9AC9-267FDED7D387}" dt="2019-09-19T12:40:22.754" v="3155" actId="478"/>
          <ac:spMkLst>
            <pc:docMk/>
            <pc:sldMk cId="536734590" sldId="258"/>
            <ac:spMk id="32" creationId="{00000000-0000-0000-0000-000000000000}"/>
          </ac:spMkLst>
        </pc:spChg>
        <pc:spChg chg="del">
          <ac:chgData name="Metzler Philipp" userId="123984fc-49f7-404b-93f6-9bd49781b372" providerId="ADAL" clId="{0AB86EF4-6BD4-4382-9AC9-267FDED7D387}" dt="2019-09-19T12:40:25.802" v="3157" actId="478"/>
          <ac:spMkLst>
            <pc:docMk/>
            <pc:sldMk cId="536734590" sldId="258"/>
            <ac:spMk id="33" creationId="{00000000-0000-0000-0000-000000000000}"/>
          </ac:spMkLst>
        </pc:spChg>
        <pc:spChg chg="del">
          <ac:chgData name="Metzler Philipp" userId="123984fc-49f7-404b-93f6-9bd49781b372" providerId="ADAL" clId="{0AB86EF4-6BD4-4382-9AC9-267FDED7D387}" dt="2019-09-19T11:42:47.360" v="1300" actId="478"/>
          <ac:spMkLst>
            <pc:docMk/>
            <pc:sldMk cId="536734590" sldId="258"/>
            <ac:spMk id="35" creationId="{00000000-0000-0000-0000-000000000000}"/>
          </ac:spMkLst>
        </pc:spChg>
        <pc:spChg chg="add del mod">
          <ac:chgData name="Metzler Philipp" userId="123984fc-49f7-404b-93f6-9bd49781b372" providerId="ADAL" clId="{0AB86EF4-6BD4-4382-9AC9-267FDED7D387}" dt="2019-09-19T13:51:49.906" v="4123" actId="478"/>
          <ac:spMkLst>
            <pc:docMk/>
            <pc:sldMk cId="536734590" sldId="258"/>
            <ac:spMk id="38" creationId="{8F6C8DE3-B4EC-4F64-BF95-8EB8013829BC}"/>
          </ac:spMkLst>
        </pc:spChg>
        <pc:spChg chg="add mod">
          <ac:chgData name="Metzler Philipp" userId="123984fc-49f7-404b-93f6-9bd49781b372" providerId="ADAL" clId="{0AB86EF4-6BD4-4382-9AC9-267FDED7D387}" dt="2019-09-19T13:55:33.857" v="4289" actId="1076"/>
          <ac:spMkLst>
            <pc:docMk/>
            <pc:sldMk cId="536734590" sldId="258"/>
            <ac:spMk id="39" creationId="{57AFB195-6596-4263-9F6B-EC80786C71E1}"/>
          </ac:spMkLst>
        </pc:spChg>
        <pc:spChg chg="add mod">
          <ac:chgData name="Metzler Philipp" userId="123984fc-49f7-404b-93f6-9bd49781b372" providerId="ADAL" clId="{0AB86EF4-6BD4-4382-9AC9-267FDED7D387}" dt="2019-09-19T13:58:17.127" v="4310" actId="14100"/>
          <ac:spMkLst>
            <pc:docMk/>
            <pc:sldMk cId="536734590" sldId="258"/>
            <ac:spMk id="40" creationId="{CFA8AFCC-4093-4AC3-97AB-592341FD4C88}"/>
          </ac:spMkLst>
        </pc:spChg>
        <pc:grpChg chg="add del mod">
          <ac:chgData name="Metzler Philipp" userId="123984fc-49f7-404b-93f6-9bd49781b372" providerId="ADAL" clId="{0AB86EF4-6BD4-4382-9AC9-267FDED7D387}" dt="2019-09-19T13:56:53.677" v="4301" actId="165"/>
          <ac:grpSpMkLst>
            <pc:docMk/>
            <pc:sldMk cId="536734590" sldId="258"/>
            <ac:grpSpMk id="11" creationId="{D1854FEC-F188-4B60-8147-F1059324874D}"/>
          </ac:grpSpMkLst>
        </pc:grpChg>
        <pc:grpChg chg="add del mod">
          <ac:chgData name="Metzler Philipp" userId="123984fc-49f7-404b-93f6-9bd49781b372" providerId="ADAL" clId="{0AB86EF4-6BD4-4382-9AC9-267FDED7D387}" dt="2019-09-19T13:56:53.677" v="4301" actId="165"/>
          <ac:grpSpMkLst>
            <pc:docMk/>
            <pc:sldMk cId="536734590" sldId="258"/>
            <ac:grpSpMk id="12" creationId="{66E51C51-C07D-46C4-8065-2438149E1992}"/>
          </ac:grpSpMkLst>
        </pc:grpChg>
        <pc:grpChg chg="add mod">
          <ac:chgData name="Metzler Philipp" userId="123984fc-49f7-404b-93f6-9bd49781b372" providerId="ADAL" clId="{0AB86EF4-6BD4-4382-9AC9-267FDED7D387}" dt="2019-09-19T13:57:04.082" v="4302" actId="338"/>
          <ac:grpSpMkLst>
            <pc:docMk/>
            <pc:sldMk cId="536734590" sldId="258"/>
            <ac:grpSpMk id="14" creationId="{CE8751AD-2BC2-4173-ADA5-DC533EE325F6}"/>
          </ac:grpSpMkLst>
        </pc:grpChg>
        <pc:grpChg chg="add mod">
          <ac:chgData name="Metzler Philipp" userId="123984fc-49f7-404b-93f6-9bd49781b372" providerId="ADAL" clId="{0AB86EF4-6BD4-4382-9AC9-267FDED7D387}" dt="2019-09-19T13:57:04.082" v="4302" actId="338"/>
          <ac:grpSpMkLst>
            <pc:docMk/>
            <pc:sldMk cId="536734590" sldId="258"/>
            <ac:grpSpMk id="17" creationId="{9D0610E8-EDCE-4CBA-BD1F-91939AE0C0ED}"/>
          </ac:grpSpMkLst>
        </pc:grpChg>
        <pc:graphicFrameChg chg="del">
          <ac:chgData name="Metzler Philipp" userId="123984fc-49f7-404b-93f6-9bd49781b372" providerId="ADAL" clId="{0AB86EF4-6BD4-4382-9AC9-267FDED7D387}" dt="2019-09-19T12:40:27.856" v="3158" actId="478"/>
          <ac:graphicFrameMkLst>
            <pc:docMk/>
            <pc:sldMk cId="536734590" sldId="258"/>
            <ac:graphicFrameMk id="24" creationId="{00000000-0000-0000-0000-000000000000}"/>
          </ac:graphicFrameMkLst>
        </pc:graphicFrameChg>
        <pc:picChg chg="del">
          <ac:chgData name="Metzler Philipp" userId="123984fc-49f7-404b-93f6-9bd49781b372" providerId="ADAL" clId="{0AB86EF4-6BD4-4382-9AC9-267FDED7D387}" dt="2019-09-19T12:40:20.683" v="3154" actId="478"/>
          <ac:picMkLst>
            <pc:docMk/>
            <pc:sldMk cId="536734590" sldId="258"/>
            <ac:picMk id="2" creationId="{00000000-0000-0000-0000-000000000000}"/>
          </ac:picMkLst>
        </pc:picChg>
        <pc:picChg chg="del">
          <ac:chgData name="Metzler Philipp" userId="123984fc-49f7-404b-93f6-9bd49781b372" providerId="ADAL" clId="{0AB86EF4-6BD4-4382-9AC9-267FDED7D387}" dt="2019-09-19T12:40:23.582" v="3156" actId="478"/>
          <ac:picMkLst>
            <pc:docMk/>
            <pc:sldMk cId="536734590" sldId="258"/>
            <ac:picMk id="3" creationId="{00000000-0000-0000-0000-000000000000}"/>
          </ac:picMkLst>
        </pc:picChg>
        <pc:picChg chg="del">
          <ac:chgData name="Metzler Philipp" userId="123984fc-49f7-404b-93f6-9bd49781b372" providerId="ADAL" clId="{0AB86EF4-6BD4-4382-9AC9-267FDED7D387}" dt="2019-09-19T11:42:44.709" v="1299" actId="478"/>
          <ac:picMkLst>
            <pc:docMk/>
            <pc:sldMk cId="536734590" sldId="258"/>
            <ac:picMk id="27" creationId="{00000000-0000-0000-0000-000000000000}"/>
          </ac:picMkLst>
        </pc:picChg>
        <pc:picChg chg="add mod topLvl">
          <ac:chgData name="Metzler Philipp" userId="123984fc-49f7-404b-93f6-9bd49781b372" providerId="ADAL" clId="{0AB86EF4-6BD4-4382-9AC9-267FDED7D387}" dt="2019-09-19T13:57:04.082" v="4302" actId="338"/>
          <ac:picMkLst>
            <pc:docMk/>
            <pc:sldMk cId="536734590" sldId="258"/>
            <ac:picMk id="31" creationId="{24FD9679-3782-4D0F-8F05-DC37E9D55F29}"/>
          </ac:picMkLst>
        </pc:picChg>
        <pc:picChg chg="add mod topLvl">
          <ac:chgData name="Metzler Philipp" userId="123984fc-49f7-404b-93f6-9bd49781b372" providerId="ADAL" clId="{0AB86EF4-6BD4-4382-9AC9-267FDED7D387}" dt="2019-09-19T13:57:04.082" v="4302" actId="338"/>
          <ac:picMkLst>
            <pc:docMk/>
            <pc:sldMk cId="536734590" sldId="258"/>
            <ac:picMk id="34" creationId="{F9E0DDA9-D724-492E-B68B-49BFE390F651}"/>
          </ac:picMkLst>
        </pc:picChg>
        <pc:picChg chg="add mod topLvl">
          <ac:chgData name="Metzler Philipp" userId="123984fc-49f7-404b-93f6-9bd49781b372" providerId="ADAL" clId="{0AB86EF4-6BD4-4382-9AC9-267FDED7D387}" dt="2019-09-19T13:57:04.082" v="4302" actId="338"/>
          <ac:picMkLst>
            <pc:docMk/>
            <pc:sldMk cId="536734590" sldId="258"/>
            <ac:picMk id="36" creationId="{7948E148-BA9A-47FB-BA88-BD86FB5019FD}"/>
          </ac:picMkLst>
        </pc:picChg>
        <pc:picChg chg="add mod topLvl">
          <ac:chgData name="Metzler Philipp" userId="123984fc-49f7-404b-93f6-9bd49781b372" providerId="ADAL" clId="{0AB86EF4-6BD4-4382-9AC9-267FDED7D387}" dt="2019-09-19T13:57:04.082" v="4302" actId="338"/>
          <ac:picMkLst>
            <pc:docMk/>
            <pc:sldMk cId="536734590" sldId="258"/>
            <ac:picMk id="37" creationId="{4438BB0F-F320-4ADA-AB97-19F64516FB2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riant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586400" y="6300000"/>
            <a:ext cx="15599259" cy="2544763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320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Dr. Anna Beispiel</a:t>
            </a:r>
            <a:br>
              <a:rPr lang="de-DE" dirty="0"/>
            </a:br>
            <a:r>
              <a:rPr lang="de-DE" dirty="0"/>
              <a:t>anna.beispiel@iws.uni-stuttgart.de</a:t>
            </a:r>
            <a:br>
              <a:rPr lang="de-DE" dirty="0"/>
            </a:br>
            <a:r>
              <a:rPr lang="de-DE" dirty="0"/>
              <a:t>Institut für Wasser- und Umweltsystemmodellierung</a:t>
            </a:r>
            <a:br>
              <a:rPr lang="de-DE" dirty="0"/>
            </a:br>
            <a:r>
              <a:rPr lang="de-DE" dirty="0"/>
              <a:t>Pfaffenwaldring 61, D-70569 Stuttgart, Germany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21916977" y="38680390"/>
            <a:ext cx="6116366" cy="2035810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 algn="ctr">
              <a:buNone/>
              <a:defRPr sz="5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err="1"/>
              <a:t>Sublogo</a:t>
            </a:r>
            <a:r>
              <a:rPr lang="de-DE" dirty="0"/>
              <a:t> durch Klicken hinzufügen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037599" y="10440000"/>
            <a:ext cx="12708000" cy="28080000"/>
          </a:xfrm>
          <a:prstGeom prst="rect">
            <a:avLst/>
          </a:prstGeom>
        </p:spPr>
        <p:txBody>
          <a:bodyPr lIns="129351" tIns="64676" rIns="129351" bIns="64676"/>
          <a:lstStyle>
            <a:lvl1pPr marL="0" marR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200" b="1" i="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99313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986269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97940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7972538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Headline</a:t>
            </a:r>
          </a:p>
          <a:p>
            <a:endParaRPr lang="de-DE" sz="42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42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Fließtext</a:t>
            </a:r>
          </a:p>
          <a:p>
            <a:endParaRPr lang="de-DE" sz="42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Ellipse 1"/>
          <p:cNvSpPr/>
          <p:nvPr userDrawn="1"/>
        </p:nvSpPr>
        <p:spPr>
          <a:xfrm>
            <a:off x="22860000" y="2016000"/>
            <a:ext cx="7920000" cy="792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4660000" y="4428000"/>
            <a:ext cx="7056784" cy="4248472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Ich bin eine </a:t>
            </a:r>
            <a:r>
              <a:rPr lang="de-DE" dirty="0" err="1"/>
              <a:t>headline</a:t>
            </a:r>
            <a:endParaRPr lang="de-DE" dirty="0"/>
          </a:p>
        </p:txBody>
      </p:sp>
      <p:sp>
        <p:nvSpPr>
          <p:cNvPr id="3" name="Ellipse 2"/>
          <p:cNvSpPr/>
          <p:nvPr userDrawn="1"/>
        </p:nvSpPr>
        <p:spPr>
          <a:xfrm>
            <a:off x="19260000" y="2016000"/>
            <a:ext cx="4860000" cy="486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15660000" y="10440000"/>
            <a:ext cx="12708000" cy="28080000"/>
          </a:xfrm>
          <a:prstGeom prst="rect">
            <a:avLst/>
          </a:prstGeom>
        </p:spPr>
        <p:txBody>
          <a:bodyPr lIns="129351" tIns="64676" rIns="129351" bIns="64676"/>
          <a:lstStyle>
            <a:lvl1pPr marL="0" marR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500" b="1" i="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99313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986269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97940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7972538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Headline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6" hasCustomPrompt="1"/>
          </p:nvPr>
        </p:nvSpPr>
        <p:spPr>
          <a:xfrm>
            <a:off x="20027516" y="3114230"/>
            <a:ext cx="4401503" cy="3312368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3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VORNAME - NAME</a:t>
            </a:r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586765" y="3638724"/>
            <a:ext cx="15599259" cy="2544763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Institutsname bitte hier Klicken und überschreiben</a:t>
            </a:r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037600" y="38700000"/>
            <a:ext cx="12708000" cy="2218430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 b="1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www.uni-stuttgart.de</a:t>
            </a:r>
          </a:p>
        </p:txBody>
      </p:sp>
    </p:spTree>
    <p:extLst>
      <p:ext uri="{BB962C8B-B14F-4D97-AF65-F5344CB8AC3E}">
        <p14:creationId xmlns:p14="http://schemas.microsoft.com/office/powerpoint/2010/main" val="4005041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riant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586400" y="6300000"/>
            <a:ext cx="15599259" cy="2544763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320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Dr. Anna Beispiel</a:t>
            </a:r>
            <a:br>
              <a:rPr lang="de-DE" dirty="0"/>
            </a:br>
            <a:r>
              <a:rPr lang="de-DE" dirty="0"/>
              <a:t>anna.beispiel@iws.uni-stuttgart.de</a:t>
            </a:r>
            <a:br>
              <a:rPr lang="de-DE" dirty="0"/>
            </a:br>
            <a:r>
              <a:rPr lang="de-DE" dirty="0"/>
              <a:t>Institut für Wasser- und Umweltsystemmodellierung</a:t>
            </a:r>
            <a:br>
              <a:rPr lang="de-DE" dirty="0"/>
            </a:br>
            <a:r>
              <a:rPr lang="de-DE" dirty="0"/>
              <a:t>Pfaffenwaldring 61, D-70569 Stuttgart, Germany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21916977" y="38680390"/>
            <a:ext cx="6116366" cy="2035810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 algn="ctr">
              <a:buNone/>
              <a:defRPr sz="5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err="1"/>
              <a:t>Sublogo</a:t>
            </a:r>
            <a:r>
              <a:rPr lang="de-DE" dirty="0"/>
              <a:t> durch Klicken hinzufügen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037599" y="10440000"/>
            <a:ext cx="12708000" cy="28080000"/>
          </a:xfrm>
          <a:prstGeom prst="rect">
            <a:avLst/>
          </a:prstGeom>
        </p:spPr>
        <p:txBody>
          <a:bodyPr lIns="129351" tIns="64676" rIns="129351" bIns="64676"/>
          <a:lstStyle>
            <a:lvl1pPr marL="0" marR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200" b="1" i="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99313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986269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97940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7972538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Headline</a:t>
            </a:r>
          </a:p>
          <a:p>
            <a:endParaRPr lang="de-DE" sz="42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42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Fließtext</a:t>
            </a:r>
          </a:p>
          <a:p>
            <a:endParaRPr lang="de-DE" sz="42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Ellipse 1"/>
          <p:cNvSpPr/>
          <p:nvPr userDrawn="1"/>
        </p:nvSpPr>
        <p:spPr>
          <a:xfrm>
            <a:off x="22860000" y="2016000"/>
            <a:ext cx="7920000" cy="792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4660000" y="4428000"/>
            <a:ext cx="7056784" cy="4248472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Ich bin eine </a:t>
            </a:r>
            <a:r>
              <a:rPr lang="de-DE" dirty="0" err="1"/>
              <a:t>headline</a:t>
            </a:r>
            <a:endParaRPr lang="de-DE" dirty="0"/>
          </a:p>
        </p:txBody>
      </p:sp>
      <p:sp>
        <p:nvSpPr>
          <p:cNvPr id="3" name="Ellipse 2"/>
          <p:cNvSpPr/>
          <p:nvPr userDrawn="1"/>
        </p:nvSpPr>
        <p:spPr>
          <a:xfrm>
            <a:off x="19260000" y="2016000"/>
            <a:ext cx="4860000" cy="486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15660000" y="10440000"/>
            <a:ext cx="12708000" cy="28080000"/>
          </a:xfrm>
          <a:prstGeom prst="rect">
            <a:avLst/>
          </a:prstGeom>
        </p:spPr>
        <p:txBody>
          <a:bodyPr lIns="129351" tIns="64676" rIns="129351" bIns="64676"/>
          <a:lstStyle>
            <a:lvl1pPr marL="0" marR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500" b="1" i="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99313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986269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97940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7972538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Headline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6" hasCustomPrompt="1"/>
          </p:nvPr>
        </p:nvSpPr>
        <p:spPr>
          <a:xfrm>
            <a:off x="20027516" y="3114230"/>
            <a:ext cx="4401503" cy="3312368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3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VORNAME - NAME</a:t>
            </a:r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586765" y="3638724"/>
            <a:ext cx="15599259" cy="2544763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Institutsname bitte hier Klicken und überschreiben</a:t>
            </a:r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037600" y="38700000"/>
            <a:ext cx="12708000" cy="2218430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 b="1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www.uni-stuttgart.de</a:t>
            </a:r>
          </a:p>
        </p:txBody>
      </p:sp>
    </p:spTree>
    <p:extLst>
      <p:ext uri="{BB962C8B-B14F-4D97-AF65-F5344CB8AC3E}">
        <p14:creationId xmlns:p14="http://schemas.microsoft.com/office/powerpoint/2010/main" val="2599805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riant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586400" y="6300000"/>
            <a:ext cx="15599259" cy="2544763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320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Dr. Anna Beispiel</a:t>
            </a:r>
            <a:br>
              <a:rPr lang="de-DE" dirty="0"/>
            </a:br>
            <a:r>
              <a:rPr lang="de-DE" dirty="0"/>
              <a:t>anna.beispiel@iws.uni-stuttgart.de</a:t>
            </a:r>
            <a:br>
              <a:rPr lang="de-DE" dirty="0"/>
            </a:br>
            <a:r>
              <a:rPr lang="de-DE" dirty="0"/>
              <a:t>Institut für Wasser- und Umweltsystemmodellierung</a:t>
            </a:r>
            <a:br>
              <a:rPr lang="de-DE" dirty="0"/>
            </a:br>
            <a:r>
              <a:rPr lang="de-DE" dirty="0"/>
              <a:t>Pfaffenwaldring 61, D-70569 Stuttgart, Germany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21916977" y="38680390"/>
            <a:ext cx="6116366" cy="2035810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 algn="ctr">
              <a:buNone/>
              <a:defRPr sz="5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err="1"/>
              <a:t>Sublogo</a:t>
            </a:r>
            <a:r>
              <a:rPr lang="de-DE" dirty="0"/>
              <a:t> durch Klicken hinzufügen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037599" y="10440000"/>
            <a:ext cx="12708000" cy="28080000"/>
          </a:xfrm>
          <a:prstGeom prst="rect">
            <a:avLst/>
          </a:prstGeom>
        </p:spPr>
        <p:txBody>
          <a:bodyPr lIns="129351" tIns="64676" rIns="129351" bIns="64676"/>
          <a:lstStyle>
            <a:lvl1pPr marL="0" marR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200" b="1" i="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99313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986269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97940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7972538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Headline</a:t>
            </a:r>
          </a:p>
          <a:p>
            <a:endParaRPr lang="de-DE" sz="42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42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Fließtext</a:t>
            </a:r>
          </a:p>
          <a:p>
            <a:endParaRPr lang="de-DE" sz="42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Ellipse 1"/>
          <p:cNvSpPr/>
          <p:nvPr userDrawn="1"/>
        </p:nvSpPr>
        <p:spPr>
          <a:xfrm>
            <a:off x="22700827" y="2016000"/>
            <a:ext cx="7920000" cy="792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4660000" y="4428000"/>
            <a:ext cx="7056784" cy="4248472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Ich bin eine </a:t>
            </a:r>
            <a:r>
              <a:rPr lang="de-DE" dirty="0" err="1"/>
              <a:t>headline</a:t>
            </a:r>
            <a:endParaRPr lang="de-DE" dirty="0"/>
          </a:p>
        </p:txBody>
      </p:sp>
      <p:sp>
        <p:nvSpPr>
          <p:cNvPr id="3" name="Ellipse 2"/>
          <p:cNvSpPr/>
          <p:nvPr userDrawn="1"/>
        </p:nvSpPr>
        <p:spPr>
          <a:xfrm>
            <a:off x="18884403" y="2016000"/>
            <a:ext cx="4860000" cy="486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15660000" y="10440000"/>
            <a:ext cx="12708000" cy="28080000"/>
          </a:xfrm>
          <a:prstGeom prst="rect">
            <a:avLst/>
          </a:prstGeom>
        </p:spPr>
        <p:txBody>
          <a:bodyPr lIns="129351" tIns="64676" rIns="129351" bIns="64676"/>
          <a:lstStyle>
            <a:lvl1pPr marL="0" marR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500" b="1" i="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99313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986269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97940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7972538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Headline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6" hasCustomPrompt="1"/>
          </p:nvPr>
        </p:nvSpPr>
        <p:spPr>
          <a:xfrm>
            <a:off x="20027516" y="3114230"/>
            <a:ext cx="4401503" cy="3312368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3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VORNAME - NAME</a:t>
            </a:r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586765" y="3638724"/>
            <a:ext cx="15599259" cy="2544763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Institutsname bitte hier Klicken und überschreiben</a:t>
            </a:r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037600" y="38700000"/>
            <a:ext cx="12708000" cy="2218430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 b="1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www.uni-stuttgart.de</a:t>
            </a:r>
          </a:p>
        </p:txBody>
      </p:sp>
    </p:spTree>
    <p:extLst>
      <p:ext uri="{BB962C8B-B14F-4D97-AF65-F5344CB8AC3E}">
        <p14:creationId xmlns:p14="http://schemas.microsoft.com/office/powerpoint/2010/main" val="1209061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600" y="2037600"/>
            <a:ext cx="9707256" cy="203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991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3986269" rtl="0" eaLnBrk="1" latinLnBrk="0" hangingPunct="1">
        <a:spcBef>
          <a:spcPct val="0"/>
        </a:spcBef>
        <a:buNone/>
        <a:defRPr sz="19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94853" indent="-1494853" algn="l" defTabSz="3986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13900" kern="1200">
          <a:solidFill>
            <a:schemeClr val="tx1"/>
          </a:solidFill>
          <a:latin typeface="+mn-lt"/>
          <a:ea typeface="+mn-ea"/>
          <a:cs typeface="+mn-cs"/>
        </a:defRPr>
      </a:lvl1pPr>
      <a:lvl2pPr marL="3238843" indent="-1245711" algn="l" defTabSz="3986269" rtl="0" eaLnBrk="1" latinLnBrk="0" hangingPunct="1">
        <a:spcBef>
          <a:spcPct val="20000"/>
        </a:spcBef>
        <a:buFont typeface="Arial" panose="020B0604020202020204" pitchFamily="34" charset="0"/>
        <a:buChar char="–"/>
        <a:defRPr sz="11700" kern="1200">
          <a:solidFill>
            <a:schemeClr val="tx1"/>
          </a:solidFill>
          <a:latin typeface="+mn-lt"/>
          <a:ea typeface="+mn-ea"/>
          <a:cs typeface="+mn-cs"/>
        </a:defRPr>
      </a:lvl2pPr>
      <a:lvl3pPr marL="4982839" indent="-996570" algn="l" defTabSz="3986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10500" kern="1200">
          <a:solidFill>
            <a:schemeClr val="tx1"/>
          </a:solidFill>
          <a:latin typeface="+mn-lt"/>
          <a:ea typeface="+mn-ea"/>
          <a:cs typeface="+mn-cs"/>
        </a:defRPr>
      </a:lvl3pPr>
      <a:lvl4pPr marL="6975973" indent="-996570" algn="l" defTabSz="3986269" rtl="0" eaLnBrk="1" latinLnBrk="0" hangingPunct="1">
        <a:spcBef>
          <a:spcPct val="20000"/>
        </a:spcBef>
        <a:buFont typeface="Arial" panose="020B0604020202020204" pitchFamily="34" charset="0"/>
        <a:buChar char="–"/>
        <a:defRPr sz="8800" kern="1200">
          <a:solidFill>
            <a:schemeClr val="tx1"/>
          </a:solidFill>
          <a:latin typeface="+mn-lt"/>
          <a:ea typeface="+mn-ea"/>
          <a:cs typeface="+mn-cs"/>
        </a:defRPr>
      </a:lvl4pPr>
      <a:lvl5pPr marL="8969109" indent="-996570" algn="l" defTabSz="3986269" rtl="0" eaLnBrk="1" latinLnBrk="0" hangingPunct="1">
        <a:spcBef>
          <a:spcPct val="20000"/>
        </a:spcBef>
        <a:buFont typeface="Arial" panose="020B0604020202020204" pitchFamily="34" charset="0"/>
        <a:buChar char="»"/>
        <a:defRPr sz="8800" kern="1200">
          <a:solidFill>
            <a:schemeClr val="tx1"/>
          </a:solidFill>
          <a:latin typeface="+mn-lt"/>
          <a:ea typeface="+mn-ea"/>
          <a:cs typeface="+mn-cs"/>
        </a:defRPr>
      </a:lvl5pPr>
      <a:lvl6pPr marL="10962242" indent="-996570" algn="l" defTabSz="3986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6pPr>
      <a:lvl7pPr marL="12955375" indent="-996570" algn="l" defTabSz="3986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7pPr>
      <a:lvl8pPr marL="14948511" indent="-996570" algn="l" defTabSz="3986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8pPr>
      <a:lvl9pPr marL="16941646" indent="-996570" algn="l" defTabSz="3986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1pPr>
      <a:lvl2pPr marL="1993133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2pPr>
      <a:lvl3pPr marL="3986269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3pPr>
      <a:lvl4pPr marL="5979402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4pPr>
      <a:lvl5pPr marL="7972538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5pPr>
      <a:lvl6pPr marL="9965673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6pPr>
      <a:lvl7pPr marL="11958806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7pPr>
      <a:lvl8pPr marL="13951945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8pPr>
      <a:lvl9pPr marL="15945081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23276891" y="3330254"/>
            <a:ext cx="7056784" cy="5305247"/>
          </a:xfrm>
        </p:spPr>
        <p:txBody>
          <a:bodyPr anchor="ctr"/>
          <a:lstStyle/>
          <a:p>
            <a:pPr algn="ctr"/>
            <a:r>
              <a:rPr lang="de-DE" sz="5400" dirty="0"/>
              <a:t>Entwicklung</a:t>
            </a:r>
            <a:r>
              <a:rPr lang="en-GB" sz="5400" dirty="0"/>
              <a:t> </a:t>
            </a:r>
            <a:r>
              <a:rPr lang="de-DE" sz="5400" dirty="0"/>
              <a:t>eines</a:t>
            </a:r>
            <a:r>
              <a:rPr lang="en-GB" sz="5400" dirty="0"/>
              <a:t> </a:t>
            </a:r>
            <a:br>
              <a:rPr lang="en-GB" sz="5400" dirty="0"/>
            </a:br>
            <a:r>
              <a:rPr lang="de-DE" sz="5400" dirty="0"/>
              <a:t>intelligenten</a:t>
            </a:r>
            <a:r>
              <a:rPr lang="en-GB" sz="5400" dirty="0"/>
              <a:t> Lade- und </a:t>
            </a:r>
            <a:r>
              <a:rPr lang="de-DE" sz="5400" dirty="0"/>
              <a:t>Lastmanage-</a:t>
            </a:r>
            <a:r>
              <a:rPr lang="de-DE" sz="5400" dirty="0" err="1"/>
              <a:t>mentsystems</a:t>
            </a:r>
            <a:r>
              <a:rPr lang="en-GB" sz="5400" dirty="0"/>
              <a:t> </a:t>
            </a:r>
            <a:r>
              <a:rPr lang="de-DE" sz="5400" dirty="0"/>
              <a:t>für</a:t>
            </a:r>
            <a:r>
              <a:rPr lang="en-GB" sz="5400" dirty="0"/>
              <a:t> den </a:t>
            </a:r>
            <a:r>
              <a:rPr lang="de-DE" sz="5400" dirty="0"/>
              <a:t>Parkraum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6"/>
          </p:nvPr>
        </p:nvSpPr>
        <p:spPr>
          <a:xfrm>
            <a:off x="19191076" y="2773892"/>
            <a:ext cx="4401503" cy="3312368"/>
          </a:xfrm>
        </p:spPr>
        <p:txBody>
          <a:bodyPr anchor="ctr"/>
          <a:lstStyle/>
          <a:p>
            <a:pPr algn="ctr"/>
            <a:r>
              <a:rPr lang="de-DE" sz="3600" dirty="0"/>
              <a:t>Philipp Metzler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Institut für Energieübertragung und Hochspannungstechnik</a:t>
            </a:r>
          </a:p>
          <a:p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9"/>
          </p:nvPr>
        </p:nvSpPr>
        <p:spPr>
          <a:xfrm>
            <a:off x="2013840" y="41585039"/>
            <a:ext cx="12708000" cy="1421623"/>
          </a:xfrm>
        </p:spPr>
        <p:txBody>
          <a:bodyPr/>
          <a:lstStyle/>
          <a:p>
            <a:r>
              <a:rPr lang="de-DE" dirty="0"/>
              <a:t>www.uni-stuttgart.de/ieh</a:t>
            </a:r>
          </a:p>
        </p:txBody>
      </p:sp>
      <p:sp>
        <p:nvSpPr>
          <p:cNvPr id="15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2338647" y="13413557"/>
            <a:ext cx="12815640" cy="11998174"/>
          </a:xfrm>
        </p:spPr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Anforderung und Voraussetzungen</a:t>
            </a:r>
          </a:p>
          <a:p>
            <a:pPr marL="457200" indent="-457200">
              <a:buClr>
                <a:schemeClr val="accent4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de-DE" altLang="de-DE" sz="3400" b="0" dirty="0">
                <a:solidFill>
                  <a:srgbClr val="000000"/>
                </a:solidFill>
              </a:rPr>
              <a:t>Einzuhaltende Grenzwerte (statisch und dynamisch):</a:t>
            </a:r>
          </a:p>
          <a:p>
            <a:pPr marL="2450332" lvl="1" indent="-457200">
              <a:buClr>
                <a:schemeClr val="accent4">
                  <a:lumMod val="50000"/>
                </a:schemeClr>
              </a:buClr>
              <a:buFont typeface="Symbol" panose="05050102010706020507" pitchFamily="18" charset="2"/>
              <a:buChar char="-"/>
            </a:pPr>
            <a:r>
              <a:rPr lang="de-DE" altLang="de-DE" sz="3200" dirty="0">
                <a:solidFill>
                  <a:srgbClr val="000000"/>
                </a:solidFill>
              </a:rPr>
              <a:t>Leiterströme </a:t>
            </a:r>
          </a:p>
          <a:p>
            <a:pPr marL="2450332" lvl="1" indent="-457200">
              <a:buClr>
                <a:schemeClr val="accent4">
                  <a:lumMod val="50000"/>
                </a:schemeClr>
              </a:buClr>
              <a:buFont typeface="Symbol" panose="05050102010706020507" pitchFamily="18" charset="2"/>
              <a:buChar char="-"/>
            </a:pPr>
            <a:r>
              <a:rPr lang="de-DE" altLang="de-DE" sz="3200" b="0" dirty="0">
                <a:solidFill>
                  <a:srgbClr val="000000"/>
                </a:solidFill>
              </a:rPr>
              <a:t>Summe der Scheinleistung</a:t>
            </a:r>
          </a:p>
          <a:p>
            <a:pPr marL="457200" indent="-457200">
              <a:buClr>
                <a:schemeClr val="accent4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de-DE" altLang="de-DE" sz="3400" b="0" dirty="0">
                <a:solidFill>
                  <a:srgbClr val="000000"/>
                </a:solidFill>
              </a:rPr>
              <a:t>Symmetrieeinrichtung (VDE-AR-N 4100):</a:t>
            </a:r>
          </a:p>
          <a:p>
            <a:pPr marL="2450332" lvl="1" indent="-457200">
              <a:buClr>
                <a:schemeClr val="accent4">
                  <a:lumMod val="50000"/>
                </a:schemeClr>
              </a:buClr>
              <a:buFont typeface="Symbol" panose="05050102010706020507" pitchFamily="18" charset="2"/>
              <a:buChar char="-"/>
            </a:pPr>
            <a:r>
              <a:rPr lang="de-DE" altLang="de-DE" sz="3200" dirty="0" err="1">
                <a:solidFill>
                  <a:srgbClr val="000000"/>
                </a:solidFill>
              </a:rPr>
              <a:t>Phasenunsymmetrie</a:t>
            </a:r>
            <a:endParaRPr lang="de-DE" altLang="de-DE" sz="3200" dirty="0">
              <a:solidFill>
                <a:srgbClr val="000000"/>
              </a:solidFill>
            </a:endParaRPr>
          </a:p>
          <a:p>
            <a:pPr marL="2450332" lvl="1" indent="-457200">
              <a:buClr>
                <a:schemeClr val="accent4">
                  <a:lumMod val="50000"/>
                </a:schemeClr>
              </a:buClr>
              <a:buFont typeface="Symbol" panose="05050102010706020507" pitchFamily="18" charset="2"/>
              <a:buChar char="-"/>
            </a:pPr>
            <a:r>
              <a:rPr lang="de-DE" altLang="de-DE" sz="3200" dirty="0">
                <a:solidFill>
                  <a:srgbClr val="000000"/>
                </a:solidFill>
              </a:rPr>
              <a:t>S</a:t>
            </a:r>
            <a:r>
              <a:rPr lang="de-DE" altLang="de-DE" sz="3200" b="0" dirty="0">
                <a:solidFill>
                  <a:srgbClr val="000000"/>
                </a:solidFill>
              </a:rPr>
              <a:t>umme nicht Symmetrischer Lasten pro </a:t>
            </a:r>
            <a:r>
              <a:rPr lang="de-DE" altLang="de-DE" sz="3200" dirty="0">
                <a:solidFill>
                  <a:srgbClr val="000000"/>
                </a:solidFill>
              </a:rPr>
              <a:t>Phase</a:t>
            </a:r>
          </a:p>
          <a:p>
            <a:pPr marL="457200" indent="-457200">
              <a:buClr>
                <a:schemeClr val="accent4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de-DE" altLang="de-DE" sz="3400" b="0" dirty="0">
                <a:solidFill>
                  <a:srgbClr val="000000"/>
                </a:solidFill>
              </a:rPr>
              <a:t>Steuerbarkeit der Fahrzeuge:</a:t>
            </a:r>
          </a:p>
          <a:p>
            <a:pPr marL="2450332" lvl="1" indent="-457200">
              <a:buClr>
                <a:schemeClr val="accent4">
                  <a:lumMod val="50000"/>
                </a:schemeClr>
              </a:buClr>
              <a:buFont typeface="Symbol" panose="05050102010706020507" pitchFamily="18" charset="2"/>
              <a:buChar char="-"/>
            </a:pPr>
            <a:r>
              <a:rPr lang="de-DE" altLang="de-DE" sz="3200" b="0" dirty="0">
                <a:solidFill>
                  <a:srgbClr val="000000"/>
                </a:solidFill>
              </a:rPr>
              <a:t>Nur Ladestrom steuerbar</a:t>
            </a:r>
          </a:p>
          <a:p>
            <a:pPr marL="2450332" lvl="1" indent="-457200">
              <a:buClr>
                <a:schemeClr val="accent4">
                  <a:lumMod val="50000"/>
                </a:schemeClr>
              </a:buClr>
              <a:buFont typeface="Symbol" panose="05050102010706020507" pitchFamily="18" charset="2"/>
              <a:buChar char="-"/>
            </a:pPr>
            <a:r>
              <a:rPr lang="de-DE" altLang="de-DE" sz="3200" dirty="0">
                <a:solidFill>
                  <a:srgbClr val="000000"/>
                </a:solidFill>
              </a:rPr>
              <a:t>Ladeströme nur in 1 A-Schritten zwischen 6 A und 16 A steuerbar</a:t>
            </a:r>
            <a:endParaRPr lang="de-DE" altLang="de-DE" sz="3200" b="0" dirty="0">
              <a:solidFill>
                <a:srgbClr val="000000"/>
              </a:solidFill>
            </a:endParaRPr>
          </a:p>
          <a:p>
            <a:pPr marL="2450332" lvl="1" indent="-457200">
              <a:buClr>
                <a:schemeClr val="accent4">
                  <a:lumMod val="50000"/>
                </a:schemeClr>
              </a:buClr>
              <a:buFont typeface="Symbol" panose="05050102010706020507" pitchFamily="18" charset="2"/>
              <a:buChar char="-"/>
            </a:pPr>
            <a:r>
              <a:rPr lang="de-DE" altLang="de-DE" sz="3200" b="0" dirty="0">
                <a:solidFill>
                  <a:srgbClr val="000000"/>
                </a:solidFill>
              </a:rPr>
              <a:t>Phasen über die ein Fahrzeug lädt sind nicht beeinflussbar</a:t>
            </a:r>
          </a:p>
          <a:p>
            <a:pPr marL="2450332" lvl="1" indent="-457200">
              <a:buClr>
                <a:schemeClr val="accent4">
                  <a:lumMod val="50000"/>
                </a:schemeClr>
              </a:buClr>
              <a:buFont typeface="Symbol" panose="05050102010706020507" pitchFamily="18" charset="2"/>
              <a:buChar char="-"/>
            </a:pPr>
            <a:r>
              <a:rPr lang="de-DE" altLang="de-DE" sz="3200" dirty="0">
                <a:solidFill>
                  <a:srgbClr val="000000"/>
                </a:solidFill>
              </a:rPr>
              <a:t>Ladeverhalten Fahrzeugabhängig und instationär</a:t>
            </a:r>
            <a:endParaRPr lang="de-DE" altLang="de-DE" sz="3200" b="0" dirty="0">
              <a:solidFill>
                <a:srgbClr val="000000"/>
              </a:solidFill>
            </a:endParaRPr>
          </a:p>
          <a:p>
            <a:pPr marL="457200" indent="-457200">
              <a:buClr>
                <a:schemeClr val="accent4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de-DE" altLang="de-DE" sz="3400" b="0" dirty="0">
                <a:solidFill>
                  <a:srgbClr val="000000"/>
                </a:solidFill>
              </a:rPr>
              <a:t>Systemspezifisch:</a:t>
            </a:r>
          </a:p>
          <a:p>
            <a:pPr marL="2450332" lvl="1" indent="-457200">
              <a:buClr>
                <a:schemeClr val="accent4">
                  <a:lumMod val="50000"/>
                </a:schemeClr>
              </a:buClr>
              <a:buFont typeface="Symbol" panose="05050102010706020507" pitchFamily="18" charset="2"/>
              <a:buChar char="-"/>
            </a:pPr>
            <a:r>
              <a:rPr lang="de-DE" altLang="de-DE" sz="3200" b="0" dirty="0">
                <a:solidFill>
                  <a:srgbClr val="000000"/>
                </a:solidFill>
              </a:rPr>
              <a:t>Hohe Verfügbarkeit</a:t>
            </a:r>
          </a:p>
          <a:p>
            <a:pPr marL="2450332" lvl="1" indent="-457200">
              <a:buClr>
                <a:schemeClr val="accent4">
                  <a:lumMod val="50000"/>
                </a:schemeClr>
              </a:buClr>
              <a:buFont typeface="Symbol" panose="05050102010706020507" pitchFamily="18" charset="2"/>
              <a:buChar char="-"/>
            </a:pPr>
            <a:r>
              <a:rPr lang="de-DE" altLang="de-DE" sz="3200" dirty="0">
                <a:solidFill>
                  <a:srgbClr val="000000"/>
                </a:solidFill>
              </a:rPr>
              <a:t>Diskriminierungsfreie Verteilung der verfügbaren Kapazität</a:t>
            </a:r>
            <a:endParaRPr lang="de-DE" altLang="de-DE" sz="3200" b="0" dirty="0">
              <a:solidFill>
                <a:srgbClr val="000000"/>
              </a:solidFill>
            </a:endParaRPr>
          </a:p>
          <a:p>
            <a:pPr marL="2450332" lvl="1" indent="-457200">
              <a:buClr>
                <a:schemeClr val="accent4">
                  <a:lumMod val="50000"/>
                </a:schemeClr>
              </a:buClr>
              <a:buFont typeface="Symbol" panose="05050102010706020507" pitchFamily="18" charset="2"/>
              <a:buChar char="-"/>
            </a:pPr>
            <a:r>
              <a:rPr lang="de-DE" altLang="de-DE" sz="3200" dirty="0">
                <a:solidFill>
                  <a:srgbClr val="000000"/>
                </a:solidFill>
              </a:rPr>
              <a:t>Schnelles Erkennen und Beheben von Grenzwertverletzungen </a:t>
            </a:r>
          </a:p>
          <a:p>
            <a:pPr marL="457200" indent="-457200">
              <a:buClr>
                <a:schemeClr val="accent4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de-DE" altLang="de-DE" sz="3400" b="0" dirty="0">
                <a:solidFill>
                  <a:srgbClr val="000000"/>
                </a:solidFill>
              </a:rPr>
              <a:t>Steuereinheit:</a:t>
            </a:r>
          </a:p>
          <a:p>
            <a:pPr marL="2450332" lvl="1" indent="-457200">
              <a:buClr>
                <a:schemeClr val="accent4">
                  <a:lumMod val="50000"/>
                </a:schemeClr>
              </a:buClr>
              <a:buFont typeface="Symbol" panose="05050102010706020507" pitchFamily="18" charset="2"/>
              <a:buChar char="-"/>
            </a:pPr>
            <a:r>
              <a:rPr lang="de-DE" altLang="de-DE" sz="3200" dirty="0">
                <a:solidFill>
                  <a:srgbClr val="000000"/>
                </a:solidFill>
              </a:rPr>
              <a:t>Phoenix Contact SPS (AXC 1050)</a:t>
            </a:r>
          </a:p>
          <a:p>
            <a:pPr marL="2450332" lvl="1" indent="-457200">
              <a:buClr>
                <a:schemeClr val="accent4">
                  <a:lumMod val="50000"/>
                </a:schemeClr>
              </a:buClr>
              <a:buFont typeface="Symbol" panose="05050102010706020507" pitchFamily="18" charset="2"/>
              <a:buChar char="-"/>
            </a:pPr>
            <a:r>
              <a:rPr lang="de-DE" altLang="de-DE" sz="3200" b="0" dirty="0" err="1">
                <a:solidFill>
                  <a:srgbClr val="000000"/>
                </a:solidFill>
              </a:rPr>
              <a:t>RevPi</a:t>
            </a:r>
            <a:r>
              <a:rPr lang="de-DE" altLang="de-DE" sz="3200" b="0" dirty="0">
                <a:solidFill>
                  <a:srgbClr val="000000"/>
                </a:solidFill>
              </a:rPr>
              <a:t> Core 3 von </a:t>
            </a:r>
            <a:r>
              <a:rPr lang="de-DE" altLang="de-DE" sz="3200" b="0" dirty="0" err="1">
                <a:solidFill>
                  <a:srgbClr val="000000"/>
                </a:solidFill>
              </a:rPr>
              <a:t>Kunbus</a:t>
            </a:r>
            <a:endParaRPr lang="de-DE" altLang="de-DE" sz="3200" b="0" dirty="0">
              <a:solidFill>
                <a:srgbClr val="000000"/>
              </a:solidFill>
            </a:endParaRPr>
          </a:p>
          <a:p>
            <a:pPr marL="685800" indent="-685800">
              <a:buFont typeface="Wingdings" panose="05000000000000000000" pitchFamily="2" charset="2"/>
              <a:buChar char="§"/>
            </a:pPr>
            <a:endParaRPr lang="de-DE" dirty="0"/>
          </a:p>
        </p:txBody>
      </p:sp>
      <p:sp>
        <p:nvSpPr>
          <p:cNvPr id="16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2337520" y="5870486"/>
            <a:ext cx="12707938" cy="7031559"/>
          </a:xfrm>
        </p:spPr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Motivation</a:t>
            </a:r>
          </a:p>
          <a:p>
            <a:pPr marL="457200" indent="-457200">
              <a:buClr>
                <a:schemeClr val="accent4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de-DE" altLang="de-DE" sz="3400" b="0" dirty="0">
                <a:solidFill>
                  <a:srgbClr val="000000"/>
                </a:solidFill>
              </a:rPr>
              <a:t>Forschungsprojekt „</a:t>
            </a:r>
            <a:r>
              <a:rPr lang="de-DE" altLang="de-DE" sz="3400" b="0" dirty="0" err="1">
                <a:solidFill>
                  <a:srgbClr val="000000"/>
                </a:solidFill>
              </a:rPr>
              <a:t>iLIME</a:t>
            </a:r>
            <a:r>
              <a:rPr lang="de-DE" altLang="de-DE" sz="3400" b="0" dirty="0">
                <a:solidFill>
                  <a:srgbClr val="000000"/>
                </a:solidFill>
              </a:rPr>
              <a:t>“ des IEHs, mit dem Ziel der Reduktion von Netzausbaumaßnahmen durch ein Lastmanagementsystem bei einer lokalen Häufung von Ladepunkten im Parkraum.</a:t>
            </a:r>
          </a:p>
          <a:p>
            <a:pPr marL="457200" indent="-457200">
              <a:buClr>
                <a:schemeClr val="accent4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de-DE" altLang="de-DE" sz="3400" b="0" dirty="0">
                <a:solidFill>
                  <a:srgbClr val="000000"/>
                </a:solidFill>
              </a:rPr>
              <a:t>Beeinflussung der Lasten durch ein übergeordnetes Lastmanagementsystem sowie einem intelligenten Lade- und Lastmanagementsystem für eine Ladeeinrichtung von </a:t>
            </a:r>
            <a:r>
              <a:rPr lang="de-DE" altLang="de-DE" sz="3400" b="0" dirty="0" err="1">
                <a:solidFill>
                  <a:srgbClr val="000000"/>
                </a:solidFill>
              </a:rPr>
              <a:t>ChargeHere</a:t>
            </a:r>
            <a:endParaRPr lang="de-DE" altLang="de-DE" sz="3400" b="0" dirty="0">
              <a:solidFill>
                <a:srgbClr val="000000"/>
              </a:solidFill>
            </a:endParaRPr>
          </a:p>
          <a:p>
            <a:pPr marL="457200" indent="-457200">
              <a:buClr>
                <a:schemeClr val="accent4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de-DE" altLang="de-DE" sz="3400" b="0" dirty="0">
                <a:solidFill>
                  <a:srgbClr val="000000"/>
                </a:solidFill>
              </a:rPr>
              <a:t>Entwicklung dieses intelligenten Lade- und Lastmanagementsystem nach den Anforderungen des Forschungsprojekts „</a:t>
            </a:r>
            <a:r>
              <a:rPr lang="de-DE" altLang="de-DE" sz="3400" b="0" dirty="0" err="1">
                <a:solidFill>
                  <a:srgbClr val="000000"/>
                </a:solidFill>
              </a:rPr>
              <a:t>iLIME</a:t>
            </a:r>
            <a:r>
              <a:rPr lang="de-DE" altLang="de-DE" sz="3400" b="0" dirty="0">
                <a:solidFill>
                  <a:srgbClr val="000000"/>
                </a:solidFill>
              </a:rPr>
              <a:t>“.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3624" y="40558390"/>
            <a:ext cx="3384376" cy="2106458"/>
          </a:xfrm>
          <a:prstGeom prst="rect">
            <a:avLst/>
          </a:prstGeom>
        </p:spPr>
      </p:pic>
      <p:sp>
        <p:nvSpPr>
          <p:cNvPr id="21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15726026" y="34461950"/>
            <a:ext cx="12707938" cy="6085485"/>
          </a:xfrm>
        </p:spPr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Ergebnisse</a:t>
            </a:r>
          </a:p>
          <a:p>
            <a:pPr marL="457200" indent="-457200">
              <a:buClr>
                <a:schemeClr val="accent4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de-DE" altLang="de-DE" sz="3400" b="0" dirty="0">
                <a:solidFill>
                  <a:srgbClr val="000000"/>
                </a:solidFill>
              </a:rPr>
              <a:t>Optimierung erfüllt zeitliche Anforderungen</a:t>
            </a:r>
          </a:p>
          <a:p>
            <a:pPr marL="2450332" lvl="1" indent="-457200">
              <a:buClr>
                <a:schemeClr val="accent4">
                  <a:lumMod val="50000"/>
                </a:schemeClr>
              </a:buClr>
              <a:buFont typeface="Symbol" panose="05050102010706020507" pitchFamily="18" charset="2"/>
              <a:buChar char="-"/>
            </a:pPr>
            <a:r>
              <a:rPr lang="de-DE" altLang="de-DE" sz="3200" dirty="0">
                <a:solidFill>
                  <a:srgbClr val="000000"/>
                </a:solidFill>
              </a:rPr>
              <a:t>Kombinationsmöglichkeiten reduziert (4*10</a:t>
            </a:r>
            <a:r>
              <a:rPr lang="de-DE" altLang="de-DE" sz="3200" baseline="30000" dirty="0">
                <a:solidFill>
                  <a:srgbClr val="000000"/>
                </a:solidFill>
              </a:rPr>
              <a:t>8</a:t>
            </a:r>
            <a:r>
              <a:rPr lang="de-DE" altLang="de-DE" sz="3200" dirty="0">
                <a:solidFill>
                  <a:srgbClr val="000000"/>
                </a:solidFill>
              </a:rPr>
              <a:t> </a:t>
            </a:r>
            <a:r>
              <a:rPr lang="de-DE" altLang="de-DE" sz="3200" dirty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  <a:r>
              <a:rPr lang="de-DE" altLang="de-DE" sz="3200" dirty="0">
                <a:solidFill>
                  <a:srgbClr val="000000"/>
                </a:solidFill>
              </a:rPr>
              <a:t> 7*10</a:t>
            </a:r>
            <a:r>
              <a:rPr lang="de-DE" altLang="de-DE" sz="3200" baseline="30000" dirty="0">
                <a:solidFill>
                  <a:srgbClr val="000000"/>
                </a:solidFill>
              </a:rPr>
              <a:t>4</a:t>
            </a:r>
            <a:r>
              <a:rPr lang="de-DE" altLang="de-DE" sz="3200" dirty="0">
                <a:solidFill>
                  <a:srgbClr val="000000"/>
                </a:solidFill>
              </a:rPr>
              <a:t>)</a:t>
            </a:r>
          </a:p>
          <a:p>
            <a:pPr marL="2450332" lvl="1" indent="-457200">
              <a:buClr>
                <a:schemeClr val="accent4">
                  <a:lumMod val="50000"/>
                </a:schemeClr>
              </a:buClr>
              <a:buFont typeface="Symbol" panose="05050102010706020507" pitchFamily="18" charset="2"/>
              <a:buChar char="-"/>
            </a:pPr>
            <a:r>
              <a:rPr lang="de-DE" altLang="de-DE" sz="3200" b="0" dirty="0">
                <a:solidFill>
                  <a:srgbClr val="000000"/>
                </a:solidFill>
              </a:rPr>
              <a:t>Optimierungsdauer: 	~ 750 </a:t>
            </a:r>
            <a:r>
              <a:rPr lang="de-DE" altLang="de-DE" sz="3200" b="0" dirty="0" err="1">
                <a:solidFill>
                  <a:srgbClr val="000000"/>
                </a:solidFill>
              </a:rPr>
              <a:t>ms</a:t>
            </a:r>
            <a:endParaRPr lang="de-DE" altLang="de-DE" sz="3200" b="0" dirty="0">
              <a:solidFill>
                <a:srgbClr val="000000"/>
              </a:solidFill>
            </a:endParaRPr>
          </a:p>
          <a:p>
            <a:pPr marL="2450332" lvl="1" indent="-457200">
              <a:buClr>
                <a:schemeClr val="accent4">
                  <a:lumMod val="50000"/>
                </a:schemeClr>
              </a:buClr>
              <a:buFont typeface="Symbol" panose="05050102010706020507" pitchFamily="18" charset="2"/>
              <a:buChar char="-"/>
            </a:pPr>
            <a:r>
              <a:rPr lang="de-DE" altLang="de-DE" sz="3200" b="0" dirty="0">
                <a:solidFill>
                  <a:srgbClr val="000000"/>
                </a:solidFill>
              </a:rPr>
              <a:t>Reaktionsgeschwindigkeit: 	&lt; 4 s</a:t>
            </a:r>
          </a:p>
          <a:p>
            <a:pPr marL="457200" indent="-457200">
              <a:buClr>
                <a:schemeClr val="accent4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de-DE" altLang="de-DE" sz="3400" b="0" dirty="0">
                <a:solidFill>
                  <a:srgbClr val="000000"/>
                </a:solidFill>
              </a:rPr>
              <a:t>Langzeitstabilität gewährleistet </a:t>
            </a:r>
          </a:p>
          <a:p>
            <a:pPr marL="457200" indent="-457200">
              <a:buClr>
                <a:schemeClr val="accent4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de-DE" altLang="de-DE" sz="3400" b="0" dirty="0">
                <a:solidFill>
                  <a:srgbClr val="000000"/>
                </a:solidFill>
              </a:rPr>
              <a:t>System hält Grenzwerte zuverlässig ein</a:t>
            </a:r>
          </a:p>
          <a:p>
            <a:pPr marL="457200" indent="-457200">
              <a:buClr>
                <a:schemeClr val="accent4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de-DE" altLang="de-DE" sz="3400" b="0" dirty="0">
                <a:solidFill>
                  <a:srgbClr val="000000"/>
                </a:solidFill>
              </a:rPr>
              <a:t>Verfügbare Kapazität wird diskriminierungsfrei verteilt</a:t>
            </a:r>
          </a:p>
          <a:p>
            <a:pPr marL="457200" indent="-457200">
              <a:buClr>
                <a:schemeClr val="accent4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de-DE" altLang="de-DE" sz="3400" b="0" dirty="0">
                <a:solidFill>
                  <a:srgbClr val="000000"/>
                </a:solidFill>
              </a:rPr>
              <a:t>System auch in der Niederspannung zulässig </a:t>
            </a:r>
            <a:r>
              <a:rPr lang="de-DE" altLang="de-DE" sz="2800" b="0" dirty="0">
                <a:solidFill>
                  <a:srgbClr val="000000"/>
                </a:solidFill>
              </a:rPr>
              <a:t>(VDE-AR-N 4100)</a:t>
            </a:r>
          </a:p>
          <a:p>
            <a:endParaRPr lang="de-DE" dirty="0"/>
          </a:p>
        </p:txBody>
      </p:sp>
      <p:sp>
        <p:nvSpPr>
          <p:cNvPr id="22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15732640" y="10712691"/>
            <a:ext cx="12707938" cy="23024629"/>
          </a:xfrm>
        </p:spPr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Erprobung und Validierung</a:t>
            </a:r>
          </a:p>
          <a:p>
            <a:r>
              <a:rPr lang="de-DE" sz="3400" b="0" dirty="0">
                <a:solidFill>
                  <a:srgbClr val="000000"/>
                </a:solidFill>
              </a:rPr>
              <a:t>Systemerprobung im Feldversuch:</a:t>
            </a:r>
          </a:p>
          <a:p>
            <a:pPr marL="457200" indent="-4572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de-DE" sz="3400" b="0" dirty="0">
                <a:solidFill>
                  <a:srgbClr val="000000"/>
                </a:solidFill>
              </a:rPr>
              <a:t>Abbildung 1:</a:t>
            </a:r>
          </a:p>
          <a:p>
            <a:pPr marL="2450332" lvl="1" indent="-457200">
              <a:buClr>
                <a:schemeClr val="accent2"/>
              </a:buClr>
              <a:buFont typeface="Symbol" panose="05050102010706020507" pitchFamily="18" charset="2"/>
              <a:buChar char="-"/>
            </a:pPr>
            <a:r>
              <a:rPr lang="de-DE" sz="3200" b="0" dirty="0">
                <a:solidFill>
                  <a:srgbClr val="000000"/>
                </a:solidFill>
              </a:rPr>
              <a:t>Sieben Fahrzeuge (BMW i3 und VW </a:t>
            </a:r>
            <a:r>
              <a:rPr lang="de-DE" sz="3200" b="0" dirty="0" err="1">
                <a:solidFill>
                  <a:srgbClr val="000000"/>
                </a:solidFill>
              </a:rPr>
              <a:t>eGolf</a:t>
            </a:r>
            <a:r>
              <a:rPr lang="de-DE" sz="3200" b="0" dirty="0">
                <a:solidFill>
                  <a:srgbClr val="000000"/>
                </a:solidFill>
              </a:rPr>
              <a:t>)</a:t>
            </a:r>
          </a:p>
          <a:p>
            <a:pPr marL="2450332" lvl="1" indent="-457200">
              <a:buClr>
                <a:schemeClr val="accent2"/>
              </a:buClr>
              <a:buFont typeface="Symbol" panose="05050102010706020507" pitchFamily="18" charset="2"/>
              <a:buChar char="-"/>
            </a:pPr>
            <a:r>
              <a:rPr lang="de-DE" sz="3200" dirty="0">
                <a:solidFill>
                  <a:srgbClr val="000000"/>
                </a:solidFill>
              </a:rPr>
              <a:t>Grenzwert (Leistung): 	40 kVA</a:t>
            </a:r>
            <a:endParaRPr lang="de-DE" sz="3200" b="0" dirty="0">
              <a:solidFill>
                <a:srgbClr val="000000"/>
              </a:solidFill>
            </a:endParaRPr>
          </a:p>
          <a:p>
            <a:pPr marL="2450332" lvl="1" indent="-457200">
              <a:buClr>
                <a:schemeClr val="accent2"/>
              </a:buClr>
              <a:buFont typeface="Symbol" panose="05050102010706020507" pitchFamily="18" charset="2"/>
              <a:buChar char="-"/>
            </a:pPr>
            <a:r>
              <a:rPr lang="de-DE" sz="3200" dirty="0">
                <a:solidFill>
                  <a:srgbClr val="000000"/>
                </a:solidFill>
              </a:rPr>
              <a:t>Ladeleistung (unbegrenzt): 	69,9 kVA</a:t>
            </a:r>
          </a:p>
          <a:p>
            <a:pPr marL="457200" indent="-4572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de-DE" sz="3400" b="0" dirty="0">
                <a:solidFill>
                  <a:srgbClr val="000000"/>
                </a:solidFill>
              </a:rPr>
              <a:t>Abbildung 2:</a:t>
            </a:r>
          </a:p>
          <a:p>
            <a:pPr marL="2450332" lvl="1" indent="-457200">
              <a:buClr>
                <a:schemeClr val="accent2"/>
              </a:buClr>
              <a:buFont typeface="Symbol" panose="05050102010706020507" pitchFamily="18" charset="2"/>
              <a:buChar char="-"/>
            </a:pPr>
            <a:r>
              <a:rPr lang="de-DE" sz="3200" b="0" dirty="0">
                <a:solidFill>
                  <a:srgbClr val="000000"/>
                </a:solidFill>
              </a:rPr>
              <a:t>Unterschiedliche Fahrzeuge im Realbetrieb</a:t>
            </a:r>
          </a:p>
          <a:p>
            <a:pPr marL="2450332" lvl="1" indent="-457200">
              <a:buClr>
                <a:schemeClr val="accent2"/>
              </a:buClr>
              <a:buFont typeface="Symbol" panose="05050102010706020507" pitchFamily="18" charset="2"/>
              <a:buChar char="-"/>
            </a:pPr>
            <a:r>
              <a:rPr lang="de-DE" sz="3200" dirty="0">
                <a:solidFill>
                  <a:srgbClr val="000000"/>
                </a:solidFill>
              </a:rPr>
              <a:t>Grenzwert (Leiterstrom): 	51,2 A</a:t>
            </a:r>
            <a:endParaRPr lang="de-DE" sz="3200" b="0" dirty="0">
              <a:solidFill>
                <a:srgbClr val="000000"/>
              </a:solidFill>
            </a:endParaRPr>
          </a:p>
          <a:p>
            <a:pPr marL="2450332" lvl="1" indent="-457200">
              <a:buClr>
                <a:schemeClr val="accent2"/>
              </a:buClr>
              <a:buFont typeface="Symbol" panose="05050102010706020507" pitchFamily="18" charset="2"/>
              <a:buChar char="-"/>
            </a:pPr>
            <a:r>
              <a:rPr lang="de-DE" sz="3200" b="0" dirty="0">
                <a:solidFill>
                  <a:srgbClr val="000000"/>
                </a:solidFill>
              </a:rPr>
              <a:t>Maximale er Ladestrom (L</a:t>
            </a:r>
            <a:r>
              <a:rPr lang="de-DE" sz="3200" b="0" baseline="-25000" dirty="0">
                <a:solidFill>
                  <a:srgbClr val="000000"/>
                </a:solidFill>
              </a:rPr>
              <a:t>2</a:t>
            </a:r>
            <a:r>
              <a:rPr lang="de-DE" sz="3200" b="0" dirty="0">
                <a:solidFill>
                  <a:srgbClr val="000000"/>
                </a:solidFill>
              </a:rPr>
              <a:t>): 	60,1 A </a:t>
            </a:r>
          </a:p>
        </p:txBody>
      </p:sp>
      <p:sp>
        <p:nvSpPr>
          <p:cNvPr id="23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2337520" y="27663685"/>
            <a:ext cx="12707938" cy="13197170"/>
          </a:xfrm>
        </p:spPr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Konzeptionierung und Umsetzung des Lastmanagementsystems</a:t>
            </a:r>
          </a:p>
          <a:p>
            <a:pPr marL="457200" indent="-457200">
              <a:buClr>
                <a:schemeClr val="accent4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de-DE" sz="3400" b="0" dirty="0">
                <a:solidFill>
                  <a:srgbClr val="000000"/>
                </a:solidFill>
              </a:rPr>
              <a:t>Vergleich zweier Konzepte:</a:t>
            </a:r>
          </a:p>
          <a:p>
            <a:pPr marL="2450332" lvl="1" indent="-457200">
              <a:buClr>
                <a:schemeClr val="accent4">
                  <a:lumMod val="50000"/>
                </a:schemeClr>
              </a:buClr>
              <a:buFont typeface="Symbol" panose="05050102010706020507" pitchFamily="18" charset="2"/>
              <a:buChar char="-"/>
            </a:pPr>
            <a:r>
              <a:rPr lang="de-DE" sz="3200" b="0" dirty="0">
                <a:solidFill>
                  <a:srgbClr val="000000"/>
                </a:solidFill>
              </a:rPr>
              <a:t>Regelungstechnisches Lastmanagement</a:t>
            </a:r>
          </a:p>
          <a:p>
            <a:pPr marL="2450332" lvl="1" indent="-457200">
              <a:buClr>
                <a:schemeClr val="accent4">
                  <a:lumMod val="50000"/>
                </a:schemeClr>
              </a:buClr>
              <a:buFont typeface="Symbol" panose="05050102010706020507" pitchFamily="18" charset="2"/>
              <a:buChar char="-"/>
            </a:pPr>
            <a:r>
              <a:rPr lang="de-DE" sz="3200" dirty="0">
                <a:solidFill>
                  <a:srgbClr val="000000"/>
                </a:solidFill>
              </a:rPr>
              <a:t>Optimierungsbasiertes Lastmanagement</a:t>
            </a:r>
            <a:endParaRPr lang="de-DE" sz="3200" b="0" dirty="0">
              <a:solidFill>
                <a:srgbClr val="000000"/>
              </a:solidFill>
            </a:endParaRPr>
          </a:p>
          <a:p>
            <a:pPr marL="457200" indent="-457200">
              <a:buClr>
                <a:schemeClr val="accent4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de-DE" sz="3400" b="0" dirty="0">
                <a:solidFill>
                  <a:srgbClr val="000000"/>
                </a:solidFill>
              </a:rPr>
              <a:t>Optimierungsbasiertes Lastmanagement besser geeignet</a:t>
            </a:r>
          </a:p>
          <a:p>
            <a:pPr marL="457200" indent="-457200">
              <a:buClr>
                <a:schemeClr val="accent4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de-DE" sz="3400" b="0" dirty="0">
                <a:solidFill>
                  <a:srgbClr val="000000"/>
                </a:solidFill>
              </a:rPr>
              <a:t>Grundlegende Erprobung in der Simulationsumgebung </a:t>
            </a:r>
            <a:r>
              <a:rPr lang="de-DE" sz="3400" b="0" dirty="0" err="1">
                <a:solidFill>
                  <a:srgbClr val="000000"/>
                </a:solidFill>
              </a:rPr>
              <a:t>Matlab</a:t>
            </a:r>
            <a:r>
              <a:rPr lang="de-DE" sz="3400" b="0" dirty="0">
                <a:solidFill>
                  <a:srgbClr val="000000"/>
                </a:solidFill>
              </a:rPr>
              <a:t>/Simulink mit einem entwickelten Fahrzeugmodell</a:t>
            </a:r>
          </a:p>
          <a:p>
            <a:pPr marL="457200" indent="-457200">
              <a:buClr>
                <a:schemeClr val="accent4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de-DE" sz="3400" b="0" dirty="0">
                <a:solidFill>
                  <a:srgbClr val="000000"/>
                </a:solidFill>
              </a:rPr>
              <a:t>Komplexitätsklasse der Optimierung der Ladeströmung ist  NP-Vollständig</a:t>
            </a:r>
          </a:p>
          <a:p>
            <a:pPr marL="457200" indent="-457200">
              <a:buClr>
                <a:schemeClr val="accent4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de-DE" sz="3400" b="0" dirty="0">
                <a:solidFill>
                  <a:srgbClr val="000000"/>
                </a:solidFill>
              </a:rPr>
              <a:t>Vergleich verschiedener heuristischer Lösungsverfahren zur Reduktion des Rechenaufwands:</a:t>
            </a:r>
          </a:p>
          <a:p>
            <a:pPr marL="2450332" lvl="1" indent="-457200">
              <a:buClr>
                <a:schemeClr val="accent4">
                  <a:lumMod val="50000"/>
                </a:schemeClr>
              </a:buClr>
              <a:buFont typeface="Symbol" panose="05050102010706020507" pitchFamily="18" charset="2"/>
              <a:buChar char="-"/>
            </a:pPr>
            <a:r>
              <a:rPr lang="de-DE" sz="3200" b="0" dirty="0" err="1">
                <a:solidFill>
                  <a:srgbClr val="000000"/>
                </a:solidFill>
              </a:rPr>
              <a:t>Greedy</a:t>
            </a:r>
            <a:r>
              <a:rPr lang="de-DE" sz="3200" b="0" dirty="0">
                <a:solidFill>
                  <a:srgbClr val="000000"/>
                </a:solidFill>
              </a:rPr>
              <a:t> Algorithmus</a:t>
            </a:r>
          </a:p>
          <a:p>
            <a:pPr marL="2450332" lvl="1" indent="-457200">
              <a:buClr>
                <a:schemeClr val="accent4">
                  <a:lumMod val="50000"/>
                </a:schemeClr>
              </a:buClr>
              <a:buFont typeface="Symbol" panose="05050102010706020507" pitchFamily="18" charset="2"/>
              <a:buChar char="-"/>
            </a:pPr>
            <a:r>
              <a:rPr lang="de-DE" sz="3200" dirty="0" err="1">
                <a:solidFill>
                  <a:srgbClr val="000000"/>
                </a:solidFill>
              </a:rPr>
              <a:t>Simulated</a:t>
            </a:r>
            <a:r>
              <a:rPr lang="de-DE" sz="3200" dirty="0">
                <a:solidFill>
                  <a:srgbClr val="000000"/>
                </a:solidFill>
              </a:rPr>
              <a:t> Annealing</a:t>
            </a:r>
          </a:p>
          <a:p>
            <a:pPr marL="2450332" lvl="1" indent="-457200">
              <a:buClr>
                <a:schemeClr val="accent4">
                  <a:lumMod val="50000"/>
                </a:schemeClr>
              </a:buClr>
              <a:buFont typeface="Symbol" panose="05050102010706020507" pitchFamily="18" charset="2"/>
              <a:buChar char="-"/>
            </a:pPr>
            <a:r>
              <a:rPr lang="de-DE" sz="3200" b="0" dirty="0">
                <a:solidFill>
                  <a:srgbClr val="000000"/>
                </a:solidFill>
              </a:rPr>
              <a:t>Genetischer Algorithmus</a:t>
            </a:r>
          </a:p>
          <a:p>
            <a:pPr marL="2450332" lvl="1" indent="-457200">
              <a:buClr>
                <a:schemeClr val="accent4">
                  <a:lumMod val="50000"/>
                </a:schemeClr>
              </a:buClr>
              <a:buFont typeface="Symbol" panose="05050102010706020507" pitchFamily="18" charset="2"/>
              <a:buChar char="-"/>
            </a:pPr>
            <a:r>
              <a:rPr lang="de-DE" sz="3200" b="0" dirty="0">
                <a:solidFill>
                  <a:srgbClr val="000000"/>
                </a:solidFill>
              </a:rPr>
              <a:t>Heuristische </a:t>
            </a:r>
            <a:r>
              <a:rPr lang="de-DE" sz="3200" dirty="0">
                <a:solidFill>
                  <a:srgbClr val="000000"/>
                </a:solidFill>
              </a:rPr>
              <a:t>R</a:t>
            </a:r>
            <a:r>
              <a:rPr lang="de-DE" sz="3200" b="0" dirty="0">
                <a:solidFill>
                  <a:srgbClr val="000000"/>
                </a:solidFill>
              </a:rPr>
              <a:t>eduktion der Kombinationsmöglichkeiten</a:t>
            </a:r>
          </a:p>
          <a:p>
            <a:pPr marL="457200" indent="-457200">
              <a:buClr>
                <a:schemeClr val="accent4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de-DE" sz="3400" b="0" dirty="0">
                <a:solidFill>
                  <a:srgbClr val="000000"/>
                </a:solidFill>
              </a:rPr>
              <a:t>Entwicklung eines </a:t>
            </a:r>
            <a:r>
              <a:rPr lang="de-DE" sz="3400" b="0" dirty="0" err="1">
                <a:solidFill>
                  <a:srgbClr val="000000"/>
                </a:solidFill>
              </a:rPr>
              <a:t>Sotware</a:t>
            </a:r>
            <a:r>
              <a:rPr lang="de-DE" sz="3400" b="0" dirty="0">
                <a:solidFill>
                  <a:srgbClr val="000000"/>
                </a:solidFill>
              </a:rPr>
              <a:t>-Dummys zur realitätsnahen Erprobung des Lastmanagementprogramms</a:t>
            </a:r>
          </a:p>
          <a:p>
            <a:pPr marL="457200" indent="-457200">
              <a:buClr>
                <a:schemeClr val="accent4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de-DE" sz="3400" b="0" dirty="0">
                <a:solidFill>
                  <a:srgbClr val="000000"/>
                </a:solidFill>
              </a:rPr>
              <a:t>Realisieren des Lastmanagementprogramms in der Programmiersprache „</a:t>
            </a:r>
            <a:r>
              <a:rPr lang="de-DE" sz="3400" b="0" dirty="0" err="1">
                <a:solidFill>
                  <a:srgbClr val="000000"/>
                </a:solidFill>
              </a:rPr>
              <a:t>java</a:t>
            </a:r>
            <a:r>
              <a:rPr lang="de-DE" sz="3400" b="0" dirty="0">
                <a:solidFill>
                  <a:srgbClr val="000000"/>
                </a:solidFill>
              </a:rPr>
              <a:t>“ (JDK8) </a:t>
            </a:r>
          </a:p>
          <a:p>
            <a:pPr marL="2450332" lvl="1" indent="-457200">
              <a:buClr>
                <a:schemeClr val="accent4">
                  <a:lumMod val="50000"/>
                </a:schemeClr>
              </a:buClr>
              <a:buFont typeface="Symbol" panose="05050102010706020507" pitchFamily="18" charset="2"/>
              <a:buChar char="-"/>
            </a:pPr>
            <a:r>
              <a:rPr lang="de-DE" sz="3200" dirty="0">
                <a:solidFill>
                  <a:srgbClr val="000000"/>
                </a:solidFill>
              </a:rPr>
              <a:t>Heuristische Reduktion der Kombinationsmöglichkeiten</a:t>
            </a:r>
          </a:p>
          <a:p>
            <a:pPr marL="2450332" lvl="1" indent="-457200">
              <a:buClr>
                <a:schemeClr val="accent4">
                  <a:lumMod val="50000"/>
                </a:schemeClr>
              </a:buClr>
              <a:buFont typeface="Symbol" panose="05050102010706020507" pitchFamily="18" charset="2"/>
              <a:buChar char="-"/>
            </a:pPr>
            <a:r>
              <a:rPr lang="de-DE" sz="3200" b="0" dirty="0">
                <a:solidFill>
                  <a:srgbClr val="000000"/>
                </a:solidFill>
              </a:rPr>
              <a:t>Rek</a:t>
            </a:r>
            <a:r>
              <a:rPr lang="de-DE" sz="3200" dirty="0">
                <a:solidFill>
                  <a:srgbClr val="000000"/>
                </a:solidFill>
              </a:rPr>
              <a:t>ursive Bestimmung der Kombinationsmöglichkeiten</a:t>
            </a:r>
            <a:endParaRPr lang="de-DE" sz="3200" b="0" dirty="0">
              <a:solidFill>
                <a:srgbClr val="000000"/>
              </a:solidFill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16E0249C-D0A5-46A4-AD64-07C9387424AE}"/>
              </a:ext>
            </a:extLst>
          </p:cNvPr>
          <p:cNvSpPr/>
          <p:nvPr/>
        </p:nvSpPr>
        <p:spPr>
          <a:xfrm>
            <a:off x="2106540" y="5850534"/>
            <a:ext cx="13031557" cy="703433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80000"/>
            <a:endParaRPr lang="de-DE" sz="1600" u="sng" dirty="0">
              <a:solidFill>
                <a:schemeClr val="tx1"/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4928D604-5B49-45A7-B9DA-FC725DBDE41E}"/>
              </a:ext>
            </a:extLst>
          </p:cNvPr>
          <p:cNvSpPr/>
          <p:nvPr/>
        </p:nvSpPr>
        <p:spPr>
          <a:xfrm>
            <a:off x="2106540" y="13334093"/>
            <a:ext cx="13031557" cy="13877838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80000"/>
            <a:endParaRPr lang="de-DE" sz="1600" u="sng" dirty="0">
              <a:solidFill>
                <a:schemeClr val="tx1"/>
              </a:solidFill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53E89168-4306-463C-80A4-9E859AB0E7E0}"/>
              </a:ext>
            </a:extLst>
          </p:cNvPr>
          <p:cNvSpPr/>
          <p:nvPr/>
        </p:nvSpPr>
        <p:spPr>
          <a:xfrm>
            <a:off x="2106539" y="27643978"/>
            <a:ext cx="13031557" cy="1343173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80000"/>
            <a:endParaRPr lang="de-DE" sz="1600" u="sng" dirty="0">
              <a:solidFill>
                <a:schemeClr val="tx1"/>
              </a:solidFill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6D65CC97-3AFE-447B-8E3E-E1BFC6338E46}"/>
              </a:ext>
            </a:extLst>
          </p:cNvPr>
          <p:cNvSpPr/>
          <p:nvPr/>
        </p:nvSpPr>
        <p:spPr>
          <a:xfrm>
            <a:off x="15573710" y="10424648"/>
            <a:ext cx="12815641" cy="2358101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80000"/>
            <a:endParaRPr lang="de-DE" sz="1600" u="sng" dirty="0">
              <a:solidFill>
                <a:schemeClr val="tx1"/>
              </a:solidFill>
            </a:endParaRP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CE8751AD-2BC2-4173-ADA5-DC533EE325F6}"/>
              </a:ext>
            </a:extLst>
          </p:cNvPr>
          <p:cNvGrpSpPr/>
          <p:nvPr/>
        </p:nvGrpSpPr>
        <p:grpSpPr>
          <a:xfrm>
            <a:off x="16308704" y="17161225"/>
            <a:ext cx="11216659" cy="6560685"/>
            <a:chOff x="16308704" y="17161225"/>
            <a:chExt cx="11216659" cy="6560685"/>
          </a:xfrm>
        </p:grpSpPr>
        <p:pic>
          <p:nvPicPr>
            <p:cNvPr id="31" name="Grafik 30">
              <a:extLst>
                <a:ext uri="{FF2B5EF4-FFF2-40B4-BE49-F238E27FC236}">
                  <a16:creationId xmlns:a16="http://schemas.microsoft.com/office/drawing/2014/main" id="{24FD9679-3782-4D0F-8F05-DC37E9D55F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2057"/>
            <a:stretch/>
          </p:blipFill>
          <p:spPr>
            <a:xfrm>
              <a:off x="16308704" y="17161225"/>
              <a:ext cx="11216659" cy="6560685"/>
            </a:xfrm>
            <a:prstGeom prst="rect">
              <a:avLst/>
            </a:prstGeom>
          </p:spPr>
        </p:pic>
        <p:pic>
          <p:nvPicPr>
            <p:cNvPr id="34" name="Grafik 33">
              <a:extLst>
                <a:ext uri="{FF2B5EF4-FFF2-40B4-BE49-F238E27FC236}">
                  <a16:creationId xmlns:a16="http://schemas.microsoft.com/office/drawing/2014/main" id="{F9E0DDA9-D724-492E-B68B-49BFE390F6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8364" t="89907" r="28172" b="129"/>
            <a:stretch/>
          </p:blipFill>
          <p:spPr>
            <a:xfrm>
              <a:off x="20299856" y="21721019"/>
              <a:ext cx="3917156" cy="775781"/>
            </a:xfrm>
            <a:prstGeom prst="rect">
              <a:avLst/>
            </a:prstGeom>
          </p:spPr>
        </p:pic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9D0610E8-EDCE-4CBA-BD1F-91939AE0C0ED}"/>
              </a:ext>
            </a:extLst>
          </p:cNvPr>
          <p:cNvGrpSpPr/>
          <p:nvPr/>
        </p:nvGrpSpPr>
        <p:grpSpPr>
          <a:xfrm>
            <a:off x="16308704" y="25572769"/>
            <a:ext cx="11216659" cy="6560685"/>
            <a:chOff x="16308704" y="25572769"/>
            <a:chExt cx="11216659" cy="6560685"/>
          </a:xfrm>
        </p:grpSpPr>
        <p:pic>
          <p:nvPicPr>
            <p:cNvPr id="36" name="Grafik 35">
              <a:extLst>
                <a:ext uri="{FF2B5EF4-FFF2-40B4-BE49-F238E27FC236}">
                  <a16:creationId xmlns:a16="http://schemas.microsoft.com/office/drawing/2014/main" id="{7948E148-BA9A-47FB-BA88-BD86FB5019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085" r="-1" b="11968"/>
            <a:stretch/>
          </p:blipFill>
          <p:spPr>
            <a:xfrm>
              <a:off x="16308704" y="25572769"/>
              <a:ext cx="11216659" cy="6560685"/>
            </a:xfrm>
            <a:prstGeom prst="rect">
              <a:avLst/>
            </a:prstGeom>
          </p:spPr>
        </p:pic>
        <p:pic>
          <p:nvPicPr>
            <p:cNvPr id="37" name="Grafik 36">
              <a:extLst>
                <a:ext uri="{FF2B5EF4-FFF2-40B4-BE49-F238E27FC236}">
                  <a16:creationId xmlns:a16="http://schemas.microsoft.com/office/drawing/2014/main" id="{4438BB0F-F320-4ADA-AB97-19F64516FB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3953" t="89936" r="12866"/>
            <a:stretch/>
          </p:blipFill>
          <p:spPr>
            <a:xfrm>
              <a:off x="18955250" y="25906960"/>
              <a:ext cx="6837226" cy="708548"/>
            </a:xfrm>
            <a:prstGeom prst="rect">
              <a:avLst/>
            </a:prstGeom>
          </p:spPr>
        </p:pic>
      </p:grpSp>
      <p:sp>
        <p:nvSpPr>
          <p:cNvPr id="13" name="Textfeld 12">
            <a:extLst>
              <a:ext uri="{FF2B5EF4-FFF2-40B4-BE49-F238E27FC236}">
                <a16:creationId xmlns:a16="http://schemas.microsoft.com/office/drawing/2014/main" id="{63560979-49DD-4BAD-9827-08592E9650B0}"/>
              </a:ext>
            </a:extLst>
          </p:cNvPr>
          <p:cNvSpPr txBox="1"/>
          <p:nvPr/>
        </p:nvSpPr>
        <p:spPr>
          <a:xfrm>
            <a:off x="15716051" y="23752357"/>
            <a:ext cx="12635360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0000"/>
            <a:r>
              <a:rPr lang="de-DE" sz="3400" b="1" dirty="0">
                <a:solidFill>
                  <a:srgbClr val="3E444C"/>
                </a:solidFill>
              </a:rPr>
              <a:t>Abbildung 1:	</a:t>
            </a:r>
            <a:r>
              <a:rPr lang="de-DE" sz="3400" dirty="0">
                <a:solidFill>
                  <a:srgbClr val="3E444C"/>
                </a:solidFill>
              </a:rPr>
              <a:t>Verlauf der begrenzten Ladeleistung an einer Anlage mit 							acht Ladeeinheiten für zwanzig Ladepunkte bei einer 									Grenzleistung von 40 kVA.</a:t>
            </a:r>
            <a:endParaRPr lang="en-GB" sz="3400" dirty="0"/>
          </a:p>
          <a:p>
            <a:endParaRPr lang="de-DE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57AFB195-6596-4263-9F6B-EC80786C71E1}"/>
              </a:ext>
            </a:extLst>
          </p:cNvPr>
          <p:cNvSpPr txBox="1"/>
          <p:nvPr/>
        </p:nvSpPr>
        <p:spPr>
          <a:xfrm>
            <a:off x="15732640" y="32110890"/>
            <a:ext cx="12635360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0000"/>
            <a:r>
              <a:rPr lang="de-DE" sz="3400" b="1" dirty="0">
                <a:solidFill>
                  <a:srgbClr val="3E444C"/>
                </a:solidFill>
              </a:rPr>
              <a:t>Abbildung 2:	</a:t>
            </a:r>
            <a:r>
              <a:rPr lang="de-DE" sz="3400" dirty="0">
                <a:solidFill>
                  <a:srgbClr val="3E444C"/>
                </a:solidFill>
              </a:rPr>
              <a:t>Verlauf der begrenzten Leiterströme an einer Anlage mit 							vier Ladeeinheiten für acht Ladepunkte bei einem 										Grenzstrom von 51,2 A.</a:t>
            </a:r>
            <a:endParaRPr lang="en-GB" sz="3400" dirty="0"/>
          </a:p>
          <a:p>
            <a:endParaRPr lang="de-DE" dirty="0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CFA8AFCC-4093-4AC3-97AB-592341FD4C88}"/>
              </a:ext>
            </a:extLst>
          </p:cNvPr>
          <p:cNvSpPr/>
          <p:nvPr/>
        </p:nvSpPr>
        <p:spPr>
          <a:xfrm>
            <a:off x="15573710" y="34256881"/>
            <a:ext cx="12815641" cy="608548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80000"/>
            <a:endParaRPr lang="de-DE" sz="1600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73459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Benutzerdefiniert 1">
      <a:dk1>
        <a:srgbClr val="7F7F7F"/>
      </a:dk1>
      <a:lt1>
        <a:srgbClr val="FFFFFF"/>
      </a:lt1>
      <a:dk2>
        <a:srgbClr val="7F7F7F"/>
      </a:dk2>
      <a:lt2>
        <a:srgbClr val="FFFFFF"/>
      </a:lt2>
      <a:accent1>
        <a:srgbClr val="1BBBE9"/>
      </a:accent1>
      <a:accent2>
        <a:srgbClr val="00519E"/>
      </a:accent2>
      <a:accent3>
        <a:srgbClr val="3E444C"/>
      </a:accent3>
      <a:accent4>
        <a:srgbClr val="BDDDF2"/>
      </a:accent4>
      <a:accent5>
        <a:srgbClr val="4BACC6"/>
      </a:accent5>
      <a:accent6>
        <a:srgbClr val="7F7F7F"/>
      </a:accent6>
      <a:hlink>
        <a:srgbClr val="FFFF00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794A3DFD76A64D962E6D1A78E9D7A1" ma:contentTypeVersion="6" ma:contentTypeDescription="Create a new document." ma:contentTypeScope="" ma:versionID="a5a44b0c321a301d2199ee9a9fb45390">
  <xsd:schema xmlns:xsd="http://www.w3.org/2001/XMLSchema" xmlns:xs="http://www.w3.org/2001/XMLSchema" xmlns:p="http://schemas.microsoft.com/office/2006/metadata/properties" xmlns:ns3="c57ff1c2-e5c4-47f1-8f0a-654672b27731" targetNamespace="http://schemas.microsoft.com/office/2006/metadata/properties" ma:root="true" ma:fieldsID="0d65387667e118fe058674a9e63284cd" ns3:_="">
    <xsd:import namespace="c57ff1c2-e5c4-47f1-8f0a-654672b2773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7ff1c2-e5c4-47f1-8f0a-654672b277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FFB3BE6-2862-476D-8716-EBA20FDC32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7ff1c2-e5c4-47f1-8f0a-654672b2773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366EAD9-F647-4827-9439-09E8D6EF415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DBFFC2-38C9-4167-9F94-643192F25E98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c57ff1c2-e5c4-47f1-8f0a-654672b27731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288</Words>
  <Application>Microsoft Office PowerPoint</Application>
  <PresentationFormat>Benutzerdefiniert</PresentationFormat>
  <Paragraphs>64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Symbol</vt:lpstr>
      <vt:lpstr>Wingdings</vt:lpstr>
      <vt:lpstr>Larissa</vt:lpstr>
      <vt:lpstr>PowerPoint-Präsentation</vt:lpstr>
    </vt:vector>
  </TitlesOfParts>
  <Company>Universität Stuttgart / Zentrale Verwaltung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Vera-Garcia, Francisca</dc:creator>
  <cp:lastModifiedBy>Metzler Philipp</cp:lastModifiedBy>
  <cp:revision>161</cp:revision>
  <cp:lastPrinted>2016-10-17T09:39:47Z</cp:lastPrinted>
  <dcterms:created xsi:type="dcterms:W3CDTF">2015-12-10T06:56:35Z</dcterms:created>
  <dcterms:modified xsi:type="dcterms:W3CDTF">2019-09-19T14:12:59Z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0x0101008D794A3DFD76A64D962E6D1A78E9D7A1</vt:lpwstr>
  </property>
</Properties>
</file>