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cuments\Final%20Year%20Project\classification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Cross-Validated F-scores for different classifiers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Sheet1!$B$47</c:f>
              <c:strCache>
                <c:ptCount val="1"/>
                <c:pt idx="0">
                  <c:v>Non-Sarcastic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Sheet1!$A$48:$A$55</c:f>
              <c:strCache>
                <c:ptCount val="8"/>
                <c:pt idx="0">
                  <c:v>SVC (1000)</c:v>
                </c:pt>
                <c:pt idx="1">
                  <c:v>SVC (Reddit, 1000)</c:v>
                </c:pt>
                <c:pt idx="2">
                  <c:v>LR (1000)</c:v>
                </c:pt>
                <c:pt idx="3">
                  <c:v>LR (Reddit, 1000)</c:v>
                </c:pt>
                <c:pt idx="4">
                  <c:v>SVC (10,000)</c:v>
                </c:pt>
                <c:pt idx="5">
                  <c:v>SVC (Reddit, 10,000)</c:v>
                </c:pt>
                <c:pt idx="6">
                  <c:v>LR (10,000)</c:v>
                </c:pt>
                <c:pt idx="7">
                  <c:v>LR (Reddit, 10,000)</c:v>
                </c:pt>
              </c:strCache>
            </c:strRef>
          </c:cat>
          <c:val>
            <c:numRef>
              <c:f>Sheet1!$B$48:$B$55</c:f>
              <c:numCache>
                <c:formatCode>General</c:formatCode>
                <c:ptCount val="8"/>
                <c:pt idx="0">
                  <c:v>0.61599999999999999</c:v>
                </c:pt>
                <c:pt idx="1">
                  <c:v>0.57800000000000007</c:v>
                </c:pt>
                <c:pt idx="2">
                  <c:v>0.622</c:v>
                </c:pt>
                <c:pt idx="3">
                  <c:v>0.57499999999999996</c:v>
                </c:pt>
                <c:pt idx="4">
                  <c:v>0.63600000000000001</c:v>
                </c:pt>
                <c:pt idx="5">
                  <c:v>0.63800000000000001</c:v>
                </c:pt>
                <c:pt idx="6">
                  <c:v>0.65000000000000013</c:v>
                </c:pt>
                <c:pt idx="7">
                  <c:v>0.64800000000000002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9-42F7-98EE-8E75B8B01648}"/>
            </c:ext>
          </c:extLst>
        </c:ser>
        <c:ser>
          <c:idx val="1"/>
          <c:order val="1"/>
          <c:tx>
            <c:strRef>
              <c:f>Sheet1!$C$47</c:f>
              <c:strCache>
                <c:ptCount val="1"/>
                <c:pt idx="0">
                  <c:v>Sarcastic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Sheet1!$A$48:$A$55</c:f>
              <c:strCache>
                <c:ptCount val="8"/>
                <c:pt idx="0">
                  <c:v>SVC (1000)</c:v>
                </c:pt>
                <c:pt idx="1">
                  <c:v>SVC (Reddit, 1000)</c:v>
                </c:pt>
                <c:pt idx="2">
                  <c:v>LR (1000)</c:v>
                </c:pt>
                <c:pt idx="3">
                  <c:v>LR (Reddit, 1000)</c:v>
                </c:pt>
                <c:pt idx="4">
                  <c:v>SVC (10,000)</c:v>
                </c:pt>
                <c:pt idx="5">
                  <c:v>SVC (Reddit, 10,000)</c:v>
                </c:pt>
                <c:pt idx="6">
                  <c:v>LR (10,000)</c:v>
                </c:pt>
                <c:pt idx="7">
                  <c:v>LR (Reddit, 10,000)</c:v>
                </c:pt>
              </c:strCache>
            </c:strRef>
          </c:cat>
          <c:val>
            <c:numRef>
              <c:f>Sheet1!$C$48:$C$55</c:f>
              <c:numCache>
                <c:formatCode>General</c:formatCode>
                <c:ptCount val="8"/>
                <c:pt idx="0">
                  <c:v>0.60399999999999987</c:v>
                </c:pt>
                <c:pt idx="1">
                  <c:v>0.55800000000000005</c:v>
                </c:pt>
                <c:pt idx="2">
                  <c:v>0.59799999999999998</c:v>
                </c:pt>
                <c:pt idx="3">
                  <c:v>0.53</c:v>
                </c:pt>
                <c:pt idx="4">
                  <c:v>0.63</c:v>
                </c:pt>
                <c:pt idx="5">
                  <c:v>0.624</c:v>
                </c:pt>
                <c:pt idx="6">
                  <c:v>0.64</c:v>
                </c:pt>
                <c:pt idx="7">
                  <c:v>0.63400000000000001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89-42F7-98EE-8E75B8B01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613960"/>
        <c:axId val="465614616"/>
      </c:barChart>
      <c:catAx>
        <c:axId val="46561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614616"/>
        <c:crosses val="autoZero"/>
        <c:auto val="1"/>
        <c:lblAlgn val="ctr"/>
        <c:lblOffset val="100"/>
        <c:noMultiLvlLbl val="0"/>
      </c:catAx>
      <c:valAx>
        <c:axId val="465614616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613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1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90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8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36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1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6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5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6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C41A7B-7D8F-4B82-ADC0-F567E5BBEEF1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3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2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C41A7B-7D8F-4B82-ADC0-F567E5BBEEF1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7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5FB7-1D66-4894-B415-D655E6A30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Detecting Sarcasm on Reddit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455B1-9AAC-4816-89E9-AAEACDA0F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1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C289-27E8-457B-BDB3-FE5D874D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AA64-56A7-4A22-9E74-2C691530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CE0F-22F3-438E-869E-9346748D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Example for Sarcasm Detector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3D32-D29E-4B5F-A13F-B84A5191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4FE08-CC8F-441B-B2FF-4FAC456A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89" y="2144313"/>
            <a:ext cx="9364382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8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01DF-4D3E-429E-A431-4EC4F6F0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B5A4AD-23B8-472B-BEA8-E27EB16D0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596" y="3504365"/>
            <a:ext cx="4096322" cy="2238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266FC-B905-44D1-8909-BF323C8B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5020376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86EE4-6422-40C1-B360-8E3A96E3F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923523"/>
            <a:ext cx="5630061" cy="1819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2962B0-F2DB-4171-8947-D1A7FBB8D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530" y="1409418"/>
            <a:ext cx="409632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73D9-1474-4189-8C6C-FCD9DD7D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Human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F17EF-BB19-4311-8842-49CA6BD0617E}"/>
              </a:ext>
            </a:extLst>
          </p:cNvPr>
          <p:cNvSpPr txBox="1"/>
          <p:nvPr/>
        </p:nvSpPr>
        <p:spPr>
          <a:xfrm>
            <a:off x="2703732" y="2364759"/>
            <a:ext cx="2229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Taking all questions into account*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6F71C-32B1-47F1-A5F5-C871990423BF}"/>
              </a:ext>
            </a:extLst>
          </p:cNvPr>
          <p:cNvSpPr txBox="1"/>
          <p:nvPr/>
        </p:nvSpPr>
        <p:spPr>
          <a:xfrm>
            <a:off x="6385056" y="2364760"/>
            <a:ext cx="224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questions with full context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0B29C-41AE-4BC1-AD83-B012B722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56" y="3189593"/>
            <a:ext cx="2257740" cy="657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5F9906-766A-4F53-9AF6-E5E9239D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056" y="4025412"/>
            <a:ext cx="2267266" cy="66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D5E05-465A-4D4E-9978-2FD901B73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732" y="4025412"/>
            <a:ext cx="2276793" cy="704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E9BE36-B894-4CFB-891D-EF2985DEC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732" y="3184829"/>
            <a:ext cx="225774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6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2FB1-731C-4EA1-AA2B-C55FB00E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290E-45DE-48F4-B226-B0CBBAD8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MIARN - Tay et al. (2018)</a:t>
            </a:r>
          </a:p>
          <a:p>
            <a:pPr lvl="1"/>
            <a:r>
              <a:rPr lang="en-GB" dirty="0"/>
              <a:t>Multi-dimensional Intra-Attention Recurrent Network</a:t>
            </a:r>
          </a:p>
          <a:p>
            <a:pPr lvl="2"/>
            <a:r>
              <a:rPr lang="en-GB" dirty="0"/>
              <a:t>Focuses on the semantics between each word in an input</a:t>
            </a:r>
          </a:p>
          <a:p>
            <a:pPr lvl="2"/>
            <a:r>
              <a:rPr lang="en-GB" dirty="0"/>
              <a:t>For Reddit, produces F</a:t>
            </a:r>
            <a:r>
              <a:rPr lang="en-GB" baseline="-25000" dirty="0"/>
              <a:t>1</a:t>
            </a:r>
            <a:r>
              <a:rPr lang="en-GB" dirty="0"/>
              <a:t> score of ~0.69</a:t>
            </a:r>
          </a:p>
          <a:p>
            <a:r>
              <a:rPr lang="en-GB" dirty="0"/>
              <a:t>CASCADE - Hazarika et al. (2018)</a:t>
            </a:r>
          </a:p>
          <a:p>
            <a:pPr lvl="1"/>
            <a:r>
              <a:rPr lang="en-GB" dirty="0" err="1"/>
              <a:t>ContextuAl</a:t>
            </a:r>
            <a:r>
              <a:rPr lang="en-GB" dirty="0"/>
              <a:t> </a:t>
            </a:r>
            <a:r>
              <a:rPr lang="en-GB" dirty="0" err="1"/>
              <a:t>SarCasm</a:t>
            </a:r>
            <a:r>
              <a:rPr lang="en-GB" dirty="0"/>
              <a:t> </a:t>
            </a:r>
            <a:r>
              <a:rPr lang="en-GB" dirty="0" err="1"/>
              <a:t>DEtector</a:t>
            </a:r>
            <a:endParaRPr lang="en-GB" dirty="0"/>
          </a:p>
          <a:p>
            <a:pPr lvl="2"/>
            <a:r>
              <a:rPr lang="en-GB" dirty="0"/>
              <a:t>Focuses on establishing users’ personality to inform decisions</a:t>
            </a:r>
          </a:p>
          <a:p>
            <a:pPr lvl="2"/>
            <a:r>
              <a:rPr lang="en-GB" dirty="0"/>
              <a:t>Without these features, produces F</a:t>
            </a:r>
            <a:r>
              <a:rPr lang="en-GB" baseline="-25000" dirty="0"/>
              <a:t>1</a:t>
            </a:r>
            <a:r>
              <a:rPr lang="en-GB" dirty="0"/>
              <a:t> score of 0.66; with, produces F</a:t>
            </a:r>
            <a:r>
              <a:rPr lang="en-GB" baseline="-25000" dirty="0"/>
              <a:t>1</a:t>
            </a:r>
            <a:r>
              <a:rPr lang="en-GB" dirty="0"/>
              <a:t> score of 0.77</a:t>
            </a:r>
          </a:p>
          <a:p>
            <a:r>
              <a:rPr lang="en-GB" dirty="0"/>
              <a:t>thesarcasmdetector.com - </a:t>
            </a:r>
            <a:r>
              <a:rPr lang="en-GB" dirty="0" err="1"/>
              <a:t>Cliche</a:t>
            </a:r>
            <a:r>
              <a:rPr lang="en-GB" dirty="0"/>
              <a:t>, M. (2014)</a:t>
            </a:r>
          </a:p>
          <a:p>
            <a:pPr lvl="1"/>
            <a:r>
              <a:rPr lang="en-GB" dirty="0"/>
              <a:t>Web-based app trained from Twitter</a:t>
            </a:r>
          </a:p>
          <a:p>
            <a:pPr lvl="2"/>
            <a:r>
              <a:rPr lang="en-GB" dirty="0"/>
              <a:t>Uses suite of open-source libraries to make a lightweight web app</a:t>
            </a:r>
          </a:p>
          <a:p>
            <a:pPr lvl="2"/>
            <a:r>
              <a:rPr lang="en-GB" dirty="0"/>
              <a:t>Produces F</a:t>
            </a:r>
            <a:r>
              <a:rPr lang="en-GB" baseline="-25000" dirty="0"/>
              <a:t>1</a:t>
            </a:r>
            <a:r>
              <a:rPr lang="en-GB" dirty="0"/>
              <a:t> score of 0.60 – for many reasons my project is best compared to this one</a:t>
            </a:r>
          </a:p>
        </p:txBody>
      </p:sp>
    </p:spTree>
    <p:extLst>
      <p:ext uri="{BB962C8B-B14F-4D97-AF65-F5344CB8AC3E}">
        <p14:creationId xmlns:p14="http://schemas.microsoft.com/office/powerpoint/2010/main" val="190865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57CB-EC9C-4586-9CE4-78844A95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36F6-6AD0-4891-BE15-D232E47A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Self-Annotated Reddit Corpus (SARC) - </a:t>
            </a:r>
            <a:r>
              <a:rPr lang="en-GB" dirty="0" err="1"/>
              <a:t>Khodak</a:t>
            </a:r>
            <a:r>
              <a:rPr lang="en-GB" dirty="0"/>
              <a:t>, M., </a:t>
            </a:r>
            <a:r>
              <a:rPr lang="en-GB" dirty="0" err="1"/>
              <a:t>Saunshi</a:t>
            </a:r>
            <a:r>
              <a:rPr lang="en-GB" dirty="0"/>
              <a:t>, N., &amp; </a:t>
            </a:r>
            <a:r>
              <a:rPr lang="en-GB" dirty="0" err="1"/>
              <a:t>Vodrahalli</a:t>
            </a:r>
            <a:r>
              <a:rPr lang="en-GB" dirty="0"/>
              <a:t>, K. (2017)</a:t>
            </a:r>
          </a:p>
          <a:p>
            <a:pPr lvl="1"/>
            <a:r>
              <a:rPr lang="en-GB" dirty="0"/>
              <a:t>Full scope: 1.34m sarcastic comments of 533m total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Subset used: 50,000 comments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Provides access to subreddit and parent post – useful for contextual information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2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EA8-1FF5-46B8-8F8D-ACCB3E82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21C875F4-CF8B-4DB1-BD99-AE7724C5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242129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F8428A-0290-48DB-BA3F-A317F6AF07E1}"/>
              </a:ext>
            </a:extLst>
          </p:cNvPr>
          <p:cNvSpPr txBox="1"/>
          <p:nvPr/>
        </p:nvSpPr>
        <p:spPr>
          <a:xfrm>
            <a:off x="565434" y="3237560"/>
            <a:ext cx="121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Processed data</a:t>
            </a:r>
          </a:p>
        </p:txBody>
      </p:sp>
      <p:pic>
        <p:nvPicPr>
          <p:cNvPr id="11" name="Graphic 10" descr="Circles with lines">
            <a:extLst>
              <a:ext uri="{FF2B5EF4-FFF2-40B4-BE49-F238E27FC236}">
                <a16:creationId xmlns:a16="http://schemas.microsoft.com/office/drawing/2014/main" id="{A9385F70-1971-4DF2-9688-CFE699AB4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79" y="433699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B66B32-15A0-45FE-B564-6616A0C1641E}"/>
              </a:ext>
            </a:extLst>
          </p:cNvPr>
          <p:cNvSpPr txBox="1"/>
          <p:nvPr/>
        </p:nvSpPr>
        <p:spPr>
          <a:xfrm>
            <a:off x="565435" y="5112893"/>
            <a:ext cx="121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Topic modeller</a:t>
            </a:r>
          </a:p>
        </p:txBody>
      </p:sp>
      <p:pic>
        <p:nvPicPr>
          <p:cNvPr id="14" name="Graphic 13" descr="Arrow Rotate right">
            <a:extLst>
              <a:ext uri="{FF2B5EF4-FFF2-40B4-BE49-F238E27FC236}">
                <a16:creationId xmlns:a16="http://schemas.microsoft.com/office/drawing/2014/main" id="{BD61CCA7-DA50-4BFA-B1B8-D4048FF80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9412" y="3015494"/>
            <a:ext cx="1536441" cy="15364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154CF2-F85A-44BB-A8A3-A197818040BC}"/>
              </a:ext>
            </a:extLst>
          </p:cNvPr>
          <p:cNvSpPr txBox="1"/>
          <p:nvPr/>
        </p:nvSpPr>
        <p:spPr>
          <a:xfrm>
            <a:off x="3539411" y="4398046"/>
            <a:ext cx="16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Feature extraction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424506-59A9-4E9E-8809-F4CAA2C74BAD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1554480" y="2878494"/>
            <a:ext cx="1984932" cy="90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980E80-87FC-4A6E-AC5B-102B82CF3CE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1554479" y="3783715"/>
            <a:ext cx="1984933" cy="101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tatistics">
            <a:extLst>
              <a:ext uri="{FF2B5EF4-FFF2-40B4-BE49-F238E27FC236}">
                <a16:creationId xmlns:a16="http://schemas.microsoft.com/office/drawing/2014/main" id="{17A970E9-5E38-4BA0-95F2-67AC3815E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7564" y="241512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9F53E8-83EF-4638-AA33-48937DFF1897}"/>
              </a:ext>
            </a:extLst>
          </p:cNvPr>
          <p:cNvSpPr txBox="1"/>
          <p:nvPr/>
        </p:nvSpPr>
        <p:spPr>
          <a:xfrm>
            <a:off x="6137564" y="3237559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Training data</a:t>
            </a:r>
          </a:p>
        </p:txBody>
      </p:sp>
      <p:pic>
        <p:nvPicPr>
          <p:cNvPr id="30" name="Graphic 29" descr="Statistics">
            <a:extLst>
              <a:ext uri="{FF2B5EF4-FFF2-40B4-BE49-F238E27FC236}">
                <a16:creationId xmlns:a16="http://schemas.microsoft.com/office/drawing/2014/main" id="{18BAFAFF-4F63-46C3-B1FF-27F816548A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6961" y="4336993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2DA7B6E-27E4-454A-B412-E27675B863EA}"/>
              </a:ext>
            </a:extLst>
          </p:cNvPr>
          <p:cNvSpPr txBox="1"/>
          <p:nvPr/>
        </p:nvSpPr>
        <p:spPr>
          <a:xfrm>
            <a:off x="6273339" y="5112891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Test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052203-230C-4E45-B80F-B1F6831BB06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 flipV="1">
            <a:off x="5075853" y="2872324"/>
            <a:ext cx="1061711" cy="91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859888-96EA-456F-B503-0255A95F9DBF}"/>
              </a:ext>
            </a:extLst>
          </p:cNvPr>
          <p:cNvCxnSpPr>
            <a:stCxn id="14" idx="3"/>
            <a:endCxn id="30" idx="1"/>
          </p:cNvCxnSpPr>
          <p:nvPr/>
        </p:nvCxnSpPr>
        <p:spPr>
          <a:xfrm>
            <a:off x="5075853" y="3783715"/>
            <a:ext cx="1081108" cy="101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Head with gears">
            <a:extLst>
              <a:ext uri="{FF2B5EF4-FFF2-40B4-BE49-F238E27FC236}">
                <a16:creationId xmlns:a16="http://schemas.microsoft.com/office/drawing/2014/main" id="{68403090-6929-46DA-8C3B-756B2CD1C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4005" y="2152793"/>
            <a:ext cx="1439062" cy="143906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B2047A6-BC47-4989-8E62-BE28A4CC90EE}"/>
              </a:ext>
            </a:extLst>
          </p:cNvPr>
          <p:cNvSpPr txBox="1"/>
          <p:nvPr/>
        </p:nvSpPr>
        <p:spPr>
          <a:xfrm>
            <a:off x="7877695" y="3429000"/>
            <a:ext cx="143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Training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16BE8E-9A70-428C-B65A-30EFB3A13897}"/>
              </a:ext>
            </a:extLst>
          </p:cNvPr>
          <p:cNvCxnSpPr>
            <a:stCxn id="25" idx="3"/>
            <a:endCxn id="37" idx="1"/>
          </p:cNvCxnSpPr>
          <p:nvPr/>
        </p:nvCxnSpPr>
        <p:spPr>
          <a:xfrm>
            <a:off x="7051964" y="2872324"/>
            <a:ext cx="622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453CD507-FBDA-4583-90C0-E753FD35ED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28493" y="3979769"/>
            <a:ext cx="847747" cy="847747"/>
          </a:xfrm>
          <a:prstGeom prst="rect">
            <a:avLst/>
          </a:prstGeom>
        </p:spPr>
      </p:pic>
      <p:pic>
        <p:nvPicPr>
          <p:cNvPr id="45" name="Graphic 44" descr="Close">
            <a:extLst>
              <a:ext uri="{FF2B5EF4-FFF2-40B4-BE49-F238E27FC236}">
                <a16:creationId xmlns:a16="http://schemas.microsoft.com/office/drawing/2014/main" id="{43DC3357-3B5B-407F-ACBD-A58439A6D6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13647" y="4403643"/>
            <a:ext cx="847747" cy="84774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679D258-943E-44ED-A831-464DFFE9E8B7}"/>
              </a:ext>
            </a:extLst>
          </p:cNvPr>
          <p:cNvSpPr txBox="1"/>
          <p:nvPr/>
        </p:nvSpPr>
        <p:spPr>
          <a:xfrm>
            <a:off x="9922779" y="5142789"/>
            <a:ext cx="12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Classifier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C216B8-5830-4EF5-8EB3-93E4D7F2E44A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9113067" y="2872324"/>
            <a:ext cx="715426" cy="153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1F65CD-F6E2-46FD-BB2C-CCD85A647616}"/>
              </a:ext>
            </a:extLst>
          </p:cNvPr>
          <p:cNvCxnSpPr>
            <a:stCxn id="30" idx="3"/>
            <a:endCxn id="43" idx="1"/>
          </p:cNvCxnSpPr>
          <p:nvPr/>
        </p:nvCxnSpPr>
        <p:spPr>
          <a:xfrm flipV="1">
            <a:off x="7071361" y="4403643"/>
            <a:ext cx="2757132" cy="3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5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0B29-6C83-4736-A4E3-BEE7C84B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Classifier Experiments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FDA1D0A-AF16-4613-934E-FA78CC9CB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007814"/>
              </p:ext>
            </p:extLst>
          </p:nvPr>
        </p:nvGraphicFramePr>
        <p:xfrm>
          <a:off x="1519237" y="1889158"/>
          <a:ext cx="9153525" cy="4143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28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EE00-D768-4FD4-9A5F-3E24557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Classifier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02F3-2921-4F93-A30F-C70C9EB42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Logistic Regression machine over a corpus of 50,000 comments</a:t>
            </a:r>
          </a:p>
          <a:p>
            <a:endParaRPr lang="en-GB" dirty="0"/>
          </a:p>
          <a:p>
            <a:r>
              <a:rPr lang="en-GB" dirty="0"/>
              <a:t>F</a:t>
            </a:r>
            <a:r>
              <a:rPr lang="en-GB" baseline="-25000" dirty="0"/>
              <a:t>1</a:t>
            </a:r>
            <a:r>
              <a:rPr lang="en-GB" dirty="0"/>
              <a:t> scores:</a:t>
            </a:r>
          </a:p>
          <a:p>
            <a:pPr lvl="1"/>
            <a:r>
              <a:rPr lang="en-GB" dirty="0"/>
              <a:t>Sarcastic: 0.66</a:t>
            </a:r>
          </a:p>
          <a:p>
            <a:pPr lvl="1"/>
            <a:r>
              <a:rPr lang="en-GB" dirty="0"/>
              <a:t>Non-sarcastic: 0.67</a:t>
            </a:r>
          </a:p>
          <a:p>
            <a:pPr lvl="1"/>
            <a:endParaRPr lang="en-GB" dirty="0"/>
          </a:p>
          <a:p>
            <a:r>
              <a:rPr lang="en-GB" dirty="0"/>
              <a:t>Target was 0.60 – from this metric the project is a success; competes with MIARN</a:t>
            </a:r>
          </a:p>
        </p:txBody>
      </p:sp>
    </p:spTree>
    <p:extLst>
      <p:ext uri="{BB962C8B-B14F-4D97-AF65-F5344CB8AC3E}">
        <p14:creationId xmlns:p14="http://schemas.microsoft.com/office/powerpoint/2010/main" val="107744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9F68-8973-4E59-A2F3-8119AA75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Reddit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3E2E-6350-43B9-B94E-D3DD1B90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Automated user accounts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Can post submissions and comments just like normal users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May be fully autonomous or respond to summons by users</a:t>
            </a:r>
          </a:p>
        </p:txBody>
      </p:sp>
    </p:spTree>
    <p:extLst>
      <p:ext uri="{BB962C8B-B14F-4D97-AF65-F5344CB8AC3E}">
        <p14:creationId xmlns:p14="http://schemas.microsoft.com/office/powerpoint/2010/main" val="2764870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448</TotalTime>
  <Words>274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Detecting Sarcasm on Reddit</vt:lpstr>
      <vt:lpstr>The Problem</vt:lpstr>
      <vt:lpstr>The Human Result</vt:lpstr>
      <vt:lpstr>Related Work</vt:lpstr>
      <vt:lpstr>Data Collection</vt:lpstr>
      <vt:lpstr>Pipeline</vt:lpstr>
      <vt:lpstr>Classifier Experiments</vt:lpstr>
      <vt:lpstr>Classifier Statistics</vt:lpstr>
      <vt:lpstr>Reddit Bots</vt:lpstr>
      <vt:lpstr>Demonstration</vt:lpstr>
      <vt:lpstr>Usage Example for Sarcasm Detector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Sarcasm on Reddit: A Context-Based Approach</dc:title>
  <dc:creator>Chris McVeigh</dc:creator>
  <cp:lastModifiedBy>Chris McVeigh</cp:lastModifiedBy>
  <cp:revision>23</cp:revision>
  <dcterms:created xsi:type="dcterms:W3CDTF">2020-03-04T16:52:33Z</dcterms:created>
  <dcterms:modified xsi:type="dcterms:W3CDTF">2020-03-05T12:39:57Z</dcterms:modified>
</cp:coreProperties>
</file>