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</p:sldIdLst>
  <p:sldSz cx="40233600" cy="32918400"/>
  <p:notesSz cx="39776400" cy="32461200"/>
  <p:defaultTextStyle>
    <a:defPPr>
      <a:defRPr lang="en-US"/>
    </a:defPPr>
    <a:lvl1pPr algn="l" defTabSz="4176713" rtl="0" fontAlgn="base">
      <a:spcBef>
        <a:spcPct val="0"/>
      </a:spcBef>
      <a:spcAft>
        <a:spcPct val="0"/>
      </a:spcAft>
      <a:defRPr sz="8300" kern="1200">
        <a:solidFill>
          <a:schemeClr val="tx1"/>
        </a:solidFill>
        <a:latin typeface="Arial" charset="0"/>
        <a:ea typeface="+mn-ea"/>
        <a:cs typeface="+mn-cs"/>
      </a:defRPr>
    </a:lvl1pPr>
    <a:lvl2pPr marL="2087563" indent="-1477963" algn="l" defTabSz="4176713" rtl="0" fontAlgn="base">
      <a:spcBef>
        <a:spcPct val="0"/>
      </a:spcBef>
      <a:spcAft>
        <a:spcPct val="0"/>
      </a:spcAft>
      <a:defRPr sz="8300" kern="1200">
        <a:solidFill>
          <a:schemeClr val="tx1"/>
        </a:solidFill>
        <a:latin typeface="Arial" charset="0"/>
        <a:ea typeface="+mn-ea"/>
        <a:cs typeface="+mn-cs"/>
      </a:defRPr>
    </a:lvl2pPr>
    <a:lvl3pPr marL="4176713" indent="-2957513" algn="l" defTabSz="4176713" rtl="0" fontAlgn="base">
      <a:spcBef>
        <a:spcPct val="0"/>
      </a:spcBef>
      <a:spcAft>
        <a:spcPct val="0"/>
      </a:spcAft>
      <a:defRPr sz="8300" kern="1200">
        <a:solidFill>
          <a:schemeClr val="tx1"/>
        </a:solidFill>
        <a:latin typeface="Arial" charset="0"/>
        <a:ea typeface="+mn-ea"/>
        <a:cs typeface="+mn-cs"/>
      </a:defRPr>
    </a:lvl3pPr>
    <a:lvl4pPr marL="6269038" indent="-4440238" algn="l" defTabSz="4176713" rtl="0" fontAlgn="base">
      <a:spcBef>
        <a:spcPct val="0"/>
      </a:spcBef>
      <a:spcAft>
        <a:spcPct val="0"/>
      </a:spcAft>
      <a:defRPr sz="8300" kern="1200">
        <a:solidFill>
          <a:schemeClr val="tx1"/>
        </a:solidFill>
        <a:latin typeface="Arial" charset="0"/>
        <a:ea typeface="+mn-ea"/>
        <a:cs typeface="+mn-cs"/>
      </a:defRPr>
    </a:lvl4pPr>
    <a:lvl5pPr marL="8358188" indent="-5919788" algn="l" defTabSz="4176713" rtl="0" fontAlgn="base">
      <a:spcBef>
        <a:spcPct val="0"/>
      </a:spcBef>
      <a:spcAft>
        <a:spcPct val="0"/>
      </a:spcAft>
      <a:defRPr sz="8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2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avier,Riju John" initials="XJ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968"/>
    <a:srgbClr val="FF6600"/>
    <a:srgbClr val="0000CC"/>
    <a:srgbClr val="0000FF"/>
    <a:srgbClr val="E6FDC7"/>
    <a:srgbClr val="6F98A2"/>
    <a:srgbClr val="3333FF"/>
    <a:srgbClr val="FF9933"/>
    <a:srgbClr val="CCFFFF"/>
    <a:srgbClr val="8B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635" autoAdjust="0"/>
    <p:restoredTop sz="95148" autoAdjust="0"/>
  </p:normalViewPr>
  <p:slideViewPr>
    <p:cSldViewPr>
      <p:cViewPr varScale="1">
        <p:scale>
          <a:sx n="17" d="100"/>
          <a:sy n="17" d="100"/>
        </p:scale>
        <p:origin x="2050" y="130"/>
      </p:cViewPr>
      <p:guideLst>
        <p:guide orient="horz" pos="10368"/>
        <p:guide pos="13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10226042"/>
            <a:ext cx="3419856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0" y="18653760"/>
            <a:ext cx="281635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9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8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7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6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5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3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23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12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85A709-F755-4EAC-AB8D-58A6ADE3C210}" type="datetimeFigureOut">
              <a:rPr lang="en-US" smtClean="0"/>
              <a:pPr>
                <a:defRPr/>
              </a:pPr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832F4F-5981-4E88-A4B3-30B7D87947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75A368-7AA4-4813-8448-835179196071}" type="datetimeFigureOut">
              <a:rPr lang="en-US" smtClean="0"/>
              <a:pPr>
                <a:defRPr/>
              </a:pPr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D3F47-4354-4299-BF65-7D1EB5815E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169360" y="1318274"/>
            <a:ext cx="905256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680" y="1318274"/>
            <a:ext cx="2648712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BF6D5B-B076-4C6F-B2A9-DF4B52BC7D5D}" type="datetimeFigureOut">
              <a:rPr lang="en-US" smtClean="0"/>
              <a:pPr>
                <a:defRPr/>
              </a:pPr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5CF4AB-DD66-4AFA-9EFD-C7690D8BE6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9A69D6-C970-4263-A414-50672A44D8C9}" type="datetimeFigureOut">
              <a:rPr lang="en-US" smtClean="0"/>
              <a:pPr>
                <a:defRPr/>
              </a:pPr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6BFF11-A9ED-4A2B-9438-9749CAEF71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177" y="21153122"/>
            <a:ext cx="34198560" cy="6537960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8177" y="13952229"/>
            <a:ext cx="34198560" cy="7200898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9066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812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718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624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531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3437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2344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1249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DFE319-EBCF-42E0-9841-CF4B6DC6B3FE}" type="datetimeFigureOut">
              <a:rPr lang="en-US" smtClean="0"/>
              <a:pPr>
                <a:defRPr/>
              </a:pPr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10D58B-7394-4A85-B8B8-A2881C90BE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680" y="7680967"/>
            <a:ext cx="17769840" cy="2172462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52080" y="7680967"/>
            <a:ext cx="17769840" cy="2172462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C71201-1042-49A6-A778-C32C18833027}" type="datetimeFigureOut">
              <a:rPr lang="en-US" smtClean="0"/>
              <a:pPr>
                <a:defRPr/>
              </a:pPr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5F873-6A69-49C9-8504-D914B86CC1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7368542"/>
            <a:ext cx="17776827" cy="3070858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9066" indent="0">
              <a:buNone/>
              <a:defRPr sz="9100" b="1"/>
            </a:lvl2pPr>
            <a:lvl3pPr marL="4178122" indent="0">
              <a:buNone/>
              <a:defRPr sz="8200" b="1"/>
            </a:lvl3pPr>
            <a:lvl4pPr marL="6267188" indent="0">
              <a:buNone/>
              <a:defRPr sz="7300" b="1"/>
            </a:lvl4pPr>
            <a:lvl5pPr marL="8356249" indent="0">
              <a:buNone/>
              <a:defRPr sz="7300" b="1"/>
            </a:lvl5pPr>
            <a:lvl6pPr marL="10445311" indent="0">
              <a:buNone/>
              <a:defRPr sz="7300" b="1"/>
            </a:lvl6pPr>
            <a:lvl7pPr marL="12534377" indent="0">
              <a:buNone/>
              <a:defRPr sz="7300" b="1"/>
            </a:lvl7pPr>
            <a:lvl8pPr marL="14623442" indent="0">
              <a:buNone/>
              <a:defRPr sz="7300" b="1"/>
            </a:lvl8pPr>
            <a:lvl9pPr marL="16712499" indent="0">
              <a:buNone/>
              <a:defRPr sz="7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1680" y="10439400"/>
            <a:ext cx="17776827" cy="1896618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438112" y="7368542"/>
            <a:ext cx="17783810" cy="3070858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9066" indent="0">
              <a:buNone/>
              <a:defRPr sz="9100" b="1"/>
            </a:lvl2pPr>
            <a:lvl3pPr marL="4178122" indent="0">
              <a:buNone/>
              <a:defRPr sz="8200" b="1"/>
            </a:lvl3pPr>
            <a:lvl4pPr marL="6267188" indent="0">
              <a:buNone/>
              <a:defRPr sz="7300" b="1"/>
            </a:lvl4pPr>
            <a:lvl5pPr marL="8356249" indent="0">
              <a:buNone/>
              <a:defRPr sz="7300" b="1"/>
            </a:lvl5pPr>
            <a:lvl6pPr marL="10445311" indent="0">
              <a:buNone/>
              <a:defRPr sz="7300" b="1"/>
            </a:lvl6pPr>
            <a:lvl7pPr marL="12534377" indent="0">
              <a:buNone/>
              <a:defRPr sz="7300" b="1"/>
            </a:lvl7pPr>
            <a:lvl8pPr marL="14623442" indent="0">
              <a:buNone/>
              <a:defRPr sz="7300" b="1"/>
            </a:lvl8pPr>
            <a:lvl9pPr marL="16712499" indent="0">
              <a:buNone/>
              <a:defRPr sz="7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438112" y="10439400"/>
            <a:ext cx="17783810" cy="1896618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ADA441-D8C0-4F98-8F20-D174F9E33211}" type="datetimeFigureOut">
              <a:rPr lang="en-US" smtClean="0"/>
              <a:pPr>
                <a:defRPr/>
              </a:pPr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961FA5-D856-4643-B94A-B19338479E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C93740-3BC7-4108-90ED-2425277C2FEF}" type="datetimeFigureOut">
              <a:rPr lang="en-US" smtClean="0"/>
              <a:pPr>
                <a:defRPr/>
              </a:pPr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34FE2F-D983-47AE-8AD0-914D5E54A6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7BE337-6DC8-442C-8019-2354E67D66A0}" type="datetimeFigureOut">
              <a:rPr lang="en-US" smtClean="0"/>
              <a:pPr>
                <a:defRPr/>
              </a:pPr>
              <a:t>12/2/2016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3B884-9BBE-4CAA-B3BB-D5739F625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91" y="1310640"/>
            <a:ext cx="13236577" cy="557784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30220" y="1310647"/>
            <a:ext cx="22491700" cy="28094942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1691" y="6888487"/>
            <a:ext cx="13236577" cy="22517102"/>
          </a:xfrm>
        </p:spPr>
        <p:txBody>
          <a:bodyPr/>
          <a:lstStyle>
            <a:lvl1pPr marL="0" indent="0">
              <a:buNone/>
              <a:defRPr sz="6400"/>
            </a:lvl1pPr>
            <a:lvl2pPr marL="2089066" indent="0">
              <a:buNone/>
              <a:defRPr sz="5500"/>
            </a:lvl2pPr>
            <a:lvl3pPr marL="4178122" indent="0">
              <a:buNone/>
              <a:defRPr sz="4600"/>
            </a:lvl3pPr>
            <a:lvl4pPr marL="6267188" indent="0">
              <a:buNone/>
              <a:defRPr sz="4100"/>
            </a:lvl4pPr>
            <a:lvl5pPr marL="8356249" indent="0">
              <a:buNone/>
              <a:defRPr sz="4100"/>
            </a:lvl5pPr>
            <a:lvl6pPr marL="10445311" indent="0">
              <a:buNone/>
              <a:defRPr sz="4100"/>
            </a:lvl6pPr>
            <a:lvl7pPr marL="12534377" indent="0">
              <a:buNone/>
              <a:defRPr sz="4100"/>
            </a:lvl7pPr>
            <a:lvl8pPr marL="14623442" indent="0">
              <a:buNone/>
              <a:defRPr sz="4100"/>
            </a:lvl8pPr>
            <a:lvl9pPr marL="16712499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1F78A7-0747-4559-83B6-76D96B9F8DB1}" type="datetimeFigureOut">
              <a:rPr lang="en-US" smtClean="0"/>
              <a:pPr>
                <a:defRPr/>
              </a:pPr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89A9D9-20E2-477A-AA93-68E99B9582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067" y="23042880"/>
            <a:ext cx="24140160" cy="272034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86067" y="2941320"/>
            <a:ext cx="24140160" cy="19751040"/>
          </a:xfrm>
        </p:spPr>
        <p:txBody>
          <a:bodyPr/>
          <a:lstStyle>
            <a:lvl1pPr marL="0" indent="0">
              <a:buNone/>
              <a:defRPr sz="14600"/>
            </a:lvl1pPr>
            <a:lvl2pPr marL="2089066" indent="0">
              <a:buNone/>
              <a:defRPr sz="12800"/>
            </a:lvl2pPr>
            <a:lvl3pPr marL="4178122" indent="0">
              <a:buNone/>
              <a:defRPr sz="11000"/>
            </a:lvl3pPr>
            <a:lvl4pPr marL="6267188" indent="0">
              <a:buNone/>
              <a:defRPr sz="9100"/>
            </a:lvl4pPr>
            <a:lvl5pPr marL="8356249" indent="0">
              <a:buNone/>
              <a:defRPr sz="9100"/>
            </a:lvl5pPr>
            <a:lvl6pPr marL="10445311" indent="0">
              <a:buNone/>
              <a:defRPr sz="9100"/>
            </a:lvl6pPr>
            <a:lvl7pPr marL="12534377" indent="0">
              <a:buNone/>
              <a:defRPr sz="9100"/>
            </a:lvl7pPr>
            <a:lvl8pPr marL="14623442" indent="0">
              <a:buNone/>
              <a:defRPr sz="9100"/>
            </a:lvl8pPr>
            <a:lvl9pPr marL="16712499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86067" y="25763222"/>
            <a:ext cx="24140160" cy="3863338"/>
          </a:xfrm>
        </p:spPr>
        <p:txBody>
          <a:bodyPr/>
          <a:lstStyle>
            <a:lvl1pPr marL="0" indent="0">
              <a:buNone/>
              <a:defRPr sz="6400"/>
            </a:lvl1pPr>
            <a:lvl2pPr marL="2089066" indent="0">
              <a:buNone/>
              <a:defRPr sz="5500"/>
            </a:lvl2pPr>
            <a:lvl3pPr marL="4178122" indent="0">
              <a:buNone/>
              <a:defRPr sz="4600"/>
            </a:lvl3pPr>
            <a:lvl4pPr marL="6267188" indent="0">
              <a:buNone/>
              <a:defRPr sz="4100"/>
            </a:lvl4pPr>
            <a:lvl5pPr marL="8356249" indent="0">
              <a:buNone/>
              <a:defRPr sz="4100"/>
            </a:lvl5pPr>
            <a:lvl6pPr marL="10445311" indent="0">
              <a:buNone/>
              <a:defRPr sz="4100"/>
            </a:lvl6pPr>
            <a:lvl7pPr marL="12534377" indent="0">
              <a:buNone/>
              <a:defRPr sz="4100"/>
            </a:lvl7pPr>
            <a:lvl8pPr marL="14623442" indent="0">
              <a:buNone/>
              <a:defRPr sz="4100"/>
            </a:lvl8pPr>
            <a:lvl9pPr marL="16712499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99DB38-A9B7-4320-A673-4C4C1179CBAC}" type="datetimeFigureOut">
              <a:rPr lang="en-US" smtClean="0"/>
              <a:pPr>
                <a:defRPr/>
              </a:pPr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17A457-C1B9-488E-8F19-DE6DC6CF3A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1318262"/>
            <a:ext cx="36210240" cy="5486400"/>
          </a:xfrm>
          <a:prstGeom prst="rect">
            <a:avLst/>
          </a:prstGeom>
        </p:spPr>
        <p:txBody>
          <a:bodyPr vert="horz" lIns="417817" tIns="208904" rIns="417817" bIns="20890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7680967"/>
            <a:ext cx="36210240" cy="21724622"/>
          </a:xfrm>
          <a:prstGeom prst="rect">
            <a:avLst/>
          </a:prstGeom>
        </p:spPr>
        <p:txBody>
          <a:bodyPr vert="horz" lIns="417817" tIns="208904" rIns="417817" bIns="20890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30510482"/>
            <a:ext cx="9387840" cy="1752600"/>
          </a:xfrm>
          <a:prstGeom prst="rect">
            <a:avLst/>
          </a:prstGeom>
        </p:spPr>
        <p:txBody>
          <a:bodyPr vert="horz" lIns="417817" tIns="208904" rIns="417817" bIns="20890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F58E678-D522-4F71-871D-05E91A0B428B}" type="datetimeFigureOut">
              <a:rPr lang="en-US" smtClean="0"/>
              <a:pPr>
                <a:defRPr/>
              </a:pPr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46480" y="30510482"/>
            <a:ext cx="12740640" cy="1752600"/>
          </a:xfrm>
          <a:prstGeom prst="rect">
            <a:avLst/>
          </a:prstGeom>
        </p:spPr>
        <p:txBody>
          <a:bodyPr vert="horz" lIns="417817" tIns="208904" rIns="417817" bIns="20890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34080" y="30510482"/>
            <a:ext cx="9387840" cy="1752600"/>
          </a:xfrm>
          <a:prstGeom prst="rect">
            <a:avLst/>
          </a:prstGeom>
        </p:spPr>
        <p:txBody>
          <a:bodyPr vert="horz" lIns="417817" tIns="208904" rIns="417817" bIns="20890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B7A3107-EDDA-48C4-B887-B042550D6F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178122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797" indent="-1566797" algn="l" defTabSz="4178122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4731" indent="-1305665" algn="l" defTabSz="4178122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2660" indent="-1044528" algn="l" defTabSz="4178122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11717" indent="-1044528" algn="l" defTabSz="4178122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400782" indent="-1044528" algn="l" defTabSz="4178122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9844" indent="-1044528" algn="l" defTabSz="4178122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8905" indent="-1044528" algn="l" defTabSz="4178122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7971" indent="-1044528" algn="l" defTabSz="4178122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57036" indent="-1044528" algn="l" defTabSz="4178122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812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9066" algn="l" defTabSz="417812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8122" algn="l" defTabSz="417812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7188" algn="l" defTabSz="417812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6249" algn="l" defTabSz="417812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5311" algn="l" defTabSz="417812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34377" algn="l" defTabSz="417812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23442" algn="l" defTabSz="417812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12499" algn="l" defTabSz="417812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1.emf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12" Type="http://schemas.openxmlformats.org/officeDocument/2006/relationships/image" Target="../media/image10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20617769" y="4321548"/>
            <a:ext cx="19296425" cy="2778318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rgbClr val="93CDDD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7" tIns="60958" rIns="121917" bIns="60958" anchor="ctr"/>
          <a:lstStyle/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71147" y="10333648"/>
            <a:ext cx="19827522" cy="14204905"/>
          </a:xfrm>
          <a:prstGeom prst="roundRect">
            <a:avLst>
              <a:gd name="adj" fmla="val 151"/>
            </a:avLst>
          </a:prstGeom>
          <a:solidFill>
            <a:schemeClr val="bg1"/>
          </a:solidFill>
          <a:ln w="25400">
            <a:solidFill>
              <a:srgbClr val="93CDDD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7" tIns="60958" rIns="121917" bIns="60958" anchor="ctr"/>
          <a:lstStyle/>
          <a:p>
            <a:endParaRPr lang="en-US" sz="2600" dirty="0">
              <a:latin typeface="Arial" charset="0"/>
              <a:cs typeface="Arial" charset="0"/>
            </a:endParaRPr>
          </a:p>
        </p:txBody>
      </p:sp>
      <p:sp>
        <p:nvSpPr>
          <p:cNvPr id="4" name="Rectangle 18"/>
          <p:cNvSpPr txBox="1">
            <a:spLocks noChangeArrowheads="1"/>
          </p:cNvSpPr>
          <p:nvPr/>
        </p:nvSpPr>
        <p:spPr>
          <a:xfrm>
            <a:off x="-28719" y="32180"/>
            <a:ext cx="40233600" cy="3352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6200000" scaled="0"/>
          </a:gra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417992" tIns="0" rIns="417992" bIns="0" anchor="ctr" anchorCtr="1">
            <a:normAutofit/>
            <a:sp3d extrusionH="57150">
              <a:bevelT w="57150" h="38100" prst="artDeco"/>
            </a:sp3d>
          </a:bodyPr>
          <a:lstStyle/>
          <a:p>
            <a:pPr algn="ctr" defTabSz="4179922" fontAlgn="auto">
              <a:spcAft>
                <a:spcPts val="0"/>
              </a:spcAft>
              <a:defRPr/>
            </a:pPr>
            <a:r>
              <a:rPr lang="en-US" altLang="zh-TW" sz="3900" b="1" spc="600" dirty="0">
                <a:solidFill>
                  <a:srgbClr val="002060"/>
                </a:solidFill>
                <a:latin typeface="+mj-lt"/>
              </a:rPr>
              <a:t> </a:t>
            </a:r>
          </a:p>
          <a:p>
            <a:pPr algn="ctr" defTabSz="4179922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TW" sz="9600" b="1" spc="600" dirty="0">
                <a:solidFill>
                  <a:srgbClr val="002060"/>
                </a:solidFill>
                <a:latin typeface="+mj-lt"/>
              </a:rPr>
              <a:t>Custom Memory Cube</a:t>
            </a:r>
            <a:endParaRPr lang="en-US" altLang="zh-TW" sz="400" b="1" spc="600" dirty="0">
              <a:solidFill>
                <a:srgbClr val="002060"/>
              </a:solidFill>
              <a:latin typeface="+mj-lt"/>
              <a:cs typeface="+mj-cs"/>
            </a:endParaRPr>
          </a:p>
          <a:p>
            <a:pPr algn="ctr" defTabSz="4179922" fontAlgn="auto">
              <a:spcAft>
                <a:spcPts val="0"/>
              </a:spcAft>
              <a:defRPr/>
            </a:pPr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cs"/>
            </a:endParaRPr>
          </a:p>
          <a:p>
            <a:pPr algn="ctr" defTabSz="4179922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TW" sz="5500" b="1" dirty="0">
                <a:solidFill>
                  <a:schemeClr val="tx2">
                    <a:lumMod val="50000"/>
                  </a:schemeClr>
                </a:solidFill>
                <a:latin typeface="+mj-lt"/>
                <a:cs typeface="+mj-cs"/>
              </a:rPr>
              <a:t>Yu Zou, Vinayak Deshpande, Herman Lam, Alan George </a:t>
            </a:r>
            <a:br>
              <a:rPr lang="en-US" altLang="zh-TW" sz="5300" b="1" dirty="0">
                <a:solidFill>
                  <a:schemeClr val="bg2">
                    <a:lumMod val="10000"/>
                  </a:schemeClr>
                </a:solidFill>
                <a:latin typeface="+mj-lt"/>
                <a:cs typeface="+mj-cs"/>
              </a:rPr>
            </a:br>
            <a:endParaRPr lang="en-US" altLang="zh-TW" sz="2400" b="1" dirty="0">
              <a:solidFill>
                <a:schemeClr val="bg2">
                  <a:lumMod val="10000"/>
                </a:schemeClr>
              </a:solidFill>
              <a:latin typeface="+mj-lt"/>
              <a:cs typeface="+mj-cs"/>
            </a:endParaRPr>
          </a:p>
        </p:txBody>
      </p:sp>
      <p:grpSp>
        <p:nvGrpSpPr>
          <p:cNvPr id="2" name="Group 195"/>
          <p:cNvGrpSpPr>
            <a:grpSpLocks/>
          </p:cNvGrpSpPr>
          <p:nvPr/>
        </p:nvGrpSpPr>
        <p:grpSpPr bwMode="auto">
          <a:xfrm>
            <a:off x="34874066" y="1683168"/>
            <a:ext cx="5130934" cy="1600200"/>
            <a:chOff x="20112" y="1094"/>
            <a:chExt cx="4830" cy="1834"/>
          </a:xfrm>
        </p:grpSpPr>
        <p:sp>
          <p:nvSpPr>
            <p:cNvPr id="6" name="Rectangle 669"/>
            <p:cNvSpPr>
              <a:spLocks noChangeArrowheads="1"/>
            </p:cNvSpPr>
            <p:nvPr/>
          </p:nvSpPr>
          <p:spPr bwMode="auto">
            <a:xfrm>
              <a:off x="20112" y="1094"/>
              <a:ext cx="4830" cy="183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4A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2813"/>
              <a:endParaRPr lang="en-US" sz="1900" dirty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pic>
          <p:nvPicPr>
            <p:cNvPr id="7" name="Picture 670" descr="UFlogo-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295" y="1413"/>
              <a:ext cx="4525" cy="1173"/>
            </a:xfrm>
            <a:prstGeom prst="rect">
              <a:avLst/>
            </a:prstGeom>
            <a:solidFill>
              <a:srgbClr val="000000"/>
            </a:solidFill>
            <a:ln w="38100">
              <a:noFill/>
              <a:miter lim="800000"/>
              <a:headEnd/>
              <a:tailEnd/>
            </a:ln>
          </p:spPr>
        </p:pic>
      </p:grpSp>
      <p:pic>
        <p:nvPicPr>
          <p:cNvPr id="8" name="Picture 13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759368"/>
            <a:ext cx="5080000" cy="1470025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5410200" y="1676400"/>
            <a:ext cx="2057400" cy="1524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rgbClr val="000000"/>
                </a:solidFill>
              </a:rPr>
              <a:t>F3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10470" y="4235669"/>
            <a:ext cx="19888200" cy="581305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en-US" dirty="0">
              <a:ln>
                <a:solidFill>
                  <a:schemeClr val="tx1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310470" y="3429000"/>
            <a:ext cx="19888200" cy="8925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headEnd/>
            <a:tailEnd/>
          </a:ln>
          <a:effectLst>
            <a:innerShdw blurRad="111125" dir="3060000">
              <a:prstClr val="black"/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121917" tIns="60958" rIns="121917" bIns="60958">
            <a:spAutoFit/>
          </a:bodyPr>
          <a:lstStyle/>
          <a:p>
            <a:pPr algn="ctr" defTabSz="4178196">
              <a:defRPr/>
            </a:pPr>
            <a:r>
              <a:rPr lang="en-US" sz="5000" b="1" dirty="0">
                <a:solidFill>
                  <a:srgbClr val="00206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MOTIVATION &amp; GOAL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6423619" y="4576424"/>
            <a:ext cx="13540782" cy="5243697"/>
          </a:xfrm>
          <a:prstGeom prst="roundRect">
            <a:avLst>
              <a:gd name="adj" fmla="val 12879"/>
            </a:avLst>
          </a:prstGeom>
          <a:solidFill>
            <a:schemeClr val="accent1">
              <a:alpha val="6000"/>
            </a:schemeClr>
          </a:solidFill>
          <a:ln w="317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466881" y="4562321"/>
            <a:ext cx="5715000" cy="5257800"/>
          </a:xfrm>
          <a:prstGeom prst="roundRect">
            <a:avLst>
              <a:gd name="adj" fmla="val 12879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6477000" y="5150069"/>
            <a:ext cx="13188367" cy="4908331"/>
          </a:xfrm>
          <a:prstGeom prst="rect">
            <a:avLst/>
          </a:prstGeom>
          <a:noFill/>
          <a:ln w="9360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3500" b="1" dirty="0">
                <a:solidFill>
                  <a:srgbClr val="FF6600"/>
                </a:solidFill>
                <a:ea typeface="DejaVu Sans" charset="0"/>
                <a:cs typeface="DejaVu Sans" charset="0"/>
              </a:rPr>
              <a:t>Goal:</a:t>
            </a:r>
            <a:r>
              <a:rPr lang="en-US" altLang="en-US" sz="3500" dirty="0">
                <a:solidFill>
                  <a:srgbClr val="FF6600"/>
                </a:solidFill>
                <a:ea typeface="DejaVu Sans" charset="0"/>
                <a:cs typeface="DejaVu Sans" charset="0"/>
              </a:rPr>
              <a:t> </a:t>
            </a:r>
            <a:r>
              <a:rPr lang="en-US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ea typeface="DejaVu Sans" charset="0"/>
                <a:cs typeface="DejaVu Sans" charset="0"/>
              </a:rPr>
              <a:t>Create </a:t>
            </a:r>
            <a:r>
              <a:rPr lang="en-US" altLang="en-US" sz="3500" dirty="0">
                <a:solidFill>
                  <a:srgbClr val="FF6600"/>
                </a:solidFill>
                <a:ea typeface="DejaVu Sans" charset="0"/>
                <a:cs typeface="DejaVu Sans" charset="0"/>
              </a:rPr>
              <a:t>flexible</a:t>
            </a:r>
            <a:r>
              <a:rPr lang="en-US" altLang="en-US" sz="3500" dirty="0">
                <a:solidFill>
                  <a:schemeClr val="tx1">
                    <a:lumMod val="75000"/>
                    <a:lumOff val="25000"/>
                  </a:schemeClr>
                </a:solidFill>
                <a:ea typeface="DejaVu Sans" charset="0"/>
                <a:cs typeface="DejaVu Sans" charset="0"/>
              </a:rPr>
              <a:t> research platform for design space exploration of CMC apps &amp; arch. </a:t>
            </a:r>
            <a:r>
              <a:rPr lang="en-US" altLang="en-US" sz="3500" dirty="0">
                <a:solidFill>
                  <a:srgbClr val="FF6600"/>
                </a:solidFill>
                <a:ea typeface="DejaVu Sans" charset="0"/>
                <a:cs typeface="DejaVu Sans" charset="0"/>
              </a:rPr>
              <a:t>before existence of CMC</a:t>
            </a:r>
            <a:endParaRPr lang="en-US" altLang="en-US" sz="3000" dirty="0">
              <a:solidFill>
                <a:srgbClr val="FF66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533400" y="4800600"/>
            <a:ext cx="5600700" cy="4800600"/>
          </a:xfrm>
          <a:prstGeom prst="rect">
            <a:avLst/>
          </a:prstGeom>
          <a:noFill/>
          <a:ln w="9360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3100" b="1" dirty="0">
                <a:solidFill>
                  <a:srgbClr val="FF6600"/>
                </a:solidFill>
                <a:ea typeface="DejaVu Sans" charset="0"/>
                <a:cs typeface="DejaVu Sans" charset="0"/>
              </a:rPr>
              <a:t>Motivation</a:t>
            </a:r>
            <a:endParaRPr lang="en-US" altLang="en-US" sz="3100" dirty="0">
              <a:solidFill>
                <a:schemeClr val="tx1">
                  <a:lumMod val="75000"/>
                  <a:lumOff val="25000"/>
                </a:schemeClr>
              </a:solidFill>
              <a:ea typeface="DejaVu Sans" charset="0"/>
              <a:cs typeface="DejaVu Sans" charset="0"/>
            </a:endParaRPr>
          </a:p>
          <a:p>
            <a:pPr marL="352425" indent="-352425">
              <a:lnSpc>
                <a:spcPct val="100000"/>
              </a:lnSpc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3100" dirty="0">
                <a:solidFill>
                  <a:srgbClr val="FF6600"/>
                </a:solidFill>
                <a:ea typeface="DejaVu Sans" charset="0"/>
                <a:cs typeface="DejaVu Sans" charset="0"/>
              </a:rPr>
              <a:t>Memory bottleneck </a:t>
            </a:r>
            <a:r>
              <a:rPr lang="en-US" altLang="en-US" sz="3100" dirty="0">
                <a:solidFill>
                  <a:schemeClr val="tx1">
                    <a:lumMod val="75000"/>
                    <a:lumOff val="25000"/>
                  </a:schemeClr>
                </a:solidFill>
                <a:ea typeface="DejaVu Sans" charset="0"/>
                <a:cs typeface="DejaVu Sans" charset="0"/>
              </a:rPr>
              <a:t>– critical for memory-intensive Big Data apps</a:t>
            </a:r>
          </a:p>
          <a:p>
            <a:pPr marL="352425" indent="-352425">
              <a:lnSpc>
                <a:spcPct val="100000"/>
              </a:lnSpc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altLang="en-US" sz="3100" dirty="0">
                <a:solidFill>
                  <a:schemeClr val="tx1">
                    <a:lumMod val="75000"/>
                    <a:lumOff val="25000"/>
                  </a:schemeClr>
                </a:solidFill>
                <a:ea typeface="DejaVu Sans" charset="0"/>
                <a:cs typeface="DejaVu Sans" charset="0"/>
              </a:rPr>
              <a:t>Promise of CMC for </a:t>
            </a:r>
            <a:r>
              <a:rPr lang="en-US" altLang="en-US" sz="3100" dirty="0">
                <a:solidFill>
                  <a:srgbClr val="FF6600"/>
                </a:solidFill>
                <a:ea typeface="DejaVu Sans" charset="0"/>
                <a:cs typeface="DejaVu Sans" charset="0"/>
              </a:rPr>
              <a:t>computational ram &amp; processor-in-memory processing</a:t>
            </a:r>
          </a:p>
          <a:p>
            <a:pPr marL="352425" indent="-352425">
              <a:lnSpc>
                <a:spcPct val="100000"/>
              </a:lnSpc>
              <a:buFont typeface="Arial" pitchFamily="34" charset="0"/>
              <a:buChar char="•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endParaRPr lang="en-US" altLang="en-US" sz="3100" dirty="0">
              <a:solidFill>
                <a:schemeClr val="tx1">
                  <a:lumMod val="75000"/>
                  <a:lumOff val="25000"/>
                </a:schemeClr>
              </a:solidFill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endParaRPr lang="en-US" altLang="en-US" sz="3100" dirty="0">
              <a:solidFill>
                <a:schemeClr val="tx1">
                  <a:lumMod val="75000"/>
                  <a:lumOff val="25000"/>
                </a:schemeClr>
              </a:solidFill>
              <a:ea typeface="DejaVu Sans" charset="0"/>
              <a:cs typeface="DejaVu Sans" charset="0"/>
            </a:endParaRPr>
          </a:p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endParaRPr lang="en-US" altLang="en-US" sz="3100" dirty="0">
              <a:solidFill>
                <a:schemeClr val="tx1">
                  <a:lumMod val="75000"/>
                  <a:lumOff val="25000"/>
                </a:schemeClr>
              </a:solidFill>
              <a:ea typeface="DejaVu Sans" charset="0"/>
              <a:cs typeface="DejaVu Sans" charset="0"/>
            </a:endParaRPr>
          </a:p>
        </p:txBody>
      </p:sp>
      <p:grpSp>
        <p:nvGrpSpPr>
          <p:cNvPr id="1028" name="Group 4"/>
          <p:cNvGrpSpPr>
            <a:grpSpLocks noChangeAspect="1"/>
          </p:cNvGrpSpPr>
          <p:nvPr/>
        </p:nvGrpSpPr>
        <p:grpSpPr bwMode="auto">
          <a:xfrm>
            <a:off x="6674295" y="6861082"/>
            <a:ext cx="7194105" cy="1817367"/>
            <a:chOff x="8901" y="3216"/>
            <a:chExt cx="3893" cy="960"/>
          </a:xfrm>
        </p:grpSpPr>
        <p:sp>
          <p:nvSpPr>
            <p:cNvPr id="10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8901" y="3216"/>
              <a:ext cx="3771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9985" y="3868"/>
              <a:ext cx="984" cy="233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9985" y="3868"/>
              <a:ext cx="984" cy="233"/>
            </a:xfrm>
            <a:prstGeom prst="rect">
              <a:avLst/>
            </a:prstGeom>
            <a:noFill/>
            <a:ln w="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8901" y="3626"/>
              <a:ext cx="736" cy="466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8901" y="3626"/>
              <a:ext cx="736" cy="466"/>
            </a:xfrm>
            <a:prstGeom prst="rect">
              <a:avLst/>
            </a:prstGeom>
            <a:noFill/>
            <a:ln w="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9639" y="3917"/>
              <a:ext cx="346" cy="120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65" y="0"/>
                </a:cxn>
                <a:cxn ang="0">
                  <a:pos x="65" y="30"/>
                </a:cxn>
                <a:cxn ang="0">
                  <a:pos x="441" y="30"/>
                </a:cxn>
                <a:cxn ang="0">
                  <a:pos x="441" y="0"/>
                </a:cxn>
                <a:cxn ang="0">
                  <a:pos x="506" y="60"/>
                </a:cxn>
                <a:cxn ang="0">
                  <a:pos x="441" y="120"/>
                </a:cxn>
                <a:cxn ang="0">
                  <a:pos x="441" y="90"/>
                </a:cxn>
                <a:cxn ang="0">
                  <a:pos x="65" y="90"/>
                </a:cxn>
                <a:cxn ang="0">
                  <a:pos x="65" y="120"/>
                </a:cxn>
                <a:cxn ang="0">
                  <a:pos x="0" y="60"/>
                </a:cxn>
              </a:cxnLst>
              <a:rect l="0" t="0" r="r" b="b"/>
              <a:pathLst>
                <a:path w="506" h="120">
                  <a:moveTo>
                    <a:pt x="0" y="60"/>
                  </a:moveTo>
                  <a:lnTo>
                    <a:pt x="65" y="0"/>
                  </a:lnTo>
                  <a:lnTo>
                    <a:pt x="65" y="30"/>
                  </a:lnTo>
                  <a:lnTo>
                    <a:pt x="441" y="30"/>
                  </a:lnTo>
                  <a:lnTo>
                    <a:pt x="441" y="0"/>
                  </a:lnTo>
                  <a:lnTo>
                    <a:pt x="506" y="60"/>
                  </a:lnTo>
                  <a:lnTo>
                    <a:pt x="441" y="120"/>
                  </a:lnTo>
                  <a:lnTo>
                    <a:pt x="441" y="90"/>
                  </a:lnTo>
                  <a:lnTo>
                    <a:pt x="65" y="90"/>
                  </a:lnTo>
                  <a:lnTo>
                    <a:pt x="65" y="120"/>
                  </a:lnTo>
                  <a:lnTo>
                    <a:pt x="0" y="60"/>
                  </a:lnTo>
                  <a:close/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1032" y="3227"/>
              <a:ext cx="190" cy="6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0" y="200"/>
                </a:cxn>
                <a:cxn ang="0">
                  <a:pos x="1200" y="4200"/>
                </a:cxn>
                <a:cxn ang="0">
                  <a:pos x="2400" y="4400"/>
                </a:cxn>
                <a:cxn ang="0">
                  <a:pos x="1200" y="4600"/>
                </a:cxn>
                <a:cxn ang="0">
                  <a:pos x="1200" y="8600"/>
                </a:cxn>
                <a:cxn ang="0">
                  <a:pos x="0" y="8800"/>
                </a:cxn>
              </a:cxnLst>
              <a:rect l="0" t="0" r="r" b="b"/>
              <a:pathLst>
                <a:path w="2400" h="8800">
                  <a:moveTo>
                    <a:pt x="0" y="0"/>
                  </a:moveTo>
                  <a:cubicBezTo>
                    <a:pt x="663" y="0"/>
                    <a:pt x="1200" y="90"/>
                    <a:pt x="1200" y="200"/>
                  </a:cubicBezTo>
                  <a:lnTo>
                    <a:pt x="1200" y="4200"/>
                  </a:lnTo>
                  <a:cubicBezTo>
                    <a:pt x="1200" y="4311"/>
                    <a:pt x="1738" y="4400"/>
                    <a:pt x="2400" y="4400"/>
                  </a:cubicBezTo>
                  <a:cubicBezTo>
                    <a:pt x="1738" y="4400"/>
                    <a:pt x="1200" y="4490"/>
                    <a:pt x="1200" y="4600"/>
                  </a:cubicBezTo>
                  <a:lnTo>
                    <a:pt x="1200" y="8600"/>
                  </a:lnTo>
                  <a:cubicBezTo>
                    <a:pt x="1200" y="8711"/>
                    <a:pt x="663" y="8800"/>
                    <a:pt x="0" y="8800"/>
                  </a:cubicBez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11299" y="3312"/>
              <a:ext cx="654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DRAM</a:t>
              </a:r>
              <a:r>
                <a:rPr kumimoji="0" lang="en-US" sz="2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11299" y="3504"/>
              <a:ext cx="606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Layers</a:t>
              </a:r>
              <a:endParaRPr kumimoji="0" 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10977" y="3888"/>
              <a:ext cx="104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Logic Layer</a:t>
              </a:r>
              <a:endParaRPr kumimoji="0" 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Rectangle 14"/>
            <p:cNvSpPr>
              <a:spLocks noChangeArrowheads="1"/>
            </p:cNvSpPr>
            <p:nvPr/>
          </p:nvSpPr>
          <p:spPr bwMode="auto">
            <a:xfrm>
              <a:off x="9128" y="3771"/>
              <a:ext cx="35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CPU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12105" y="3375"/>
              <a:ext cx="127" cy="7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0" y="67"/>
                </a:cxn>
                <a:cxn ang="0">
                  <a:pos x="400" y="2534"/>
                </a:cxn>
                <a:cxn ang="0">
                  <a:pos x="800" y="2600"/>
                </a:cxn>
                <a:cxn ang="0">
                  <a:pos x="400" y="2667"/>
                </a:cxn>
                <a:cxn ang="0">
                  <a:pos x="400" y="5134"/>
                </a:cxn>
                <a:cxn ang="0">
                  <a:pos x="0" y="5200"/>
                </a:cxn>
              </a:cxnLst>
              <a:rect l="0" t="0" r="r" b="b"/>
              <a:pathLst>
                <a:path w="800" h="5200">
                  <a:moveTo>
                    <a:pt x="0" y="0"/>
                  </a:moveTo>
                  <a:cubicBezTo>
                    <a:pt x="221" y="0"/>
                    <a:pt x="400" y="30"/>
                    <a:pt x="400" y="67"/>
                  </a:cubicBezTo>
                  <a:lnTo>
                    <a:pt x="400" y="2534"/>
                  </a:lnTo>
                  <a:cubicBezTo>
                    <a:pt x="400" y="2571"/>
                    <a:pt x="580" y="2600"/>
                    <a:pt x="800" y="2600"/>
                  </a:cubicBezTo>
                  <a:cubicBezTo>
                    <a:pt x="580" y="2600"/>
                    <a:pt x="400" y="2630"/>
                    <a:pt x="400" y="2667"/>
                  </a:cubicBezTo>
                  <a:lnTo>
                    <a:pt x="400" y="5134"/>
                  </a:lnTo>
                  <a:cubicBezTo>
                    <a:pt x="400" y="5171"/>
                    <a:pt x="221" y="5200"/>
                    <a:pt x="0" y="5200"/>
                  </a:cubicBez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0" name="Rectangle 16"/>
            <p:cNvSpPr>
              <a:spLocks noChangeArrowheads="1"/>
            </p:cNvSpPr>
            <p:nvPr/>
          </p:nvSpPr>
          <p:spPr bwMode="auto">
            <a:xfrm>
              <a:off x="12278" y="3614"/>
              <a:ext cx="51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HMC</a:t>
              </a: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9985" y="3227"/>
              <a:ext cx="984" cy="680"/>
            </a:xfrm>
            <a:prstGeom prst="rect">
              <a:avLst/>
            </a:prstGeom>
            <a:solidFill>
              <a:srgbClr val="4472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9985" y="3227"/>
              <a:ext cx="984" cy="680"/>
            </a:xfrm>
            <a:prstGeom prst="rect">
              <a:avLst/>
            </a:prstGeom>
            <a:noFill/>
            <a:ln w="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10321" y="3577"/>
              <a:ext cx="190" cy="466"/>
            </a:xfrm>
            <a:custGeom>
              <a:avLst/>
              <a:gdLst/>
              <a:ahLst/>
              <a:cxnLst>
                <a:cxn ang="0">
                  <a:pos x="95" y="0"/>
                </a:cxn>
                <a:cxn ang="0">
                  <a:pos x="190" y="87"/>
                </a:cxn>
                <a:cxn ang="0">
                  <a:pos x="143" y="87"/>
                </a:cxn>
                <a:cxn ang="0">
                  <a:pos x="143" y="379"/>
                </a:cxn>
                <a:cxn ang="0">
                  <a:pos x="190" y="379"/>
                </a:cxn>
                <a:cxn ang="0">
                  <a:pos x="95" y="466"/>
                </a:cxn>
                <a:cxn ang="0">
                  <a:pos x="0" y="379"/>
                </a:cxn>
                <a:cxn ang="0">
                  <a:pos x="48" y="379"/>
                </a:cxn>
                <a:cxn ang="0">
                  <a:pos x="48" y="87"/>
                </a:cxn>
                <a:cxn ang="0">
                  <a:pos x="0" y="87"/>
                </a:cxn>
                <a:cxn ang="0">
                  <a:pos x="95" y="0"/>
                </a:cxn>
              </a:cxnLst>
              <a:rect l="0" t="0" r="r" b="b"/>
              <a:pathLst>
                <a:path w="190" h="466">
                  <a:moveTo>
                    <a:pt x="95" y="0"/>
                  </a:moveTo>
                  <a:lnTo>
                    <a:pt x="190" y="87"/>
                  </a:lnTo>
                  <a:lnTo>
                    <a:pt x="143" y="87"/>
                  </a:lnTo>
                  <a:lnTo>
                    <a:pt x="143" y="379"/>
                  </a:lnTo>
                  <a:lnTo>
                    <a:pt x="190" y="379"/>
                  </a:lnTo>
                  <a:lnTo>
                    <a:pt x="95" y="466"/>
                  </a:lnTo>
                  <a:lnTo>
                    <a:pt x="0" y="379"/>
                  </a:lnTo>
                  <a:lnTo>
                    <a:pt x="48" y="379"/>
                  </a:lnTo>
                  <a:lnTo>
                    <a:pt x="48" y="87"/>
                  </a:lnTo>
                  <a:lnTo>
                    <a:pt x="0" y="87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10321" y="3577"/>
              <a:ext cx="190" cy="466"/>
            </a:xfrm>
            <a:custGeom>
              <a:avLst/>
              <a:gdLst/>
              <a:ahLst/>
              <a:cxnLst>
                <a:cxn ang="0">
                  <a:pos x="95" y="0"/>
                </a:cxn>
                <a:cxn ang="0">
                  <a:pos x="190" y="87"/>
                </a:cxn>
                <a:cxn ang="0">
                  <a:pos x="143" y="87"/>
                </a:cxn>
                <a:cxn ang="0">
                  <a:pos x="143" y="379"/>
                </a:cxn>
                <a:cxn ang="0">
                  <a:pos x="190" y="379"/>
                </a:cxn>
                <a:cxn ang="0">
                  <a:pos x="95" y="466"/>
                </a:cxn>
                <a:cxn ang="0">
                  <a:pos x="0" y="379"/>
                </a:cxn>
                <a:cxn ang="0">
                  <a:pos x="48" y="379"/>
                </a:cxn>
                <a:cxn ang="0">
                  <a:pos x="48" y="87"/>
                </a:cxn>
                <a:cxn ang="0">
                  <a:pos x="0" y="87"/>
                </a:cxn>
                <a:cxn ang="0">
                  <a:pos x="95" y="0"/>
                </a:cxn>
              </a:cxnLst>
              <a:rect l="0" t="0" r="r" b="b"/>
              <a:pathLst>
                <a:path w="190" h="466">
                  <a:moveTo>
                    <a:pt x="95" y="0"/>
                  </a:moveTo>
                  <a:lnTo>
                    <a:pt x="190" y="87"/>
                  </a:lnTo>
                  <a:lnTo>
                    <a:pt x="143" y="87"/>
                  </a:lnTo>
                  <a:lnTo>
                    <a:pt x="143" y="379"/>
                  </a:lnTo>
                  <a:lnTo>
                    <a:pt x="190" y="379"/>
                  </a:lnTo>
                  <a:lnTo>
                    <a:pt x="95" y="466"/>
                  </a:lnTo>
                  <a:lnTo>
                    <a:pt x="0" y="379"/>
                  </a:lnTo>
                  <a:lnTo>
                    <a:pt x="48" y="379"/>
                  </a:lnTo>
                  <a:lnTo>
                    <a:pt x="48" y="87"/>
                  </a:lnTo>
                  <a:lnTo>
                    <a:pt x="0" y="87"/>
                  </a:lnTo>
                  <a:lnTo>
                    <a:pt x="95" y="0"/>
                  </a:lnTo>
                  <a:close/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47" name="Group 23"/>
          <p:cNvGrpSpPr>
            <a:grpSpLocks noChangeAspect="1"/>
          </p:cNvGrpSpPr>
          <p:nvPr/>
        </p:nvGrpSpPr>
        <p:grpSpPr bwMode="auto">
          <a:xfrm>
            <a:off x="13851342" y="6705600"/>
            <a:ext cx="5960658" cy="1925216"/>
            <a:chOff x="8956" y="4758"/>
            <a:chExt cx="3899" cy="1194"/>
          </a:xfrm>
        </p:grpSpPr>
        <p:sp>
          <p:nvSpPr>
            <p:cNvPr id="1046" name="AutoShape 22"/>
            <p:cNvSpPr>
              <a:spLocks noChangeAspect="1" noChangeArrowheads="1" noTextEdit="1"/>
            </p:cNvSpPr>
            <p:nvPr/>
          </p:nvSpPr>
          <p:spPr bwMode="auto">
            <a:xfrm>
              <a:off x="8956" y="4758"/>
              <a:ext cx="3648" cy="1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8" name="Rectangle 24"/>
            <p:cNvSpPr>
              <a:spLocks noChangeArrowheads="1"/>
            </p:cNvSpPr>
            <p:nvPr/>
          </p:nvSpPr>
          <p:spPr bwMode="auto">
            <a:xfrm>
              <a:off x="9991" y="4784"/>
              <a:ext cx="1048" cy="673"/>
            </a:xfrm>
            <a:prstGeom prst="rect">
              <a:avLst/>
            </a:prstGeom>
            <a:solidFill>
              <a:srgbClr val="4472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9" name="Rectangle 25"/>
            <p:cNvSpPr>
              <a:spLocks noChangeArrowheads="1"/>
            </p:cNvSpPr>
            <p:nvPr/>
          </p:nvSpPr>
          <p:spPr bwMode="auto">
            <a:xfrm>
              <a:off x="9991" y="4784"/>
              <a:ext cx="1048" cy="673"/>
            </a:xfrm>
            <a:prstGeom prst="rect">
              <a:avLst/>
            </a:prstGeom>
            <a:noFill/>
            <a:ln w="7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0" name="Rectangle 26"/>
            <p:cNvSpPr>
              <a:spLocks noChangeArrowheads="1"/>
            </p:cNvSpPr>
            <p:nvPr/>
          </p:nvSpPr>
          <p:spPr bwMode="auto">
            <a:xfrm>
              <a:off x="9991" y="5457"/>
              <a:ext cx="1048" cy="42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1" name="Rectangle 27"/>
            <p:cNvSpPr>
              <a:spLocks noChangeArrowheads="1"/>
            </p:cNvSpPr>
            <p:nvPr/>
          </p:nvSpPr>
          <p:spPr bwMode="auto">
            <a:xfrm>
              <a:off x="9991" y="5457"/>
              <a:ext cx="1048" cy="424"/>
            </a:xfrm>
            <a:prstGeom prst="rect">
              <a:avLst/>
            </a:prstGeom>
            <a:noFill/>
            <a:ln w="7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2" name="Rectangle 28"/>
            <p:cNvSpPr>
              <a:spLocks noChangeArrowheads="1"/>
            </p:cNvSpPr>
            <p:nvPr/>
          </p:nvSpPr>
          <p:spPr bwMode="auto">
            <a:xfrm>
              <a:off x="8968" y="5395"/>
              <a:ext cx="756" cy="461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10390" y="5083"/>
              <a:ext cx="165" cy="480"/>
            </a:xfrm>
            <a:custGeom>
              <a:avLst/>
              <a:gdLst/>
              <a:ahLst/>
              <a:cxnLst>
                <a:cxn ang="0">
                  <a:pos x="83" y="480"/>
                </a:cxn>
                <a:cxn ang="0">
                  <a:pos x="0" y="404"/>
                </a:cxn>
                <a:cxn ang="0">
                  <a:pos x="42" y="404"/>
                </a:cxn>
                <a:cxn ang="0">
                  <a:pos x="42" y="76"/>
                </a:cxn>
                <a:cxn ang="0">
                  <a:pos x="0" y="76"/>
                </a:cxn>
                <a:cxn ang="0">
                  <a:pos x="83" y="0"/>
                </a:cxn>
                <a:cxn ang="0">
                  <a:pos x="165" y="76"/>
                </a:cxn>
                <a:cxn ang="0">
                  <a:pos x="124" y="76"/>
                </a:cxn>
                <a:cxn ang="0">
                  <a:pos x="124" y="404"/>
                </a:cxn>
                <a:cxn ang="0">
                  <a:pos x="165" y="404"/>
                </a:cxn>
                <a:cxn ang="0">
                  <a:pos x="83" y="480"/>
                </a:cxn>
              </a:cxnLst>
              <a:rect l="0" t="0" r="r" b="b"/>
              <a:pathLst>
                <a:path w="165" h="480">
                  <a:moveTo>
                    <a:pt x="83" y="480"/>
                  </a:moveTo>
                  <a:lnTo>
                    <a:pt x="0" y="404"/>
                  </a:lnTo>
                  <a:lnTo>
                    <a:pt x="42" y="404"/>
                  </a:lnTo>
                  <a:lnTo>
                    <a:pt x="42" y="76"/>
                  </a:lnTo>
                  <a:lnTo>
                    <a:pt x="0" y="76"/>
                  </a:lnTo>
                  <a:lnTo>
                    <a:pt x="83" y="0"/>
                  </a:lnTo>
                  <a:lnTo>
                    <a:pt x="165" y="76"/>
                  </a:lnTo>
                  <a:lnTo>
                    <a:pt x="124" y="76"/>
                  </a:lnTo>
                  <a:lnTo>
                    <a:pt x="124" y="404"/>
                  </a:lnTo>
                  <a:lnTo>
                    <a:pt x="165" y="404"/>
                  </a:lnTo>
                  <a:lnTo>
                    <a:pt x="83" y="48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10390" y="5077"/>
              <a:ext cx="165" cy="480"/>
            </a:xfrm>
            <a:custGeom>
              <a:avLst/>
              <a:gdLst/>
              <a:ahLst/>
              <a:cxnLst>
                <a:cxn ang="0">
                  <a:pos x="83" y="480"/>
                </a:cxn>
                <a:cxn ang="0">
                  <a:pos x="0" y="404"/>
                </a:cxn>
                <a:cxn ang="0">
                  <a:pos x="42" y="404"/>
                </a:cxn>
                <a:cxn ang="0">
                  <a:pos x="42" y="76"/>
                </a:cxn>
                <a:cxn ang="0">
                  <a:pos x="0" y="76"/>
                </a:cxn>
                <a:cxn ang="0">
                  <a:pos x="83" y="0"/>
                </a:cxn>
                <a:cxn ang="0">
                  <a:pos x="165" y="76"/>
                </a:cxn>
                <a:cxn ang="0">
                  <a:pos x="124" y="76"/>
                </a:cxn>
                <a:cxn ang="0">
                  <a:pos x="124" y="404"/>
                </a:cxn>
                <a:cxn ang="0">
                  <a:pos x="165" y="404"/>
                </a:cxn>
                <a:cxn ang="0">
                  <a:pos x="83" y="480"/>
                </a:cxn>
              </a:cxnLst>
              <a:rect l="0" t="0" r="r" b="b"/>
              <a:pathLst>
                <a:path w="165" h="480">
                  <a:moveTo>
                    <a:pt x="83" y="480"/>
                  </a:moveTo>
                  <a:lnTo>
                    <a:pt x="0" y="404"/>
                  </a:lnTo>
                  <a:lnTo>
                    <a:pt x="42" y="404"/>
                  </a:lnTo>
                  <a:lnTo>
                    <a:pt x="42" y="76"/>
                  </a:lnTo>
                  <a:lnTo>
                    <a:pt x="0" y="76"/>
                  </a:lnTo>
                  <a:lnTo>
                    <a:pt x="83" y="0"/>
                  </a:lnTo>
                  <a:lnTo>
                    <a:pt x="165" y="76"/>
                  </a:lnTo>
                  <a:lnTo>
                    <a:pt x="124" y="76"/>
                  </a:lnTo>
                  <a:lnTo>
                    <a:pt x="124" y="404"/>
                  </a:lnTo>
                  <a:lnTo>
                    <a:pt x="165" y="404"/>
                  </a:lnTo>
                  <a:lnTo>
                    <a:pt x="83" y="480"/>
                  </a:lnTo>
                  <a:close/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6" name="Freeform 32"/>
            <p:cNvSpPr>
              <a:spLocks noEditPoints="1"/>
            </p:cNvSpPr>
            <p:nvPr/>
          </p:nvSpPr>
          <p:spPr bwMode="auto">
            <a:xfrm>
              <a:off x="9718" y="5671"/>
              <a:ext cx="312" cy="58"/>
            </a:xfrm>
            <a:custGeom>
              <a:avLst/>
              <a:gdLst/>
              <a:ahLst/>
              <a:cxnLst>
                <a:cxn ang="0">
                  <a:pos x="6305" y="465"/>
                </a:cxn>
                <a:cxn ang="0">
                  <a:pos x="95" y="529"/>
                </a:cxn>
                <a:cxn ang="0">
                  <a:pos x="96" y="625"/>
                </a:cxn>
                <a:cxn ang="0">
                  <a:pos x="6306" y="561"/>
                </a:cxn>
                <a:cxn ang="0">
                  <a:pos x="6305" y="465"/>
                </a:cxn>
                <a:cxn ang="0">
                  <a:pos x="5535" y="1030"/>
                </a:cxn>
                <a:cxn ang="0">
                  <a:pos x="6401" y="512"/>
                </a:cxn>
                <a:cxn ang="0">
                  <a:pos x="5524" y="13"/>
                </a:cxn>
                <a:cxn ang="0">
                  <a:pos x="5459" y="31"/>
                </a:cxn>
                <a:cxn ang="0">
                  <a:pos x="5477" y="97"/>
                </a:cxn>
                <a:cxn ang="0">
                  <a:pos x="6282" y="555"/>
                </a:cxn>
                <a:cxn ang="0">
                  <a:pos x="6281" y="472"/>
                </a:cxn>
                <a:cxn ang="0">
                  <a:pos x="5486" y="947"/>
                </a:cxn>
                <a:cxn ang="0">
                  <a:pos x="5469" y="1013"/>
                </a:cxn>
                <a:cxn ang="0">
                  <a:pos x="5535" y="1030"/>
                </a:cxn>
                <a:cxn ang="0">
                  <a:pos x="866" y="61"/>
                </a:cxn>
                <a:cxn ang="0">
                  <a:pos x="0" y="578"/>
                </a:cxn>
                <a:cxn ang="0">
                  <a:pos x="877" y="1077"/>
                </a:cxn>
                <a:cxn ang="0">
                  <a:pos x="942" y="1059"/>
                </a:cxn>
                <a:cxn ang="0">
                  <a:pos x="924" y="994"/>
                </a:cxn>
                <a:cxn ang="0">
                  <a:pos x="119" y="536"/>
                </a:cxn>
                <a:cxn ang="0">
                  <a:pos x="120" y="618"/>
                </a:cxn>
                <a:cxn ang="0">
                  <a:pos x="915" y="144"/>
                </a:cxn>
                <a:cxn ang="0">
                  <a:pos x="932" y="78"/>
                </a:cxn>
                <a:cxn ang="0">
                  <a:pos x="866" y="61"/>
                </a:cxn>
              </a:cxnLst>
              <a:rect l="0" t="0" r="r" b="b"/>
              <a:pathLst>
                <a:path w="6401" h="1091">
                  <a:moveTo>
                    <a:pt x="6305" y="465"/>
                  </a:moveTo>
                  <a:lnTo>
                    <a:pt x="95" y="529"/>
                  </a:lnTo>
                  <a:lnTo>
                    <a:pt x="96" y="625"/>
                  </a:lnTo>
                  <a:lnTo>
                    <a:pt x="6306" y="561"/>
                  </a:lnTo>
                  <a:lnTo>
                    <a:pt x="6305" y="465"/>
                  </a:lnTo>
                  <a:close/>
                  <a:moveTo>
                    <a:pt x="5535" y="1030"/>
                  </a:moveTo>
                  <a:lnTo>
                    <a:pt x="6401" y="512"/>
                  </a:lnTo>
                  <a:lnTo>
                    <a:pt x="5524" y="13"/>
                  </a:lnTo>
                  <a:cubicBezTo>
                    <a:pt x="5501" y="0"/>
                    <a:pt x="5472" y="8"/>
                    <a:pt x="5459" y="31"/>
                  </a:cubicBezTo>
                  <a:cubicBezTo>
                    <a:pt x="5446" y="54"/>
                    <a:pt x="5454" y="84"/>
                    <a:pt x="5477" y="97"/>
                  </a:cubicBezTo>
                  <a:lnTo>
                    <a:pt x="6282" y="555"/>
                  </a:lnTo>
                  <a:lnTo>
                    <a:pt x="6281" y="472"/>
                  </a:lnTo>
                  <a:lnTo>
                    <a:pt x="5486" y="947"/>
                  </a:lnTo>
                  <a:cubicBezTo>
                    <a:pt x="5463" y="961"/>
                    <a:pt x="5456" y="990"/>
                    <a:pt x="5469" y="1013"/>
                  </a:cubicBezTo>
                  <a:cubicBezTo>
                    <a:pt x="5483" y="1036"/>
                    <a:pt x="5512" y="1043"/>
                    <a:pt x="5535" y="1030"/>
                  </a:cubicBezTo>
                  <a:close/>
                  <a:moveTo>
                    <a:pt x="866" y="61"/>
                  </a:moveTo>
                  <a:lnTo>
                    <a:pt x="0" y="578"/>
                  </a:lnTo>
                  <a:lnTo>
                    <a:pt x="877" y="1077"/>
                  </a:lnTo>
                  <a:cubicBezTo>
                    <a:pt x="900" y="1091"/>
                    <a:pt x="929" y="1082"/>
                    <a:pt x="942" y="1059"/>
                  </a:cubicBezTo>
                  <a:cubicBezTo>
                    <a:pt x="955" y="1036"/>
                    <a:pt x="947" y="1007"/>
                    <a:pt x="924" y="994"/>
                  </a:cubicBezTo>
                  <a:lnTo>
                    <a:pt x="119" y="536"/>
                  </a:lnTo>
                  <a:lnTo>
                    <a:pt x="120" y="618"/>
                  </a:lnTo>
                  <a:lnTo>
                    <a:pt x="915" y="144"/>
                  </a:lnTo>
                  <a:cubicBezTo>
                    <a:pt x="938" y="130"/>
                    <a:pt x="945" y="101"/>
                    <a:pt x="932" y="78"/>
                  </a:cubicBezTo>
                  <a:cubicBezTo>
                    <a:pt x="918" y="55"/>
                    <a:pt x="889" y="48"/>
                    <a:pt x="866" y="61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7" name="Rectangle 33"/>
            <p:cNvSpPr>
              <a:spLocks noChangeArrowheads="1"/>
            </p:cNvSpPr>
            <p:nvPr/>
          </p:nvSpPr>
          <p:spPr bwMode="auto">
            <a:xfrm>
              <a:off x="10030" y="5555"/>
              <a:ext cx="985" cy="277"/>
            </a:xfrm>
            <a:prstGeom prst="rect">
              <a:avLst/>
            </a:prstGeom>
            <a:solidFill>
              <a:srgbClr val="73C76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8" name="Rectangle 34"/>
            <p:cNvSpPr>
              <a:spLocks noChangeArrowheads="1"/>
            </p:cNvSpPr>
            <p:nvPr/>
          </p:nvSpPr>
          <p:spPr bwMode="auto">
            <a:xfrm>
              <a:off x="10039" y="5573"/>
              <a:ext cx="87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Processor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11065" y="4769"/>
              <a:ext cx="189" cy="6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00" y="200"/>
                </a:cxn>
                <a:cxn ang="0">
                  <a:pos x="1200" y="4464"/>
                </a:cxn>
                <a:cxn ang="0">
                  <a:pos x="2400" y="4664"/>
                </a:cxn>
                <a:cxn ang="0">
                  <a:pos x="1200" y="4864"/>
                </a:cxn>
                <a:cxn ang="0">
                  <a:pos x="1200" y="9128"/>
                </a:cxn>
                <a:cxn ang="0">
                  <a:pos x="0" y="9328"/>
                </a:cxn>
              </a:cxnLst>
              <a:rect l="0" t="0" r="r" b="b"/>
              <a:pathLst>
                <a:path w="2400" h="9328">
                  <a:moveTo>
                    <a:pt x="0" y="0"/>
                  </a:moveTo>
                  <a:cubicBezTo>
                    <a:pt x="663" y="0"/>
                    <a:pt x="1200" y="90"/>
                    <a:pt x="1200" y="200"/>
                  </a:cubicBezTo>
                  <a:lnTo>
                    <a:pt x="1200" y="4464"/>
                  </a:lnTo>
                  <a:cubicBezTo>
                    <a:pt x="1200" y="4575"/>
                    <a:pt x="1738" y="4664"/>
                    <a:pt x="2400" y="4664"/>
                  </a:cubicBezTo>
                  <a:cubicBezTo>
                    <a:pt x="1738" y="4664"/>
                    <a:pt x="1200" y="4754"/>
                    <a:pt x="1200" y="4864"/>
                  </a:cubicBezTo>
                  <a:lnTo>
                    <a:pt x="1200" y="9128"/>
                  </a:lnTo>
                  <a:cubicBezTo>
                    <a:pt x="1200" y="9239"/>
                    <a:pt x="663" y="9328"/>
                    <a:pt x="0" y="9328"/>
                  </a:cubicBez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0" name="Rectangle 36"/>
            <p:cNvSpPr>
              <a:spLocks noChangeArrowheads="1"/>
            </p:cNvSpPr>
            <p:nvPr/>
          </p:nvSpPr>
          <p:spPr bwMode="auto">
            <a:xfrm>
              <a:off x="11051" y="5462"/>
              <a:ext cx="752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Custom </a:t>
              </a:r>
              <a:endParaRPr kumimoji="0" 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1" name="Rectangle 37"/>
            <p:cNvSpPr>
              <a:spLocks noChangeArrowheads="1"/>
            </p:cNvSpPr>
            <p:nvPr/>
          </p:nvSpPr>
          <p:spPr bwMode="auto">
            <a:xfrm>
              <a:off x="11058" y="5658"/>
              <a:ext cx="1043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Logic Layer</a:t>
              </a:r>
              <a:endParaRPr kumimoji="0" 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2" name="Rectangle 38"/>
            <p:cNvSpPr>
              <a:spLocks noChangeArrowheads="1"/>
            </p:cNvSpPr>
            <p:nvPr/>
          </p:nvSpPr>
          <p:spPr bwMode="auto">
            <a:xfrm>
              <a:off x="9182" y="5535"/>
              <a:ext cx="356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CPU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12188" y="4996"/>
              <a:ext cx="126" cy="9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0" y="67"/>
                </a:cxn>
                <a:cxn ang="0">
                  <a:pos x="400" y="3134"/>
                </a:cxn>
                <a:cxn ang="0">
                  <a:pos x="800" y="3200"/>
                </a:cxn>
                <a:cxn ang="0">
                  <a:pos x="400" y="3267"/>
                </a:cxn>
                <a:cxn ang="0">
                  <a:pos x="400" y="6334"/>
                </a:cxn>
                <a:cxn ang="0">
                  <a:pos x="0" y="6400"/>
                </a:cxn>
              </a:cxnLst>
              <a:rect l="0" t="0" r="r" b="b"/>
              <a:pathLst>
                <a:path w="800" h="6400">
                  <a:moveTo>
                    <a:pt x="0" y="0"/>
                  </a:moveTo>
                  <a:cubicBezTo>
                    <a:pt x="221" y="0"/>
                    <a:pt x="400" y="30"/>
                    <a:pt x="400" y="67"/>
                  </a:cubicBezTo>
                  <a:lnTo>
                    <a:pt x="400" y="3134"/>
                  </a:lnTo>
                  <a:cubicBezTo>
                    <a:pt x="400" y="3171"/>
                    <a:pt x="580" y="3200"/>
                    <a:pt x="800" y="3200"/>
                  </a:cubicBezTo>
                  <a:cubicBezTo>
                    <a:pt x="580" y="3200"/>
                    <a:pt x="400" y="3230"/>
                    <a:pt x="400" y="3267"/>
                  </a:cubicBezTo>
                  <a:lnTo>
                    <a:pt x="400" y="6334"/>
                  </a:lnTo>
                  <a:cubicBezTo>
                    <a:pt x="400" y="6371"/>
                    <a:pt x="221" y="6400"/>
                    <a:pt x="0" y="6400"/>
                  </a:cubicBez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4" name="Rectangle 40"/>
            <p:cNvSpPr>
              <a:spLocks noChangeArrowheads="1"/>
            </p:cNvSpPr>
            <p:nvPr/>
          </p:nvSpPr>
          <p:spPr bwMode="auto">
            <a:xfrm>
              <a:off x="12339" y="5307"/>
              <a:ext cx="516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CMC</a:t>
              </a: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5" name="Rectangle 41"/>
            <p:cNvSpPr>
              <a:spLocks noChangeArrowheads="1"/>
            </p:cNvSpPr>
            <p:nvPr/>
          </p:nvSpPr>
          <p:spPr bwMode="auto">
            <a:xfrm>
              <a:off x="11291" y="4902"/>
              <a:ext cx="63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DRAM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6" name="Rectangle 42"/>
            <p:cNvSpPr>
              <a:spLocks noChangeArrowheads="1"/>
            </p:cNvSpPr>
            <p:nvPr/>
          </p:nvSpPr>
          <p:spPr bwMode="auto">
            <a:xfrm>
              <a:off x="11291" y="5076"/>
              <a:ext cx="606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5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Layers</a:t>
              </a:r>
              <a:endParaRPr kumimoji="0" 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3" name="Rectangle 29"/>
            <p:cNvSpPr>
              <a:spLocks noChangeArrowheads="1"/>
            </p:cNvSpPr>
            <p:nvPr/>
          </p:nvSpPr>
          <p:spPr bwMode="auto">
            <a:xfrm>
              <a:off x="8968" y="5395"/>
              <a:ext cx="756" cy="461"/>
            </a:xfrm>
            <a:prstGeom prst="rect">
              <a:avLst/>
            </a:prstGeom>
            <a:noFill/>
            <a:ln w="7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71147" y="24794616"/>
            <a:ext cx="19804029" cy="8925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headEnd/>
            <a:tailEnd/>
          </a:ln>
          <a:effectLst>
            <a:innerShdw blurRad="111125" dir="3060000">
              <a:prstClr val="black"/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121917" tIns="60958" rIns="121917" bIns="60958">
            <a:spAutoFit/>
          </a:bodyPr>
          <a:lstStyle/>
          <a:p>
            <a:pPr algn="ctr" defTabSz="4178196">
              <a:defRPr/>
            </a:pPr>
            <a:r>
              <a:rPr lang="en-US" sz="5000" b="1" dirty="0">
                <a:solidFill>
                  <a:srgbClr val="00206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PLANS FOR 2017</a:t>
            </a:r>
            <a:endParaRPr lang="en-US" sz="5000" b="1" dirty="0">
              <a:solidFill>
                <a:srgbClr val="FF0000"/>
              </a:solidFill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0638591" y="10360164"/>
            <a:ext cx="19275603" cy="9070836"/>
            <a:chOff x="20637062" y="3422277"/>
            <a:chExt cx="19367938" cy="9070836"/>
          </a:xfrm>
        </p:grpSpPr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20637062" y="3422277"/>
              <a:ext cx="19367938" cy="8925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ffectLst>
              <a:innerShdw blurRad="114300">
                <a:prstClr val="black"/>
              </a:inn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lIns="121917" tIns="60958" rIns="121917" bIns="60958">
              <a:spAutoFit/>
            </a:bodyPr>
            <a:lstStyle/>
            <a:p>
              <a:pPr algn="ctr" defTabSz="4178196">
                <a:defRPr/>
              </a:pPr>
              <a:r>
                <a:rPr lang="en-US" sz="5000" b="1" dirty="0">
                  <a:solidFill>
                    <a:srgbClr val="002060"/>
                  </a:solidFill>
                  <a:latin typeface="Calibri" panose="020F0502020204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PHASE 2: Case Study</a:t>
              </a:r>
            </a:p>
          </p:txBody>
        </p:sp>
        <p:sp>
          <p:nvSpPr>
            <p:cNvPr id="565" name="Rounded Rectangle 385"/>
            <p:cNvSpPr/>
            <p:nvPr/>
          </p:nvSpPr>
          <p:spPr>
            <a:xfrm>
              <a:off x="20882826" y="4439988"/>
              <a:ext cx="18851638" cy="6673659"/>
            </a:xfrm>
            <a:prstGeom prst="roundRect">
              <a:avLst>
                <a:gd name="adj" fmla="val 7821"/>
              </a:avLst>
            </a:prstGeom>
            <a:solidFill>
              <a:schemeClr val="accent1">
                <a:alpha val="6000"/>
              </a:schemeClr>
            </a:solidFill>
            <a:ln w="317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566" name="Content Placeholder 2"/>
            <p:cNvSpPr txBox="1">
              <a:spLocks/>
            </p:cNvSpPr>
            <p:nvPr/>
          </p:nvSpPr>
          <p:spPr bwMode="auto">
            <a:xfrm>
              <a:off x="23328502" y="8807802"/>
              <a:ext cx="14377404" cy="3685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914400" lvl="1" indent="-698500">
                <a:spcBef>
                  <a:spcPts val="200"/>
                </a:spcBef>
                <a:buClr>
                  <a:srgbClr val="FF6600"/>
                </a:buClr>
                <a:buSzPct val="90000"/>
                <a:tabLst>
                  <a:tab pos="457200" algn="l"/>
                  <a:tab pos="914400" algn="l"/>
                  <a:tab pos="1077913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</a:pPr>
              <a:r>
                <a:rPr lang="en-US" sz="3600" dirty="0">
                  <a:solidFill>
                    <a:srgbClr val="215968"/>
                  </a:solidFill>
                  <a:latin typeface="Arial" charset="0"/>
                  <a:ea typeface="DejaVu Sans" charset="0"/>
                  <a:cs typeface="DejaVu Sans" charset="0"/>
                </a:rPr>
                <a:t>Selected </a:t>
              </a:r>
              <a:r>
                <a:rPr lang="en-US" sz="3600" dirty="0">
                  <a:solidFill>
                    <a:srgbClr val="FF6600"/>
                  </a:solidFill>
                  <a:latin typeface="Arial" charset="0"/>
                  <a:ea typeface="DejaVu Sans" charset="0"/>
                  <a:cs typeface="DejaVu Sans" charset="0"/>
                </a:rPr>
                <a:t>notional CMC model </a:t>
              </a:r>
              <a:r>
                <a:rPr lang="en-US" sz="3600" dirty="0">
                  <a:solidFill>
                    <a:srgbClr val="215968"/>
                  </a:solidFill>
                  <a:latin typeface="Arial" charset="0"/>
                  <a:ea typeface="DejaVu Sans" charset="0"/>
                  <a:cs typeface="DejaVu Sans" charset="0"/>
                </a:rPr>
                <a:t>from published work</a:t>
              </a:r>
            </a:p>
            <a:p>
              <a:pPr marL="914400" lvl="1" indent="-698500">
                <a:spcBef>
                  <a:spcPts val="200"/>
                </a:spcBef>
                <a:buClr>
                  <a:srgbClr val="FF6600"/>
                </a:buClr>
                <a:buSzPct val="90000"/>
                <a:tabLst>
                  <a:tab pos="457200" algn="l"/>
                  <a:tab pos="914400" algn="l"/>
                  <a:tab pos="1077913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</a:pPr>
              <a:r>
                <a:rPr lang="en-US" sz="3600" dirty="0">
                  <a:solidFill>
                    <a:srgbClr val="FF6600"/>
                  </a:solidFill>
                  <a:latin typeface="Arial" charset="0"/>
                  <a:ea typeface="DejaVu Sans" charset="0"/>
                  <a:cs typeface="DejaVu Sans" charset="0"/>
                </a:rPr>
                <a:t>Identified hardware parameters </a:t>
              </a:r>
              <a:r>
                <a:rPr lang="en-US" sz="3600" dirty="0">
                  <a:solidFill>
                    <a:srgbClr val="215968"/>
                  </a:solidFill>
                  <a:latin typeface="Arial" charset="0"/>
                  <a:ea typeface="DejaVu Sans" charset="0"/>
                  <a:cs typeface="DejaVu Sans" charset="0"/>
                </a:rPr>
                <a:t>required by performance model</a:t>
              </a:r>
            </a:p>
            <a:p>
              <a:pPr marL="914400" lvl="1" indent="-698500">
                <a:spcBef>
                  <a:spcPts val="200"/>
                </a:spcBef>
                <a:buClr>
                  <a:srgbClr val="FF6600"/>
                </a:buClr>
                <a:buSzPct val="90000"/>
                <a:tabLst>
                  <a:tab pos="457200" algn="l"/>
                  <a:tab pos="914400" algn="l"/>
                  <a:tab pos="1077913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</a:pPr>
              <a:r>
                <a:rPr lang="en-US" sz="3600" dirty="0">
                  <a:solidFill>
                    <a:srgbClr val="FF6600"/>
                  </a:solidFill>
                  <a:latin typeface="Arial" charset="0"/>
                  <a:ea typeface="DejaVu Sans" charset="0"/>
                  <a:cs typeface="DejaVu Sans" charset="0"/>
                </a:rPr>
                <a:t>Mapped measurement points to model parameters </a:t>
              </a:r>
              <a:r>
                <a:rPr lang="en-US" sz="3600" dirty="0">
                  <a:solidFill>
                    <a:srgbClr val="215968"/>
                  </a:solidFill>
                  <a:latin typeface="Arial" charset="0"/>
                  <a:ea typeface="DejaVu Sans" charset="0"/>
                  <a:cs typeface="DejaVu Sans" charset="0"/>
                </a:rPr>
                <a:t>as required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10469" y="25682686"/>
            <a:ext cx="19864707" cy="6422048"/>
            <a:chOff x="20573999" y="26239492"/>
            <a:chExt cx="19361370" cy="6422048"/>
          </a:xfrm>
        </p:grpSpPr>
        <p:sp>
          <p:nvSpPr>
            <p:cNvPr id="83" name="Rounded Rectangle 82"/>
            <p:cNvSpPr/>
            <p:nvPr/>
          </p:nvSpPr>
          <p:spPr>
            <a:xfrm>
              <a:off x="20573999" y="26239492"/>
              <a:ext cx="19361370" cy="642204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5400">
              <a:solidFill>
                <a:srgbClr val="93CDDD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121917" tIns="60958" rIns="121917" bIns="60958"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266" name="Picture 6" descr="http://picocomputing.com/wp-content/uploads/2015/06/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9533" y="26990920"/>
              <a:ext cx="3006169" cy="726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9" name="Content Placeholder 2"/>
            <p:cNvSpPr txBox="1">
              <a:spLocks/>
            </p:cNvSpPr>
            <p:nvPr/>
          </p:nvSpPr>
          <p:spPr bwMode="auto">
            <a:xfrm>
              <a:off x="28750263" y="26424744"/>
              <a:ext cx="8054337" cy="4207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215900" lvl="1" indent="0">
                <a:lnSpc>
                  <a:spcPct val="150000"/>
                </a:lnSpc>
                <a:spcBef>
                  <a:spcPts val="200"/>
                </a:spcBef>
                <a:buClr>
                  <a:srgbClr val="FF6600"/>
                </a:buClr>
                <a:buSzPct val="9000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</a:pPr>
              <a:r>
                <a:rPr lang="en-US" sz="4400" dirty="0">
                  <a:solidFill>
                    <a:srgbClr val="FF6600"/>
                  </a:solidFill>
                  <a:latin typeface="Arial" charset="0"/>
                  <a:ea typeface="DejaVu Sans" charset="0"/>
                  <a:cs typeface="DejaVu Sans" charset="0"/>
                </a:rPr>
                <a:t>Task 2: Case studies to explore</a:t>
              </a:r>
            </a:p>
            <a:p>
              <a:pPr marL="738188" lvl="2" indent="-306388">
                <a:spcBef>
                  <a:spcPts val="200"/>
                </a:spcBef>
                <a:buClr>
                  <a:schemeClr val="accent5">
                    <a:lumMod val="50000"/>
                  </a:schemeClr>
                </a:buClr>
                <a:buFont typeface="Wingdings" pitchFamily="2" charset="2"/>
                <a:buChar char="§"/>
                <a:tabLst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</a:pPr>
              <a:r>
                <a:rPr lang="en-US" sz="3600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DejaVu Sans" charset="0"/>
                  <a:cs typeface="DejaVu Sans" charset="0"/>
                </a:rPr>
                <a:t>Notional CMC architectures</a:t>
              </a:r>
            </a:p>
            <a:p>
              <a:pPr marL="738188" lvl="2" indent="-306388">
                <a:spcBef>
                  <a:spcPts val="200"/>
                </a:spcBef>
                <a:buClr>
                  <a:schemeClr val="accent5">
                    <a:lumMod val="50000"/>
                  </a:schemeClr>
                </a:buClr>
                <a:buFont typeface="Wingdings" pitchFamily="2" charset="2"/>
                <a:buChar char="§"/>
                <a:tabLst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</a:pPr>
              <a:r>
                <a:rPr lang="en-US" sz="3600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DejaVu Sans" charset="0"/>
                  <a:cs typeface="DejaVu Sans" charset="0"/>
                </a:rPr>
                <a:t>CMC apps: DRE, Sorting, Bloom filter</a:t>
              </a:r>
            </a:p>
            <a:p>
              <a:pPr marL="738188" lvl="2" indent="-306388">
                <a:spcBef>
                  <a:spcPts val="200"/>
                </a:spcBef>
                <a:buClr>
                  <a:schemeClr val="accent5">
                    <a:lumMod val="50000"/>
                  </a:schemeClr>
                </a:buClr>
                <a:buFont typeface="Wingdings" pitchFamily="2" charset="2"/>
                <a:buChar char="§"/>
                <a:tabLst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</a:pPr>
              <a:r>
                <a:rPr lang="en-US" sz="3600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DejaVu Sans" charset="0"/>
                  <a:cs typeface="DejaVu Sans" charset="0"/>
                </a:rPr>
                <a:t>Characteristics of CMC-amenable apps</a:t>
              </a:r>
            </a:p>
          </p:txBody>
        </p:sp>
        <p:sp>
          <p:nvSpPr>
            <p:cNvPr id="150" name="Content Placeholder 2"/>
            <p:cNvSpPr txBox="1">
              <a:spLocks/>
            </p:cNvSpPr>
            <p:nvPr/>
          </p:nvSpPr>
          <p:spPr bwMode="auto">
            <a:xfrm>
              <a:off x="20878800" y="26424744"/>
              <a:ext cx="8016648" cy="3592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215900" lvl="1" indent="0">
                <a:lnSpc>
                  <a:spcPct val="150000"/>
                </a:lnSpc>
                <a:spcBef>
                  <a:spcPts val="200"/>
                </a:spcBef>
                <a:buClr>
                  <a:srgbClr val="FF6600"/>
                </a:buClr>
                <a:buSzPct val="9000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</a:pPr>
              <a:r>
                <a:rPr lang="en-US" sz="4400" dirty="0">
                  <a:solidFill>
                    <a:srgbClr val="FF6600"/>
                  </a:solidFill>
                  <a:latin typeface="Arial" charset="0"/>
                  <a:ea typeface="DejaVu Sans" charset="0"/>
                  <a:cs typeface="DejaVu Sans" charset="0"/>
                </a:rPr>
                <a:t>Task 1: Platform development</a:t>
              </a:r>
            </a:p>
            <a:p>
              <a:pPr marL="738188" lvl="2" indent="-306388">
                <a:spcBef>
                  <a:spcPts val="200"/>
                </a:spcBef>
                <a:buClr>
                  <a:schemeClr val="accent5">
                    <a:lumMod val="50000"/>
                  </a:schemeClr>
                </a:buClr>
                <a:buFont typeface="Wingdings" pitchFamily="2" charset="2"/>
                <a:buChar char="§"/>
                <a:tabLst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</a:pPr>
              <a:r>
                <a:rPr lang="en-US" sz="3600" dirty="0">
                  <a:solidFill>
                    <a:srgbClr val="FF6600"/>
                  </a:solidFill>
                  <a:latin typeface="Arial" charset="0"/>
                  <a:ea typeface="DejaVu Sans" charset="0"/>
                  <a:cs typeface="DejaVu Sans" charset="0"/>
                </a:rPr>
                <a:t>Develop library for customization </a:t>
              </a:r>
              <a:r>
                <a:rPr lang="en-US" sz="3600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DejaVu Sans" charset="0"/>
                  <a:cs typeface="DejaVu Sans" charset="0"/>
                </a:rPr>
                <a:t>of notional CMC architecture under study</a:t>
              </a:r>
            </a:p>
            <a:p>
              <a:pPr marL="738188" lvl="2" indent="-306388">
                <a:spcBef>
                  <a:spcPts val="200"/>
                </a:spcBef>
                <a:buClr>
                  <a:schemeClr val="accent5">
                    <a:lumMod val="50000"/>
                  </a:schemeClr>
                </a:buClr>
                <a:buFont typeface="Wingdings" pitchFamily="2" charset="2"/>
                <a:buChar char="§"/>
                <a:tabLst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</a:pPr>
              <a:r>
                <a:rPr lang="en-US" sz="3600" dirty="0">
                  <a:solidFill>
                    <a:srgbClr val="FF6600"/>
                  </a:solidFill>
                  <a:latin typeface="Arial" charset="0"/>
                  <a:ea typeface="DejaVu Sans" charset="0"/>
                  <a:cs typeface="DejaVu Sans" charset="0"/>
                </a:rPr>
                <a:t>Explore CMC apps </a:t>
              </a:r>
              <a:r>
                <a:rPr lang="en-US" sz="3600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DejaVu Sans" charset="0"/>
                  <a:cs typeface="DejaVu Sans" charset="0"/>
                </a:rPr>
                <a:t>using HT</a:t>
              </a:r>
            </a:p>
          </p:txBody>
        </p:sp>
        <p:pic>
          <p:nvPicPr>
            <p:cNvPr id="170" name="Picture 8" descr="http://www.micron.com/~/media/track-3-images/in_line-images/mergers-and-acquisitions/500_x_120_convey_is_now_micron_logo.jpg?la=e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56061" y="28574816"/>
              <a:ext cx="2697480" cy="647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17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90391" y="30980505"/>
              <a:ext cx="2743200" cy="1342572"/>
            </a:xfrm>
            <a:prstGeom prst="rect">
              <a:avLst/>
            </a:prstGeom>
          </p:spPr>
        </p:pic>
        <p:pic>
          <p:nvPicPr>
            <p:cNvPr id="176" name="Picture 2" descr="http://terpconnect.umd.edu/~browns/lps_logo_sm.gi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29024" y="31129422"/>
              <a:ext cx="3321691" cy="1350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://gidel.com/images/CHREC_Logo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99889" y="31575366"/>
              <a:ext cx="3143250" cy="904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8" name="Content Placeholder 2"/>
            <p:cNvSpPr txBox="1">
              <a:spLocks/>
            </p:cNvSpPr>
            <p:nvPr/>
          </p:nvSpPr>
          <p:spPr bwMode="auto">
            <a:xfrm>
              <a:off x="21125333" y="31165800"/>
              <a:ext cx="3864015" cy="1150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215900" lvl="1" indent="0">
                <a:lnSpc>
                  <a:spcPct val="150000"/>
                </a:lnSpc>
                <a:spcBef>
                  <a:spcPts val="200"/>
                </a:spcBef>
                <a:buClr>
                  <a:srgbClr val="FF6600"/>
                </a:buClr>
                <a:buSzPct val="9000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</a:pPr>
              <a:r>
                <a:rPr lang="en-US" sz="4000" dirty="0">
                  <a:solidFill>
                    <a:srgbClr val="FF6600"/>
                  </a:solidFill>
                  <a:latin typeface="Arial" charset="0"/>
                  <a:ea typeface="DejaVu Sans" charset="0"/>
                  <a:cs typeface="DejaVu Sans" charset="0"/>
                </a:rPr>
                <a:t>Members e.g.,</a:t>
              </a:r>
              <a:endParaRPr lang="en-US" sz="3200" dirty="0">
                <a:solidFill>
                  <a:schemeClr val="accent5">
                    <a:lumMod val="50000"/>
                  </a:schemeClr>
                </a:solidFill>
                <a:latin typeface="Arial" charset="0"/>
                <a:ea typeface="DejaVu Sans" charset="0"/>
                <a:cs typeface="DejaVu Sans" charset="0"/>
              </a:endParaRPr>
            </a:p>
          </p:txBody>
        </p:sp>
        <p:grpSp>
          <p:nvGrpSpPr>
            <p:cNvPr id="582" name="Group 6"/>
            <p:cNvGrpSpPr/>
            <p:nvPr/>
          </p:nvGrpSpPr>
          <p:grpSpPr>
            <a:xfrm>
              <a:off x="37262749" y="29672395"/>
              <a:ext cx="2208851" cy="2428176"/>
              <a:chOff x="6494956" y="3342274"/>
              <a:chExt cx="879613" cy="966953"/>
            </a:xfrm>
          </p:grpSpPr>
          <p:pic>
            <p:nvPicPr>
              <p:cNvPr id="583" name="Picture 2" descr="http://www.micron.com/~/media/track-3-images/image-gallery/micron-logos/high_res_micron_logo_blu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4956" y="3769437"/>
                <a:ext cx="863664" cy="5397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4" name="Picture 57" descr="high_res_hmc.jpg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3118" y="3342274"/>
                <a:ext cx="851451" cy="567811"/>
              </a:xfrm>
              <a:prstGeom prst="rect">
                <a:avLst/>
              </a:prstGeom>
            </p:spPr>
          </p:pic>
        </p:grp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0638591" y="3441731"/>
            <a:ext cx="19275603" cy="8925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headEnd/>
            <a:tailEnd/>
          </a:ln>
          <a:effectLst>
            <a:innerShdw blurRad="114300">
              <a:prstClr val="black"/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121917" tIns="60958" rIns="121917" bIns="60958">
            <a:spAutoFit/>
          </a:bodyPr>
          <a:lstStyle/>
          <a:p>
            <a:pPr algn="ctr" defTabSz="4178196">
              <a:defRPr/>
            </a:pPr>
            <a:r>
              <a:rPr lang="en-US" sz="5000" b="1" dirty="0">
                <a:solidFill>
                  <a:srgbClr val="00206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APPROACH</a:t>
            </a:r>
          </a:p>
        </p:txBody>
      </p:sp>
      <p:sp>
        <p:nvSpPr>
          <p:cNvPr id="340" name="Rounded Rectangle 339"/>
          <p:cNvSpPr/>
          <p:nvPr/>
        </p:nvSpPr>
        <p:spPr>
          <a:xfrm>
            <a:off x="20883183" y="4475141"/>
            <a:ext cx="18761764" cy="5842138"/>
          </a:xfrm>
          <a:prstGeom prst="roundRect">
            <a:avLst>
              <a:gd name="adj" fmla="val 7821"/>
            </a:avLst>
          </a:prstGeom>
          <a:solidFill>
            <a:schemeClr val="accent1">
              <a:alpha val="6000"/>
            </a:schemeClr>
          </a:solidFill>
          <a:ln w="317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28459913" y="4819466"/>
            <a:ext cx="10783087" cy="5052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5900" lvl="1" indent="0">
              <a:lnSpc>
                <a:spcPct val="150000"/>
              </a:lnSpc>
              <a:spcBef>
                <a:spcPts val="200"/>
              </a:spcBef>
              <a:buClr>
                <a:srgbClr val="FF6600"/>
              </a:buClr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3600" dirty="0">
                <a:solidFill>
                  <a:srgbClr val="FF6600"/>
                </a:solidFill>
                <a:ea typeface="DejaVu Sans" charset="0"/>
                <a:cs typeface="DejaVu Sans" charset="0"/>
              </a:rPr>
              <a:t>Phase 1: Prototype Platform</a:t>
            </a:r>
            <a:endParaRPr lang="en-US" sz="3600" dirty="0">
              <a:solidFill>
                <a:schemeClr val="accent5">
                  <a:lumMod val="50000"/>
                </a:schemeClr>
              </a:solidFill>
              <a:ea typeface="DejaVu Sans" charset="0"/>
              <a:cs typeface="DejaVu Sans" charset="0"/>
            </a:endParaRPr>
          </a:p>
          <a:p>
            <a:pPr marL="750888" lvl="2" indent="-319088" eaLnBrk="0" hangingPunct="0">
              <a:spcBef>
                <a:spcPts val="2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§"/>
              <a:tabLst>
                <a:tab pos="796925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ea typeface="DejaVu Sans" charset="0"/>
                <a:cs typeface="DejaVu Sans" charset="0"/>
              </a:rPr>
              <a:t>Create CMC </a:t>
            </a:r>
            <a:r>
              <a:rPr lang="en-US" sz="3200" dirty="0">
                <a:solidFill>
                  <a:srgbClr val="FF6600"/>
                </a:solidFill>
                <a:ea typeface="DejaVu Sans" charset="0"/>
                <a:cs typeface="DejaVu Sans" charset="0"/>
              </a:rPr>
              <a:t>emulation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ea typeface="DejaVu Sans" charset="0"/>
                <a:cs typeface="DejaVu Sans" charset="0"/>
              </a:rPr>
              <a:t> </a:t>
            </a:r>
            <a:r>
              <a:rPr lang="en-US" sz="3200" dirty="0">
                <a:solidFill>
                  <a:srgbClr val="FF6600"/>
                </a:solidFill>
                <a:ea typeface="DejaVu Sans" charset="0"/>
                <a:cs typeface="DejaVu Sans" charset="0"/>
              </a:rPr>
              <a:t>platform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ea typeface="DejaVu Sans" charset="0"/>
                <a:cs typeface="DejaVu Sans" charset="0"/>
              </a:rPr>
              <a:t> using Convey’s FPGA-HMC platform (Merlin board)</a:t>
            </a:r>
          </a:p>
          <a:p>
            <a:pPr marL="215900" lvl="1" indent="0">
              <a:spcBef>
                <a:spcPts val="200"/>
              </a:spcBef>
              <a:buClr>
                <a:srgbClr val="FF6600"/>
              </a:buClr>
              <a:buSzPct val="90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3600" dirty="0">
                <a:solidFill>
                  <a:srgbClr val="FF6600"/>
                </a:solidFill>
                <a:ea typeface="DejaVu Sans" charset="0"/>
                <a:cs typeface="DejaVu Sans" charset="0"/>
              </a:rPr>
              <a:t>Phase 2: Case Study</a:t>
            </a:r>
          </a:p>
          <a:p>
            <a:pPr marL="750888" lvl="2" indent="-319088" eaLnBrk="0" hangingPunct="0">
              <a:spcBef>
                <a:spcPts val="2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§"/>
              <a:tabLst>
                <a:tab pos="796925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ea typeface="DejaVu Sans" charset="0"/>
                <a:cs typeface="DejaVu Sans" charset="0"/>
              </a:rPr>
              <a:t>Select </a:t>
            </a:r>
            <a:r>
              <a:rPr lang="en-US" sz="3200" dirty="0">
                <a:solidFill>
                  <a:srgbClr val="FF6600"/>
                </a:solidFill>
                <a:ea typeface="DejaVu Sans" charset="0"/>
                <a:cs typeface="DejaVu Sans" charset="0"/>
              </a:rPr>
              <a:t>model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ea typeface="DejaVu Sans" charset="0"/>
                <a:cs typeface="DejaVu Sans" charset="0"/>
              </a:rPr>
              <a:t> of CMC</a:t>
            </a:r>
          </a:p>
          <a:p>
            <a:pPr marL="750888" lvl="2" indent="-319088" eaLnBrk="0" hangingPunct="0">
              <a:spcBef>
                <a:spcPts val="2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§"/>
              <a:tabLst>
                <a:tab pos="796925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ea typeface="DejaVu Sans" charset="0"/>
                <a:cs typeface="DejaVu Sans" charset="0"/>
              </a:rPr>
              <a:t>Develop </a:t>
            </a:r>
            <a:r>
              <a:rPr lang="en-US" sz="3200" dirty="0">
                <a:solidFill>
                  <a:srgbClr val="FF6600"/>
                </a:solidFill>
                <a:ea typeface="DejaVu Sans" charset="0"/>
                <a:cs typeface="DejaVu Sans" charset="0"/>
              </a:rPr>
              <a:t>mapping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ea typeface="DejaVu Sans" charset="0"/>
                <a:cs typeface="DejaVu Sans" charset="0"/>
              </a:rPr>
              <a:t> from </a:t>
            </a:r>
            <a:r>
              <a:rPr lang="en-US" sz="3200" dirty="0">
                <a:solidFill>
                  <a:srgbClr val="FF6600"/>
                </a:solidFill>
                <a:ea typeface="DejaVu Sans" charset="0"/>
                <a:cs typeface="DejaVu Sans" charset="0"/>
              </a:rPr>
              <a:t>measured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ea typeface="DejaVu Sans" charset="0"/>
                <a:cs typeface="DejaVu Sans" charset="0"/>
              </a:rPr>
              <a:t> parameters to </a:t>
            </a:r>
            <a:r>
              <a:rPr lang="en-US" sz="3200" dirty="0">
                <a:solidFill>
                  <a:srgbClr val="FF6600"/>
                </a:solidFill>
                <a:ea typeface="DejaVu Sans" charset="0"/>
                <a:cs typeface="DejaVu Sans" charset="0"/>
              </a:rPr>
              <a:t>model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ea typeface="DejaVu Sans" charset="0"/>
                <a:cs typeface="DejaVu Sans" charset="0"/>
              </a:rPr>
              <a:t> parameters</a:t>
            </a:r>
          </a:p>
          <a:p>
            <a:pPr marL="750888" lvl="2" indent="-319088" eaLnBrk="0" hangingPunct="0">
              <a:spcBef>
                <a:spcPts val="200"/>
              </a:spcBef>
              <a:buClr>
                <a:schemeClr val="accent5">
                  <a:lumMod val="50000"/>
                </a:schemeClr>
              </a:buClr>
              <a:buSzPct val="65000"/>
              <a:buFont typeface="Wingdings" pitchFamily="2" charset="2"/>
              <a:buChar char="§"/>
              <a:tabLst>
                <a:tab pos="796925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ea typeface="DejaVu Sans" charset="0"/>
                <a:cs typeface="DejaVu Sans" charset="0"/>
              </a:rPr>
              <a:t>Perform </a:t>
            </a:r>
            <a:r>
              <a:rPr lang="en-US" sz="3200" dirty="0">
                <a:solidFill>
                  <a:srgbClr val="FF6600"/>
                </a:solidFill>
                <a:ea typeface="DejaVu Sans" charset="0"/>
                <a:cs typeface="DejaVu Sans" charset="0"/>
              </a:rPr>
              <a:t>design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ea typeface="DejaVu Sans" charset="0"/>
                <a:cs typeface="DejaVu Sans" charset="0"/>
              </a:rPr>
              <a:t> </a:t>
            </a:r>
            <a:r>
              <a:rPr lang="en-US" sz="3200" dirty="0">
                <a:solidFill>
                  <a:srgbClr val="FF6600"/>
                </a:solidFill>
                <a:ea typeface="DejaVu Sans" charset="0"/>
                <a:cs typeface="DejaVu Sans" charset="0"/>
              </a:rPr>
              <a:t>space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ea typeface="DejaVu Sans" charset="0"/>
                <a:cs typeface="DejaVu Sans" charset="0"/>
              </a:rPr>
              <a:t> </a:t>
            </a:r>
            <a:r>
              <a:rPr lang="en-US" sz="3200" dirty="0">
                <a:solidFill>
                  <a:srgbClr val="FF6600"/>
                </a:solidFill>
                <a:ea typeface="DejaVu Sans" charset="0"/>
                <a:cs typeface="DejaVu Sans" charset="0"/>
              </a:rPr>
              <a:t>exploration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ea typeface="DejaVu Sans" charset="0"/>
                <a:cs typeface="DejaVu Sans" charset="0"/>
              </a:rPr>
              <a:t> of CMC arch &amp; CMC operations/apps</a:t>
            </a:r>
          </a:p>
        </p:txBody>
      </p:sp>
      <p:sp>
        <p:nvSpPr>
          <p:cNvPr id="575" name="Rounded Rectangle 172"/>
          <p:cNvSpPr/>
          <p:nvPr/>
        </p:nvSpPr>
        <p:spPr>
          <a:xfrm>
            <a:off x="20675986" y="18276495"/>
            <a:ext cx="19143454" cy="14040994"/>
          </a:xfrm>
          <a:prstGeom prst="roundRect">
            <a:avLst>
              <a:gd name="adj" fmla="val 7821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178122" fontAlgn="auto">
              <a:spcBef>
                <a:spcPts val="0"/>
              </a:spcBef>
              <a:spcAft>
                <a:spcPts val="0"/>
              </a:spcAft>
            </a:pPr>
            <a:endParaRPr lang="en-US" sz="3600" dirty="0"/>
          </a:p>
        </p:txBody>
      </p:sp>
      <p:sp>
        <p:nvSpPr>
          <p:cNvPr id="577" name="TextBox 176"/>
          <p:cNvSpPr txBox="1">
            <a:spLocks noChangeArrowheads="1"/>
          </p:cNvSpPr>
          <p:nvPr/>
        </p:nvSpPr>
        <p:spPr bwMode="auto">
          <a:xfrm>
            <a:off x="25466883" y="18632052"/>
            <a:ext cx="10149840" cy="89254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>
            <a:spAutoFit/>
          </a:bodyPr>
          <a:lstStyle/>
          <a:p>
            <a:pPr algn="ctr" defTabSz="4178196">
              <a:defRPr/>
            </a:pPr>
            <a:r>
              <a:rPr lang="en-US" sz="5000" b="1" dirty="0">
                <a:solidFill>
                  <a:srgbClr val="00206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PHASE2: Initial Results</a:t>
            </a:r>
          </a:p>
        </p:txBody>
      </p:sp>
      <p:sp>
        <p:nvSpPr>
          <p:cNvPr id="173" name="Rounded Rectangle 172"/>
          <p:cNvSpPr/>
          <p:nvPr/>
        </p:nvSpPr>
        <p:spPr>
          <a:xfrm>
            <a:off x="568124" y="17814864"/>
            <a:ext cx="19457035" cy="6668368"/>
          </a:xfrm>
          <a:prstGeom prst="roundRect">
            <a:avLst>
              <a:gd name="adj" fmla="val 7821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178122" fontAlgn="auto">
              <a:spcBef>
                <a:spcPts val="0"/>
              </a:spcBef>
              <a:spcAft>
                <a:spcPts val="0"/>
              </a:spcAft>
            </a:pPr>
            <a:endParaRPr lang="en-US" sz="3600" dirty="0"/>
          </a:p>
        </p:txBody>
      </p:sp>
      <p:sp>
        <p:nvSpPr>
          <p:cNvPr id="177" name="TextBox 176"/>
          <p:cNvSpPr txBox="1">
            <a:spLocks noChangeArrowheads="1"/>
          </p:cNvSpPr>
          <p:nvPr/>
        </p:nvSpPr>
        <p:spPr bwMode="auto">
          <a:xfrm>
            <a:off x="5143635" y="18051534"/>
            <a:ext cx="10146163" cy="89254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21917" tIns="60958" rIns="121917" bIns="60958">
            <a:spAutoFit/>
          </a:bodyPr>
          <a:lstStyle/>
          <a:p>
            <a:pPr algn="ctr" defTabSz="4178196">
              <a:defRPr/>
            </a:pPr>
            <a:r>
              <a:rPr lang="en-US" sz="5000" b="1" dirty="0">
                <a:solidFill>
                  <a:srgbClr val="002060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PHASE1: Initial Results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10469" y="10351886"/>
            <a:ext cx="19894275" cy="7208012"/>
            <a:chOff x="371148" y="18337311"/>
            <a:chExt cx="19871606" cy="7208012"/>
          </a:xfrm>
        </p:grpSpPr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371148" y="18337311"/>
              <a:ext cx="19871606" cy="8925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/>
              <a:tailEnd/>
            </a:ln>
            <a:effectLst>
              <a:innerShdw blurRad="114300">
                <a:prstClr val="black"/>
              </a:inn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lIns="121917" tIns="60958" rIns="121917" bIns="60958">
              <a:spAutoFit/>
            </a:bodyPr>
            <a:lstStyle/>
            <a:p>
              <a:pPr algn="ctr" defTabSz="4178196">
                <a:defRPr/>
              </a:pPr>
              <a:r>
                <a:rPr lang="en-US" sz="5000" b="1" dirty="0">
                  <a:solidFill>
                    <a:srgbClr val="002060"/>
                  </a:solidFill>
                  <a:latin typeface="Calibri" panose="020F050202020403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PHASE 1:  Prototype Platform</a:t>
              </a:r>
            </a:p>
          </p:txBody>
        </p:sp>
        <p:sp>
          <p:nvSpPr>
            <p:cNvPr id="386" name="Rounded Rectangle 385"/>
            <p:cNvSpPr/>
            <p:nvPr/>
          </p:nvSpPr>
          <p:spPr>
            <a:xfrm>
              <a:off x="567819" y="19519294"/>
              <a:ext cx="19396579" cy="6026029"/>
            </a:xfrm>
            <a:prstGeom prst="roundRect">
              <a:avLst>
                <a:gd name="adj" fmla="val 7821"/>
              </a:avLst>
            </a:prstGeom>
            <a:solidFill>
              <a:schemeClr val="accent1">
                <a:alpha val="6000"/>
              </a:schemeClr>
            </a:solidFill>
            <a:ln w="317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72" name="Content Placeholder 2"/>
            <p:cNvSpPr txBox="1">
              <a:spLocks/>
            </p:cNvSpPr>
            <p:nvPr/>
          </p:nvSpPr>
          <p:spPr bwMode="auto">
            <a:xfrm>
              <a:off x="838200" y="19811999"/>
              <a:ext cx="9697823" cy="5492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914400" lvl="1" indent="-698500">
                <a:spcBef>
                  <a:spcPts val="200"/>
                </a:spcBef>
                <a:buClr>
                  <a:srgbClr val="FF6600"/>
                </a:buClr>
                <a:buSzPct val="90000"/>
                <a:tabLst>
                  <a:tab pos="457200" algn="l"/>
                  <a:tab pos="914400" algn="l"/>
                  <a:tab pos="1077913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</a:pPr>
              <a:r>
                <a:rPr lang="en-US" sz="3600" dirty="0">
                  <a:solidFill>
                    <a:srgbClr val="FF6600"/>
                  </a:solidFill>
                  <a:latin typeface="Arial" charset="0"/>
                  <a:ea typeface="DejaVu Sans" charset="0"/>
                  <a:cs typeface="DejaVu Sans" charset="0"/>
                </a:rPr>
                <a:t>Observability</a:t>
              </a:r>
            </a:p>
            <a:p>
              <a:pPr marL="750888" lvl="2" indent="-319088">
                <a:spcBef>
                  <a:spcPts val="200"/>
                </a:spcBef>
                <a:buClr>
                  <a:schemeClr val="accent5">
                    <a:lumMod val="50000"/>
                  </a:schemeClr>
                </a:buClr>
                <a:buFont typeface="Wingdings" pitchFamily="2" charset="2"/>
                <a:buChar char="§"/>
                <a:tabLst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</a:pPr>
              <a:r>
                <a:rPr lang="en-US" sz="3600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DejaVu Sans" charset="0"/>
                  <a:cs typeface="DejaVu Sans" charset="0"/>
                </a:rPr>
                <a:t>Instrument Merlin infrastructure with </a:t>
              </a:r>
              <a:r>
                <a:rPr lang="en-US" sz="3600" dirty="0">
                  <a:solidFill>
                    <a:srgbClr val="FF6600"/>
                  </a:solidFill>
                  <a:latin typeface="Arial" charset="0"/>
                  <a:ea typeface="DejaVu Sans" charset="0"/>
                  <a:cs typeface="DejaVu Sans" charset="0"/>
                </a:rPr>
                <a:t>hardware performance monitors </a:t>
              </a:r>
              <a:r>
                <a:rPr lang="en-US" sz="3600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DejaVu Sans" charset="0"/>
                  <a:cs typeface="DejaVu Sans" charset="0"/>
                </a:rPr>
                <a:t>(C’, D’, M1, M2, M3, M4, M5, and E’)</a:t>
              </a:r>
            </a:p>
            <a:p>
              <a:pPr marL="914400" lvl="1" indent="-698500">
                <a:spcBef>
                  <a:spcPts val="200"/>
                </a:spcBef>
                <a:buClr>
                  <a:srgbClr val="FF6600"/>
                </a:buClr>
                <a:buSzPct val="90000"/>
                <a:tabLst>
                  <a:tab pos="457200" algn="l"/>
                  <a:tab pos="914400" algn="l"/>
                  <a:tab pos="1077913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</a:pPr>
              <a:r>
                <a:rPr lang="en-US" sz="3600" dirty="0">
                  <a:solidFill>
                    <a:srgbClr val="FF6600"/>
                  </a:solidFill>
                  <a:latin typeface="Arial" charset="0"/>
                  <a:ea typeface="DejaVu Sans" charset="0"/>
                  <a:cs typeface="DejaVu Sans" charset="0"/>
                </a:rPr>
                <a:t>Usability &amp; Flexibility</a:t>
              </a:r>
            </a:p>
            <a:p>
              <a:pPr marL="750888" lvl="2" indent="-319088">
                <a:spcBef>
                  <a:spcPts val="200"/>
                </a:spcBef>
                <a:buClr>
                  <a:schemeClr val="accent5">
                    <a:lumMod val="50000"/>
                  </a:schemeClr>
                </a:buClr>
                <a:buFont typeface="Wingdings" pitchFamily="2" charset="2"/>
                <a:buChar char="§"/>
                <a:tabLst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</a:pPr>
              <a:r>
                <a:rPr lang="en-US" sz="3600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DejaVu Sans" charset="0"/>
                  <a:cs typeface="DejaVu Sans" charset="0"/>
                </a:rPr>
                <a:t>Implemented &amp; measured kernels and apps using HT (Convey’s tool &amp; language)</a:t>
              </a:r>
            </a:p>
            <a:p>
              <a:pPr marL="1068388" lvl="3" indent="-319088">
                <a:spcBef>
                  <a:spcPts val="200"/>
                </a:spcBef>
                <a:buClr>
                  <a:schemeClr val="accent5">
                    <a:lumMod val="50000"/>
                  </a:schemeClr>
                </a:buClr>
                <a:buFont typeface="Wingdings" pitchFamily="2" charset="2"/>
                <a:buChar char="§"/>
                <a:tabLst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</a:pPr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DejaVu Sans" charset="0"/>
                  <a:cs typeface="DejaVu Sans" charset="0"/>
                </a:rPr>
                <a:t>Vector Addition (emulates DRE* fill operation)</a:t>
              </a:r>
            </a:p>
            <a:p>
              <a:pPr marL="1068388" lvl="3" indent="-319088">
                <a:spcBef>
                  <a:spcPts val="200"/>
                </a:spcBef>
                <a:buClr>
                  <a:schemeClr val="accent5">
                    <a:lumMod val="50000"/>
                  </a:schemeClr>
                </a:buClr>
                <a:buFont typeface="Wingdings" pitchFamily="2" charset="2"/>
                <a:buChar char="§"/>
                <a:tabLst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</a:pPr>
              <a:r>
                <a:rPr lang="en-US" sz="3200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DejaVu Sans" charset="0"/>
                  <a:cs typeface="DejaVu Sans" charset="0"/>
                </a:rPr>
                <a:t>DRE app: SpMV</a:t>
              </a:r>
            </a:p>
            <a:p>
              <a:pPr marL="431800" lvl="2" indent="0">
                <a:spcBef>
                  <a:spcPts val="200"/>
                </a:spcBef>
                <a:buClr>
                  <a:schemeClr val="accent5">
                    <a:lumMod val="50000"/>
                  </a:schemeClr>
                </a:buClr>
                <a:buNone/>
                <a:tabLst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</a:tabLst>
              </a:pPr>
              <a:r>
                <a:rPr lang="en-US" sz="3600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DejaVu Sans" charset="0"/>
                  <a:cs typeface="DejaVu Sans" charset="0"/>
                </a:rPr>
                <a:t>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/>
              <p:cNvSpPr txBox="1"/>
              <p:nvPr/>
            </p:nvSpPr>
            <p:spPr>
              <a:xfrm>
                <a:off x="20574000" y="25830232"/>
                <a:ext cx="19273897" cy="541071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3938588" lvl="3" indent="-3470275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/>
                      </a:rPr>
                      <m:t>𝐿𝑎</m:t>
                    </m:r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𝑡𝑒𝑛𝑐𝑦</m:t>
                    </m:r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600" b="0" i="1" smtClean="0">
                        <a:latin typeface="Cambria Math"/>
                      </a:rPr>
                      <m:t>+ </m:t>
                    </m:r>
                    <m:r>
                      <a:rPr lang="en-US" sz="3600" i="1">
                        <a:latin typeface="Cambria Math"/>
                      </a:rPr>
                      <m:t>𝑡𝑟𝑎𝑛𝑠𝑓𝑒𝑟</m:t>
                    </m:r>
                    <m:r>
                      <a:rPr lang="en-US" sz="3600" i="1">
                        <a:latin typeface="Cambria Math"/>
                      </a:rPr>
                      <m:t> </m:t>
                    </m:r>
                    <m:r>
                      <a:rPr lang="en-US" sz="3600" i="1">
                        <a:latin typeface="Cambria Math"/>
                      </a:rPr>
                      <m:t>𝑡𝑖𝑚𝑒</m:t>
                    </m:r>
                    <m:r>
                      <a:rPr lang="en-US" sz="3600" i="1" smtClean="0">
                        <a:latin typeface="Cambria Math"/>
                      </a:rPr>
                      <m:t> </m:t>
                    </m:r>
                    <m:r>
                      <a:rPr lang="en-US" sz="360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600" b="0" i="1" dirty="0"/>
                  <a:t> </a:t>
                </a:r>
              </a:p>
              <a:p>
                <a:pPr lvl="3" indent="-5800725" algn="dist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/>
                      </a:rPr>
                      <m:t>𝑇𝑟𝑎𝑛𝑠𝑓𝑒𝑟</m:t>
                    </m:r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/>
                      </a:rPr>
                      <m:t>𝑡𝑖𝑚𝑒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600" b="0" i="1" smtClean="0">
                        <a:latin typeface="Cambria Math"/>
                      </a:rPr>
                      <m:t>𝑡𝑖𝑚𝑒</m:t>
                    </m:r>
                    <m:r>
                      <a:rPr lang="en-US" sz="3600" b="0" i="1" smtClean="0">
                        <a:latin typeface="Cambria Math"/>
                      </a:rPr>
                      <m:t> </m:t>
                    </m:r>
                    <m:r>
                      <a:rPr lang="en-US" sz="3600" b="0" i="1" smtClean="0">
                        <a:latin typeface="Cambria Math"/>
                      </a:rPr>
                      <m:t>𝑡𝑜</m:t>
                    </m:r>
                    <m:r>
                      <a:rPr lang="en-US" sz="3600" b="0" i="1" smtClean="0">
                        <a:latin typeface="Cambria Math"/>
                      </a:rPr>
                      <m:t> </m:t>
                    </m:r>
                    <m:r>
                      <a:rPr lang="en-US" sz="3600" b="0" i="1" smtClean="0">
                        <a:latin typeface="Cambria Math"/>
                      </a:rPr>
                      <m:t>𝑡𝑟𝑎𝑛𝑠𝑓𝑒𝑟</m:t>
                    </m:r>
                    <m:r>
                      <a:rPr lang="en-US" sz="3600" b="0" i="1" smtClean="0">
                        <a:latin typeface="Cambria Math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𝑟𝑒𝑠𝑢𝑙𝑡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h𝑜𝑠𝑡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𝑉𝐵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h𝑜𝑠𝑡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𝐷𝑅𝐸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b="0" i="1" dirty="0"/>
                  <a:t> </a:t>
                </a:r>
              </a:p>
              <a:p>
                <a:pPr lvl="3" indent="-5800725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00FF"/>
                        </a:solidFill>
                        <a:latin typeface="Cambria Math"/>
                      </a:rPr>
                      <m:t>𝐿𝑎</m:t>
                    </m:r>
                    <m:r>
                      <a:rPr lang="en-US" sz="3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𝑡𝑒𝑛𝑐𝑦</m:t>
                    </m:r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𝑑𝑒𝑙𝑎𝑦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𝑚𝑖𝑛𝑢𝑠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/>
                      </a:rPr>
                      <m:t>𝑑𝑒𝑙𝑎𝑦</m:t>
                    </m:r>
                    <m:r>
                      <a:rPr lang="en-US" sz="3600" b="0" i="1" smtClean="0">
                        <a:latin typeface="Cambria Math"/>
                      </a:rPr>
                      <m:t> </m:t>
                    </m:r>
                    <m:r>
                      <a:rPr lang="en-US" sz="3600" b="0" i="1" smtClean="0">
                        <a:latin typeface="Cambria Math"/>
                      </a:rPr>
                      <m:t>𝑇𝑆𝑉</m:t>
                    </m:r>
                  </m:oMath>
                </a14:m>
                <a:r>
                  <a:rPr lang="en-US" sz="3600" b="0" i="1" dirty="0">
                    <a:latin typeface="Cambria Math"/>
                  </a:rPr>
                  <a:t>*</a:t>
                </a:r>
              </a:p>
              <a:p>
                <a:pPr lvl="3" indent="-5800725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/>
                      </a:rPr>
                      <m:t>𝐷</m:t>
                    </m:r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𝑒𝑙𝑎𝑦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𝑚𝑖𝑛𝑢𝑠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3600" b="0" i="1" dirty="0"/>
                  <a:t> </a:t>
                </a:r>
              </a:p>
              <a:p>
                <a:pPr lvl="3" indent="-5800725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00FF"/>
                        </a:solidFill>
                        <a:latin typeface="Cambria Math"/>
                      </a:rPr>
                      <m:t>𝐿𝑎</m:t>
                    </m:r>
                    <m:r>
                      <a:rPr lang="en-US" sz="3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𝑡𝑒𝑛𝑐𝑦</m:t>
                    </m:r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𝑑𝑒𝑙𝑎𝑦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𝑇𝑋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∗∗</m:t>
                    </m:r>
                  </m:oMath>
                </a14:m>
                <a:r>
                  <a:rPr lang="en-US" sz="3600" i="1" dirty="0"/>
                  <a:t> </a:t>
                </a:r>
              </a:p>
              <a:p>
                <a:pPr lvl="3">
                  <a:lnSpc>
                    <a:spcPct val="120000"/>
                  </a:lnSpc>
                </a:pPr>
                <a:endParaRPr lang="en-US" sz="3600" i="1" dirty="0"/>
              </a:p>
              <a:p>
                <a:pPr lvl="3" indent="-5800725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𝑑𝑒𝑙𝑎𝑦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𝑇𝑆𝑉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𝑡𝑟𝑎𝑛𝑠𝑓𝑒𝑟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𝑟𝑒𝑞𝑢𝑒𝑠𝑡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𝑡𝑟𝑎𝑛𝑠𝑓𝑒𝑟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𝑟𝑒𝑠𝑝𝑜𝑛𝑠𝑒</m:t>
                    </m:r>
                  </m:oMath>
                </a14:m>
                <a:r>
                  <a:rPr lang="en-US" sz="3600" i="1" dirty="0"/>
                  <a:t> </a:t>
                </a:r>
              </a:p>
              <a:p>
                <a:pPr lvl="3" indent="-5800725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∗∗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𝑑𝑒𝑙𝑎𝑦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𝑇𝑋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𝑡𝑟𝑎𝑛𝑠𝑓𝑒𝑟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𝑟𝑒𝑞𝑢𝑒𝑠𝑡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𝐻𝑀𝐶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𝑠𝑤𝑖𝑡𝑐h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𝑙𝑜𝑔𝑖𝑐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𝑡𝑟𝑎𝑛𝑠𝑓𝑒𝑟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𝑟𝑒𝑠𝑝𝑜𝑛𝑠𝑒</m:t>
                    </m:r>
                  </m:oMath>
                </a14:m>
                <a:r>
                  <a:rPr lang="en-US" sz="3600" i="1" dirty="0"/>
                  <a:t> </a:t>
                </a:r>
              </a:p>
            </p:txBody>
          </p:sp>
        </mc:Choice>
        <mc:Fallback xmlns="">
          <p:sp>
            <p:nvSpPr>
              <p:cNvPr id="120" name="文本框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0" y="25830232"/>
                <a:ext cx="19273897" cy="541071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18408"/>
              </p:ext>
            </p:extLst>
          </p:nvPr>
        </p:nvGraphicFramePr>
        <p:xfrm>
          <a:off x="648779" y="20831609"/>
          <a:ext cx="10171621" cy="25480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7352">
                  <a:extLst>
                    <a:ext uri="{9D8B030D-6E8A-4147-A177-3AD203B41FA5}">
                      <a16:colId xmlns:a16="http://schemas.microsoft.com/office/drawing/2014/main" val="2081983738"/>
                    </a:ext>
                  </a:extLst>
                </a:gridCol>
                <a:gridCol w="1402873">
                  <a:extLst>
                    <a:ext uri="{9D8B030D-6E8A-4147-A177-3AD203B41FA5}">
                      <a16:colId xmlns:a16="http://schemas.microsoft.com/office/drawing/2014/main" val="58972635"/>
                    </a:ext>
                  </a:extLst>
                </a:gridCol>
                <a:gridCol w="1017588">
                  <a:extLst>
                    <a:ext uri="{9D8B030D-6E8A-4147-A177-3AD203B41FA5}">
                      <a16:colId xmlns:a16="http://schemas.microsoft.com/office/drawing/2014/main" val="272806567"/>
                    </a:ext>
                  </a:extLst>
                </a:gridCol>
                <a:gridCol w="1060886">
                  <a:extLst>
                    <a:ext uri="{9D8B030D-6E8A-4147-A177-3AD203B41FA5}">
                      <a16:colId xmlns:a16="http://schemas.microsoft.com/office/drawing/2014/main" val="61487231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1250338574"/>
                    </a:ext>
                  </a:extLst>
                </a:gridCol>
                <a:gridCol w="1050347">
                  <a:extLst>
                    <a:ext uri="{9D8B030D-6E8A-4147-A177-3AD203B41FA5}">
                      <a16:colId xmlns:a16="http://schemas.microsoft.com/office/drawing/2014/main" val="91718681"/>
                    </a:ext>
                  </a:extLst>
                </a:gridCol>
                <a:gridCol w="1187352">
                  <a:extLst>
                    <a:ext uri="{9D8B030D-6E8A-4147-A177-3AD203B41FA5}">
                      <a16:colId xmlns:a16="http://schemas.microsoft.com/office/drawing/2014/main" val="1912459760"/>
                    </a:ext>
                  </a:extLst>
                </a:gridCol>
                <a:gridCol w="662180">
                  <a:extLst>
                    <a:ext uri="{9D8B030D-6E8A-4147-A177-3AD203B41FA5}">
                      <a16:colId xmlns:a16="http://schemas.microsoft.com/office/drawing/2014/main" val="488936130"/>
                    </a:ext>
                  </a:extLst>
                </a:gridCol>
                <a:gridCol w="730680">
                  <a:extLst>
                    <a:ext uri="{9D8B030D-6E8A-4147-A177-3AD203B41FA5}">
                      <a16:colId xmlns:a16="http://schemas.microsoft.com/office/drawing/2014/main" val="1999855472"/>
                    </a:ext>
                  </a:extLst>
                </a:gridCol>
                <a:gridCol w="822016">
                  <a:extLst>
                    <a:ext uri="{9D8B030D-6E8A-4147-A177-3AD203B41FA5}">
                      <a16:colId xmlns:a16="http://schemas.microsoft.com/office/drawing/2014/main" val="1337766094"/>
                    </a:ext>
                  </a:extLst>
                </a:gridCol>
              </a:tblGrid>
              <a:tr h="534488"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3300" kern="1200" dirty="0">
                          <a:effectLst/>
                        </a:rPr>
                        <a:t> </a:t>
                      </a:r>
                      <a:r>
                        <a:rPr lang="en-US" sz="2800" kern="1200" dirty="0">
                          <a:solidFill>
                            <a:srgbClr val="000000"/>
                          </a:solidFill>
                          <a:effectLst/>
                        </a:rPr>
                        <a:t>Oper.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3300" kern="1200" dirty="0">
                          <a:effectLst/>
                        </a:rPr>
                        <a:t>  </a:t>
                      </a:r>
                      <a:r>
                        <a:rPr lang="en-US" sz="2800" kern="1200" dirty="0">
                          <a:solidFill>
                            <a:srgbClr val="000000"/>
                          </a:solidFill>
                          <a:effectLst/>
                        </a:rPr>
                        <a:t>A’ (µs)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3300" kern="1200" dirty="0">
                          <a:effectLst/>
                        </a:rPr>
                        <a:t>  </a:t>
                      </a:r>
                      <a:r>
                        <a:rPr lang="en-US" sz="2800" kern="1200" dirty="0">
                          <a:solidFill>
                            <a:srgbClr val="000000"/>
                          </a:solidFill>
                          <a:effectLst/>
                        </a:rPr>
                        <a:t>C’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3300" kern="1200" dirty="0">
                          <a:effectLst/>
                        </a:rPr>
                        <a:t>  </a:t>
                      </a:r>
                      <a:r>
                        <a:rPr lang="en-US" sz="2800" kern="1200" dirty="0">
                          <a:solidFill>
                            <a:srgbClr val="000000"/>
                          </a:solidFill>
                          <a:effectLst/>
                        </a:rPr>
                        <a:t>D’ 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3300" dirty="0">
                          <a:effectLst/>
                        </a:rPr>
                        <a:t>  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</a:rPr>
                        <a:t>M1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3300" dirty="0">
                          <a:effectLst/>
                        </a:rPr>
                        <a:t>  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</a:rPr>
                        <a:t>M2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3300" dirty="0">
                          <a:effectLst/>
                        </a:rPr>
                        <a:t>  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</a:rPr>
                        <a:t>M3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</a:rPr>
                        <a:t>M4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</a:rPr>
                        <a:t>M5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3100" kern="1200" dirty="0">
                          <a:effectLst/>
                        </a:rPr>
                        <a:t>  </a:t>
                      </a:r>
                      <a:r>
                        <a:rPr lang="en-US" sz="2800" kern="1200" dirty="0" err="1">
                          <a:solidFill>
                            <a:srgbClr val="000000"/>
                          </a:solidFill>
                          <a:effectLst/>
                        </a:rPr>
                        <a:t>E’</a:t>
                      </a:r>
                      <a:r>
                        <a:rPr lang="en-US" sz="2800" kern="1200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56905819"/>
                  </a:ext>
                </a:extLst>
              </a:tr>
              <a:tr h="1006790"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3100" kern="1200">
                          <a:effectLst/>
                        </a:rPr>
                        <a:t> </a:t>
                      </a:r>
                      <a:r>
                        <a:rPr lang="en-US" sz="2800" kern="1200" dirty="0">
                          <a:solidFill>
                            <a:srgbClr val="000000"/>
                          </a:solidFill>
                          <a:effectLst/>
                        </a:rPr>
                        <a:t>Read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800" dirty="0">
                          <a:effectLst/>
                        </a:rPr>
                        <a:t>1095.6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2800" dirty="0">
                          <a:effectLst/>
                        </a:rPr>
                        <a:t>1.03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800" dirty="0">
                          <a:effectLst/>
                        </a:rPr>
                        <a:t>1.006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2800" dirty="0">
                          <a:effectLst/>
                        </a:rPr>
                        <a:t>0.923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800">
                          <a:effectLst/>
                        </a:rPr>
                        <a:t> 0.725</a:t>
                      </a:r>
                      <a:endParaRPr lang="en-US" sz="2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800" dirty="0">
                          <a:effectLst/>
                        </a:rPr>
                        <a:t>0.519</a:t>
                      </a:r>
                      <a:endParaRPr lang="en-US" sz="2800" b="1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800" dirty="0">
                          <a:effectLst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800" dirty="0">
                          <a:effectLst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800" dirty="0">
                          <a:effectLst/>
                        </a:rPr>
                        <a:t>-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8727597"/>
                  </a:ext>
                </a:extLst>
              </a:tr>
              <a:tr h="1006790"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3300" kern="1200">
                          <a:effectLst/>
                        </a:rPr>
                        <a:t> </a:t>
                      </a:r>
                      <a:r>
                        <a:rPr lang="en-US" sz="2800" kern="1200" dirty="0">
                          <a:solidFill>
                            <a:srgbClr val="000000"/>
                          </a:solidFill>
                          <a:effectLst/>
                        </a:rPr>
                        <a:t>Write</a:t>
                      </a:r>
                      <a:endParaRPr lang="en-US" sz="2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800">
                          <a:effectLst/>
                        </a:rPr>
                        <a:t>1104.0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800" dirty="0">
                          <a:effectLst/>
                        </a:rPr>
                        <a:t>1.071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800" dirty="0">
                          <a:effectLst/>
                        </a:rPr>
                        <a:t>1.011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800" dirty="0">
                          <a:effectLst/>
                        </a:rPr>
                        <a:t>0.991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800" dirty="0">
                          <a:effectLst/>
                        </a:rPr>
                        <a:t> 0.793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800" dirty="0">
                          <a:effectLst/>
                        </a:rPr>
                        <a:t>0.577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800" dirty="0">
                          <a:effectLst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800" dirty="0">
                          <a:effectLst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800" dirty="0">
                          <a:effectLst/>
                        </a:rPr>
                        <a:t>-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91250612"/>
                  </a:ext>
                </a:extLst>
              </a:tr>
            </a:tbl>
          </a:graphicData>
        </a:graphic>
      </p:graphicFrame>
      <p:graphicFrame>
        <p:nvGraphicFramePr>
          <p:cNvPr id="146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804966"/>
              </p:ext>
            </p:extLst>
          </p:nvPr>
        </p:nvGraphicFramePr>
        <p:xfrm>
          <a:off x="10936623" y="20326685"/>
          <a:ext cx="8875377" cy="1463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602">
                  <a:extLst>
                    <a:ext uri="{9D8B030D-6E8A-4147-A177-3AD203B41FA5}">
                      <a16:colId xmlns:a16="http://schemas.microsoft.com/office/drawing/2014/main" val="276171887"/>
                    </a:ext>
                  </a:extLst>
                </a:gridCol>
                <a:gridCol w="1125794">
                  <a:extLst>
                    <a:ext uri="{9D8B030D-6E8A-4147-A177-3AD203B41FA5}">
                      <a16:colId xmlns:a16="http://schemas.microsoft.com/office/drawing/2014/main" val="979392763"/>
                    </a:ext>
                  </a:extLst>
                </a:gridCol>
                <a:gridCol w="1086580">
                  <a:extLst>
                    <a:ext uri="{9D8B030D-6E8A-4147-A177-3AD203B41FA5}">
                      <a16:colId xmlns:a16="http://schemas.microsoft.com/office/drawing/2014/main" val="2981157145"/>
                    </a:ext>
                  </a:extLst>
                </a:gridCol>
                <a:gridCol w="1030361">
                  <a:extLst>
                    <a:ext uri="{9D8B030D-6E8A-4147-A177-3AD203B41FA5}">
                      <a16:colId xmlns:a16="http://schemas.microsoft.com/office/drawing/2014/main" val="3611501576"/>
                    </a:ext>
                  </a:extLst>
                </a:gridCol>
                <a:gridCol w="1066458">
                  <a:extLst>
                    <a:ext uri="{9D8B030D-6E8A-4147-A177-3AD203B41FA5}">
                      <a16:colId xmlns:a16="http://schemas.microsoft.com/office/drawing/2014/main" val="3002549966"/>
                    </a:ext>
                  </a:extLst>
                </a:gridCol>
                <a:gridCol w="1000207">
                  <a:extLst>
                    <a:ext uri="{9D8B030D-6E8A-4147-A177-3AD203B41FA5}">
                      <a16:colId xmlns:a16="http://schemas.microsoft.com/office/drawing/2014/main" val="157797244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3587762488"/>
                    </a:ext>
                  </a:extLst>
                </a:gridCol>
                <a:gridCol w="725869">
                  <a:extLst>
                    <a:ext uri="{9D8B030D-6E8A-4147-A177-3AD203B41FA5}">
                      <a16:colId xmlns:a16="http://schemas.microsoft.com/office/drawing/2014/main" val="3368343294"/>
                    </a:ext>
                  </a:extLst>
                </a:gridCol>
                <a:gridCol w="774253">
                  <a:extLst>
                    <a:ext uri="{9D8B030D-6E8A-4147-A177-3AD203B41FA5}">
                      <a16:colId xmlns:a16="http://schemas.microsoft.com/office/drawing/2014/main" val="1638293897"/>
                    </a:ext>
                  </a:extLst>
                </a:gridCol>
              </a:tblGrid>
              <a:tr h="587374"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300" kern="1200" dirty="0">
                          <a:solidFill>
                            <a:schemeClr val="tx1"/>
                          </a:solidFill>
                          <a:effectLst/>
                        </a:rPr>
                        <a:t>   A’ (ms)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300" kern="1200" dirty="0">
                          <a:solidFill>
                            <a:schemeClr val="tx1"/>
                          </a:solidFill>
                          <a:effectLst/>
                        </a:rPr>
                        <a:t>   </a:t>
                      </a:r>
                      <a:r>
                        <a:rPr lang="en-US" sz="2300" kern="1200" baseline="0" dirty="0">
                          <a:solidFill>
                            <a:schemeClr val="tx1"/>
                          </a:solidFill>
                          <a:effectLst/>
                        </a:rPr>
                        <a:t>    </a:t>
                      </a:r>
                      <a:r>
                        <a:rPr lang="en-US" sz="2300" kern="1200" dirty="0">
                          <a:solidFill>
                            <a:schemeClr val="tx1"/>
                          </a:solidFill>
                          <a:effectLst/>
                        </a:rPr>
                        <a:t>C’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300" kern="1200" dirty="0">
                          <a:solidFill>
                            <a:schemeClr val="tx1"/>
                          </a:solidFill>
                          <a:effectLst/>
                        </a:rPr>
                        <a:t>       D’ 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</a:rPr>
                        <a:t>     M1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300">
                          <a:solidFill>
                            <a:schemeClr val="tx1"/>
                          </a:solidFill>
                          <a:effectLst/>
                        </a:rPr>
                        <a:t>     M2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300">
                          <a:solidFill>
                            <a:schemeClr val="tx1"/>
                          </a:solidFill>
                          <a:effectLst/>
                        </a:rPr>
                        <a:t>     </a:t>
                      </a: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</a:rPr>
                        <a:t>M3</a:t>
                      </a:r>
                      <a:endParaRPr lang="en-US" sz="23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300">
                          <a:solidFill>
                            <a:schemeClr val="tx1"/>
                          </a:solidFill>
                          <a:effectLst/>
                        </a:rPr>
                        <a:t>   </a:t>
                      </a: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</a:rPr>
                        <a:t>M4</a:t>
                      </a:r>
                      <a:endParaRPr lang="en-US" sz="23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</a:rPr>
                        <a:t>  M5</a:t>
                      </a:r>
                      <a:endParaRPr lang="en-US" sz="23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300" kern="1200" dirty="0">
                          <a:solidFill>
                            <a:schemeClr val="tx1"/>
                          </a:solidFill>
                          <a:effectLst/>
                        </a:rPr>
                        <a:t>   E’ 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9363677"/>
                  </a:ext>
                </a:extLst>
              </a:tr>
              <a:tr h="8763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300" kern="1200">
                          <a:effectLst/>
                        </a:rPr>
                        <a:t>   282.55</a:t>
                      </a:r>
                      <a:endParaRPr lang="en-US" sz="23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300" kern="1200" dirty="0">
                          <a:effectLst/>
                        </a:rPr>
                        <a:t>   281.72</a:t>
                      </a:r>
                      <a:endParaRPr lang="en-US" sz="2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300" dirty="0">
                          <a:effectLst/>
                        </a:rPr>
                        <a:t>   278.72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300" dirty="0">
                          <a:effectLst/>
                        </a:rPr>
                        <a:t>  258.96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300" dirty="0">
                          <a:effectLst/>
                        </a:rPr>
                        <a:t>  199.68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300" dirty="0">
                          <a:effectLst/>
                        </a:rPr>
                        <a:t>  151.31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300" dirty="0">
                          <a:effectLst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300" dirty="0">
                          <a:effectLst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300" dirty="0">
                          <a:effectLst/>
                        </a:rPr>
                        <a:t>-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29758163"/>
                  </a:ext>
                </a:extLst>
              </a:tr>
            </a:tbl>
          </a:graphicData>
        </a:graphic>
      </p:graphicFrame>
      <p:graphicFrame>
        <p:nvGraphicFramePr>
          <p:cNvPr id="147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421979"/>
              </p:ext>
            </p:extLst>
          </p:nvPr>
        </p:nvGraphicFramePr>
        <p:xfrm>
          <a:off x="10928907" y="23445887"/>
          <a:ext cx="8883093" cy="100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353">
                  <a:extLst>
                    <a:ext uri="{9D8B030D-6E8A-4147-A177-3AD203B41FA5}">
                      <a16:colId xmlns:a16="http://schemas.microsoft.com/office/drawing/2014/main" val="4290359697"/>
                    </a:ext>
                  </a:extLst>
                </a:gridCol>
                <a:gridCol w="1155708">
                  <a:extLst>
                    <a:ext uri="{9D8B030D-6E8A-4147-A177-3AD203B41FA5}">
                      <a16:colId xmlns:a16="http://schemas.microsoft.com/office/drawing/2014/main" val="999395393"/>
                    </a:ext>
                  </a:extLst>
                </a:gridCol>
                <a:gridCol w="1102367">
                  <a:extLst>
                    <a:ext uri="{9D8B030D-6E8A-4147-A177-3AD203B41FA5}">
                      <a16:colId xmlns:a16="http://schemas.microsoft.com/office/drawing/2014/main" val="1646894214"/>
                    </a:ext>
                  </a:extLst>
                </a:gridCol>
                <a:gridCol w="1120146">
                  <a:extLst>
                    <a:ext uri="{9D8B030D-6E8A-4147-A177-3AD203B41FA5}">
                      <a16:colId xmlns:a16="http://schemas.microsoft.com/office/drawing/2014/main" val="2829780878"/>
                    </a:ext>
                  </a:extLst>
                </a:gridCol>
                <a:gridCol w="1106043">
                  <a:extLst>
                    <a:ext uri="{9D8B030D-6E8A-4147-A177-3AD203B41FA5}">
                      <a16:colId xmlns:a16="http://schemas.microsoft.com/office/drawing/2014/main" val="263569822"/>
                    </a:ext>
                  </a:extLst>
                </a:gridCol>
                <a:gridCol w="1080913">
                  <a:extLst>
                    <a:ext uri="{9D8B030D-6E8A-4147-A177-3AD203B41FA5}">
                      <a16:colId xmlns:a16="http://schemas.microsoft.com/office/drawing/2014/main" val="4177353154"/>
                    </a:ext>
                  </a:extLst>
                </a:gridCol>
                <a:gridCol w="702701">
                  <a:extLst>
                    <a:ext uri="{9D8B030D-6E8A-4147-A177-3AD203B41FA5}">
                      <a16:colId xmlns:a16="http://schemas.microsoft.com/office/drawing/2014/main" val="419602723"/>
                    </a:ext>
                  </a:extLst>
                </a:gridCol>
                <a:gridCol w="729614">
                  <a:extLst>
                    <a:ext uri="{9D8B030D-6E8A-4147-A177-3AD203B41FA5}">
                      <a16:colId xmlns:a16="http://schemas.microsoft.com/office/drawing/2014/main" val="3512048316"/>
                    </a:ext>
                  </a:extLst>
                </a:gridCol>
                <a:gridCol w="778248">
                  <a:extLst>
                    <a:ext uri="{9D8B030D-6E8A-4147-A177-3AD203B41FA5}">
                      <a16:colId xmlns:a16="http://schemas.microsoft.com/office/drawing/2014/main" val="491628777"/>
                    </a:ext>
                  </a:extLst>
                </a:gridCol>
              </a:tblGrid>
              <a:tr h="356895"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200" kern="1200" dirty="0">
                          <a:effectLst/>
                        </a:rPr>
                        <a:t>   </a:t>
                      </a:r>
                      <a:r>
                        <a:rPr lang="en-US" sz="2200" kern="1200" dirty="0">
                          <a:solidFill>
                            <a:srgbClr val="000000"/>
                          </a:solidFill>
                          <a:effectLst/>
                        </a:rPr>
                        <a:t>A’ (s)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200" kern="1200" dirty="0">
                          <a:effectLst/>
                        </a:rPr>
                        <a:t>   </a:t>
                      </a:r>
                      <a:r>
                        <a:rPr lang="en-US" sz="2200" kern="1200" baseline="0" dirty="0">
                          <a:effectLst/>
                        </a:rPr>
                        <a:t>    </a:t>
                      </a:r>
                      <a:r>
                        <a:rPr lang="en-US" sz="2200" kern="1200" dirty="0">
                          <a:solidFill>
                            <a:srgbClr val="000000"/>
                          </a:solidFill>
                          <a:effectLst/>
                        </a:rPr>
                        <a:t>C’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200" kern="1200" dirty="0">
                          <a:effectLst/>
                        </a:rPr>
                        <a:t>       </a:t>
                      </a:r>
                      <a:r>
                        <a:rPr lang="en-US" sz="2200" kern="1200" dirty="0">
                          <a:solidFill>
                            <a:srgbClr val="000000"/>
                          </a:solidFill>
                          <a:effectLst/>
                        </a:rPr>
                        <a:t>D’ 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200" dirty="0">
                          <a:effectLst/>
                        </a:rPr>
                        <a:t>      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</a:rPr>
                        <a:t>M1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200">
                          <a:effectLst/>
                        </a:rPr>
                        <a:t>     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</a:rPr>
                        <a:t>M2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200" dirty="0">
                          <a:effectLst/>
                        </a:rPr>
                        <a:t>     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</a:rPr>
                        <a:t>M3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200">
                          <a:effectLst/>
                        </a:rPr>
                        <a:t>   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</a:rPr>
                        <a:t>M4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200" dirty="0">
                          <a:effectLst/>
                        </a:rPr>
                        <a:t>  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</a:rPr>
                        <a:t>M5</a:t>
                      </a:r>
                      <a:endParaRPr lang="en-US" sz="2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200" kern="1200" dirty="0">
                          <a:effectLst/>
                        </a:rPr>
                        <a:t>   </a:t>
                      </a:r>
                      <a:r>
                        <a:rPr lang="en-US" sz="2200" kern="1200" dirty="0">
                          <a:solidFill>
                            <a:srgbClr val="000000"/>
                          </a:solidFill>
                          <a:effectLst/>
                        </a:rPr>
                        <a:t>E’ </a:t>
                      </a:r>
                      <a:endParaRPr lang="en-US" sz="2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10369999"/>
                  </a:ext>
                </a:extLst>
              </a:tr>
              <a:tr h="652745">
                <a:tc>
                  <a:txBody>
                    <a:bodyPr/>
                    <a:lstStyle/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400" dirty="0">
                          <a:effectLst/>
                        </a:rPr>
                        <a:t> 1658.67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500" baseline="0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1580.14</a:t>
                      </a:r>
                      <a:endParaRPr lang="en-US" sz="25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1559.65</a:t>
                      </a:r>
                      <a:endParaRPr lang="en-US" sz="25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1460.57</a:t>
                      </a:r>
                      <a:endParaRPr lang="en-US" sz="25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400" dirty="0">
                          <a:effectLst/>
                        </a:rPr>
                        <a:t> 1122.42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500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839.84</a:t>
                      </a:r>
                      <a:endParaRPr lang="en-US" sz="25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500" dirty="0">
                          <a:effectLst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500" dirty="0">
                          <a:effectLst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500" dirty="0">
                          <a:effectLst/>
                        </a:rPr>
                        <a:t>-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36416942"/>
                  </a:ext>
                </a:extLst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6781800" y="20163506"/>
            <a:ext cx="184731" cy="136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1" name="Content Placeholder 2"/>
          <p:cNvSpPr txBox="1">
            <a:spLocks/>
          </p:cNvSpPr>
          <p:nvPr/>
        </p:nvSpPr>
        <p:spPr bwMode="auto">
          <a:xfrm>
            <a:off x="10824937" y="19178456"/>
            <a:ext cx="8557260" cy="10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3200" b="1" dirty="0"/>
              <a:t>Measured performance: </a:t>
            </a:r>
            <a:r>
              <a:rPr lang="en-US" sz="3200" b="1" dirty="0">
                <a:solidFill>
                  <a:srgbClr val="FF4A00"/>
                </a:solidFill>
              </a:rPr>
              <a:t>Vector Addition </a:t>
            </a:r>
            <a:r>
              <a:rPr lang="en-US" sz="3200" b="1" dirty="0">
                <a:solidFill>
                  <a:srgbClr val="0021A5"/>
                </a:solidFill>
              </a:rPr>
              <a:t>in </a:t>
            </a:r>
            <a:r>
              <a:rPr lang="en-US" sz="3200" b="1" dirty="0" err="1">
                <a:solidFill>
                  <a:srgbClr val="0021A5"/>
                </a:solidFill>
              </a:rPr>
              <a:t>ms</a:t>
            </a:r>
            <a:r>
              <a:rPr lang="en-US" sz="3200" b="1" dirty="0">
                <a:solidFill>
                  <a:srgbClr val="0021A5"/>
                </a:solidFill>
              </a:rPr>
              <a:t> (100,000 iterations of 2 reads &amp; 1 write)</a:t>
            </a:r>
            <a:endParaRPr lang="en-US" sz="3200" b="1" dirty="0">
              <a:solidFill>
                <a:srgbClr val="FF4A00"/>
              </a:solidFill>
            </a:endParaRPr>
          </a:p>
        </p:txBody>
      </p:sp>
      <p:sp>
        <p:nvSpPr>
          <p:cNvPr id="152" name="Content Placeholder 2"/>
          <p:cNvSpPr txBox="1">
            <a:spLocks/>
          </p:cNvSpPr>
          <p:nvPr/>
        </p:nvSpPr>
        <p:spPr bwMode="auto">
          <a:xfrm>
            <a:off x="10848135" y="22236945"/>
            <a:ext cx="9070883" cy="100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3200" b="1" dirty="0"/>
              <a:t>Measured performance: </a:t>
            </a:r>
            <a:r>
              <a:rPr lang="en-US" sz="3200" b="1" dirty="0" err="1">
                <a:solidFill>
                  <a:srgbClr val="FF4A00"/>
                </a:solidFill>
              </a:rPr>
              <a:t>SpMV</a:t>
            </a:r>
            <a:r>
              <a:rPr lang="en-US" sz="3200" b="1" dirty="0">
                <a:solidFill>
                  <a:srgbClr val="FF4A00"/>
                </a:solidFill>
              </a:rPr>
              <a:t> – DRE app </a:t>
            </a:r>
            <a:r>
              <a:rPr lang="en-US" sz="3200" b="1" dirty="0">
                <a:solidFill>
                  <a:srgbClr val="0021A5"/>
                </a:solidFill>
              </a:rPr>
              <a:t>in seconds (2</a:t>
            </a:r>
            <a:r>
              <a:rPr lang="en-US" sz="3200" b="1" baseline="30000" dirty="0">
                <a:solidFill>
                  <a:srgbClr val="0021A5"/>
                </a:solidFill>
              </a:rPr>
              <a:t>24</a:t>
            </a:r>
            <a:r>
              <a:rPr lang="en-US" sz="3200" b="1" dirty="0">
                <a:solidFill>
                  <a:srgbClr val="0021A5"/>
                </a:solidFill>
              </a:rPr>
              <a:t> X 2</a:t>
            </a:r>
            <a:r>
              <a:rPr lang="en-US" sz="3200" b="1" baseline="30000" dirty="0">
                <a:solidFill>
                  <a:srgbClr val="0021A5"/>
                </a:solidFill>
              </a:rPr>
              <a:t>24</a:t>
            </a:r>
            <a:r>
              <a:rPr lang="en-US" sz="3200" b="1" dirty="0">
                <a:solidFill>
                  <a:srgbClr val="0021A5"/>
                </a:solidFill>
              </a:rPr>
              <a:t> matrix)</a:t>
            </a:r>
            <a:endParaRPr lang="en-US" sz="3200" b="1" dirty="0">
              <a:solidFill>
                <a:srgbClr val="FF4A00"/>
              </a:solidFill>
            </a:endParaRPr>
          </a:p>
        </p:txBody>
      </p:sp>
      <p:sp>
        <p:nvSpPr>
          <p:cNvPr id="153" name="Content Placeholder 2"/>
          <p:cNvSpPr txBox="1">
            <a:spLocks/>
          </p:cNvSpPr>
          <p:nvPr/>
        </p:nvSpPr>
        <p:spPr bwMode="auto">
          <a:xfrm>
            <a:off x="862144" y="19444545"/>
            <a:ext cx="9424856" cy="1214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3600" b="1" dirty="0"/>
              <a:t>Measured performance: </a:t>
            </a:r>
            <a:r>
              <a:rPr lang="en-US" sz="3600" b="1" dirty="0">
                <a:solidFill>
                  <a:srgbClr val="FF4A00"/>
                </a:solidFill>
              </a:rPr>
              <a:t>simple read/write (µs)</a:t>
            </a:r>
          </a:p>
          <a:p>
            <a:pPr marL="0" indent="0" algn="ctr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3200" b="1" dirty="0">
                <a:solidFill>
                  <a:srgbClr val="0021A5"/>
                </a:solidFill>
              </a:rPr>
              <a:t>(Averaged over 100,000 iterations)</a:t>
            </a:r>
            <a:endParaRPr lang="en-US" sz="3200" b="1" dirty="0">
              <a:solidFill>
                <a:srgbClr val="FF4A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872700" y="7045872"/>
            <a:ext cx="533400" cy="269328"/>
          </a:xfrm>
          <a:prstGeom prst="rect">
            <a:avLst/>
          </a:prstGeom>
          <a:solidFill>
            <a:srgbClr val="F5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21488400" y="4769068"/>
            <a:ext cx="2037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Merlin board</a:t>
            </a:r>
          </a:p>
        </p:txBody>
      </p:sp>
      <p:sp>
        <p:nvSpPr>
          <p:cNvPr id="159" name="文本框 158"/>
          <p:cNvSpPr txBox="1"/>
          <p:nvPr/>
        </p:nvSpPr>
        <p:spPr>
          <a:xfrm>
            <a:off x="21488400" y="7464032"/>
            <a:ext cx="2526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Case study: model of a notional CMC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1687998" y="11811000"/>
            <a:ext cx="6983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CMC platform on Merlin board</a:t>
            </a:r>
          </a:p>
        </p:txBody>
      </p:sp>
      <p:sp>
        <p:nvSpPr>
          <p:cNvPr id="163" name="文本框 162"/>
          <p:cNvSpPr txBox="1"/>
          <p:nvPr/>
        </p:nvSpPr>
        <p:spPr>
          <a:xfrm>
            <a:off x="22250400" y="11356090"/>
            <a:ext cx="6983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Model of notional CMC</a:t>
            </a:r>
          </a:p>
        </p:txBody>
      </p:sp>
      <p:sp>
        <p:nvSpPr>
          <p:cNvPr id="165" name="文本框 164"/>
          <p:cNvSpPr txBox="1"/>
          <p:nvPr/>
        </p:nvSpPr>
        <p:spPr>
          <a:xfrm>
            <a:off x="30812170" y="11353800"/>
            <a:ext cx="6983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CMC platform on Merlin board</a:t>
            </a:r>
          </a:p>
        </p:txBody>
      </p:sp>
      <p:sp>
        <p:nvSpPr>
          <p:cNvPr id="167" name="文本框 166"/>
          <p:cNvSpPr txBox="1"/>
          <p:nvPr/>
        </p:nvSpPr>
        <p:spPr>
          <a:xfrm>
            <a:off x="22402800" y="19927669"/>
            <a:ext cx="6983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Model of notional CMC</a:t>
            </a:r>
          </a:p>
        </p:txBody>
      </p:sp>
      <p:sp>
        <p:nvSpPr>
          <p:cNvPr id="169" name="文本框 168"/>
          <p:cNvSpPr txBox="1"/>
          <p:nvPr/>
        </p:nvSpPr>
        <p:spPr>
          <a:xfrm>
            <a:off x="30964570" y="19888200"/>
            <a:ext cx="6983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CMC platform on Merlin board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80936" y="16974160"/>
            <a:ext cx="910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15968"/>
                </a:solidFill>
              </a:rPr>
              <a:t>*DRE: Data Reordering/Rearrangement Engine from LLNL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00" y="20726400"/>
            <a:ext cx="8261769" cy="435589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6602" y="20659199"/>
            <a:ext cx="10263029" cy="4355899"/>
          </a:xfrm>
          <a:prstGeom prst="rect">
            <a:avLst/>
          </a:prstGeom>
        </p:spPr>
      </p:pic>
      <p:pic>
        <p:nvPicPr>
          <p:cNvPr id="110" name="图片 10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337" y="12552085"/>
            <a:ext cx="9643249" cy="4092848"/>
          </a:xfrm>
          <a:prstGeom prst="rect">
            <a:avLst/>
          </a:prstGeom>
        </p:spPr>
      </p:pic>
      <p:pic>
        <p:nvPicPr>
          <p:cNvPr id="111" name="图片 1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6566" y="12100628"/>
            <a:ext cx="7379303" cy="3890631"/>
          </a:xfrm>
          <a:prstGeom prst="rect">
            <a:avLst/>
          </a:prstGeom>
        </p:spPr>
      </p:pic>
      <p:pic>
        <p:nvPicPr>
          <p:cNvPr id="112" name="图片 1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00" y="12037644"/>
            <a:ext cx="9361040" cy="397307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7435" y="5105794"/>
            <a:ext cx="6437445" cy="50294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45747</TotalTime>
  <Words>421</Words>
  <Application>Microsoft Office PowerPoint</Application>
  <PresentationFormat>自定义</PresentationFormat>
  <Paragraphs>139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 Unicode MS</vt:lpstr>
      <vt:lpstr>DejaVu Sans</vt:lpstr>
      <vt:lpstr>新細明體</vt:lpstr>
      <vt:lpstr>Arial</vt:lpstr>
      <vt:lpstr>Arial Narrow</vt:lpstr>
      <vt:lpstr>Calibri</vt:lpstr>
      <vt:lpstr>Cambria Math</vt:lpstr>
      <vt:lpstr>Wingdings</vt:lpstr>
      <vt:lpstr>Office Theme</vt:lpstr>
      <vt:lpstr>PowerPoint 演示文稿</vt:lpstr>
    </vt:vector>
  </TitlesOfParts>
  <Company>UF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Vikas</dc:creator>
  <cp:lastModifiedBy>Zou,Yu</cp:lastModifiedBy>
  <cp:revision>1316</cp:revision>
  <dcterms:created xsi:type="dcterms:W3CDTF">2008-11-08T15:46:07Z</dcterms:created>
  <dcterms:modified xsi:type="dcterms:W3CDTF">2016-12-02T17:32:49Z</dcterms:modified>
</cp:coreProperties>
</file>