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544" r:id="rId2"/>
    <p:sldId id="594" r:id="rId3"/>
    <p:sldId id="595" r:id="rId4"/>
    <p:sldId id="613" r:id="rId5"/>
    <p:sldId id="627" r:id="rId6"/>
    <p:sldId id="628" r:id="rId7"/>
    <p:sldId id="629" r:id="rId8"/>
    <p:sldId id="624" r:id="rId9"/>
    <p:sldId id="630" r:id="rId10"/>
    <p:sldId id="626" r:id="rId11"/>
    <p:sldId id="598" r:id="rId12"/>
    <p:sldId id="608" r:id="rId13"/>
    <p:sldId id="609" r:id="rId14"/>
    <p:sldId id="631" r:id="rId15"/>
    <p:sldId id="632" r:id="rId16"/>
    <p:sldId id="634" r:id="rId17"/>
    <p:sldId id="636" r:id="rId18"/>
    <p:sldId id="610" r:id="rId19"/>
    <p:sldId id="615" r:id="rId20"/>
    <p:sldId id="605" r:id="rId21"/>
    <p:sldId id="606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21A5"/>
    <a:srgbClr val="ECDECB"/>
    <a:srgbClr val="FF4A00"/>
    <a:srgbClr val="D1FFE8"/>
    <a:srgbClr val="FF814D"/>
    <a:srgbClr val="FFF2CD"/>
    <a:srgbClr val="FFFF00"/>
    <a:srgbClr val="FFFF8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3404" autoAdjust="0"/>
  </p:normalViewPr>
  <p:slideViewPr>
    <p:cSldViewPr snapToGrid="0">
      <p:cViewPr>
        <p:scale>
          <a:sx n="50" d="100"/>
          <a:sy n="50" d="100"/>
        </p:scale>
        <p:origin x="-74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iddharth\Desktop\STAC%20GREEK%20CHREC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Siddharth\Desktop\STAC%20GREEK%20CHREC\Book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Siddharth\Desktop\STAC%20GREEK%20CHREC\Book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800" dirty="0"/>
              <a:t>Uniform RNG vs PCG RNG (PATHGEN kernel execution time)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v>Uniform RNG</c:v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cat>
            <c:numRef>
              <c:f>Sheet1!$F$44:$F$82</c:f>
              <c:numCache>
                <c:formatCode>General</c:formatCode>
                <c:ptCount val="39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  <c:pt idx="5">
                  <c:v>35000</c:v>
                </c:pt>
                <c:pt idx="6">
                  <c:v>40000</c:v>
                </c:pt>
                <c:pt idx="7">
                  <c:v>45000</c:v>
                </c:pt>
                <c:pt idx="8">
                  <c:v>50000</c:v>
                </c:pt>
                <c:pt idx="9">
                  <c:v>55000</c:v>
                </c:pt>
                <c:pt idx="10">
                  <c:v>60000</c:v>
                </c:pt>
                <c:pt idx="11">
                  <c:v>65000</c:v>
                </c:pt>
                <c:pt idx="12">
                  <c:v>70000</c:v>
                </c:pt>
                <c:pt idx="13">
                  <c:v>75000</c:v>
                </c:pt>
                <c:pt idx="14">
                  <c:v>80000</c:v>
                </c:pt>
                <c:pt idx="15">
                  <c:v>85000</c:v>
                </c:pt>
                <c:pt idx="16">
                  <c:v>90000</c:v>
                </c:pt>
                <c:pt idx="17">
                  <c:v>95000</c:v>
                </c:pt>
                <c:pt idx="18">
                  <c:v>100000</c:v>
                </c:pt>
                <c:pt idx="19">
                  <c:v>105000</c:v>
                </c:pt>
                <c:pt idx="20">
                  <c:v>110000</c:v>
                </c:pt>
                <c:pt idx="21">
                  <c:v>115000</c:v>
                </c:pt>
                <c:pt idx="22">
                  <c:v>120000</c:v>
                </c:pt>
                <c:pt idx="23">
                  <c:v>125000</c:v>
                </c:pt>
                <c:pt idx="24">
                  <c:v>130000</c:v>
                </c:pt>
                <c:pt idx="25">
                  <c:v>135000</c:v>
                </c:pt>
                <c:pt idx="26">
                  <c:v>140000</c:v>
                </c:pt>
                <c:pt idx="27">
                  <c:v>145000</c:v>
                </c:pt>
                <c:pt idx="28">
                  <c:v>150000</c:v>
                </c:pt>
                <c:pt idx="29">
                  <c:v>155000</c:v>
                </c:pt>
                <c:pt idx="30">
                  <c:v>160000</c:v>
                </c:pt>
                <c:pt idx="31">
                  <c:v>165000</c:v>
                </c:pt>
                <c:pt idx="32">
                  <c:v>170000</c:v>
                </c:pt>
                <c:pt idx="33">
                  <c:v>175000</c:v>
                </c:pt>
                <c:pt idx="34">
                  <c:v>180000</c:v>
                </c:pt>
                <c:pt idx="35">
                  <c:v>185000</c:v>
                </c:pt>
                <c:pt idx="36">
                  <c:v>190000</c:v>
                </c:pt>
                <c:pt idx="37">
                  <c:v>195000</c:v>
                </c:pt>
                <c:pt idx="38">
                  <c:v>200000</c:v>
                </c:pt>
              </c:numCache>
            </c:numRef>
          </c:cat>
          <c:val>
            <c:numRef>
              <c:f>Sheet1!$D$44:$D$82</c:f>
              <c:numCache>
                <c:formatCode>General</c:formatCode>
                <c:ptCount val="39"/>
                <c:pt idx="0">
                  <c:v>8.5049E-2</c:v>
                </c:pt>
                <c:pt idx="1">
                  <c:v>0.12311</c:v>
                </c:pt>
                <c:pt idx="2">
                  <c:v>0.16806299999999999</c:v>
                </c:pt>
                <c:pt idx="3">
                  <c:v>0.201381</c:v>
                </c:pt>
                <c:pt idx="4">
                  <c:v>0.23793500000000001</c:v>
                </c:pt>
                <c:pt idx="5">
                  <c:v>0.27393499999999998</c:v>
                </c:pt>
                <c:pt idx="6">
                  <c:v>0.31107400000000002</c:v>
                </c:pt>
                <c:pt idx="7">
                  <c:v>0.357269</c:v>
                </c:pt>
                <c:pt idx="8">
                  <c:v>0.40095999999999998</c:v>
                </c:pt>
                <c:pt idx="9">
                  <c:v>0.45496399999999998</c:v>
                </c:pt>
                <c:pt idx="10">
                  <c:v>0.496508</c:v>
                </c:pt>
                <c:pt idx="11">
                  <c:v>0.52129899999999996</c:v>
                </c:pt>
                <c:pt idx="12">
                  <c:v>0.55619200000000002</c:v>
                </c:pt>
                <c:pt idx="13">
                  <c:v>0.58406199999999997</c:v>
                </c:pt>
                <c:pt idx="14">
                  <c:v>0.62604199999999999</c:v>
                </c:pt>
                <c:pt idx="15">
                  <c:v>0.67266300000000001</c:v>
                </c:pt>
                <c:pt idx="16">
                  <c:v>0.72936100000000004</c:v>
                </c:pt>
                <c:pt idx="17">
                  <c:v>0.80214099999999999</c:v>
                </c:pt>
                <c:pt idx="18">
                  <c:v>0.82037400000000005</c:v>
                </c:pt>
                <c:pt idx="19">
                  <c:v>0.83722399999999997</c:v>
                </c:pt>
                <c:pt idx="20">
                  <c:v>0.86847300000000005</c:v>
                </c:pt>
                <c:pt idx="21">
                  <c:v>0.894343</c:v>
                </c:pt>
                <c:pt idx="22">
                  <c:v>0.95314699999999997</c:v>
                </c:pt>
                <c:pt idx="23">
                  <c:v>0.99565899999999996</c:v>
                </c:pt>
                <c:pt idx="24">
                  <c:v>1.0666949999999999</c:v>
                </c:pt>
                <c:pt idx="25">
                  <c:v>1.1344479999999999</c:v>
                </c:pt>
                <c:pt idx="26">
                  <c:v>1.127715</c:v>
                </c:pt>
                <c:pt idx="27">
                  <c:v>1.1476770000000001</c:v>
                </c:pt>
                <c:pt idx="28">
                  <c:v>1.1741820000000001</c:v>
                </c:pt>
                <c:pt idx="29">
                  <c:v>1.2056370000000001</c:v>
                </c:pt>
                <c:pt idx="30">
                  <c:v>1.2718339999999999</c:v>
                </c:pt>
                <c:pt idx="31">
                  <c:v>1.3231189999999999</c:v>
                </c:pt>
                <c:pt idx="32">
                  <c:v>1.406229</c:v>
                </c:pt>
                <c:pt idx="33">
                  <c:v>1.448064</c:v>
                </c:pt>
                <c:pt idx="34">
                  <c:v>1.4435279999999999</c:v>
                </c:pt>
                <c:pt idx="35">
                  <c:v>1.4700489999999999</c:v>
                </c:pt>
                <c:pt idx="36">
                  <c:v>1.4795039999999999</c:v>
                </c:pt>
                <c:pt idx="37">
                  <c:v>1.5258119999999999</c:v>
                </c:pt>
                <c:pt idx="38">
                  <c:v>1.58253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C5-4237-86E0-7F9A996120CC}"/>
            </c:ext>
          </c:extLst>
        </c:ser>
        <c:ser>
          <c:idx val="1"/>
          <c:order val="1"/>
          <c:tx>
            <c:v>PCG RNG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cat>
            <c:numRef>
              <c:f>Sheet1!$F$44:$F$82</c:f>
              <c:numCache>
                <c:formatCode>General</c:formatCode>
                <c:ptCount val="39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  <c:pt idx="5">
                  <c:v>35000</c:v>
                </c:pt>
                <c:pt idx="6">
                  <c:v>40000</c:v>
                </c:pt>
                <c:pt idx="7">
                  <c:v>45000</c:v>
                </c:pt>
                <c:pt idx="8">
                  <c:v>50000</c:v>
                </c:pt>
                <c:pt idx="9">
                  <c:v>55000</c:v>
                </c:pt>
                <c:pt idx="10">
                  <c:v>60000</c:v>
                </c:pt>
                <c:pt idx="11">
                  <c:v>65000</c:v>
                </c:pt>
                <c:pt idx="12">
                  <c:v>70000</c:v>
                </c:pt>
                <c:pt idx="13">
                  <c:v>75000</c:v>
                </c:pt>
                <c:pt idx="14">
                  <c:v>80000</c:v>
                </c:pt>
                <c:pt idx="15">
                  <c:v>85000</c:v>
                </c:pt>
                <c:pt idx="16">
                  <c:v>90000</c:v>
                </c:pt>
                <c:pt idx="17">
                  <c:v>95000</c:v>
                </c:pt>
                <c:pt idx="18">
                  <c:v>100000</c:v>
                </c:pt>
                <c:pt idx="19">
                  <c:v>105000</c:v>
                </c:pt>
                <c:pt idx="20">
                  <c:v>110000</c:v>
                </c:pt>
                <c:pt idx="21">
                  <c:v>115000</c:v>
                </c:pt>
                <c:pt idx="22">
                  <c:v>120000</c:v>
                </c:pt>
                <c:pt idx="23">
                  <c:v>125000</c:v>
                </c:pt>
                <c:pt idx="24">
                  <c:v>130000</c:v>
                </c:pt>
                <c:pt idx="25">
                  <c:v>135000</c:v>
                </c:pt>
                <c:pt idx="26">
                  <c:v>140000</c:v>
                </c:pt>
                <c:pt idx="27">
                  <c:v>145000</c:v>
                </c:pt>
                <c:pt idx="28">
                  <c:v>150000</c:v>
                </c:pt>
                <c:pt idx="29">
                  <c:v>155000</c:v>
                </c:pt>
                <c:pt idx="30">
                  <c:v>160000</c:v>
                </c:pt>
                <c:pt idx="31">
                  <c:v>165000</c:v>
                </c:pt>
                <c:pt idx="32">
                  <c:v>170000</c:v>
                </c:pt>
                <c:pt idx="33">
                  <c:v>175000</c:v>
                </c:pt>
                <c:pt idx="34">
                  <c:v>180000</c:v>
                </c:pt>
                <c:pt idx="35">
                  <c:v>185000</c:v>
                </c:pt>
                <c:pt idx="36">
                  <c:v>190000</c:v>
                </c:pt>
                <c:pt idx="37">
                  <c:v>195000</c:v>
                </c:pt>
                <c:pt idx="38">
                  <c:v>200000</c:v>
                </c:pt>
              </c:numCache>
            </c:numRef>
          </c:cat>
          <c:val>
            <c:numRef>
              <c:f>Sheet1!$H$44:$H$82</c:f>
              <c:numCache>
                <c:formatCode>General</c:formatCode>
                <c:ptCount val="39"/>
                <c:pt idx="0">
                  <c:v>8.09E-2</c:v>
                </c:pt>
                <c:pt idx="1">
                  <c:v>0.12466000000000001</c:v>
                </c:pt>
                <c:pt idx="2">
                  <c:v>0.17002900000000001</c:v>
                </c:pt>
                <c:pt idx="3">
                  <c:v>0.203737</c:v>
                </c:pt>
                <c:pt idx="4">
                  <c:v>0.240623</c:v>
                </c:pt>
                <c:pt idx="5">
                  <c:v>0.27774199999999999</c:v>
                </c:pt>
                <c:pt idx="6">
                  <c:v>0.31542599999999998</c:v>
                </c:pt>
                <c:pt idx="7">
                  <c:v>0.36141200000000001</c:v>
                </c:pt>
                <c:pt idx="8">
                  <c:v>0.40588800000000003</c:v>
                </c:pt>
                <c:pt idx="9">
                  <c:v>0.46060299999999998</c:v>
                </c:pt>
                <c:pt idx="10">
                  <c:v>0.50253899999999996</c:v>
                </c:pt>
                <c:pt idx="11">
                  <c:v>0.52781</c:v>
                </c:pt>
                <c:pt idx="12">
                  <c:v>0.56296599999999997</c:v>
                </c:pt>
                <c:pt idx="13">
                  <c:v>0.59221800000000002</c:v>
                </c:pt>
                <c:pt idx="14">
                  <c:v>0.63469600000000004</c:v>
                </c:pt>
                <c:pt idx="15">
                  <c:v>0.68005300000000002</c:v>
                </c:pt>
                <c:pt idx="16">
                  <c:v>0.73844799999999999</c:v>
                </c:pt>
                <c:pt idx="17">
                  <c:v>0.81170799999999999</c:v>
                </c:pt>
                <c:pt idx="18">
                  <c:v>0.83055599999999996</c:v>
                </c:pt>
                <c:pt idx="19">
                  <c:v>0.84765599999999997</c:v>
                </c:pt>
                <c:pt idx="20">
                  <c:v>0.879436</c:v>
                </c:pt>
                <c:pt idx="21">
                  <c:v>0.90688199999999997</c:v>
                </c:pt>
                <c:pt idx="22">
                  <c:v>0.965221</c:v>
                </c:pt>
                <c:pt idx="23">
                  <c:v>1.008092</c:v>
                </c:pt>
                <c:pt idx="24">
                  <c:v>1.0797129999999999</c:v>
                </c:pt>
                <c:pt idx="25">
                  <c:v>1.1474040000000001</c:v>
                </c:pt>
                <c:pt idx="26">
                  <c:v>1.1409130000000001</c:v>
                </c:pt>
                <c:pt idx="27">
                  <c:v>1.1600189999999999</c:v>
                </c:pt>
                <c:pt idx="28">
                  <c:v>1.189989</c:v>
                </c:pt>
                <c:pt idx="29">
                  <c:v>1.222194</c:v>
                </c:pt>
                <c:pt idx="30">
                  <c:v>1.2864169999999999</c:v>
                </c:pt>
                <c:pt idx="31">
                  <c:v>1.339769</c:v>
                </c:pt>
                <c:pt idx="32">
                  <c:v>1.4225840000000001</c:v>
                </c:pt>
                <c:pt idx="33">
                  <c:v>1.464968</c:v>
                </c:pt>
                <c:pt idx="34">
                  <c:v>1.461212</c:v>
                </c:pt>
                <c:pt idx="35">
                  <c:v>1.4873860000000001</c:v>
                </c:pt>
                <c:pt idx="36">
                  <c:v>1.5001709999999999</c:v>
                </c:pt>
                <c:pt idx="37">
                  <c:v>1.5469919999999999</c:v>
                </c:pt>
                <c:pt idx="38">
                  <c:v>1.6000300000000001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2C5-4237-86E0-7F9A99612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79232"/>
        <c:axId val="189401344"/>
        <c:axId val="138670976"/>
      </c:line3DChart>
      <c:catAx>
        <c:axId val="189279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 dirty="0"/>
                  <a:t>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01344"/>
        <c:crosses val="autoZero"/>
        <c:auto val="1"/>
        <c:lblAlgn val="ctr"/>
        <c:lblOffset val="100"/>
        <c:noMultiLvlLbl val="0"/>
      </c:catAx>
      <c:valAx>
        <c:axId val="18940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 dirty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9232"/>
        <c:crosses val="autoZero"/>
        <c:crossBetween val="between"/>
      </c:valAx>
      <c:serAx>
        <c:axId val="138670976"/>
        <c:scaling>
          <c:orientation val="minMax"/>
        </c:scaling>
        <c:delete val="1"/>
        <c:axPos val="b"/>
        <c:majorTickMark val="out"/>
        <c:minorTickMark val="none"/>
        <c:tickLblPos val="nextTo"/>
        <c:crossAx val="18940134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Percentage Change</a:t>
            </a:r>
          </a:p>
        </c:rich>
      </c:tx>
      <c:layout>
        <c:manualLayout>
          <c:xMode val="edge"/>
          <c:yMode val="edge"/>
          <c:x val="0.42700092385748106"/>
          <c:y val="2.188418337070346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892073613125994"/>
          <c:y val="0.10204393746101822"/>
          <c:w val="0.77525876610552757"/>
          <c:h val="0.52771712286661521"/>
        </c:manualLayout>
      </c:layout>
      <c:lineChart>
        <c:grouping val="standard"/>
        <c:varyColors val="0"/>
        <c:ser>
          <c:idx val="0"/>
          <c:order val="0"/>
          <c:tx>
            <c:strRef>
              <c:f>Sheet1!$M$42</c:f>
              <c:strCache>
                <c:ptCount val="1"/>
                <c:pt idx="0">
                  <c:v>Percentage Change</c:v>
                </c:pt>
              </c:strCache>
            </c:strRef>
          </c:tx>
          <c:spPr>
            <a:ln w="28575" cap="rnd">
              <a:solidFill>
                <a:srgbClr val="0021A5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0021A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Sheet1!$A$44:$A$82</c:f>
              <c:numCache>
                <c:formatCode>General</c:formatCode>
                <c:ptCount val="39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  <c:pt idx="5">
                  <c:v>35000</c:v>
                </c:pt>
                <c:pt idx="6">
                  <c:v>40000</c:v>
                </c:pt>
                <c:pt idx="7">
                  <c:v>45000</c:v>
                </c:pt>
                <c:pt idx="8">
                  <c:v>50000</c:v>
                </c:pt>
                <c:pt idx="9">
                  <c:v>55000</c:v>
                </c:pt>
                <c:pt idx="10">
                  <c:v>60000</c:v>
                </c:pt>
                <c:pt idx="11">
                  <c:v>65000</c:v>
                </c:pt>
                <c:pt idx="12">
                  <c:v>70000</c:v>
                </c:pt>
                <c:pt idx="13">
                  <c:v>75000</c:v>
                </c:pt>
                <c:pt idx="14">
                  <c:v>80000</c:v>
                </c:pt>
                <c:pt idx="15">
                  <c:v>85000</c:v>
                </c:pt>
                <c:pt idx="16">
                  <c:v>90000</c:v>
                </c:pt>
                <c:pt idx="17">
                  <c:v>95000</c:v>
                </c:pt>
                <c:pt idx="18">
                  <c:v>100000</c:v>
                </c:pt>
                <c:pt idx="19">
                  <c:v>105000</c:v>
                </c:pt>
                <c:pt idx="20">
                  <c:v>110000</c:v>
                </c:pt>
                <c:pt idx="21">
                  <c:v>115000</c:v>
                </c:pt>
                <c:pt idx="22">
                  <c:v>120000</c:v>
                </c:pt>
                <c:pt idx="23">
                  <c:v>125000</c:v>
                </c:pt>
                <c:pt idx="24">
                  <c:v>130000</c:v>
                </c:pt>
                <c:pt idx="25">
                  <c:v>135000</c:v>
                </c:pt>
                <c:pt idx="26">
                  <c:v>140000</c:v>
                </c:pt>
                <c:pt idx="27">
                  <c:v>145000</c:v>
                </c:pt>
                <c:pt idx="28">
                  <c:v>150000</c:v>
                </c:pt>
                <c:pt idx="29">
                  <c:v>155000</c:v>
                </c:pt>
                <c:pt idx="30">
                  <c:v>160000</c:v>
                </c:pt>
                <c:pt idx="31">
                  <c:v>165000</c:v>
                </c:pt>
                <c:pt idx="32">
                  <c:v>170000</c:v>
                </c:pt>
                <c:pt idx="33">
                  <c:v>175000</c:v>
                </c:pt>
                <c:pt idx="34">
                  <c:v>180000</c:v>
                </c:pt>
                <c:pt idx="35">
                  <c:v>185000</c:v>
                </c:pt>
                <c:pt idx="36">
                  <c:v>190000</c:v>
                </c:pt>
                <c:pt idx="37">
                  <c:v>195000</c:v>
                </c:pt>
                <c:pt idx="38">
                  <c:v>200000</c:v>
                </c:pt>
              </c:numCache>
            </c:numRef>
          </c:cat>
          <c:val>
            <c:numRef>
              <c:f>Sheet1!$M$44:$M$82</c:f>
              <c:numCache>
                <c:formatCode>General</c:formatCode>
                <c:ptCount val="39"/>
                <c:pt idx="0">
                  <c:v>4.8783642370868563</c:v>
                </c:pt>
                <c:pt idx="1">
                  <c:v>1.2590366339046459</c:v>
                </c:pt>
                <c:pt idx="2">
                  <c:v>1.1697994204554383</c:v>
                </c:pt>
                <c:pt idx="3">
                  <c:v>1.1699216907255385</c:v>
                </c:pt>
                <c:pt idx="4">
                  <c:v>1.1297203017630848</c:v>
                </c:pt>
                <c:pt idx="5">
                  <c:v>1.3897457426031741</c:v>
                </c:pt>
                <c:pt idx="6">
                  <c:v>1.3990240264374285</c:v>
                </c:pt>
                <c:pt idx="7">
                  <c:v>1.1596304185361752</c:v>
                </c:pt>
                <c:pt idx="8">
                  <c:v>1.2290502793296199</c:v>
                </c:pt>
                <c:pt idx="9">
                  <c:v>1.239438724822185</c:v>
                </c:pt>
                <c:pt idx="10">
                  <c:v>1.2146833485059561</c:v>
                </c:pt>
                <c:pt idx="11">
                  <c:v>1.2489952982837191</c:v>
                </c:pt>
                <c:pt idx="12">
                  <c:v>1.2179247454116466</c:v>
                </c:pt>
                <c:pt idx="13">
                  <c:v>1.3964270916443893</c:v>
                </c:pt>
                <c:pt idx="14">
                  <c:v>1.38233537047036</c:v>
                </c:pt>
                <c:pt idx="15">
                  <c:v>1.0986184761165707</c:v>
                </c:pt>
                <c:pt idx="16">
                  <c:v>1.2458850966805128</c:v>
                </c:pt>
                <c:pt idx="17">
                  <c:v>1.1926830819020586</c:v>
                </c:pt>
                <c:pt idx="18">
                  <c:v>1.2411412355827844</c:v>
                </c:pt>
                <c:pt idx="19">
                  <c:v>1.2460225698259961</c:v>
                </c:pt>
                <c:pt idx="20">
                  <c:v>1.2623305502876825</c:v>
                </c:pt>
                <c:pt idx="21">
                  <c:v>1.4020347897842289</c:v>
                </c:pt>
                <c:pt idx="22">
                  <c:v>1.2667510887617577</c:v>
                </c:pt>
                <c:pt idx="23">
                  <c:v>1.248720696543699</c:v>
                </c:pt>
                <c:pt idx="24">
                  <c:v>1.2204050829899808</c:v>
                </c:pt>
                <c:pt idx="25">
                  <c:v>1.1420532276490585</c:v>
                </c:pt>
                <c:pt idx="26">
                  <c:v>1.1703311563648655</c:v>
                </c:pt>
                <c:pt idx="27">
                  <c:v>1.0753896784548138</c:v>
                </c:pt>
                <c:pt idx="28">
                  <c:v>1.3462137896850663</c:v>
                </c:pt>
                <c:pt idx="29">
                  <c:v>1.3732989282843784</c:v>
                </c:pt>
                <c:pt idx="30">
                  <c:v>1.146611900609672</c:v>
                </c:pt>
                <c:pt idx="31">
                  <c:v>1.258390212822887</c:v>
                </c:pt>
                <c:pt idx="32">
                  <c:v>1.1630395902801123</c:v>
                </c:pt>
                <c:pt idx="33">
                  <c:v>1.1673517192610292</c:v>
                </c:pt>
                <c:pt idx="34">
                  <c:v>1.2250541728321191</c:v>
                </c:pt>
                <c:pt idx="35">
                  <c:v>1.1793484434872687</c:v>
                </c:pt>
                <c:pt idx="36">
                  <c:v>1.3968870648541667</c:v>
                </c:pt>
                <c:pt idx="37">
                  <c:v>1.3881133455497778</c:v>
                </c:pt>
                <c:pt idx="38">
                  <c:v>1.1058242181822822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19C-4013-868C-AABF94AD2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112512"/>
        <c:axId val="19034752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Sheet1!$M$42</c15:sqref>
                        </c15:formulaRef>
                      </c:ext>
                    </c:extLst>
                    <c:strCache>
                      <c:ptCount val="1"/>
                      <c:pt idx="0">
                        <c:v>Percentage Change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Sheet1!$A$44:$A$82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10000</c:v>
                      </c:pt>
                      <c:pt idx="1">
                        <c:v>15000</c:v>
                      </c:pt>
                      <c:pt idx="2">
                        <c:v>20000</c:v>
                      </c:pt>
                      <c:pt idx="3">
                        <c:v>25000</c:v>
                      </c:pt>
                      <c:pt idx="4">
                        <c:v>30000</c:v>
                      </c:pt>
                      <c:pt idx="5">
                        <c:v>35000</c:v>
                      </c:pt>
                      <c:pt idx="6">
                        <c:v>40000</c:v>
                      </c:pt>
                      <c:pt idx="7">
                        <c:v>45000</c:v>
                      </c:pt>
                      <c:pt idx="8">
                        <c:v>50000</c:v>
                      </c:pt>
                      <c:pt idx="9">
                        <c:v>55000</c:v>
                      </c:pt>
                      <c:pt idx="10">
                        <c:v>60000</c:v>
                      </c:pt>
                      <c:pt idx="11">
                        <c:v>65000</c:v>
                      </c:pt>
                      <c:pt idx="12">
                        <c:v>70000</c:v>
                      </c:pt>
                      <c:pt idx="13">
                        <c:v>75000</c:v>
                      </c:pt>
                      <c:pt idx="14">
                        <c:v>80000</c:v>
                      </c:pt>
                      <c:pt idx="15">
                        <c:v>85000</c:v>
                      </c:pt>
                      <c:pt idx="16">
                        <c:v>90000</c:v>
                      </c:pt>
                      <c:pt idx="17">
                        <c:v>95000</c:v>
                      </c:pt>
                      <c:pt idx="18">
                        <c:v>100000</c:v>
                      </c:pt>
                      <c:pt idx="19">
                        <c:v>105000</c:v>
                      </c:pt>
                      <c:pt idx="20">
                        <c:v>110000</c:v>
                      </c:pt>
                      <c:pt idx="21">
                        <c:v>115000</c:v>
                      </c:pt>
                      <c:pt idx="22">
                        <c:v>120000</c:v>
                      </c:pt>
                      <c:pt idx="23">
                        <c:v>125000</c:v>
                      </c:pt>
                      <c:pt idx="24">
                        <c:v>130000</c:v>
                      </c:pt>
                      <c:pt idx="25">
                        <c:v>135000</c:v>
                      </c:pt>
                      <c:pt idx="26">
                        <c:v>140000</c:v>
                      </c:pt>
                      <c:pt idx="27">
                        <c:v>145000</c:v>
                      </c:pt>
                      <c:pt idx="28">
                        <c:v>150000</c:v>
                      </c:pt>
                      <c:pt idx="29">
                        <c:v>155000</c:v>
                      </c:pt>
                      <c:pt idx="30">
                        <c:v>160000</c:v>
                      </c:pt>
                      <c:pt idx="31">
                        <c:v>165000</c:v>
                      </c:pt>
                      <c:pt idx="32">
                        <c:v>170000</c:v>
                      </c:pt>
                      <c:pt idx="33">
                        <c:v>175000</c:v>
                      </c:pt>
                      <c:pt idx="34">
                        <c:v>180000</c:v>
                      </c:pt>
                      <c:pt idx="35">
                        <c:v>185000</c:v>
                      </c:pt>
                      <c:pt idx="36">
                        <c:v>190000</c:v>
                      </c:pt>
                      <c:pt idx="37">
                        <c:v>195000</c:v>
                      </c:pt>
                      <c:pt idx="38">
                        <c:v>200000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Sheet1!$A$44:$A$82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10000</c:v>
                      </c:pt>
                      <c:pt idx="1">
                        <c:v>15000</c:v>
                      </c:pt>
                      <c:pt idx="2">
                        <c:v>20000</c:v>
                      </c:pt>
                      <c:pt idx="3">
                        <c:v>25000</c:v>
                      </c:pt>
                      <c:pt idx="4">
                        <c:v>30000</c:v>
                      </c:pt>
                      <c:pt idx="5">
                        <c:v>35000</c:v>
                      </c:pt>
                      <c:pt idx="6">
                        <c:v>40000</c:v>
                      </c:pt>
                      <c:pt idx="7">
                        <c:v>45000</c:v>
                      </c:pt>
                      <c:pt idx="8">
                        <c:v>50000</c:v>
                      </c:pt>
                      <c:pt idx="9">
                        <c:v>55000</c:v>
                      </c:pt>
                      <c:pt idx="10">
                        <c:v>60000</c:v>
                      </c:pt>
                      <c:pt idx="11">
                        <c:v>65000</c:v>
                      </c:pt>
                      <c:pt idx="12">
                        <c:v>70000</c:v>
                      </c:pt>
                      <c:pt idx="13">
                        <c:v>75000</c:v>
                      </c:pt>
                      <c:pt idx="14">
                        <c:v>80000</c:v>
                      </c:pt>
                      <c:pt idx="15">
                        <c:v>85000</c:v>
                      </c:pt>
                      <c:pt idx="16">
                        <c:v>90000</c:v>
                      </c:pt>
                      <c:pt idx="17">
                        <c:v>95000</c:v>
                      </c:pt>
                      <c:pt idx="18">
                        <c:v>100000</c:v>
                      </c:pt>
                      <c:pt idx="19">
                        <c:v>105000</c:v>
                      </c:pt>
                      <c:pt idx="20">
                        <c:v>110000</c:v>
                      </c:pt>
                      <c:pt idx="21">
                        <c:v>115000</c:v>
                      </c:pt>
                      <c:pt idx="22">
                        <c:v>120000</c:v>
                      </c:pt>
                      <c:pt idx="23">
                        <c:v>125000</c:v>
                      </c:pt>
                      <c:pt idx="24">
                        <c:v>130000</c:v>
                      </c:pt>
                      <c:pt idx="25">
                        <c:v>135000</c:v>
                      </c:pt>
                      <c:pt idx="26">
                        <c:v>140000</c:v>
                      </c:pt>
                      <c:pt idx="27">
                        <c:v>145000</c:v>
                      </c:pt>
                      <c:pt idx="28">
                        <c:v>150000</c:v>
                      </c:pt>
                      <c:pt idx="29">
                        <c:v>155000</c:v>
                      </c:pt>
                      <c:pt idx="30">
                        <c:v>160000</c:v>
                      </c:pt>
                      <c:pt idx="31">
                        <c:v>165000</c:v>
                      </c:pt>
                      <c:pt idx="32">
                        <c:v>170000</c:v>
                      </c:pt>
                      <c:pt idx="33">
                        <c:v>175000</c:v>
                      </c:pt>
                      <c:pt idx="34">
                        <c:v>180000</c:v>
                      </c:pt>
                      <c:pt idx="35">
                        <c:v>185000</c:v>
                      </c:pt>
                      <c:pt idx="36">
                        <c:v>190000</c:v>
                      </c:pt>
                      <c:pt idx="37">
                        <c:v>195000</c:v>
                      </c:pt>
                      <c:pt idx="38">
                        <c:v>200000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19C-4013-868C-AABF94AD2CCF}"/>
                  </c:ext>
                </c:extLst>
              </c15:ser>
            </c15:filteredLineSeries>
          </c:ext>
        </c:extLst>
      </c:lineChart>
      <c:catAx>
        <c:axId val="19011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 dirty="0"/>
                  <a:t>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7520"/>
        <c:crosses val="autoZero"/>
        <c:auto val="1"/>
        <c:lblAlgn val="ctr"/>
        <c:lblOffset val="100"/>
        <c:noMultiLvlLbl val="0"/>
      </c:catAx>
      <c:valAx>
        <c:axId val="19034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 dirty="0"/>
                  <a:t>Percentage Change in computation time</a:t>
                </a:r>
              </a:p>
            </c:rich>
          </c:tx>
          <c:layout>
            <c:manualLayout>
              <c:xMode val="edge"/>
              <c:yMode val="edge"/>
              <c:x val="0"/>
              <c:y val="0.146298313191362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Device</a:t>
            </a:r>
            <a:r>
              <a:rPr lang="en-US" sz="1200" baseline="0" dirty="0"/>
              <a:t> to Host Communication Time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Sheet1!$F$170</c:f>
              <c:strCache>
                <c:ptCount val="1"/>
                <c:pt idx="0">
                  <c:v>PCG Based Kernel w/ Payoff (Stratix V)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Sheet1!$G$172:$G$211</c:f>
              <c:numCache>
                <c:formatCode>General</c:formatCode>
                <c:ptCount val="40"/>
                <c:pt idx="0">
                  <c:v>3.699E-3</c:v>
                </c:pt>
                <c:pt idx="1">
                  <c:v>6.9430000000000004E-3</c:v>
                </c:pt>
                <c:pt idx="2">
                  <c:v>9.7780000000000002E-3</c:v>
                </c:pt>
                <c:pt idx="3">
                  <c:v>1.2982E-2</c:v>
                </c:pt>
                <c:pt idx="4">
                  <c:v>1.5956000000000001E-2</c:v>
                </c:pt>
                <c:pt idx="5">
                  <c:v>1.9026000000000001E-2</c:v>
                </c:pt>
                <c:pt idx="6">
                  <c:v>2.2527999999999999E-2</c:v>
                </c:pt>
                <c:pt idx="7">
                  <c:v>2.5288000000000001E-2</c:v>
                </c:pt>
                <c:pt idx="8">
                  <c:v>2.8511999999999999E-2</c:v>
                </c:pt>
                <c:pt idx="9">
                  <c:v>3.1475999999999997E-2</c:v>
                </c:pt>
                <c:pt idx="10">
                  <c:v>3.4486999999999997E-2</c:v>
                </c:pt>
                <c:pt idx="11">
                  <c:v>3.7461000000000001E-2</c:v>
                </c:pt>
                <c:pt idx="12">
                  <c:v>4.0617E-2</c:v>
                </c:pt>
                <c:pt idx="13">
                  <c:v>4.3847999999999998E-2</c:v>
                </c:pt>
                <c:pt idx="14">
                  <c:v>4.6819E-2</c:v>
                </c:pt>
                <c:pt idx="15">
                  <c:v>5.0072999999999999E-2</c:v>
                </c:pt>
                <c:pt idx="16">
                  <c:v>5.3276999999999998E-2</c:v>
                </c:pt>
                <c:pt idx="17">
                  <c:v>5.6115999999999999E-2</c:v>
                </c:pt>
                <c:pt idx="18">
                  <c:v>5.9161999999999999E-2</c:v>
                </c:pt>
                <c:pt idx="19">
                  <c:v>6.2330999999999998E-2</c:v>
                </c:pt>
                <c:pt idx="20">
                  <c:v>6.5365999999999994E-2</c:v>
                </c:pt>
                <c:pt idx="21">
                  <c:v>6.8464999999999998E-2</c:v>
                </c:pt>
                <c:pt idx="22">
                  <c:v>7.1552000000000004E-2</c:v>
                </c:pt>
                <c:pt idx="23">
                  <c:v>7.4878E-2</c:v>
                </c:pt>
                <c:pt idx="24">
                  <c:v>7.7773999999999996E-2</c:v>
                </c:pt>
                <c:pt idx="25">
                  <c:v>8.0815999999999999E-2</c:v>
                </c:pt>
                <c:pt idx="26">
                  <c:v>8.3918999999999994E-2</c:v>
                </c:pt>
                <c:pt idx="27">
                  <c:v>8.7161000000000002E-2</c:v>
                </c:pt>
                <c:pt idx="28">
                  <c:v>9.0234999999999996E-2</c:v>
                </c:pt>
                <c:pt idx="29">
                  <c:v>9.3126E-2</c:v>
                </c:pt>
                <c:pt idx="30">
                  <c:v>9.6264000000000002E-2</c:v>
                </c:pt>
                <c:pt idx="31">
                  <c:v>9.9342E-2</c:v>
                </c:pt>
                <c:pt idx="32">
                  <c:v>0.102602</c:v>
                </c:pt>
                <c:pt idx="33">
                  <c:v>0.10570300000000001</c:v>
                </c:pt>
                <c:pt idx="34">
                  <c:v>0.108711</c:v>
                </c:pt>
                <c:pt idx="35">
                  <c:v>0.111819</c:v>
                </c:pt>
                <c:pt idx="36">
                  <c:v>0.115018</c:v>
                </c:pt>
                <c:pt idx="37">
                  <c:v>0.117871</c:v>
                </c:pt>
                <c:pt idx="38">
                  <c:v>0.120963</c:v>
                </c:pt>
                <c:pt idx="39">
                  <c:v>0.124224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39-4D56-A37E-B8AA3146D5D9}"/>
            </c:ext>
          </c:extLst>
        </c:ser>
        <c:ser>
          <c:idx val="0"/>
          <c:order val="1"/>
          <c:tx>
            <c:strRef>
              <c:f>Sheet1!$A$170</c:f>
              <c:strCache>
                <c:ptCount val="1"/>
                <c:pt idx="0">
                  <c:v>PCG Based kernel w/o Payoff (Stratix V)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Sheet1!$A$172:$A$211</c:f>
              <c:numCache>
                <c:formatCode>General</c:formatCode>
                <c:ptCount val="40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  <c:pt idx="6">
                  <c:v>35000</c:v>
                </c:pt>
                <c:pt idx="7">
                  <c:v>40000</c:v>
                </c:pt>
                <c:pt idx="8">
                  <c:v>45000</c:v>
                </c:pt>
                <c:pt idx="9">
                  <c:v>50000</c:v>
                </c:pt>
                <c:pt idx="10">
                  <c:v>55000</c:v>
                </c:pt>
                <c:pt idx="11">
                  <c:v>60000</c:v>
                </c:pt>
                <c:pt idx="12">
                  <c:v>65000</c:v>
                </c:pt>
                <c:pt idx="13">
                  <c:v>70000</c:v>
                </c:pt>
                <c:pt idx="14">
                  <c:v>75000</c:v>
                </c:pt>
                <c:pt idx="15">
                  <c:v>80000</c:v>
                </c:pt>
                <c:pt idx="16">
                  <c:v>85000</c:v>
                </c:pt>
                <c:pt idx="17">
                  <c:v>90000</c:v>
                </c:pt>
                <c:pt idx="18">
                  <c:v>95000</c:v>
                </c:pt>
                <c:pt idx="19">
                  <c:v>100000</c:v>
                </c:pt>
                <c:pt idx="20">
                  <c:v>105000</c:v>
                </c:pt>
                <c:pt idx="21">
                  <c:v>110000</c:v>
                </c:pt>
                <c:pt idx="22">
                  <c:v>115000</c:v>
                </c:pt>
                <c:pt idx="23">
                  <c:v>120000</c:v>
                </c:pt>
                <c:pt idx="24">
                  <c:v>125000</c:v>
                </c:pt>
                <c:pt idx="25">
                  <c:v>130000</c:v>
                </c:pt>
                <c:pt idx="26">
                  <c:v>135000</c:v>
                </c:pt>
                <c:pt idx="27">
                  <c:v>140000</c:v>
                </c:pt>
                <c:pt idx="28">
                  <c:v>145000</c:v>
                </c:pt>
                <c:pt idx="29">
                  <c:v>150000</c:v>
                </c:pt>
                <c:pt idx="30">
                  <c:v>155000</c:v>
                </c:pt>
                <c:pt idx="31">
                  <c:v>160000</c:v>
                </c:pt>
                <c:pt idx="32">
                  <c:v>165000</c:v>
                </c:pt>
                <c:pt idx="33">
                  <c:v>170000</c:v>
                </c:pt>
                <c:pt idx="34">
                  <c:v>175000</c:v>
                </c:pt>
                <c:pt idx="35">
                  <c:v>180000</c:v>
                </c:pt>
                <c:pt idx="36">
                  <c:v>185000</c:v>
                </c:pt>
                <c:pt idx="37">
                  <c:v>190000</c:v>
                </c:pt>
                <c:pt idx="38">
                  <c:v>195000</c:v>
                </c:pt>
                <c:pt idx="39">
                  <c:v>200000</c:v>
                </c:pt>
              </c:numCache>
            </c:numRef>
          </c:cat>
          <c:val>
            <c:numRef>
              <c:f>Sheet1!$B$172:$B$211</c:f>
              <c:numCache>
                <c:formatCode>General</c:formatCode>
                <c:ptCount val="40"/>
                <c:pt idx="0">
                  <c:v>1.6101000000000001E-2</c:v>
                </c:pt>
                <c:pt idx="1">
                  <c:v>3.1439000000000002E-2</c:v>
                </c:pt>
                <c:pt idx="2">
                  <c:v>4.7121000000000003E-2</c:v>
                </c:pt>
                <c:pt idx="3">
                  <c:v>6.2202E-2</c:v>
                </c:pt>
                <c:pt idx="4">
                  <c:v>7.7637999999999999E-2</c:v>
                </c:pt>
                <c:pt idx="5">
                  <c:v>9.3220999999999998E-2</c:v>
                </c:pt>
                <c:pt idx="6">
                  <c:v>0.108667</c:v>
                </c:pt>
                <c:pt idx="7">
                  <c:v>0.12410400000000001</c:v>
                </c:pt>
                <c:pt idx="8">
                  <c:v>0.139485</c:v>
                </c:pt>
                <c:pt idx="9">
                  <c:v>0.15492500000000001</c:v>
                </c:pt>
                <c:pt idx="10">
                  <c:v>0.170242</c:v>
                </c:pt>
                <c:pt idx="11">
                  <c:v>0.18571299999999999</c:v>
                </c:pt>
                <c:pt idx="12">
                  <c:v>0.201104</c:v>
                </c:pt>
                <c:pt idx="13">
                  <c:v>0.26379599999999997</c:v>
                </c:pt>
                <c:pt idx="14">
                  <c:v>0.270874</c:v>
                </c:pt>
                <c:pt idx="15">
                  <c:v>0.28225600000000001</c:v>
                </c:pt>
                <c:pt idx="16">
                  <c:v>0.30688700000000002</c:v>
                </c:pt>
                <c:pt idx="17">
                  <c:v>0.27823399999999998</c:v>
                </c:pt>
                <c:pt idx="18">
                  <c:v>0.29368899999999998</c:v>
                </c:pt>
                <c:pt idx="19">
                  <c:v>0.309307</c:v>
                </c:pt>
                <c:pt idx="20">
                  <c:v>0.32466</c:v>
                </c:pt>
                <c:pt idx="21">
                  <c:v>0.37854300000000002</c:v>
                </c:pt>
                <c:pt idx="22">
                  <c:v>0.39341100000000001</c:v>
                </c:pt>
                <c:pt idx="23">
                  <c:v>0.40787299999999999</c:v>
                </c:pt>
                <c:pt idx="24">
                  <c:v>0.41766199999999998</c:v>
                </c:pt>
                <c:pt idx="25">
                  <c:v>0.43535699999999999</c:v>
                </c:pt>
                <c:pt idx="26">
                  <c:v>0.41708299999999998</c:v>
                </c:pt>
                <c:pt idx="27">
                  <c:v>0.43269200000000002</c:v>
                </c:pt>
                <c:pt idx="28">
                  <c:v>0.432811</c:v>
                </c:pt>
                <c:pt idx="29">
                  <c:v>0.46341500000000002</c:v>
                </c:pt>
                <c:pt idx="30">
                  <c:v>0.478875</c:v>
                </c:pt>
                <c:pt idx="31">
                  <c:v>0.49448700000000001</c:v>
                </c:pt>
                <c:pt idx="32">
                  <c:v>0.50986399999999998</c:v>
                </c:pt>
                <c:pt idx="33">
                  <c:v>0.52530100000000002</c:v>
                </c:pt>
                <c:pt idx="34">
                  <c:v>0.54045799999999999</c:v>
                </c:pt>
                <c:pt idx="35">
                  <c:v>0.55619700000000005</c:v>
                </c:pt>
                <c:pt idx="36">
                  <c:v>0.57141799999999998</c:v>
                </c:pt>
                <c:pt idx="37">
                  <c:v>0.58703499999999997</c:v>
                </c:pt>
                <c:pt idx="38">
                  <c:v>0.60220600000000002</c:v>
                </c:pt>
                <c:pt idx="39">
                  <c:v>0.61784300000000003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139-4D56-A37E-B8AA3146D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605312"/>
        <c:axId val="206670080"/>
      </c:lineChart>
      <c:catAx>
        <c:axId val="20660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70080"/>
        <c:crosses val="autoZero"/>
        <c:auto val="1"/>
        <c:lblAlgn val="ctr"/>
        <c:lblOffset val="100"/>
        <c:noMultiLvlLbl val="0"/>
      </c:catAx>
      <c:valAx>
        <c:axId val="20667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0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 dirty="0"/>
              <a:t>Utilization Comparison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835653923613212"/>
          <c:y val="0.24034206943498976"/>
          <c:w val="0.86514655708652088"/>
          <c:h val="0.44962559564329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Verilog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16</c:v>
                </c:pt>
                <c:pt idx="4">
                  <c:v>3</c:v>
                </c:pt>
                <c:pt idx="5">
                  <c:v>2</c:v>
                </c:pt>
                <c:pt idx="6">
                  <c:v>16</c:v>
                </c:pt>
                <c:pt idx="7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09-4850-BD6E-D57B9F009D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HLS Verilog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</c:v>
                </c:pt>
                <c:pt idx="1">
                  <c:v>1</c:v>
                </c:pt>
                <c:pt idx="2">
                  <c:v>1</c:v>
                </c:pt>
                <c:pt idx="3">
                  <c:v>11</c:v>
                </c:pt>
                <c:pt idx="4">
                  <c:v>3</c:v>
                </c:pt>
                <c:pt idx="5">
                  <c:v>0</c:v>
                </c:pt>
                <c:pt idx="6">
                  <c:v>10</c:v>
                </c:pt>
                <c:pt idx="7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309-4850-BD6E-D57B9F009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35872"/>
        <c:axId val="3153779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Sheet1!$D$2:$D$10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309-4850-BD6E-D57B9F009DAD}"/>
                  </c:ext>
                </c:extLst>
              </c15:ser>
            </c15:filteredBarSeries>
          </c:ext>
        </c:extLst>
      </c:barChart>
      <c:catAx>
        <c:axId val="3153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Module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1262802490172451"/>
              <c:y val="0.777143756046003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37792"/>
        <c:crosses val="autoZero"/>
        <c:auto val="1"/>
        <c:lblAlgn val="ctr"/>
        <c:lblOffset val="100"/>
        <c:noMultiLvlLbl val="0"/>
      </c:catAx>
      <c:valAx>
        <c:axId val="3153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% LUTs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3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3926283766041578"/>
          <c:y val="0.86601440740209956"/>
          <c:w val="0.72147432467916839"/>
          <c:h val="0.10554698416394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cap="rnd">
      <a:solidFill>
        <a:schemeClr val="tx1">
          <a:alpha val="52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2EBE3-9B17-4AA2-92A5-721C042564B5}" type="doc">
      <dgm:prSet loTypeId="urn:microsoft.com/office/officeart/2005/8/layout/hList3" loCatId="list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7014247-186A-4212-B8D0-FF07308BB35A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Reconfigurable Network Aspects</a:t>
          </a:r>
        </a:p>
      </dgm:t>
    </dgm:pt>
    <dgm:pt modelId="{6AD5E3D3-A0CE-4C6C-81D7-84B7384D28A9}" type="par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CC085CB-3A65-46AE-BBC5-F1F9949A3403}" type="sib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A2B23E0-5BA8-49CC-BE25-C17CFB69A084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topology</a:t>
          </a:r>
        </a:p>
      </dgm:t>
    </dgm:pt>
    <dgm:pt modelId="{A909BCF4-8227-461A-8E2A-95C36F072D90}" type="par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1443659-9061-4393-A0AD-3479D0F12098}" type="sib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E8FC8B5-BDAE-4B27-B89D-A5DD18F8AE25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behavior</a:t>
          </a:r>
        </a:p>
      </dgm:t>
    </dgm:pt>
    <dgm:pt modelId="{FE954EB1-8987-4BA8-A23A-AE7CA27225F0}" type="par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AD506CC-2FFD-495B-B6C8-FA1FA46143A3}" type="sib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C167BED-4795-4A0C-84A3-92F1159153E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Point-to-point protocol</a:t>
          </a:r>
        </a:p>
      </dgm:t>
    </dgm:pt>
    <dgm:pt modelId="{FC7FED39-DB66-4E7F-ACE5-3D20DDBE366F}" type="sib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E3FA0224-D9D4-4701-903A-220EDD59C4BE}" type="par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57397B9-64A6-4B25-A87F-C2885C7B421C}" type="pres">
      <dgm:prSet presAssocID="{28A2EBE3-9B17-4AA2-92A5-721C042564B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9C41B-B95E-4DA6-B477-5BC56FD90167}" type="pres">
      <dgm:prSet presAssocID="{F7014247-186A-4212-B8D0-FF07308BB35A}" presName="roof" presStyleLbl="dkBgShp" presStyleIdx="0" presStyleCnt="2" custLinFactNeighborX="380"/>
      <dgm:spPr/>
      <dgm:t>
        <a:bodyPr/>
        <a:lstStyle/>
        <a:p>
          <a:endParaRPr lang="en-US"/>
        </a:p>
      </dgm:t>
    </dgm:pt>
    <dgm:pt modelId="{14DB318A-CABC-4204-BC80-2505B1C053BF}" type="pres">
      <dgm:prSet presAssocID="{F7014247-186A-4212-B8D0-FF07308BB35A}" presName="pillars" presStyleCnt="0"/>
      <dgm:spPr/>
    </dgm:pt>
    <dgm:pt modelId="{D3361368-43AA-425D-9087-5B88A98CC8B4}" type="pres">
      <dgm:prSet presAssocID="{F7014247-186A-4212-B8D0-FF07308BB35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AE3-A1FA-49B4-8C86-2C353CCD4D63}" type="pres">
      <dgm:prSet presAssocID="{8C167BED-4795-4A0C-84A3-92F1159153E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729EC-1D37-41F6-A06F-22E52987FFA1}" type="pres">
      <dgm:prSet presAssocID="{CE8FC8B5-BDAE-4B27-B89D-A5DD18F8AE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CCA0-246B-4A95-8973-80E6231033F9}" type="pres">
      <dgm:prSet presAssocID="{F7014247-186A-4212-B8D0-FF07308BB35A}" presName="base" presStyleLbl="dkBgShp" presStyleIdx="1" presStyleCnt="2"/>
      <dgm:spPr/>
    </dgm:pt>
  </dgm:ptLst>
  <dgm:cxnLst>
    <dgm:cxn modelId="{25848B16-827C-4AF7-8328-64B875C544B9}" type="presOf" srcId="{BA2B23E0-5BA8-49CC-BE25-C17CFB69A084}" destId="{D3361368-43AA-425D-9087-5B88A98CC8B4}" srcOrd="0" destOrd="0" presId="urn:microsoft.com/office/officeart/2005/8/layout/hList3"/>
    <dgm:cxn modelId="{A9DB92B4-F1C9-4954-B842-2C73DF7966F8}" srcId="{28A2EBE3-9B17-4AA2-92A5-721C042564B5}" destId="{F7014247-186A-4212-B8D0-FF07308BB35A}" srcOrd="0" destOrd="0" parTransId="{6AD5E3D3-A0CE-4C6C-81D7-84B7384D28A9}" sibTransId="{6CC085CB-3A65-46AE-BBC5-F1F9949A3403}"/>
    <dgm:cxn modelId="{68185240-AF16-40CA-81FF-32E7F84602A5}" type="presOf" srcId="{8C167BED-4795-4A0C-84A3-92F1159153EC}" destId="{6B973AE3-A1FA-49B4-8C86-2C353CCD4D63}" srcOrd="0" destOrd="0" presId="urn:microsoft.com/office/officeart/2005/8/layout/hList3"/>
    <dgm:cxn modelId="{BD166A48-6F23-451B-B868-3CB086E5C573}" srcId="{F7014247-186A-4212-B8D0-FF07308BB35A}" destId="{BA2B23E0-5BA8-49CC-BE25-C17CFB69A084}" srcOrd="0" destOrd="0" parTransId="{A909BCF4-8227-461A-8E2A-95C36F072D90}" sibTransId="{21443659-9061-4393-A0AD-3479D0F12098}"/>
    <dgm:cxn modelId="{2D8E0677-4BCA-4458-A306-CFB9F942A0F4}" type="presOf" srcId="{F7014247-186A-4212-B8D0-FF07308BB35A}" destId="{BE09C41B-B95E-4DA6-B477-5BC56FD90167}" srcOrd="0" destOrd="0" presId="urn:microsoft.com/office/officeart/2005/8/layout/hList3"/>
    <dgm:cxn modelId="{25CBF4CE-94D7-42F4-B0B0-C681A9A38003}" srcId="{F7014247-186A-4212-B8D0-FF07308BB35A}" destId="{8C167BED-4795-4A0C-84A3-92F1159153EC}" srcOrd="1" destOrd="0" parTransId="{E3FA0224-D9D4-4701-903A-220EDD59C4BE}" sibTransId="{FC7FED39-DB66-4E7F-ACE5-3D20DDBE366F}"/>
    <dgm:cxn modelId="{B4EEF136-F879-4206-93B2-05C6039EEB82}" type="presOf" srcId="{CE8FC8B5-BDAE-4B27-B89D-A5DD18F8AE25}" destId="{474729EC-1D37-41F6-A06F-22E52987FFA1}" srcOrd="0" destOrd="0" presId="urn:microsoft.com/office/officeart/2005/8/layout/hList3"/>
    <dgm:cxn modelId="{E48B4961-7EBE-4E05-9DED-334D4AC465F8}" srcId="{F7014247-186A-4212-B8D0-FF07308BB35A}" destId="{CE8FC8B5-BDAE-4B27-B89D-A5DD18F8AE25}" srcOrd="2" destOrd="0" parTransId="{FE954EB1-8987-4BA8-A23A-AE7CA27225F0}" sibTransId="{1AD506CC-2FFD-495B-B6C8-FA1FA46143A3}"/>
    <dgm:cxn modelId="{7873250A-863D-4E49-AA40-AECEC71121E5}" type="presOf" srcId="{28A2EBE3-9B17-4AA2-92A5-721C042564B5}" destId="{857397B9-64A6-4B25-A87F-C2885C7B421C}" srcOrd="0" destOrd="0" presId="urn:microsoft.com/office/officeart/2005/8/layout/hList3"/>
    <dgm:cxn modelId="{0EEAC56C-F6AC-4B1A-AC42-B89CD8CA872D}" type="presParOf" srcId="{857397B9-64A6-4B25-A87F-C2885C7B421C}" destId="{BE09C41B-B95E-4DA6-B477-5BC56FD90167}" srcOrd="0" destOrd="0" presId="urn:microsoft.com/office/officeart/2005/8/layout/hList3"/>
    <dgm:cxn modelId="{1794CAF1-69AF-4DAC-BCDE-C2A99CF1FEAE}" type="presParOf" srcId="{857397B9-64A6-4B25-A87F-C2885C7B421C}" destId="{14DB318A-CABC-4204-BC80-2505B1C053BF}" srcOrd="1" destOrd="0" presId="urn:microsoft.com/office/officeart/2005/8/layout/hList3"/>
    <dgm:cxn modelId="{C33CB97E-308E-4FD5-B0D3-2F23604ED321}" type="presParOf" srcId="{14DB318A-CABC-4204-BC80-2505B1C053BF}" destId="{D3361368-43AA-425D-9087-5B88A98CC8B4}" srcOrd="0" destOrd="0" presId="urn:microsoft.com/office/officeart/2005/8/layout/hList3"/>
    <dgm:cxn modelId="{E8A417F9-ADFD-40B3-AE67-8994E25CDADE}" type="presParOf" srcId="{14DB318A-CABC-4204-BC80-2505B1C053BF}" destId="{6B973AE3-A1FA-49B4-8C86-2C353CCD4D63}" srcOrd="1" destOrd="0" presId="urn:microsoft.com/office/officeart/2005/8/layout/hList3"/>
    <dgm:cxn modelId="{93E460BD-A784-437E-AD4F-A36F67B876F0}" type="presParOf" srcId="{14DB318A-CABC-4204-BC80-2505B1C053BF}" destId="{474729EC-1D37-41F6-A06F-22E52987FFA1}" srcOrd="2" destOrd="0" presId="urn:microsoft.com/office/officeart/2005/8/layout/hList3"/>
    <dgm:cxn modelId="{EDD22AE3-ECB1-4A20-80BA-6CDC8AB71692}" type="presParOf" srcId="{857397B9-64A6-4B25-A87F-C2885C7B421C}" destId="{CC58CCA0-246B-4A95-8973-80E6231033F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9C41B-B95E-4DA6-B477-5BC56FD90167}">
      <dsp:nvSpPr>
        <dsp:cNvPr id="0" name=""/>
        <dsp:cNvSpPr/>
      </dsp:nvSpPr>
      <dsp:spPr>
        <a:xfrm>
          <a:off x="0" y="0"/>
          <a:ext cx="3316667" cy="38214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Book Antiqua" panose="02040602050305030304" pitchFamily="18" charset="0"/>
            </a:rPr>
            <a:t>Reconfigurable Network Aspects</a:t>
          </a:r>
        </a:p>
      </dsp:txBody>
      <dsp:txXfrm>
        <a:off x="0" y="0"/>
        <a:ext cx="3316667" cy="382149"/>
      </dsp:txXfrm>
    </dsp:sp>
    <dsp:sp modelId="{D3361368-43AA-425D-9087-5B88A98CC8B4}">
      <dsp:nvSpPr>
        <dsp:cNvPr id="0" name=""/>
        <dsp:cNvSpPr/>
      </dsp:nvSpPr>
      <dsp:spPr>
        <a:xfrm>
          <a:off x="1619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Book Antiqua" panose="02040602050305030304" pitchFamily="18" charset="0"/>
            </a:rPr>
            <a:t>Network topology</a:t>
          </a:r>
        </a:p>
      </dsp:txBody>
      <dsp:txXfrm>
        <a:off x="1619" y="382149"/>
        <a:ext cx="1104476" cy="802514"/>
      </dsp:txXfrm>
    </dsp:sp>
    <dsp:sp modelId="{6B973AE3-A1FA-49B4-8C86-2C353CCD4D63}">
      <dsp:nvSpPr>
        <dsp:cNvPr id="0" name=""/>
        <dsp:cNvSpPr/>
      </dsp:nvSpPr>
      <dsp:spPr>
        <a:xfrm>
          <a:off x="1106095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Book Antiqua" panose="02040602050305030304" pitchFamily="18" charset="0"/>
            </a:rPr>
            <a:t>Point-to-point protocol</a:t>
          </a:r>
        </a:p>
      </dsp:txBody>
      <dsp:txXfrm>
        <a:off x="1106095" y="382149"/>
        <a:ext cx="1104476" cy="802514"/>
      </dsp:txXfrm>
    </dsp:sp>
    <dsp:sp modelId="{474729EC-1D37-41F6-A06F-22E52987FFA1}">
      <dsp:nvSpPr>
        <dsp:cNvPr id="0" name=""/>
        <dsp:cNvSpPr/>
      </dsp:nvSpPr>
      <dsp:spPr>
        <a:xfrm>
          <a:off x="2210571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Book Antiqua" panose="02040602050305030304" pitchFamily="18" charset="0"/>
            </a:rPr>
            <a:t>Network behavior</a:t>
          </a:r>
        </a:p>
      </dsp:txBody>
      <dsp:txXfrm>
        <a:off x="2210571" y="382149"/>
        <a:ext cx="1104476" cy="802514"/>
      </dsp:txXfrm>
    </dsp:sp>
    <dsp:sp modelId="{CC58CCA0-246B-4A95-8973-80E6231033F9}">
      <dsp:nvSpPr>
        <dsp:cNvPr id="0" name=""/>
        <dsp:cNvSpPr/>
      </dsp:nvSpPr>
      <dsp:spPr>
        <a:xfrm>
          <a:off x="0" y="1184663"/>
          <a:ext cx="3316667" cy="8916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1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summary bullets: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able to read everything except M4, M5, E’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M4 and M5:</a:t>
            </a:r>
            <a:r>
              <a:rPr lang="en-US" baseline="0" dirty="0"/>
              <a:t> Convey; E’: Micron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3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into a “platform result slide” also</a:t>
            </a:r>
          </a:p>
          <a:p>
            <a:pPr marL="171450" indent="-171450">
              <a:buFontTx/>
              <a:buChar char="-"/>
            </a:pPr>
            <a:r>
              <a:rPr lang="en-US" dirty="0"/>
              <a:t>replace</a:t>
            </a:r>
            <a:r>
              <a:rPr lang="en-US" baseline="0" dirty="0"/>
              <a:t> with platform figure (from previous slide)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bullet summarizing we also have different design options for DRE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able to measure for DRC ops (hopefully add another row for non-blocking ops)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8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1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9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0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553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gif"/><Relationship Id="rId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6.emf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0.gif"/><Relationship Id="rId3" Type="http://schemas.openxmlformats.org/officeDocument/2006/relationships/image" Target="../media/image13.gif"/><Relationship Id="rId7" Type="http://schemas.openxmlformats.org/officeDocument/2006/relationships/image" Target="../media/image19.jpeg"/><Relationship Id="rId12" Type="http://schemas.openxmlformats.org/officeDocument/2006/relationships/image" Target="../media/image56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18.jpeg"/><Relationship Id="rId15" Type="http://schemas.openxmlformats.org/officeDocument/2006/relationships/image" Target="../media/image15.png"/><Relationship Id="rId10" Type="http://schemas.openxmlformats.org/officeDocument/2006/relationships/image" Target="../media/image11.emf"/><Relationship Id="rId4" Type="http://schemas.openxmlformats.org/officeDocument/2006/relationships/image" Target="../media/image14.jpe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13" Type="http://schemas.openxmlformats.org/officeDocument/2006/relationships/image" Target="../media/image18.jpe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jpe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jpeg"/><Relationship Id="rId14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9.jpeg"/><Relationship Id="rId18" Type="http://schemas.openxmlformats.org/officeDocument/2006/relationships/image" Target="../media/image26.jpeg"/><Relationship Id="rId3" Type="http://schemas.openxmlformats.org/officeDocument/2006/relationships/image" Target="../media/image23.jpeg"/><Relationship Id="rId7" Type="http://schemas.openxmlformats.org/officeDocument/2006/relationships/image" Target="../media/image13.gif"/><Relationship Id="rId12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jpe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24.png"/><Relationship Id="rId14" Type="http://schemas.openxmlformats.org/officeDocument/2006/relationships/image" Target="../media/image2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December 6-7, 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F3-16: FPGA &amp; HMC </a:t>
            </a:r>
            <a:br>
              <a:rPr lang="en-US" sz="4000" dirty="0"/>
            </a:br>
            <a:r>
              <a:rPr lang="en-US" sz="4000" dirty="0"/>
              <a:t>Tools &amp; Architectures for RSC</a:t>
            </a: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2133600" y="6350641"/>
            <a:ext cx="49530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supporting memberships </a:t>
            </a:r>
            <a:r>
              <a:rPr lang="en-US" sz="2000"/>
              <a:t>= 5.3</a:t>
            </a:r>
            <a:endParaRPr lang="en-US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45427" y="411354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b="1" u="sng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8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105400" y="3962400"/>
            <a:ext cx="3505200" cy="24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u="sng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Kenneth Hill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u="sng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Abhijeet Lawande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Vinayak Deshpande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A.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Jyothishwara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Siddharth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Sharma 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Yiheng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Xia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Yu Zou</a:t>
            </a:r>
          </a:p>
          <a:p>
            <a:pPr algn="r" eaLnBrk="1" hangingPunct="1">
              <a:spcBef>
                <a:spcPts val="300"/>
              </a:spcBef>
              <a:buClr>
                <a:srgbClr val="CC9900"/>
              </a:buClr>
              <a:buSzPct val="65000"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Research Students</a:t>
            </a:r>
            <a:endParaRPr lang="en-US" altLang="zh-CN" sz="700" spc="-20" dirty="0">
              <a:solidFill>
                <a:srgbClr val="FF4A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21" y="796616"/>
            <a:ext cx="1538515" cy="309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8506" y="1677457"/>
            <a:ext cx="4093359" cy="43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algn="ctr" defTabSz="457200">
              <a:lnSpc>
                <a:spcPct val="110000"/>
              </a:lnSpc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Prototyping STAC-A2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on Arria-10</a:t>
            </a:r>
            <a:endParaRPr lang="en-US" sz="1800" kern="0" dirty="0">
              <a:cs typeface="Arial" charset="0"/>
            </a:endParaRPr>
          </a:p>
          <a:p>
            <a:pPr marL="677863" lvl="2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dirty="0">
                <a:latin typeface="Arial" charset="0"/>
                <a:ea typeface="ＭＳ Ｐゴシック" charset="0"/>
                <a:cs typeface="DejaVu Sans" charset="0"/>
              </a:rPr>
              <a:t>Optimized: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Monte-Carlo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datapath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 for future scaling</a:t>
            </a:r>
          </a:p>
          <a:p>
            <a:pPr marL="995363" lvl="3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dirty="0">
                <a:latin typeface="Arial" charset="0"/>
                <a:ea typeface="ＭＳ Ｐゴシック" charset="0"/>
                <a:cs typeface="DejaVu Sans" charset="0"/>
              </a:rPr>
              <a:t>Vectorization of </a:t>
            </a:r>
            <a:r>
              <a:rPr lang="en-US" dirty="0" err="1">
                <a:latin typeface="Arial" charset="0"/>
                <a:ea typeface="ＭＳ Ｐゴシック" charset="0"/>
                <a:cs typeface="DejaVu Sans" charset="0"/>
              </a:rPr>
              <a:t>datapath</a:t>
            </a:r>
            <a:r>
              <a:rPr lang="en-US" dirty="0">
                <a:latin typeface="Arial" charset="0"/>
                <a:ea typeface="ＭＳ Ｐゴシック" charset="0"/>
                <a:cs typeface="DejaVu Sans" charset="0"/>
              </a:rPr>
              <a:t>: SIMD lanes to increase throughput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DejaVu Sans" charset="0"/>
            </a:endParaRPr>
          </a:p>
          <a:p>
            <a:pPr marL="677863" lvl="2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kern="0" dirty="0">
                <a:solidFill>
                  <a:srgbClr val="0021A5"/>
                </a:solidFill>
                <a:cs typeface="Arial" charset="0"/>
              </a:rPr>
              <a:t>Added: </a:t>
            </a:r>
            <a:r>
              <a:rPr lang="en-US" kern="0" dirty="0">
                <a:solidFill>
                  <a:schemeClr val="tx1"/>
                </a:solidFill>
                <a:cs typeface="Arial" charset="0"/>
              </a:rPr>
              <a:t>Payoff Option (Max-Up-To-Now)</a:t>
            </a:r>
          </a:p>
          <a:p>
            <a:pPr marL="995363" lvl="3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kern="0" dirty="0">
                <a:solidFill>
                  <a:srgbClr val="0021A5"/>
                </a:solidFill>
                <a:cs typeface="Arial" charset="0"/>
              </a:rPr>
              <a:t>Data transfer reduction</a:t>
            </a:r>
            <a:r>
              <a:rPr lang="en-US" kern="0" dirty="0">
                <a:cs typeface="Arial" charset="0"/>
              </a:rPr>
              <a:t>: Factor of 5</a:t>
            </a:r>
          </a:p>
          <a:p>
            <a:pPr marL="677863" lvl="2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kern="0" dirty="0">
              <a:solidFill>
                <a:srgbClr val="0021A5"/>
              </a:solidFill>
              <a:cs typeface="Arial" charset="0"/>
            </a:endParaRPr>
          </a:p>
          <a:p>
            <a:pPr marL="995363" lvl="3" defTabSz="457200">
              <a:lnSpc>
                <a:spcPct val="110000"/>
              </a:lnSpc>
              <a:spcBef>
                <a:spcPts val="1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kern="0" dirty="0">
              <a:solidFill>
                <a:srgbClr val="0021A5"/>
              </a:solidFill>
              <a:cs typeface="Arial" charset="0"/>
            </a:endParaRPr>
          </a:p>
          <a:p>
            <a:pPr lvl="1" defTabSz="457200">
              <a:lnSpc>
                <a:spcPct val="110000"/>
              </a:lnSpc>
              <a:spcBef>
                <a:spcPts val="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kern="1200" dirty="0"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5447" y="1171080"/>
            <a:ext cx="2362200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1319" y="293909"/>
            <a:ext cx="8692681" cy="621201"/>
          </a:xfrm>
        </p:spPr>
        <p:txBody>
          <a:bodyPr/>
          <a:lstStyle/>
          <a:p>
            <a:r>
              <a:rPr lang="en-US" sz="2800" dirty="0"/>
              <a:t>P1: App &amp; HLS Studies:</a:t>
            </a:r>
            <a:r>
              <a:rPr lang="en-US" sz="2800" dirty="0">
                <a:solidFill>
                  <a:srgbClr val="FF4A00"/>
                </a:solidFill>
              </a:rPr>
              <a:t> FPGA Acceleration of STAC-A2</a:t>
            </a:r>
            <a:r>
              <a:rPr lang="en-US" sz="2800" dirty="0"/>
              <a:t> </a:t>
            </a:r>
            <a:endParaRPr lang="en-US" sz="2800" i="1" dirty="0">
              <a:solidFill>
                <a:srgbClr val="FF4A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467036" y="3981372"/>
          <a:ext cx="4434404" cy="1999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3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9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66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Transfer</a:t>
                      </a:r>
                    </a:p>
                    <a:p>
                      <a:pPr algn="ctr"/>
                      <a:r>
                        <a:rPr lang="en-US" sz="1200" dirty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Transfer</a:t>
                      </a:r>
                    </a:p>
                    <a:p>
                      <a:pPr algn="ctr"/>
                      <a:r>
                        <a:rPr lang="en-US" sz="1200" dirty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Communication</a:t>
                      </a:r>
                      <a:r>
                        <a:rPr lang="en-US" sz="1200" baseline="0" dirty="0"/>
                        <a:t> </a:t>
                      </a:r>
                    </a:p>
                    <a:p>
                      <a:pPr algn="ctr"/>
                      <a:r>
                        <a:rPr lang="en-US" sz="1200" baseline="0" dirty="0"/>
                        <a:t>Reduced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736643"/>
              </p:ext>
            </p:extLst>
          </p:nvPr>
        </p:nvGraphicFramePr>
        <p:xfrm>
          <a:off x="5651164" y="940786"/>
          <a:ext cx="3250276" cy="277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93471" y="1700557"/>
            <a:ext cx="67184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Transfer 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3471" y="2247113"/>
            <a:ext cx="67184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Transfer B</a:t>
            </a:r>
          </a:p>
        </p:txBody>
      </p:sp>
      <p:sp>
        <p:nvSpPr>
          <p:cNvPr id="11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7825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Graphic spid="23" grpId="0">
        <p:bldAsOne/>
      </p:bldGraphic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-228600" y="2236512"/>
            <a:ext cx="6289625" cy="21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Effective large-scale RSC app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acceleration on Novo-G# requires: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/>
              <a:t>Rapid DSE </a:t>
            </a:r>
            <a:r>
              <a:rPr lang="en-US" sz="2000" dirty="0">
                <a:solidFill>
                  <a:schemeClr val="tx1"/>
                </a:solidFill>
              </a:rPr>
              <a:t>&amp; performance estimation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Reduced barrier-to-entry with </a:t>
            </a:r>
            <a:r>
              <a:rPr lang="en-US" sz="2000" dirty="0"/>
              <a:t>HLS support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Fast &amp; efficient networking framework with </a:t>
            </a:r>
            <a:r>
              <a:rPr lang="en-US" sz="2000" dirty="0"/>
              <a:t>reconfigurable network </a:t>
            </a:r>
            <a:r>
              <a:rPr lang="en-US" sz="20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47800" y="855973"/>
            <a:ext cx="7137412" cy="61680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P2: Reconfigurable Interconnects for Novo-G#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67208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Improve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performance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usability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systems </a:t>
            </a:r>
          </a:p>
          <a:p>
            <a:pPr marL="403225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through </a:t>
            </a:r>
            <a:r>
              <a:rPr lang="en-US" i="1" dirty="0">
                <a:solidFill>
                  <a:srgbClr val="FF4A00"/>
                </a:solidFill>
              </a:rPr>
              <a:t>HLS integration </a:t>
            </a:r>
            <a:r>
              <a:rPr lang="en-US" i="1" dirty="0"/>
              <a:t>&amp; </a:t>
            </a:r>
            <a:r>
              <a:rPr lang="en-US" i="1" dirty="0">
                <a:solidFill>
                  <a:srgbClr val="FF4A00"/>
                </a:solidFill>
              </a:rPr>
              <a:t>flexible interconnect </a:t>
            </a:r>
            <a:r>
              <a:rPr lang="en-US" i="1" dirty="0"/>
              <a:t>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68" y="5031118"/>
            <a:ext cx="871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DSE through simulation </a:t>
            </a:r>
            <a:r>
              <a:rPr lang="en-US" sz="2000" dirty="0">
                <a:solidFill>
                  <a:srgbClr val="0021A5"/>
                </a:solidFill>
              </a:rPr>
              <a:t>of Novo-G# VisualSim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Rapid prototyping</a:t>
            </a:r>
            <a:r>
              <a:rPr lang="en-US" sz="2000" dirty="0">
                <a:solidFill>
                  <a:srgbClr val="0021A5"/>
                </a:solidFill>
              </a:rPr>
              <a:t> via multi-FPGA OpenCL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>
                <a:solidFill>
                  <a:srgbClr val="0021A5"/>
                </a:solidFill>
              </a:rPr>
              <a:t>of Novo-G# interconnect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941538" y="4418793"/>
            <a:ext cx="2381015" cy="1875218"/>
            <a:chOff x="3333985" y="1671687"/>
            <a:chExt cx="1669724" cy="1315026"/>
          </a:xfrm>
        </p:grpSpPr>
        <p:pic>
          <p:nvPicPr>
            <p:cNvPr id="27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3" r="19303"/>
            <a:stretch/>
          </p:blipFill>
          <p:spPr>
            <a:xfrm>
              <a:off x="3333985" y="1671687"/>
              <a:ext cx="1407221" cy="12072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</p:pic>
        <p:pic>
          <p:nvPicPr>
            <p:cNvPr id="28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498" y="1774723"/>
              <a:ext cx="906805" cy="899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7"/>
            <p:cNvSpPr txBox="1"/>
            <p:nvPr/>
          </p:nvSpPr>
          <p:spPr>
            <a:xfrm>
              <a:off x="3676091" y="2648159"/>
              <a:ext cx="1327618" cy="338554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  <a:alpha val="50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Novo-G#</a:t>
              </a:r>
            </a:p>
          </p:txBody>
        </p:sp>
      </p:grpSp>
      <p:pic>
        <p:nvPicPr>
          <p:cNvPr id="10" name="Picture 9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72" y="5045422"/>
            <a:ext cx="1014144" cy="28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50826" y="4583707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0826" y="1779228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2" y="4687439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5394838" y="2136575"/>
            <a:ext cx="926040" cy="4064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 err="1">
                <a:solidFill>
                  <a:schemeClr val="tx1"/>
                </a:solidFill>
                <a:latin typeface="Arial"/>
                <a:cs typeface="Arial"/>
              </a:rPr>
              <a:t>VisualSim</a:t>
            </a:r>
            <a:r>
              <a: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 model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330529" y="1548034"/>
            <a:ext cx="1054656" cy="4064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App</a:t>
            </a:r>
            <a:r>
              <a:rPr kumimoji="0" lang="en-US" sz="1200" b="0" i="0" u="none" strike="noStrike" cap="none" normalizeH="0" dirty="0">
                <a:solidFill>
                  <a:schemeClr val="tx1"/>
                </a:solidFill>
                <a:latin typeface="Arial"/>
                <a:cs typeface="Arial"/>
              </a:rPr>
              <a:t> Formulation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5857858" y="1954523"/>
            <a:ext cx="0" cy="182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3" name="Rounded Rectangle 22"/>
          <p:cNvSpPr/>
          <p:nvPr/>
        </p:nvSpPr>
        <p:spPr>
          <a:xfrm>
            <a:off x="6341264" y="2697367"/>
            <a:ext cx="862544" cy="4064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r>
              <a:rPr kumimoji="0" lang="en-US" sz="1200" b="0" i="0" u="none" strike="noStrike" cap="none" normalizeH="0" dirty="0">
                <a:solidFill>
                  <a:schemeClr val="tx1"/>
                </a:solidFill>
                <a:latin typeface="Arial"/>
                <a:cs typeface="Arial"/>
              </a:rPr>
              <a:t> app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34092" y="2696659"/>
            <a:ext cx="801412" cy="4064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 err="1">
                <a:solidFill>
                  <a:schemeClr val="tx1"/>
                </a:solidFill>
                <a:latin typeface="Arial"/>
                <a:cs typeface="Arial"/>
              </a:rPr>
              <a:t>Reconfig</a:t>
            </a:r>
            <a:r>
              <a: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1200" dirty="0">
                <a:latin typeface="Arial"/>
                <a:cs typeface="Arial"/>
              </a:rPr>
              <a:t>protocol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" name="Elbow Connector 25"/>
          <p:cNvCxnSpPr>
            <a:endCxn id="24" idx="0"/>
          </p:cNvCxnSpPr>
          <p:nvPr/>
        </p:nvCxnSpPr>
        <p:spPr>
          <a:xfrm>
            <a:off x="6315197" y="2185138"/>
            <a:ext cx="1419601" cy="5115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1" name="Rounded Rectangle 30"/>
          <p:cNvSpPr/>
          <p:nvPr/>
        </p:nvSpPr>
        <p:spPr>
          <a:xfrm>
            <a:off x="7370475" y="3310946"/>
            <a:ext cx="717886" cy="4064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dirty="0" err="1"/>
              <a:t>Reconfig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layer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37158" y="3442571"/>
            <a:ext cx="841399" cy="963910"/>
          </a:xfrm>
          <a:prstGeom prst="roundRect">
            <a:avLst>
              <a:gd name="adj" fmla="val 1032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Novo-G#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40044" y="2229807"/>
            <a:ext cx="660758" cy="46166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Design</a:t>
            </a:r>
            <a:br>
              <a:rPr lang="en-US" sz="1200" dirty="0"/>
            </a:br>
            <a:r>
              <a:rPr lang="en-US" sz="1200" dirty="0"/>
              <a:t>entry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3552" y="3890710"/>
            <a:ext cx="857927" cy="27699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Execution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26585" y="2605513"/>
            <a:ext cx="500458" cy="27699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DSE</a:t>
            </a:r>
          </a:p>
        </p:txBody>
      </p:sp>
      <p:cxnSp>
        <p:nvCxnSpPr>
          <p:cNvPr id="48" name="Elbow Connector 47"/>
          <p:cNvCxnSpPr>
            <a:stCxn id="31" idx="2"/>
            <a:endCxn id="40" idx="3"/>
          </p:cNvCxnSpPr>
          <p:nvPr/>
        </p:nvCxnSpPr>
        <p:spPr>
          <a:xfrm rot="5400000">
            <a:off x="6900443" y="3095550"/>
            <a:ext cx="207091" cy="145086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49" name="Elbow Connector 48"/>
          <p:cNvCxnSpPr>
            <a:stCxn id="23" idx="2"/>
            <a:endCxn id="19" idx="2"/>
          </p:cNvCxnSpPr>
          <p:nvPr/>
        </p:nvCxnSpPr>
        <p:spPr>
          <a:xfrm rot="5400000" flipH="1">
            <a:off x="6034801" y="2366121"/>
            <a:ext cx="560792" cy="914678"/>
          </a:xfrm>
          <a:prstGeom prst="bentConnector3">
            <a:avLst>
              <a:gd name="adj1" fmla="val -2581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tailEnd type="triangle"/>
          </a:ln>
          <a:effectLst/>
        </p:spPr>
      </p:cxnSp>
      <p:cxnSp>
        <p:nvCxnSpPr>
          <p:cNvPr id="51" name="Straight Arrow Connector 50"/>
          <p:cNvCxnSpPr>
            <a:stCxn id="40" idx="0"/>
            <a:endCxn id="19" idx="2"/>
          </p:cNvCxnSpPr>
          <p:nvPr/>
        </p:nvCxnSpPr>
        <p:spPr>
          <a:xfrm flipV="1">
            <a:off x="5857858" y="2543064"/>
            <a:ext cx="0" cy="899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tailEnd type="triangle"/>
          </a:ln>
          <a:effectLst/>
        </p:spPr>
      </p:cxnSp>
      <p:cxnSp>
        <p:nvCxnSpPr>
          <p:cNvPr id="64" name="Elbow Connector 63"/>
          <p:cNvCxnSpPr>
            <a:endCxn id="23" idx="0"/>
          </p:cNvCxnSpPr>
          <p:nvPr/>
        </p:nvCxnSpPr>
        <p:spPr>
          <a:xfrm>
            <a:off x="6315197" y="2483356"/>
            <a:ext cx="457339" cy="21401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8" name="Rounded Rectangle 87"/>
          <p:cNvSpPr/>
          <p:nvPr/>
        </p:nvSpPr>
        <p:spPr>
          <a:xfrm>
            <a:off x="8267426" y="2696659"/>
            <a:ext cx="801412" cy="4064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 err="1">
                <a:solidFill>
                  <a:schemeClr val="tx1"/>
                </a:solidFill>
                <a:latin typeface="Arial"/>
                <a:cs typeface="Arial"/>
              </a:rPr>
              <a:t>Reconfig</a:t>
            </a:r>
            <a:r>
              <a: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1200" dirty="0">
                <a:latin typeface="Arial"/>
                <a:cs typeface="Arial"/>
              </a:rPr>
              <a:t>topology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9" name="Elbow Connector 88"/>
          <p:cNvCxnSpPr>
            <a:endCxn id="88" idx="0"/>
          </p:cNvCxnSpPr>
          <p:nvPr/>
        </p:nvCxnSpPr>
        <p:spPr>
          <a:xfrm>
            <a:off x="6315197" y="2184430"/>
            <a:ext cx="2352935" cy="51222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93" name="Elbow Connector 92"/>
          <p:cNvCxnSpPr>
            <a:stCxn id="88" idx="2"/>
            <a:endCxn id="31" idx="3"/>
          </p:cNvCxnSpPr>
          <p:nvPr/>
        </p:nvCxnSpPr>
        <p:spPr>
          <a:xfrm rot="5400000">
            <a:off x="8172726" y="3018784"/>
            <a:ext cx="411043" cy="57977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8" t="21267" r="1137" b="411"/>
          <a:stretch/>
        </p:blipFill>
        <p:spPr>
          <a:xfrm>
            <a:off x="5527458" y="3505765"/>
            <a:ext cx="678275" cy="838200"/>
          </a:xfrm>
          <a:prstGeom prst="rect">
            <a:avLst/>
          </a:prstGeom>
        </p:spPr>
      </p:pic>
      <p:cxnSp>
        <p:nvCxnSpPr>
          <p:cNvPr id="119" name="Elbow Connector 118"/>
          <p:cNvCxnSpPr>
            <a:stCxn id="23" idx="2"/>
            <a:endCxn id="40" idx="3"/>
          </p:cNvCxnSpPr>
          <p:nvPr/>
        </p:nvCxnSpPr>
        <p:spPr>
          <a:xfrm rot="5400000">
            <a:off x="6115212" y="3267202"/>
            <a:ext cx="820670" cy="49397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26" name="Straight Arrow Connector 125"/>
          <p:cNvCxnSpPr/>
          <p:nvPr/>
        </p:nvCxnSpPr>
        <p:spPr>
          <a:xfrm>
            <a:off x="7737038" y="3098640"/>
            <a:ext cx="0" cy="2100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84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 animBg="1"/>
      <p:bldP spid="3" grpId="0"/>
      <p:bldP spid="22" grpId="0" animBg="1"/>
      <p:bldP spid="36" grpId="0" animBg="1"/>
      <p:bldP spid="37" grpId="0" animBg="1"/>
      <p:bldP spid="19" grpId="0" animBg="1"/>
      <p:bldP spid="20" grpId="0" animBg="1"/>
      <p:bldP spid="23" grpId="0" animBg="1"/>
      <p:bldP spid="24" grpId="0" animBg="1"/>
      <p:bldP spid="31" grpId="0" animBg="1"/>
      <p:bldP spid="40" grpId="0" animBg="1"/>
      <p:bldP spid="41" grpId="0"/>
      <p:bldP spid="43" grpId="0"/>
      <p:bldP spid="44" grpId="0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9344" y="1295894"/>
            <a:ext cx="5390402" cy="4655373"/>
          </a:xfrm>
        </p:spPr>
        <p:txBody>
          <a:bodyPr/>
          <a:lstStyle/>
          <a:p>
            <a:r>
              <a:rPr lang="en-US" sz="2400" dirty="0"/>
              <a:t>Explored </a:t>
            </a:r>
            <a:r>
              <a:rPr lang="en-US" sz="2400" dirty="0">
                <a:solidFill>
                  <a:srgbClr val="FF4A00"/>
                </a:solidFill>
              </a:rPr>
              <a:t>reconfigurable aspects </a:t>
            </a:r>
            <a:r>
              <a:rPr lang="en-US" sz="2400" dirty="0"/>
              <a:t>of</a:t>
            </a:r>
            <a:br>
              <a:rPr lang="en-US" sz="2400" dirty="0"/>
            </a:br>
            <a:r>
              <a:rPr lang="en-US" sz="2400" dirty="0"/>
              <a:t>Novo-G# interconnect</a:t>
            </a: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Novo-G# RIF* encapsulates </a:t>
            </a:r>
            <a:r>
              <a:rPr lang="en-US" sz="2000" dirty="0"/>
              <a:t>tools, methods, and h/w support </a:t>
            </a:r>
            <a:r>
              <a:rPr lang="en-US" sz="2000" dirty="0">
                <a:solidFill>
                  <a:srgbClr val="0021A5"/>
                </a:solidFill>
              </a:rPr>
              <a:t>for reconfigurable networks</a:t>
            </a:r>
          </a:p>
          <a:p>
            <a:pPr lvl="1"/>
            <a:endParaRPr lang="en-US" sz="2000" dirty="0">
              <a:solidFill>
                <a:srgbClr val="0021A5"/>
              </a:solidFill>
            </a:endParaRPr>
          </a:p>
          <a:p>
            <a:r>
              <a:rPr lang="en-US" sz="2400" dirty="0"/>
              <a:t>Improved multi-FPGA app design flow with </a:t>
            </a:r>
            <a:r>
              <a:rPr lang="en-US" sz="2400" dirty="0">
                <a:solidFill>
                  <a:srgbClr val="FF4A00"/>
                </a:solidFill>
              </a:rPr>
              <a:t>DSE through simulation</a:t>
            </a:r>
          </a:p>
          <a:p>
            <a:pPr lvl="1"/>
            <a:r>
              <a:rPr lang="en-US" sz="2000" dirty="0"/>
              <a:t>Scalable and accurate VisualSim model </a:t>
            </a:r>
            <a:r>
              <a:rPr lang="en-US" sz="2000" dirty="0">
                <a:solidFill>
                  <a:srgbClr val="0021A5"/>
                </a:solidFill>
              </a:rPr>
              <a:t>with reconfigurable network support</a:t>
            </a: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Models verified to </a:t>
            </a:r>
            <a:r>
              <a:rPr lang="en-US" sz="2000" dirty="0"/>
              <a:t>less than 9% error</a:t>
            </a:r>
            <a:r>
              <a:rPr lang="en-US" sz="2000" dirty="0">
                <a:solidFill>
                  <a:srgbClr val="0021A5"/>
                </a:solidFill>
              </a:rPr>
              <a:t> against Novo-G# implementation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5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graphicFrame>
        <p:nvGraphicFramePr>
          <p:cNvPr id="63" name="Diagram 62"/>
          <p:cNvGraphicFramePr/>
          <p:nvPr>
            <p:extLst>
              <p:ext uri="{D42A27DB-BD31-4B8C-83A1-F6EECF244321}">
                <p14:modId xmlns:p14="http://schemas.microsoft.com/office/powerpoint/2010/main" val="1996398713"/>
              </p:ext>
            </p:extLst>
          </p:nvPr>
        </p:nvGraphicFramePr>
        <p:xfrm>
          <a:off x="5680285" y="4677435"/>
          <a:ext cx="3316667" cy="127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4" name="Group 163"/>
          <p:cNvGrpSpPr/>
          <p:nvPr/>
        </p:nvGrpSpPr>
        <p:grpSpPr>
          <a:xfrm>
            <a:off x="5330529" y="1548034"/>
            <a:ext cx="3738309" cy="2858447"/>
            <a:chOff x="5330529" y="1548034"/>
            <a:chExt cx="3738309" cy="2858447"/>
          </a:xfrm>
        </p:grpSpPr>
        <p:sp>
          <p:nvSpPr>
            <p:cNvPr id="165" name="Rounded Rectangle 164"/>
            <p:cNvSpPr/>
            <p:nvPr/>
          </p:nvSpPr>
          <p:spPr>
            <a:xfrm>
              <a:off x="5394838" y="2136575"/>
              <a:ext cx="926040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tx1"/>
                  </a:solidFill>
                  <a:latin typeface="Arial"/>
                  <a:cs typeface="Arial"/>
                </a:rPr>
                <a:t>VisualSim</a:t>
              </a: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 model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330529" y="1548034"/>
              <a:ext cx="1054656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App</a:t>
              </a:r>
              <a:r>
                <a:rPr kumimoji="0" lang="en-US" sz="1200" b="0" i="0" u="none" strike="noStrike" cap="none" normalizeH="0" dirty="0">
                  <a:solidFill>
                    <a:schemeClr val="tx1"/>
                  </a:solidFill>
                  <a:latin typeface="Arial"/>
                  <a:cs typeface="Arial"/>
                </a:rPr>
                <a:t> Formulation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67" name="Straight Arrow Connector 166"/>
            <p:cNvCxnSpPr>
              <a:stCxn id="166" idx="2"/>
              <a:endCxn id="165" idx="0"/>
            </p:cNvCxnSpPr>
            <p:nvPr/>
          </p:nvCxnSpPr>
          <p:spPr>
            <a:xfrm>
              <a:off x="5857858" y="1954523"/>
              <a:ext cx="0" cy="1820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68" name="Rounded Rectangle 167"/>
            <p:cNvSpPr/>
            <p:nvPr/>
          </p:nvSpPr>
          <p:spPr>
            <a:xfrm>
              <a:off x="6341264" y="2697367"/>
              <a:ext cx="862544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OpenCL</a:t>
              </a:r>
              <a:r>
                <a:rPr kumimoji="0" lang="en-US" sz="1200" b="0" i="0" u="none" strike="noStrike" cap="none" normalizeH="0" dirty="0">
                  <a:solidFill>
                    <a:schemeClr val="tx1"/>
                  </a:solidFill>
                  <a:latin typeface="Arial"/>
                  <a:cs typeface="Arial"/>
                </a:rPr>
                <a:t> app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7334092" y="2696659"/>
              <a:ext cx="801412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tx1"/>
                  </a:solidFill>
                  <a:latin typeface="Arial"/>
                  <a:cs typeface="Arial"/>
                </a:rPr>
                <a:t>Reconfig</a:t>
              </a: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. </a:t>
              </a:r>
              <a:r>
                <a:rPr lang="en-US" sz="1200" dirty="0">
                  <a:latin typeface="Arial"/>
                  <a:cs typeface="Arial"/>
                </a:rPr>
                <a:t>protocol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70" name="Elbow Connector 169"/>
            <p:cNvCxnSpPr>
              <a:endCxn id="169" idx="0"/>
            </p:cNvCxnSpPr>
            <p:nvPr/>
          </p:nvCxnSpPr>
          <p:spPr>
            <a:xfrm>
              <a:off x="6315197" y="2185138"/>
              <a:ext cx="1419601" cy="51152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71" name="Rounded Rectangle 170"/>
            <p:cNvSpPr/>
            <p:nvPr/>
          </p:nvSpPr>
          <p:spPr>
            <a:xfrm>
              <a:off x="7370475" y="3310946"/>
              <a:ext cx="717886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1200" dirty="0" err="1"/>
                <a:t>Reconfig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layer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437158" y="3442571"/>
              <a:ext cx="841399" cy="963910"/>
            </a:xfrm>
            <a:prstGeom prst="roundRect">
              <a:avLst>
                <a:gd name="adj" fmla="val 10328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Novo-G# system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240044" y="2229807"/>
              <a:ext cx="660758" cy="461665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/>
                <a:t>Design</a:t>
              </a:r>
              <a:br>
                <a:rPr lang="en-US" sz="1200" dirty="0"/>
              </a:br>
              <a:r>
                <a:rPr lang="en-US" sz="1200" dirty="0"/>
                <a:t>entry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273552" y="3890710"/>
              <a:ext cx="857927" cy="276999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/>
                <a:t>Execution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426585" y="2605513"/>
              <a:ext cx="500458" cy="276999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/>
                <a:t>DSE</a:t>
              </a:r>
            </a:p>
          </p:txBody>
        </p:sp>
        <p:cxnSp>
          <p:nvCxnSpPr>
            <p:cNvPr id="176" name="Elbow Connector 175"/>
            <p:cNvCxnSpPr>
              <a:stCxn id="171" idx="2"/>
              <a:endCxn id="172" idx="3"/>
            </p:cNvCxnSpPr>
            <p:nvPr/>
          </p:nvCxnSpPr>
          <p:spPr>
            <a:xfrm rot="5400000">
              <a:off x="6900443" y="3095550"/>
              <a:ext cx="207091" cy="145086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7" name="Elbow Connector 176"/>
            <p:cNvCxnSpPr>
              <a:stCxn id="168" idx="2"/>
              <a:endCxn id="165" idx="2"/>
            </p:cNvCxnSpPr>
            <p:nvPr/>
          </p:nvCxnSpPr>
          <p:spPr>
            <a:xfrm rot="5400000" flipH="1">
              <a:off x="6034801" y="2366121"/>
              <a:ext cx="560792" cy="914678"/>
            </a:xfrm>
            <a:prstGeom prst="bentConnector3">
              <a:avLst>
                <a:gd name="adj1" fmla="val -25816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tailEnd type="triangle"/>
            </a:ln>
            <a:effectLst/>
          </p:spPr>
        </p:cxnSp>
        <p:cxnSp>
          <p:nvCxnSpPr>
            <p:cNvPr id="178" name="Straight Arrow Connector 177"/>
            <p:cNvCxnSpPr>
              <a:stCxn id="172" idx="0"/>
              <a:endCxn id="165" idx="2"/>
            </p:cNvCxnSpPr>
            <p:nvPr/>
          </p:nvCxnSpPr>
          <p:spPr>
            <a:xfrm flipV="1">
              <a:off x="5857858" y="2543064"/>
              <a:ext cx="0" cy="8995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tailEnd type="triangle"/>
            </a:ln>
            <a:effectLst/>
          </p:spPr>
        </p:cxnSp>
        <p:cxnSp>
          <p:nvCxnSpPr>
            <p:cNvPr id="179" name="Elbow Connector 178"/>
            <p:cNvCxnSpPr>
              <a:endCxn id="168" idx="0"/>
            </p:cNvCxnSpPr>
            <p:nvPr/>
          </p:nvCxnSpPr>
          <p:spPr>
            <a:xfrm>
              <a:off x="6315197" y="2483356"/>
              <a:ext cx="457339" cy="21401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80" name="Rounded Rectangle 179"/>
            <p:cNvSpPr/>
            <p:nvPr/>
          </p:nvSpPr>
          <p:spPr>
            <a:xfrm>
              <a:off x="8267426" y="2696659"/>
              <a:ext cx="801412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tx1"/>
                  </a:solidFill>
                  <a:latin typeface="Arial"/>
                  <a:cs typeface="Arial"/>
                </a:rPr>
                <a:t>Reconfig</a:t>
              </a: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. </a:t>
              </a:r>
              <a:r>
                <a:rPr lang="en-US" sz="1200" dirty="0">
                  <a:latin typeface="Arial"/>
                  <a:cs typeface="Arial"/>
                </a:rPr>
                <a:t>topology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1" name="Elbow Connector 180"/>
            <p:cNvCxnSpPr>
              <a:endCxn id="180" idx="0"/>
            </p:cNvCxnSpPr>
            <p:nvPr/>
          </p:nvCxnSpPr>
          <p:spPr>
            <a:xfrm>
              <a:off x="6315197" y="2184430"/>
              <a:ext cx="2352935" cy="51222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2" name="Elbow Connector 181"/>
            <p:cNvCxnSpPr>
              <a:stCxn id="180" idx="2"/>
              <a:endCxn id="171" idx="3"/>
            </p:cNvCxnSpPr>
            <p:nvPr/>
          </p:nvCxnSpPr>
          <p:spPr>
            <a:xfrm rot="5400000">
              <a:off x="8172726" y="3018784"/>
              <a:ext cx="411043" cy="57977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8" t="21267" r="1137" b="411"/>
            <a:stretch/>
          </p:blipFill>
          <p:spPr>
            <a:xfrm>
              <a:off x="5527458" y="3505765"/>
              <a:ext cx="678275" cy="838200"/>
            </a:xfrm>
            <a:prstGeom prst="rect">
              <a:avLst/>
            </a:prstGeom>
          </p:spPr>
        </p:pic>
        <p:cxnSp>
          <p:nvCxnSpPr>
            <p:cNvPr id="184" name="Elbow Connector 183"/>
            <p:cNvCxnSpPr>
              <a:stCxn id="168" idx="2"/>
              <a:endCxn id="172" idx="3"/>
            </p:cNvCxnSpPr>
            <p:nvPr/>
          </p:nvCxnSpPr>
          <p:spPr>
            <a:xfrm rot="5400000">
              <a:off x="6115212" y="3267202"/>
              <a:ext cx="820670" cy="49397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5" name="Straight Arrow Connector 184"/>
            <p:cNvCxnSpPr/>
            <p:nvPr/>
          </p:nvCxnSpPr>
          <p:spPr>
            <a:xfrm>
              <a:off x="7737038" y="3098640"/>
              <a:ext cx="0" cy="21002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93800" y="2136575"/>
            <a:ext cx="1808970" cy="2031134"/>
            <a:chOff x="5393800" y="2136575"/>
            <a:chExt cx="1808970" cy="2031134"/>
          </a:xfrm>
        </p:grpSpPr>
        <p:sp>
          <p:nvSpPr>
            <p:cNvPr id="187" name="Rounded Rectangle 186"/>
            <p:cNvSpPr/>
            <p:nvPr/>
          </p:nvSpPr>
          <p:spPr>
            <a:xfrm>
              <a:off x="5393800" y="2136575"/>
              <a:ext cx="926040" cy="40648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bg1"/>
                  </a:solidFill>
                  <a:latin typeface="Arial"/>
                  <a:cs typeface="Arial"/>
                </a:rPr>
                <a:t>VisualSim</a:t>
              </a:r>
              <a:r>
                <a:rPr kumimoji="0" lang="en-US" sz="1200" b="0" i="0" u="none" strike="noStrike" cap="none" normalizeH="0" baseline="0" dirty="0">
                  <a:solidFill>
                    <a:schemeClr val="bg1"/>
                  </a:solidFill>
                  <a:latin typeface="Arial"/>
                  <a:cs typeface="Arial"/>
                </a:rPr>
                <a:t> model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340226" y="2697367"/>
              <a:ext cx="862544" cy="40648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bg1"/>
                  </a:solidFill>
                  <a:latin typeface="Arial"/>
                  <a:cs typeface="Arial"/>
                </a:rPr>
                <a:t>OpenCL</a:t>
              </a:r>
              <a:r>
                <a:rPr kumimoji="0" lang="en-US" sz="1200" b="0" i="0" u="none" strike="noStrike" cap="none" normalizeH="0" dirty="0">
                  <a:solidFill>
                    <a:schemeClr val="bg1"/>
                  </a:solidFill>
                  <a:latin typeface="Arial"/>
                  <a:cs typeface="Arial"/>
                </a:rPr>
                <a:t> app</a:t>
              </a:r>
              <a:endParaRPr kumimoji="0" lang="en-US" sz="1200" b="0" i="0" u="none" strike="noStrike" cap="none" normalizeH="0" baseline="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239006" y="2229807"/>
              <a:ext cx="660758" cy="461665"/>
            </a:xfrm>
            <a:prstGeom prst="rect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Design</a:t>
              </a:r>
              <a:br>
                <a:rPr lang="en-US" sz="1200" dirty="0">
                  <a:solidFill>
                    <a:schemeClr val="tx2"/>
                  </a:solidFill>
                </a:rPr>
              </a:br>
              <a:r>
                <a:rPr lang="en-US" sz="1200" dirty="0">
                  <a:solidFill>
                    <a:schemeClr val="tx2"/>
                  </a:solidFill>
                </a:rPr>
                <a:t>entry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272514" y="3890710"/>
              <a:ext cx="857927" cy="276999"/>
            </a:xfrm>
            <a:prstGeom prst="rect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Execution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25547" y="2605513"/>
              <a:ext cx="500458" cy="276999"/>
            </a:xfrm>
            <a:prstGeom prst="rect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DSE</a:t>
              </a:r>
            </a:p>
          </p:txBody>
        </p:sp>
        <p:cxnSp>
          <p:nvCxnSpPr>
            <p:cNvPr id="199" name="Elbow Connector 198"/>
            <p:cNvCxnSpPr>
              <a:stCxn id="190" idx="2"/>
              <a:endCxn id="187" idx="2"/>
            </p:cNvCxnSpPr>
            <p:nvPr/>
          </p:nvCxnSpPr>
          <p:spPr>
            <a:xfrm rot="5400000" flipH="1">
              <a:off x="6033763" y="2366121"/>
              <a:ext cx="560792" cy="914678"/>
            </a:xfrm>
            <a:prstGeom prst="bentConnector3">
              <a:avLst>
                <a:gd name="adj1" fmla="val -25816"/>
              </a:avLst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endCxn id="187" idx="2"/>
            </p:cNvCxnSpPr>
            <p:nvPr/>
          </p:nvCxnSpPr>
          <p:spPr>
            <a:xfrm flipV="1">
              <a:off x="5856820" y="2543064"/>
              <a:ext cx="0" cy="899507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tailEnd type="triangle"/>
            </a:ln>
            <a:effectLst/>
          </p:spPr>
        </p:cxnSp>
        <p:cxnSp>
          <p:nvCxnSpPr>
            <p:cNvPr id="201" name="Elbow Connector 200"/>
            <p:cNvCxnSpPr>
              <a:endCxn id="190" idx="0"/>
            </p:cNvCxnSpPr>
            <p:nvPr/>
          </p:nvCxnSpPr>
          <p:spPr>
            <a:xfrm>
              <a:off x="6314159" y="2483356"/>
              <a:ext cx="457339" cy="214011"/>
            </a:xfrm>
            <a:prstGeom prst="bentConnector2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6" name="Elbow Connector 205"/>
            <p:cNvCxnSpPr>
              <a:stCxn id="190" idx="2"/>
            </p:cNvCxnSpPr>
            <p:nvPr/>
          </p:nvCxnSpPr>
          <p:spPr>
            <a:xfrm rot="5400000">
              <a:off x="6114174" y="3267202"/>
              <a:ext cx="820670" cy="493979"/>
            </a:xfrm>
            <a:prstGeom prst="bentConnector2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618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6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16"/>
          <p:cNvSpPr txBox="1">
            <a:spLocks/>
          </p:cNvSpPr>
          <p:nvPr/>
        </p:nvSpPr>
        <p:spPr bwMode="auto">
          <a:xfrm>
            <a:off x="-245469" y="4933330"/>
            <a:ext cx="6586733" cy="135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rgbClr val="0021A5"/>
                </a:solidFill>
              </a:rPr>
              <a:t>Case studies using reconfigurable interconnect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3D FFT: </a:t>
            </a:r>
            <a:r>
              <a:rPr lang="en-US" sz="2000" kern="0" dirty="0"/>
              <a:t>3.3x speedup</a:t>
            </a:r>
            <a:r>
              <a:rPr lang="en-US" sz="2000" kern="0" dirty="0">
                <a:solidFill>
                  <a:srgbClr val="0021A5"/>
                </a:solidFill>
              </a:rPr>
              <a:t> ; LBM: </a:t>
            </a:r>
            <a:r>
              <a:rPr lang="en-US" sz="2000" kern="0" dirty="0"/>
              <a:t>2.2x speedup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72" y="4842792"/>
            <a:ext cx="1842231" cy="1296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0" y="1066801"/>
            <a:ext cx="5779572" cy="3593318"/>
          </a:xfrm>
        </p:spPr>
        <p:txBody>
          <a:bodyPr/>
          <a:lstStyle/>
          <a:p>
            <a:r>
              <a:rPr lang="en-US" sz="2400" dirty="0"/>
              <a:t>Reconfigurable </a:t>
            </a:r>
            <a:r>
              <a:rPr lang="en-US" sz="2400" dirty="0">
                <a:solidFill>
                  <a:srgbClr val="FF4A00"/>
                </a:solidFill>
              </a:rPr>
              <a:t>point-to-point protocols</a:t>
            </a: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Support for </a:t>
            </a:r>
            <a:r>
              <a:rPr lang="en-US" sz="2000" dirty="0"/>
              <a:t>multiple link-layer protocols </a:t>
            </a:r>
            <a:r>
              <a:rPr lang="en-US" sz="2000" dirty="0">
                <a:solidFill>
                  <a:srgbClr val="0021A5"/>
                </a:solidFill>
              </a:rPr>
              <a:t>through use of Native PHY and AOCL</a:t>
            </a:r>
          </a:p>
          <a:p>
            <a:pPr lvl="1"/>
            <a:r>
              <a:rPr lang="en-US" sz="2000" dirty="0"/>
              <a:t>Reconfigured at runtime</a:t>
            </a:r>
            <a:r>
              <a:rPr lang="en-US" sz="2000" dirty="0">
                <a:solidFill>
                  <a:srgbClr val="0021A5"/>
                </a:solidFill>
              </a:rPr>
              <a:t> to match app requirements</a:t>
            </a:r>
          </a:p>
          <a:p>
            <a:pPr lvl="1"/>
            <a:endParaRPr lang="en-US" sz="2000" dirty="0">
              <a:solidFill>
                <a:srgbClr val="0021A5"/>
              </a:solidFill>
            </a:endParaRPr>
          </a:p>
          <a:p>
            <a:r>
              <a:rPr lang="en-US" sz="2400" dirty="0"/>
              <a:t>Reconfigurable </a:t>
            </a:r>
            <a:r>
              <a:rPr lang="en-US" sz="2400" dirty="0">
                <a:solidFill>
                  <a:srgbClr val="FF4A00"/>
                </a:solidFill>
              </a:rPr>
              <a:t>network topology</a:t>
            </a: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Reconfigurable topology </a:t>
            </a:r>
            <a:r>
              <a:rPr lang="en-US" sz="2000" dirty="0"/>
              <a:t>without</a:t>
            </a:r>
            <a:br>
              <a:rPr lang="en-US" sz="2000" dirty="0"/>
            </a:br>
            <a:r>
              <a:rPr lang="en-US" sz="2000" dirty="0"/>
              <a:t>change to physical network</a:t>
            </a:r>
            <a:endParaRPr lang="en-US" sz="2000" dirty="0">
              <a:solidFill>
                <a:srgbClr val="0021A5"/>
              </a:solidFill>
            </a:endParaRPr>
          </a:p>
          <a:p>
            <a:pPr lvl="1"/>
            <a:r>
              <a:rPr lang="en-US" sz="2000" dirty="0"/>
              <a:t>Small overhead </a:t>
            </a:r>
            <a:r>
              <a:rPr lang="en-US" sz="2000" dirty="0">
                <a:solidFill>
                  <a:srgbClr val="0021A5"/>
                </a:solidFill>
              </a:rPr>
              <a:t>(3-8%) for </a:t>
            </a:r>
            <a:r>
              <a:rPr lang="en-US" sz="2000" dirty="0"/>
              <a:t>large perf. gain</a:t>
            </a: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80" y="4660118"/>
            <a:ext cx="1827205" cy="129638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194" y="4846102"/>
            <a:ext cx="1819041" cy="1293301"/>
          </a:xfrm>
          <a:prstGeom prst="rect">
            <a:avLst/>
          </a:prstGeom>
        </p:spPr>
      </p:pic>
      <p:sp>
        <p:nvSpPr>
          <p:cNvPr id="3" name="32-Point Star 2"/>
          <p:cNvSpPr/>
          <p:nvPr/>
        </p:nvSpPr>
        <p:spPr bwMode="auto">
          <a:xfrm rot="20513666">
            <a:off x="7323321" y="5104047"/>
            <a:ext cx="1828800" cy="914400"/>
          </a:xfrm>
          <a:prstGeom prst="star32">
            <a:avLst>
              <a:gd name="adj" fmla="val 444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More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esults on poster</a:t>
            </a:r>
          </a:p>
        </p:txBody>
      </p:sp>
      <p:sp>
        <p:nvSpPr>
          <p:cNvPr id="5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6340" y="5627531"/>
            <a:ext cx="5472866" cy="32733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dirty="0">
                <a:solidFill>
                  <a:srgbClr val="0021A5"/>
                </a:solidFill>
              </a:rPr>
              <a:t>End-to-end support for multi-FPGA </a:t>
            </a:r>
            <a:r>
              <a:rPr lang="en-US" dirty="0" err="1">
                <a:solidFill>
                  <a:srgbClr val="0021A5"/>
                </a:solidFill>
              </a:rPr>
              <a:t>reconf</a:t>
            </a:r>
            <a:r>
              <a:rPr lang="en-US" dirty="0">
                <a:solidFill>
                  <a:srgbClr val="0021A5"/>
                </a:solidFill>
              </a:rPr>
              <a:t>. networks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0529" y="1548034"/>
            <a:ext cx="3738309" cy="2858447"/>
            <a:chOff x="5330529" y="1548034"/>
            <a:chExt cx="3738309" cy="2858447"/>
          </a:xfrm>
        </p:grpSpPr>
        <p:sp>
          <p:nvSpPr>
            <p:cNvPr id="41" name="Rounded Rectangle 40"/>
            <p:cNvSpPr/>
            <p:nvPr/>
          </p:nvSpPr>
          <p:spPr>
            <a:xfrm>
              <a:off x="5394838" y="2136575"/>
              <a:ext cx="926040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tx1"/>
                  </a:solidFill>
                  <a:latin typeface="Arial"/>
                  <a:cs typeface="Arial"/>
                </a:rPr>
                <a:t>VisualSim</a:t>
              </a: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 model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30529" y="1548034"/>
              <a:ext cx="1054656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App</a:t>
              </a:r>
              <a:r>
                <a:rPr kumimoji="0" lang="en-US" sz="1200" b="0" i="0" u="none" strike="noStrike" cap="none" normalizeH="0" dirty="0">
                  <a:solidFill>
                    <a:schemeClr val="tx1"/>
                  </a:solidFill>
                  <a:latin typeface="Arial"/>
                  <a:cs typeface="Arial"/>
                </a:rPr>
                <a:t> Formulation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3" name="Straight Arrow Connector 42"/>
            <p:cNvCxnSpPr>
              <a:stCxn id="42" idx="2"/>
              <a:endCxn id="41" idx="0"/>
            </p:cNvCxnSpPr>
            <p:nvPr/>
          </p:nvCxnSpPr>
          <p:spPr>
            <a:xfrm>
              <a:off x="5857858" y="1954523"/>
              <a:ext cx="0" cy="1820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44" name="Rounded Rectangle 43"/>
            <p:cNvSpPr/>
            <p:nvPr/>
          </p:nvSpPr>
          <p:spPr>
            <a:xfrm>
              <a:off x="6341264" y="2697367"/>
              <a:ext cx="862544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OpenCL</a:t>
              </a:r>
              <a:r>
                <a:rPr kumimoji="0" lang="en-US" sz="1200" b="0" i="0" u="none" strike="noStrike" cap="none" normalizeH="0" dirty="0">
                  <a:solidFill>
                    <a:schemeClr val="tx1"/>
                  </a:solidFill>
                  <a:latin typeface="Arial"/>
                  <a:cs typeface="Arial"/>
                </a:rPr>
                <a:t> app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34092" y="2696659"/>
              <a:ext cx="801412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tx1"/>
                  </a:solidFill>
                  <a:latin typeface="Arial"/>
                  <a:cs typeface="Arial"/>
                </a:rPr>
                <a:t>Reconfig</a:t>
              </a: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. </a:t>
              </a:r>
              <a:r>
                <a:rPr lang="en-US" sz="1200" dirty="0">
                  <a:latin typeface="Arial"/>
                  <a:cs typeface="Arial"/>
                </a:rPr>
                <a:t>protocol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6" name="Elbow Connector 45"/>
            <p:cNvCxnSpPr>
              <a:endCxn id="45" idx="0"/>
            </p:cNvCxnSpPr>
            <p:nvPr/>
          </p:nvCxnSpPr>
          <p:spPr>
            <a:xfrm>
              <a:off x="6315197" y="2185138"/>
              <a:ext cx="1419601" cy="51152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47" name="Rounded Rectangle 46"/>
            <p:cNvSpPr/>
            <p:nvPr/>
          </p:nvSpPr>
          <p:spPr>
            <a:xfrm>
              <a:off x="7370475" y="3310946"/>
              <a:ext cx="717886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1200" dirty="0" err="1"/>
                <a:t>Reconfig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layer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37158" y="3442571"/>
              <a:ext cx="841399" cy="963910"/>
            </a:xfrm>
            <a:prstGeom prst="roundRect">
              <a:avLst>
                <a:gd name="adj" fmla="val 10328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Novo-G# system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40044" y="2229807"/>
              <a:ext cx="660758" cy="461665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/>
                <a:t>Design</a:t>
              </a:r>
              <a:br>
                <a:rPr lang="en-US" sz="1200" dirty="0"/>
              </a:br>
              <a:r>
                <a:rPr lang="en-US" sz="1200" dirty="0"/>
                <a:t>entry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73552" y="3890710"/>
              <a:ext cx="857927" cy="276999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/>
                <a:t>Execution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6585" y="2605513"/>
              <a:ext cx="500458" cy="276999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/>
                <a:t>DSE</a:t>
              </a:r>
            </a:p>
          </p:txBody>
        </p:sp>
        <p:cxnSp>
          <p:nvCxnSpPr>
            <p:cNvPr id="52" name="Elbow Connector 51"/>
            <p:cNvCxnSpPr>
              <a:stCxn id="47" idx="2"/>
              <a:endCxn id="48" idx="3"/>
            </p:cNvCxnSpPr>
            <p:nvPr/>
          </p:nvCxnSpPr>
          <p:spPr>
            <a:xfrm rot="5400000">
              <a:off x="6900443" y="3095550"/>
              <a:ext cx="207091" cy="145086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53" name="Elbow Connector 52"/>
            <p:cNvCxnSpPr>
              <a:stCxn id="44" idx="2"/>
              <a:endCxn id="41" idx="2"/>
            </p:cNvCxnSpPr>
            <p:nvPr/>
          </p:nvCxnSpPr>
          <p:spPr>
            <a:xfrm rot="5400000" flipH="1">
              <a:off x="6034801" y="2366121"/>
              <a:ext cx="560792" cy="914678"/>
            </a:xfrm>
            <a:prstGeom prst="bentConnector3">
              <a:avLst>
                <a:gd name="adj1" fmla="val -25816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48" idx="0"/>
              <a:endCxn id="41" idx="2"/>
            </p:cNvCxnSpPr>
            <p:nvPr/>
          </p:nvCxnSpPr>
          <p:spPr>
            <a:xfrm flipV="1">
              <a:off x="5857858" y="2543064"/>
              <a:ext cx="0" cy="8995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tailEnd type="triangle"/>
            </a:ln>
            <a:effectLst/>
          </p:spPr>
        </p:cxnSp>
        <p:cxnSp>
          <p:nvCxnSpPr>
            <p:cNvPr id="56" name="Elbow Connector 55"/>
            <p:cNvCxnSpPr>
              <a:endCxn id="44" idx="0"/>
            </p:cNvCxnSpPr>
            <p:nvPr/>
          </p:nvCxnSpPr>
          <p:spPr>
            <a:xfrm>
              <a:off x="6315197" y="2483356"/>
              <a:ext cx="457339" cy="21401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7" name="Rounded Rectangle 56"/>
            <p:cNvSpPr/>
            <p:nvPr/>
          </p:nvSpPr>
          <p:spPr>
            <a:xfrm>
              <a:off x="8267426" y="2696659"/>
              <a:ext cx="801412" cy="4064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tx1"/>
                  </a:solidFill>
                  <a:latin typeface="Arial"/>
                  <a:cs typeface="Arial"/>
                </a:rPr>
                <a:t>Reconfig</a:t>
              </a:r>
              <a:r>
                <a:rPr kumimoji="0" lang="en-US" sz="1200" b="0" i="0" u="none" strike="noStrike" cap="none" normalizeH="0" baseline="0" dirty="0">
                  <a:solidFill>
                    <a:schemeClr val="tx1"/>
                  </a:solidFill>
                  <a:latin typeface="Arial"/>
                  <a:cs typeface="Arial"/>
                </a:rPr>
                <a:t>. </a:t>
              </a:r>
              <a:r>
                <a:rPr lang="en-US" sz="1200" dirty="0">
                  <a:latin typeface="Arial"/>
                  <a:cs typeface="Arial"/>
                </a:rPr>
                <a:t>topology</a:t>
              </a:r>
              <a:endParaRPr kumimoji="0" lang="en-US" sz="12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58" name="Elbow Connector 57"/>
            <p:cNvCxnSpPr>
              <a:endCxn id="57" idx="0"/>
            </p:cNvCxnSpPr>
            <p:nvPr/>
          </p:nvCxnSpPr>
          <p:spPr>
            <a:xfrm>
              <a:off x="6315197" y="2184430"/>
              <a:ext cx="2352935" cy="51222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59" name="Elbow Connector 58"/>
            <p:cNvCxnSpPr>
              <a:stCxn id="57" idx="2"/>
              <a:endCxn id="47" idx="3"/>
            </p:cNvCxnSpPr>
            <p:nvPr/>
          </p:nvCxnSpPr>
          <p:spPr>
            <a:xfrm rot="5400000">
              <a:off x="8172726" y="3018784"/>
              <a:ext cx="411043" cy="57977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8" t="21267" r="1137" b="411"/>
            <a:stretch/>
          </p:blipFill>
          <p:spPr>
            <a:xfrm>
              <a:off x="5527458" y="3505765"/>
              <a:ext cx="678275" cy="838200"/>
            </a:xfrm>
            <a:prstGeom prst="rect">
              <a:avLst/>
            </a:prstGeom>
          </p:spPr>
        </p:pic>
        <p:cxnSp>
          <p:nvCxnSpPr>
            <p:cNvPr id="61" name="Elbow Connector 60"/>
            <p:cNvCxnSpPr>
              <a:stCxn id="44" idx="2"/>
              <a:endCxn id="48" idx="3"/>
            </p:cNvCxnSpPr>
            <p:nvPr/>
          </p:nvCxnSpPr>
          <p:spPr>
            <a:xfrm rot="5400000">
              <a:off x="6115212" y="3267202"/>
              <a:ext cx="820670" cy="49397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>
            <a:xfrm>
              <a:off x="7737038" y="3098640"/>
              <a:ext cx="0" cy="21002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6315197" y="2184430"/>
            <a:ext cx="2753641" cy="1329761"/>
            <a:chOff x="6315197" y="2184430"/>
            <a:chExt cx="2753641" cy="1329761"/>
          </a:xfrm>
        </p:grpSpPr>
        <p:sp>
          <p:nvSpPr>
            <p:cNvPr id="79" name="Rounded Rectangle 78"/>
            <p:cNvSpPr/>
            <p:nvPr/>
          </p:nvSpPr>
          <p:spPr>
            <a:xfrm>
              <a:off x="8267426" y="2696659"/>
              <a:ext cx="801412" cy="406489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bg1"/>
                  </a:solidFill>
                  <a:latin typeface="Arial"/>
                  <a:cs typeface="Arial"/>
                </a:rPr>
                <a:t>Reconfig</a:t>
              </a:r>
              <a:r>
                <a:rPr kumimoji="0" lang="en-US" sz="1200" b="0" i="0" u="none" strike="noStrike" cap="none" normalizeH="0" baseline="0" dirty="0">
                  <a:solidFill>
                    <a:schemeClr val="bg1"/>
                  </a:solidFill>
                  <a:latin typeface="Arial"/>
                  <a:cs typeface="Arial"/>
                </a:rPr>
                <a:t>. </a:t>
              </a: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topology</a:t>
              </a:r>
              <a:endParaRPr kumimoji="0" lang="en-US" sz="1200" b="0" i="0" u="none" strike="noStrike" cap="none" normalizeH="0" baseline="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80" name="Elbow Connector 79"/>
            <p:cNvCxnSpPr>
              <a:endCxn id="79" idx="0"/>
            </p:cNvCxnSpPr>
            <p:nvPr/>
          </p:nvCxnSpPr>
          <p:spPr>
            <a:xfrm>
              <a:off x="6315197" y="2184430"/>
              <a:ext cx="2352935" cy="512229"/>
            </a:xfrm>
            <a:prstGeom prst="bentConnector2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" name="Elbow Connector 80"/>
            <p:cNvCxnSpPr>
              <a:stCxn id="79" idx="2"/>
              <a:endCxn id="70" idx="3"/>
            </p:cNvCxnSpPr>
            <p:nvPr/>
          </p:nvCxnSpPr>
          <p:spPr>
            <a:xfrm rot="5400000">
              <a:off x="8172726" y="3018784"/>
              <a:ext cx="411043" cy="579771"/>
            </a:xfrm>
            <a:prstGeom prst="bentConnector2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94838" y="2136575"/>
            <a:ext cx="2740666" cy="2031134"/>
            <a:chOff x="5394838" y="2136575"/>
            <a:chExt cx="2740666" cy="2031134"/>
          </a:xfrm>
        </p:grpSpPr>
        <p:sp>
          <p:nvSpPr>
            <p:cNvPr id="64" name="Rounded Rectangle 63"/>
            <p:cNvSpPr/>
            <p:nvPr/>
          </p:nvSpPr>
          <p:spPr>
            <a:xfrm>
              <a:off x="5394838" y="2136575"/>
              <a:ext cx="926040" cy="406489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bg1"/>
                  </a:solidFill>
                  <a:latin typeface="Arial"/>
                  <a:cs typeface="Arial"/>
                </a:rPr>
                <a:t>VisualSim</a:t>
              </a:r>
              <a:r>
                <a:rPr kumimoji="0" lang="en-US" sz="1200" b="0" i="0" u="none" strike="noStrike" cap="none" normalizeH="0" baseline="0" dirty="0">
                  <a:solidFill>
                    <a:schemeClr val="bg1"/>
                  </a:solidFill>
                  <a:latin typeface="Arial"/>
                  <a:cs typeface="Arial"/>
                </a:rPr>
                <a:t> model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334092" y="2696659"/>
              <a:ext cx="801412" cy="406489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0" lang="en-US" sz="1200" b="0" i="0" u="none" strike="noStrike" cap="none" normalizeH="0" baseline="0" dirty="0" err="1">
                  <a:solidFill>
                    <a:schemeClr val="bg1"/>
                  </a:solidFill>
                  <a:latin typeface="Arial"/>
                  <a:cs typeface="Arial"/>
                </a:rPr>
                <a:t>Reconfig</a:t>
              </a:r>
              <a:r>
                <a:rPr kumimoji="0" lang="en-US" sz="1200" b="0" i="0" u="none" strike="noStrike" cap="none" normalizeH="0" baseline="0" dirty="0">
                  <a:solidFill>
                    <a:schemeClr val="bg1"/>
                  </a:solidFill>
                  <a:latin typeface="Arial"/>
                  <a:cs typeface="Arial"/>
                </a:rPr>
                <a:t>. </a:t>
              </a: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protocol</a:t>
              </a:r>
              <a:endParaRPr kumimoji="0" lang="en-US" sz="1200" b="0" i="0" u="none" strike="noStrike" cap="none" normalizeH="0" baseline="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69" name="Elbow Connector 68"/>
            <p:cNvCxnSpPr>
              <a:endCxn id="68" idx="0"/>
            </p:cNvCxnSpPr>
            <p:nvPr/>
          </p:nvCxnSpPr>
          <p:spPr>
            <a:xfrm>
              <a:off x="6315197" y="2185138"/>
              <a:ext cx="1419601" cy="511521"/>
            </a:xfrm>
            <a:prstGeom prst="bentConnector2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0" name="Rounded Rectangle 69"/>
            <p:cNvSpPr/>
            <p:nvPr/>
          </p:nvSpPr>
          <p:spPr>
            <a:xfrm>
              <a:off x="7370475" y="3310946"/>
              <a:ext cx="717886" cy="406489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1200" dirty="0" err="1">
                  <a:solidFill>
                    <a:schemeClr val="bg1"/>
                  </a:solidFill>
                </a:rPr>
                <a:t>Reconfig</a:t>
              </a:r>
              <a:r>
                <a:rPr lang="en-US" sz="1200" dirty="0">
                  <a:solidFill>
                    <a:schemeClr val="bg1"/>
                  </a:solidFill>
                </a:rPr>
                <a:t>.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layer</a:t>
              </a:r>
              <a:endParaRPr kumimoji="0" lang="en-US" sz="1200" b="0" i="0" u="none" strike="noStrike" cap="none" normalizeH="0" baseline="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73552" y="3890710"/>
              <a:ext cx="857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Execution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26585" y="2605513"/>
              <a:ext cx="500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DSE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7737038" y="3098640"/>
              <a:ext cx="0" cy="210029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5" name="Elbow Connector 74"/>
            <p:cNvCxnSpPr>
              <a:stCxn id="70" idx="2"/>
            </p:cNvCxnSpPr>
            <p:nvPr/>
          </p:nvCxnSpPr>
          <p:spPr>
            <a:xfrm rot="5400000">
              <a:off x="6900443" y="3095550"/>
              <a:ext cx="207091" cy="1450861"/>
            </a:xfrm>
            <a:prstGeom prst="bentConnector2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tailEnd type="triangle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6385185" y="939585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904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P3: Custom Memory Cube Research Platform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845903" y="2070458"/>
            <a:ext cx="6542271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1201738">
              <a:lnSpc>
                <a:spcPct val="110000"/>
              </a:lnSpc>
              <a:spcBef>
                <a:spcPts val="0"/>
              </a:spcBef>
              <a:buClr>
                <a:srgbClr val="CC9900"/>
              </a:buClr>
              <a:buNone/>
            </a:pPr>
            <a:r>
              <a:rPr lang="en-US" sz="1800" kern="0" dirty="0">
                <a:solidFill>
                  <a:srgbClr val="000000"/>
                </a:solidFill>
              </a:rPr>
              <a:t>Create </a:t>
            </a:r>
            <a:r>
              <a:rPr lang="en-US" sz="1800" kern="0" dirty="0">
                <a:solidFill>
                  <a:srgbClr val="0021A5"/>
                </a:solidFill>
              </a:rPr>
              <a:t>flexible</a:t>
            </a:r>
            <a:r>
              <a:rPr lang="en-US" sz="1800" kern="0" dirty="0">
                <a:solidFill>
                  <a:srgbClr val="000000"/>
                </a:solidFill>
              </a:rPr>
              <a:t> </a:t>
            </a:r>
            <a:r>
              <a:rPr lang="en-US" sz="1800" kern="0" dirty="0">
                <a:solidFill>
                  <a:srgbClr val="FF4A00"/>
                </a:solidFill>
              </a:rPr>
              <a:t>research platform </a:t>
            </a:r>
            <a:r>
              <a:rPr lang="en-US" sz="1800" kern="0" dirty="0"/>
              <a:t>for d</a:t>
            </a:r>
            <a:r>
              <a:rPr lang="en-US" sz="1800" kern="0" dirty="0">
                <a:solidFill>
                  <a:srgbClr val="000000"/>
                </a:solidFill>
              </a:rPr>
              <a:t>esign space  exploration of </a:t>
            </a:r>
            <a:r>
              <a:rPr lang="en-US" sz="1800" i="1" kern="0" dirty="0">
                <a:solidFill>
                  <a:srgbClr val="FF4A00"/>
                </a:solidFill>
              </a:rPr>
              <a:t>CMC </a:t>
            </a:r>
            <a:r>
              <a:rPr lang="en-US" sz="1800" kern="0" dirty="0">
                <a:solidFill>
                  <a:srgbClr val="000000"/>
                </a:solidFill>
              </a:rPr>
              <a:t>apps &amp; arch. </a:t>
            </a:r>
            <a:r>
              <a:rPr lang="en-US" sz="1800" kern="0" dirty="0">
                <a:solidFill>
                  <a:srgbClr val="0021A5"/>
                </a:solidFill>
              </a:rPr>
              <a:t>before existence of CMC</a:t>
            </a:r>
            <a:endParaRPr lang="en-US" sz="18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2253" y="1988511"/>
            <a:ext cx="107268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34934" y="6294757"/>
            <a:ext cx="2401887" cy="52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584" y="874482"/>
            <a:ext cx="172779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528524" y="1298576"/>
            <a:ext cx="7006132" cy="76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33CC"/>
                </a:solidFill>
              </a:rPr>
              <a:t>Memory bottleneck - </a:t>
            </a:r>
            <a:r>
              <a:rPr lang="en-US" sz="1800" kern="0" dirty="0"/>
              <a:t>critical for </a:t>
            </a:r>
            <a:r>
              <a:rPr lang="en-US" sz="1800" i="1" kern="0" dirty="0"/>
              <a:t>memory-intensive</a:t>
            </a:r>
            <a:r>
              <a:rPr lang="en-US" sz="1800" dirty="0"/>
              <a:t> Big Data apps</a:t>
            </a:r>
            <a:endParaRPr lang="en-US" sz="1800" i="1" kern="0" dirty="0">
              <a:solidFill>
                <a:srgbClr val="FF4A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Promise of </a:t>
            </a:r>
            <a:r>
              <a:rPr lang="en-US" sz="1800" dirty="0">
                <a:solidFill>
                  <a:srgbClr val="FF4A00"/>
                </a:solidFill>
              </a:rPr>
              <a:t>CMC</a:t>
            </a:r>
            <a:r>
              <a:rPr lang="en-US" sz="1800" dirty="0"/>
              <a:t> for </a:t>
            </a:r>
            <a:r>
              <a:rPr lang="en-US" sz="1600" dirty="0">
                <a:solidFill>
                  <a:srgbClr val="0021A5"/>
                </a:solidFill>
              </a:rPr>
              <a:t>C-RAM*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0021A5"/>
                </a:solidFill>
              </a:rPr>
              <a:t>PIM** </a:t>
            </a:r>
            <a:r>
              <a:rPr lang="en-US" sz="1600" dirty="0"/>
              <a:t>processing</a:t>
            </a:r>
            <a:endParaRPr lang="en-US" sz="1800" i="1" kern="0" dirty="0"/>
          </a:p>
        </p:txBody>
      </p:sp>
      <p:sp>
        <p:nvSpPr>
          <p:cNvPr id="47" name="TextBox 46"/>
          <p:cNvSpPr txBox="1"/>
          <p:nvPr/>
        </p:nvSpPr>
        <p:spPr>
          <a:xfrm>
            <a:off x="5230062" y="3020991"/>
            <a:ext cx="1443454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12" y="690864"/>
            <a:ext cx="1499314" cy="3428904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206450" y="3534721"/>
            <a:ext cx="3536423" cy="85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Prototype platform: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1A5"/>
                </a:solidFill>
              </a:rPr>
              <a:t>FPGA + HMC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FF4A00"/>
                </a:solidFill>
              </a:rPr>
              <a:t>emulation of CMC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031590" y="4362509"/>
            <a:ext cx="4059787" cy="164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Case study: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Select </a:t>
            </a:r>
            <a:r>
              <a:rPr lang="en-US" sz="1600" dirty="0">
                <a:solidFill>
                  <a:srgbClr val="FF4A00"/>
                </a:solidFill>
              </a:rPr>
              <a:t>model</a:t>
            </a:r>
            <a:r>
              <a:rPr lang="en-US" sz="1600" dirty="0"/>
              <a:t> of CMC</a:t>
            </a:r>
          </a:p>
          <a:p>
            <a:pPr marL="228600" lvl="1" indent="-22860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Develop </a:t>
            </a:r>
            <a:r>
              <a:rPr lang="en-US" sz="1600" dirty="0"/>
              <a:t>mapping</a:t>
            </a:r>
            <a:r>
              <a:rPr lang="en-US" sz="1600" dirty="0">
                <a:solidFill>
                  <a:schemeClr val="tx1"/>
                </a:solidFill>
              </a:rPr>
              <a:t> from </a:t>
            </a:r>
            <a:r>
              <a:rPr lang="en-US" sz="1600" dirty="0"/>
              <a:t>measured </a:t>
            </a:r>
            <a:r>
              <a:rPr lang="en-US" sz="1600" dirty="0">
                <a:solidFill>
                  <a:schemeClr val="tx1"/>
                </a:solidFill>
              </a:rPr>
              <a:t>parameters </a:t>
            </a:r>
            <a:r>
              <a:rPr lang="en-US" sz="1600" dirty="0"/>
              <a:t>to model </a:t>
            </a:r>
            <a:r>
              <a:rPr lang="en-US" sz="1600" dirty="0">
                <a:solidFill>
                  <a:schemeClr val="tx1"/>
                </a:solidFill>
              </a:rPr>
              <a:t>parameters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Perform </a:t>
            </a:r>
            <a:r>
              <a:rPr lang="en-US" sz="1600" dirty="0">
                <a:solidFill>
                  <a:srgbClr val="0021A5"/>
                </a:solidFill>
              </a:rPr>
              <a:t>design space exploration </a:t>
            </a:r>
            <a:r>
              <a:rPr lang="en-US" sz="1600" dirty="0"/>
              <a:t>of CMC </a:t>
            </a:r>
            <a:r>
              <a:rPr lang="en-US" sz="1600" dirty="0">
                <a:solidFill>
                  <a:srgbClr val="FF4A00"/>
                </a:solidFill>
              </a:rPr>
              <a:t>arch</a:t>
            </a:r>
            <a:r>
              <a:rPr lang="en-US" sz="1600" dirty="0"/>
              <a:t> &amp; CMC </a:t>
            </a:r>
            <a:r>
              <a:rPr lang="en-US" sz="1600" dirty="0">
                <a:solidFill>
                  <a:srgbClr val="FF4A00"/>
                </a:solidFill>
              </a:rPr>
              <a:t>operations/apps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7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2348" y="2691810"/>
            <a:ext cx="4048086" cy="1930353"/>
            <a:chOff x="226146" y="2643684"/>
            <a:chExt cx="4048086" cy="19303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" b="94739"/>
            <a:stretch/>
          </p:blipFill>
          <p:spPr>
            <a:xfrm>
              <a:off x="226146" y="2643684"/>
              <a:ext cx="4048086" cy="18055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791046" y="4391247"/>
              <a:ext cx="441251" cy="182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50020"/>
          <a:stretch/>
        </p:blipFill>
        <p:spPr>
          <a:xfrm>
            <a:off x="316576" y="4455140"/>
            <a:ext cx="4048086" cy="17154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/>
          <a:srcRect l="42729" t="10792"/>
          <a:stretch/>
        </p:blipFill>
        <p:spPr>
          <a:xfrm>
            <a:off x="280512" y="2903617"/>
            <a:ext cx="3751078" cy="185077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1229360" y="4195061"/>
            <a:ext cx="320040" cy="1358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4" grpId="0" animBg="1"/>
      <p:bldP spid="45" grpId="0"/>
      <p:bldP spid="47" grpId="0" animBg="1"/>
      <p:bldP spid="35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P3: Custom Memory Cube Research Platform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45290" y="6281529"/>
            <a:ext cx="2058559" cy="46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60325" indent="-60325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*Hybrid Threading (HT) language </a:t>
            </a:r>
            <a:br>
              <a:rPr lang="en-US" sz="1100" dirty="0">
                <a:solidFill>
                  <a:srgbClr val="000000"/>
                </a:solidFill>
                <a:cs typeface="DejaVu Sans" charset="0"/>
              </a:rPr>
            </a:b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&amp; tool from Micron/Convey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26425" y="980525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3837630" y="823532"/>
            <a:ext cx="4045563" cy="76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Prototype platform: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FPGA + HMC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= Emulation of CMC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1964065"/>
            <a:ext cx="3310867" cy="255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Implemented on </a:t>
            </a:r>
            <a:r>
              <a:rPr lang="en-US" sz="1800" dirty="0">
                <a:solidFill>
                  <a:srgbClr val="0000FF"/>
                </a:solidFill>
              </a:rPr>
              <a:t>Convey Merlin board </a:t>
            </a:r>
            <a:r>
              <a:rPr lang="en-US" sz="1800" dirty="0"/>
              <a:t>from Micron 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FF4A00"/>
                </a:solidFill>
              </a:rPr>
              <a:t>Observability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instrumented</a:t>
            </a:r>
            <a:r>
              <a:rPr lang="en-US" sz="180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Merlin infrastructure with </a:t>
            </a:r>
            <a:r>
              <a:rPr lang="en-US" sz="1800" i="1" dirty="0">
                <a:solidFill>
                  <a:srgbClr val="0021A5"/>
                </a:solidFill>
              </a:rPr>
              <a:t>hardware performance monitors</a:t>
            </a:r>
          </a:p>
          <a:p>
            <a:pPr marL="555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21A5"/>
                </a:solidFill>
              </a:rPr>
              <a:t>(C’, D’, M1, M2, M3, </a:t>
            </a:r>
            <a:r>
              <a:rPr lang="en-US" sz="1400" i="1" dirty="0">
                <a:solidFill>
                  <a:srgbClr val="FF0000"/>
                </a:solidFill>
              </a:rPr>
              <a:t>M4, M5,  </a:t>
            </a:r>
            <a:r>
              <a:rPr lang="en-US" sz="1400" i="1" dirty="0">
                <a:solidFill>
                  <a:srgbClr val="0021A5"/>
                </a:solidFill>
              </a:rPr>
              <a:t>and </a:t>
            </a:r>
            <a:r>
              <a:rPr lang="en-US" sz="1400" i="1" dirty="0">
                <a:solidFill>
                  <a:srgbClr val="FF0000"/>
                </a:solidFill>
              </a:rPr>
              <a:t>E’ </a:t>
            </a:r>
            <a:r>
              <a:rPr lang="en-US" sz="1400" i="1" dirty="0">
                <a:solidFill>
                  <a:srgbClr val="0021A5"/>
                </a:solidFill>
              </a:rPr>
              <a:t>)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17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73880" y="4331724"/>
            <a:ext cx="4724400" cy="62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600" b="1" dirty="0"/>
              <a:t>Measured performance: </a:t>
            </a:r>
            <a:r>
              <a:rPr lang="en-US" sz="1600" b="1" dirty="0">
                <a:solidFill>
                  <a:srgbClr val="FF4A00"/>
                </a:solidFill>
              </a:rPr>
              <a:t>simple read/write (µs)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400" b="1" dirty="0">
                <a:solidFill>
                  <a:srgbClr val="0021A5"/>
                </a:solidFill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486400" y="4153336"/>
            <a:ext cx="3002247" cy="197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b="1" dirty="0"/>
              <a:t>Progress </a:t>
            </a:r>
            <a:r>
              <a:rPr lang="en-US" sz="1800" dirty="0"/>
              <a:t>(measurements)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Able to measure all listed parameters except:</a:t>
            </a:r>
          </a:p>
          <a:p>
            <a:pPr marL="4540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4540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10967"/>
              </p:ext>
            </p:extLst>
          </p:nvPr>
        </p:nvGraphicFramePr>
        <p:xfrm>
          <a:off x="298640" y="5004136"/>
          <a:ext cx="4474880" cy="1120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361">
                  <a:extLst>
                    <a:ext uri="{9D8B030D-6E8A-4147-A177-3AD203B41FA5}">
                      <a16:colId xmlns:a16="http://schemas.microsoft.com/office/drawing/2014/main" xmlns="" val="2081983738"/>
                    </a:ext>
                  </a:extLst>
                </a:gridCol>
                <a:gridCol w="617177">
                  <a:extLst>
                    <a:ext uri="{9D8B030D-6E8A-4147-A177-3AD203B41FA5}">
                      <a16:colId xmlns:a16="http://schemas.microsoft.com/office/drawing/2014/main" xmlns="" val="5897263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xmlns="" val="272806567"/>
                    </a:ext>
                  </a:extLst>
                </a:gridCol>
                <a:gridCol w="466724">
                  <a:extLst>
                    <a:ext uri="{9D8B030D-6E8A-4147-A177-3AD203B41FA5}">
                      <a16:colId xmlns:a16="http://schemas.microsoft.com/office/drawing/2014/main" xmlns="" val="61487231"/>
                    </a:ext>
                  </a:extLst>
                </a:gridCol>
                <a:gridCol w="462087">
                  <a:extLst>
                    <a:ext uri="{9D8B030D-6E8A-4147-A177-3AD203B41FA5}">
                      <a16:colId xmlns:a16="http://schemas.microsoft.com/office/drawing/2014/main" xmlns="" val="1250338574"/>
                    </a:ext>
                  </a:extLst>
                </a:gridCol>
                <a:gridCol w="462087">
                  <a:extLst>
                    <a:ext uri="{9D8B030D-6E8A-4147-A177-3AD203B41FA5}">
                      <a16:colId xmlns:a16="http://schemas.microsoft.com/office/drawing/2014/main" xmlns="" val="91718681"/>
                    </a:ext>
                  </a:extLst>
                </a:gridCol>
                <a:gridCol w="522361">
                  <a:extLst>
                    <a:ext uri="{9D8B030D-6E8A-4147-A177-3AD203B41FA5}">
                      <a16:colId xmlns:a16="http://schemas.microsoft.com/office/drawing/2014/main" xmlns="" val="1912459760"/>
                    </a:ext>
                  </a:extLst>
                </a:gridCol>
                <a:gridCol w="291318">
                  <a:extLst>
                    <a:ext uri="{9D8B030D-6E8A-4147-A177-3AD203B41FA5}">
                      <a16:colId xmlns:a16="http://schemas.microsoft.com/office/drawing/2014/main" xmlns="" val="488936130"/>
                    </a:ext>
                  </a:extLst>
                </a:gridCol>
                <a:gridCol w="321454">
                  <a:extLst>
                    <a:ext uri="{9D8B030D-6E8A-4147-A177-3AD203B41FA5}">
                      <a16:colId xmlns:a16="http://schemas.microsoft.com/office/drawing/2014/main" xmlns="" val="1999855472"/>
                    </a:ext>
                  </a:extLst>
                </a:gridCol>
                <a:gridCol w="361636">
                  <a:extLst>
                    <a:ext uri="{9D8B030D-6E8A-4147-A177-3AD203B41FA5}">
                      <a16:colId xmlns:a16="http://schemas.microsoft.com/office/drawing/2014/main" xmlns="" val="1337766094"/>
                    </a:ext>
                  </a:extLst>
                </a:gridCol>
              </a:tblGrid>
              <a:tr h="235141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 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 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 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 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</a:rPr>
                        <a:t>E’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6905819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>
                          <a:effectLst/>
                        </a:rPr>
                        <a:t> 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 0.725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0.519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198727597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>
                          <a:effectLst/>
                        </a:rPr>
                        <a:t> 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91250612"/>
                  </a:ext>
                </a:extLst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209894" y="1407383"/>
            <a:ext cx="5134375" cy="2839752"/>
            <a:chOff x="610471" y="1370405"/>
            <a:chExt cx="4777248" cy="264223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/>
            <a:srcRect l="42729"/>
            <a:stretch/>
          </p:blipFill>
          <p:spPr>
            <a:xfrm>
              <a:off x="610471" y="1370405"/>
              <a:ext cx="4777248" cy="2642230"/>
            </a:xfrm>
            <a:prstGeom prst="rect">
              <a:avLst/>
            </a:prstGeom>
          </p:spPr>
        </p:pic>
        <p:sp>
          <p:nvSpPr>
            <p:cNvPr id="26" name="Rectangle 2"/>
            <p:cNvSpPr/>
            <p:nvPr/>
          </p:nvSpPr>
          <p:spPr bwMode="auto">
            <a:xfrm>
              <a:off x="3794412" y="1945955"/>
              <a:ext cx="1509108" cy="1254661"/>
            </a:xfrm>
            <a:prstGeom prst="rect">
              <a:avLst/>
            </a:prstGeom>
            <a:noFill/>
            <a:ln w="19050" cap="flat" cmpd="sng" algn="ctr">
              <a:solidFill>
                <a:srgbClr val="FF4A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Freeform: Shape 3"/>
            <p:cNvSpPr/>
            <p:nvPr/>
          </p:nvSpPr>
          <p:spPr bwMode="auto">
            <a:xfrm>
              <a:off x="1202647" y="1876659"/>
              <a:ext cx="2371134" cy="1380796"/>
            </a:xfrm>
            <a:custGeom>
              <a:avLst/>
              <a:gdLst>
                <a:gd name="connsiteX0" fmla="*/ 0 w 2770495"/>
                <a:gd name="connsiteY0" fmla="*/ 225188 h 1596788"/>
                <a:gd name="connsiteX1" fmla="*/ 6824 w 2770495"/>
                <a:gd name="connsiteY1" fmla="*/ 0 h 1596788"/>
                <a:gd name="connsiteX2" fmla="*/ 2763672 w 2770495"/>
                <a:gd name="connsiteY2" fmla="*/ 6824 h 1596788"/>
                <a:gd name="connsiteX3" fmla="*/ 2770495 w 2770495"/>
                <a:gd name="connsiteY3" fmla="*/ 1596788 h 1596788"/>
                <a:gd name="connsiteX4" fmla="*/ 6824 w 2770495"/>
                <a:gd name="connsiteY4" fmla="*/ 1596788 h 1596788"/>
                <a:gd name="connsiteX5" fmla="*/ 6824 w 2770495"/>
                <a:gd name="connsiteY5" fmla="*/ 1398896 h 15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0495" h="1596788">
                  <a:moveTo>
                    <a:pt x="0" y="225188"/>
                  </a:moveTo>
                  <a:lnTo>
                    <a:pt x="6824" y="0"/>
                  </a:lnTo>
                  <a:lnTo>
                    <a:pt x="2763672" y="6824"/>
                  </a:lnTo>
                  <a:cubicBezTo>
                    <a:pt x="2765946" y="536812"/>
                    <a:pt x="2768221" y="1066800"/>
                    <a:pt x="2770495" y="1596788"/>
                  </a:cubicBezTo>
                  <a:lnTo>
                    <a:pt x="6824" y="1596788"/>
                  </a:lnTo>
                  <a:lnTo>
                    <a:pt x="6824" y="1398896"/>
                  </a:lnTo>
                </a:path>
              </a:pathLst>
            </a:custGeom>
            <a:noFill/>
            <a:ln w="19050" cap="flat" cmpd="sng" algn="ctr">
              <a:solidFill>
                <a:srgbClr val="FF4A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4513580" y="3488690"/>
            <a:ext cx="429260" cy="104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/>
      <p:bldP spid="36" grpId="0"/>
      <p:bldP spid="2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1866125" y="6205889"/>
            <a:ext cx="284557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indent="-114300"/>
            <a:r>
              <a:rPr lang="en-US" sz="1200" dirty="0"/>
              <a:t>* </a:t>
            </a:r>
            <a:r>
              <a:rPr lang="en-US" sz="1100" dirty="0"/>
              <a:t>DRE: Data Reordering/Rearrangement Engine from Lawrence Livermore National Lab (LLNL)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26425" y="980525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837630" y="823532"/>
            <a:ext cx="4045563" cy="76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Prototype platform: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FPGA + HMC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= Emulation of CMC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91650" y="3715855"/>
            <a:ext cx="549579" cy="252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P3: Custom Memory Cube Research Platform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228600" y="3953240"/>
            <a:ext cx="855726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600" b="1" dirty="0"/>
              <a:t>Measured performance: </a:t>
            </a:r>
            <a:r>
              <a:rPr lang="en-US" sz="1600" b="1" dirty="0">
                <a:solidFill>
                  <a:srgbClr val="FF4A00"/>
                </a:solidFill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</a:rPr>
              <a:t>in </a:t>
            </a:r>
            <a:r>
              <a:rPr lang="en-US" sz="1600" b="1" dirty="0" err="1">
                <a:solidFill>
                  <a:srgbClr val="0021A5"/>
                </a:solidFill>
              </a:rPr>
              <a:t>ms</a:t>
            </a:r>
            <a:r>
              <a:rPr lang="en-US" sz="1600" b="1" dirty="0">
                <a:solidFill>
                  <a:srgbClr val="0021A5"/>
                </a:solidFill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228600" y="5099407"/>
            <a:ext cx="7496703" cy="33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600" b="1" dirty="0"/>
              <a:t>Measured performance: </a:t>
            </a:r>
            <a:r>
              <a:rPr lang="en-US" sz="1600" b="1" dirty="0" err="1">
                <a:solidFill>
                  <a:srgbClr val="FF4A00"/>
                </a:solidFill>
              </a:rPr>
              <a:t>SpMV</a:t>
            </a:r>
            <a:r>
              <a:rPr lang="en-US" sz="1600" b="1" dirty="0">
                <a:solidFill>
                  <a:srgbClr val="FF4A00"/>
                </a:solidFill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</a:rPr>
              <a:t>24</a:t>
            </a:r>
            <a:r>
              <a:rPr lang="en-US" sz="1600" b="1" dirty="0">
                <a:solidFill>
                  <a:srgbClr val="0021A5"/>
                </a:solidFill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</a:rPr>
              <a:t>24</a:t>
            </a:r>
            <a:r>
              <a:rPr lang="en-US" sz="1600" b="1" dirty="0">
                <a:solidFill>
                  <a:srgbClr val="0021A5"/>
                </a:solidFill>
              </a:rPr>
              <a:t> matrix)</a:t>
            </a:r>
            <a:endParaRPr lang="en-US" sz="1600" b="1" dirty="0">
              <a:solidFill>
                <a:srgbClr val="FF4A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5524151" y="1810393"/>
            <a:ext cx="3459450" cy="198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FF4A00"/>
                </a:solidFill>
              </a:rPr>
              <a:t>Usability &amp; flexibility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Implemented &amp; measured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kernels and apps </a:t>
            </a:r>
            <a:r>
              <a:rPr lang="en-US" sz="2000" dirty="0">
                <a:solidFill>
                  <a:srgbClr val="FF4A00"/>
                </a:solidFill>
              </a:rPr>
              <a:t>using HT</a:t>
            </a:r>
          </a:p>
          <a:p>
            <a:pPr marL="4540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Vector Addition </a:t>
            </a:r>
            <a:r>
              <a:rPr lang="en-US" sz="1800" dirty="0">
                <a:solidFill>
                  <a:schemeClr val="tx1"/>
                </a:solidFill>
              </a:rPr>
              <a:t>(emulates DRE* “fill” op)</a:t>
            </a:r>
          </a:p>
          <a:p>
            <a:pPr marL="454025" lvl="1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DRE app: </a:t>
            </a:r>
            <a:r>
              <a:rPr lang="en-US" sz="1800" dirty="0" err="1">
                <a:solidFill>
                  <a:srgbClr val="0021A5"/>
                </a:solidFill>
              </a:rPr>
              <a:t>SpMV</a:t>
            </a:r>
            <a:r>
              <a:rPr lang="en-US" sz="1800" dirty="0">
                <a:solidFill>
                  <a:srgbClr val="0021A5"/>
                </a:solidFill>
              </a:rPr>
              <a:t>**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6256689"/>
            <a:ext cx="1803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 indent="-177800"/>
            <a:r>
              <a:rPr lang="en-US" sz="1100" dirty="0">
                <a:solidFill>
                  <a:srgbClr val="0021A5"/>
                </a:solidFill>
              </a:rPr>
              <a:t>** </a:t>
            </a:r>
            <a:r>
              <a:rPr lang="en-US" sz="1100" dirty="0" err="1">
                <a:solidFill>
                  <a:srgbClr val="0021A5"/>
                </a:solidFill>
              </a:rPr>
              <a:t>SpMV</a:t>
            </a:r>
            <a:r>
              <a:rPr lang="en-US" sz="1100" dirty="0">
                <a:solidFill>
                  <a:srgbClr val="0021A5"/>
                </a:solidFill>
              </a:rPr>
              <a:t>: </a:t>
            </a:r>
            <a:r>
              <a:rPr lang="en-US" sz="1100" dirty="0"/>
              <a:t>sparse matrix-vector multiplication</a:t>
            </a:r>
          </a:p>
          <a:p>
            <a:pPr marL="114300" indent="-114300"/>
            <a:endParaRPr lang="en-US" sz="11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6394"/>
              </p:ext>
            </p:extLst>
          </p:nvPr>
        </p:nvGraphicFramePr>
        <p:xfrm>
          <a:off x="982810" y="4240578"/>
          <a:ext cx="7058451" cy="783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141">
                  <a:extLst>
                    <a:ext uri="{9D8B030D-6E8A-4147-A177-3AD203B41FA5}">
                      <a16:colId xmlns:a16="http://schemas.microsoft.com/office/drawing/2014/main" xmlns="" val="2761718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979392763"/>
                    </a:ext>
                  </a:extLst>
                </a:gridCol>
                <a:gridCol w="996117">
                  <a:extLst>
                    <a:ext uri="{9D8B030D-6E8A-4147-A177-3AD203B41FA5}">
                      <a16:colId xmlns:a16="http://schemas.microsoft.com/office/drawing/2014/main" xmlns="" val="2981157145"/>
                    </a:ext>
                  </a:extLst>
                </a:gridCol>
                <a:gridCol w="819430">
                  <a:extLst>
                    <a:ext uri="{9D8B030D-6E8A-4147-A177-3AD203B41FA5}">
                      <a16:colId xmlns:a16="http://schemas.microsoft.com/office/drawing/2014/main" xmlns="" val="3611501576"/>
                    </a:ext>
                  </a:extLst>
                </a:gridCol>
                <a:gridCol w="848138">
                  <a:extLst>
                    <a:ext uri="{9D8B030D-6E8A-4147-A177-3AD203B41FA5}">
                      <a16:colId xmlns:a16="http://schemas.microsoft.com/office/drawing/2014/main" xmlns="" val="3002549966"/>
                    </a:ext>
                  </a:extLst>
                </a:gridCol>
                <a:gridCol w="795449">
                  <a:extLst>
                    <a:ext uri="{9D8B030D-6E8A-4147-A177-3AD203B41FA5}">
                      <a16:colId xmlns:a16="http://schemas.microsoft.com/office/drawing/2014/main" xmlns="" val="157797244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xmlns="" val="3587762488"/>
                    </a:ext>
                  </a:extLst>
                </a:gridCol>
                <a:gridCol w="577272">
                  <a:extLst>
                    <a:ext uri="{9D8B030D-6E8A-4147-A177-3AD203B41FA5}">
                      <a16:colId xmlns:a16="http://schemas.microsoft.com/office/drawing/2014/main" xmlns="" val="3368343294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xmlns="" val="1638293897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 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 (ms)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  </a:t>
                      </a:r>
                      <a:r>
                        <a:rPr lang="en-US" sz="1500" kern="1200" baseline="0" dirty="0">
                          <a:effectLst/>
                        </a:rPr>
                        <a:t>    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      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   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    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   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 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 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E’ 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49363677"/>
                  </a:ext>
                </a:extLst>
              </a:tr>
              <a:tr h="4689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281.72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2975816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64454"/>
              </p:ext>
            </p:extLst>
          </p:nvPr>
        </p:nvGraphicFramePr>
        <p:xfrm>
          <a:off x="981635" y="5404267"/>
          <a:ext cx="7028329" cy="72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41">
                  <a:extLst>
                    <a:ext uri="{9D8B030D-6E8A-4147-A177-3AD203B41FA5}">
                      <a16:colId xmlns:a16="http://schemas.microsoft.com/office/drawing/2014/main" xmlns="" val="42903596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999395393"/>
                    </a:ext>
                  </a:extLst>
                </a:gridCol>
                <a:gridCol w="872196">
                  <a:extLst>
                    <a:ext uri="{9D8B030D-6E8A-4147-A177-3AD203B41FA5}">
                      <a16:colId xmlns:a16="http://schemas.microsoft.com/office/drawing/2014/main" xmlns="" val="1646894214"/>
                    </a:ext>
                  </a:extLst>
                </a:gridCol>
                <a:gridCol w="886263">
                  <a:extLst>
                    <a:ext uri="{9D8B030D-6E8A-4147-A177-3AD203B41FA5}">
                      <a16:colId xmlns:a16="http://schemas.microsoft.com/office/drawing/2014/main" xmlns="" val="2829780878"/>
                    </a:ext>
                  </a:extLst>
                </a:gridCol>
                <a:gridCol w="875104">
                  <a:extLst>
                    <a:ext uri="{9D8B030D-6E8A-4147-A177-3AD203B41FA5}">
                      <a16:colId xmlns:a16="http://schemas.microsoft.com/office/drawing/2014/main" xmlns="" val="263569822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xmlns="" val="4177353154"/>
                    </a:ext>
                  </a:extLst>
                </a:gridCol>
                <a:gridCol w="555980">
                  <a:extLst>
                    <a:ext uri="{9D8B030D-6E8A-4147-A177-3AD203B41FA5}">
                      <a16:colId xmlns:a16="http://schemas.microsoft.com/office/drawing/2014/main" xmlns="" val="419602723"/>
                    </a:ext>
                  </a:extLst>
                </a:gridCol>
                <a:gridCol w="577272">
                  <a:extLst>
                    <a:ext uri="{9D8B030D-6E8A-4147-A177-3AD203B41FA5}">
                      <a16:colId xmlns:a16="http://schemas.microsoft.com/office/drawing/2014/main" xmlns="" val="3512048316"/>
                    </a:ext>
                  </a:extLst>
                </a:gridCol>
                <a:gridCol w="615752">
                  <a:extLst>
                    <a:ext uri="{9D8B030D-6E8A-4147-A177-3AD203B41FA5}">
                      <a16:colId xmlns:a16="http://schemas.microsoft.com/office/drawing/2014/main" xmlns="" val="491628777"/>
                    </a:ext>
                  </a:extLst>
                </a:gridCol>
              </a:tblGrid>
              <a:tr h="256419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 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  </a:t>
                      </a:r>
                      <a:r>
                        <a:rPr lang="en-US" sz="1500" kern="1200" baseline="0" dirty="0">
                          <a:effectLst/>
                        </a:rPr>
                        <a:t>    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       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    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   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   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 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M4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 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M5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>
                          <a:effectLst/>
                        </a:rPr>
                        <a:t>   </a:t>
                      </a:r>
                      <a:r>
                        <a:rPr lang="en-US" sz="1500" kern="1200">
                          <a:solidFill>
                            <a:srgbClr val="000000"/>
                          </a:solidFill>
                          <a:effectLst/>
                        </a:rPr>
                        <a:t>E’ 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10369999"/>
                  </a:ext>
                </a:extLst>
              </a:tr>
              <a:tr h="468980"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1580.14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1559.65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1460.57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839.84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36416942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10471" y="1370405"/>
            <a:ext cx="4777248" cy="2642230"/>
            <a:chOff x="610471" y="1370405"/>
            <a:chExt cx="4777248" cy="26422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42729"/>
            <a:stretch/>
          </p:blipFill>
          <p:spPr>
            <a:xfrm>
              <a:off x="610471" y="1370405"/>
              <a:ext cx="4777248" cy="2642230"/>
            </a:xfrm>
            <a:prstGeom prst="rect">
              <a:avLst/>
            </a:prstGeom>
          </p:spPr>
        </p:pic>
        <p:sp>
          <p:nvSpPr>
            <p:cNvPr id="22" name="Rectangle 2"/>
            <p:cNvSpPr/>
            <p:nvPr/>
          </p:nvSpPr>
          <p:spPr bwMode="auto">
            <a:xfrm>
              <a:off x="3794412" y="1945955"/>
              <a:ext cx="1509108" cy="1254661"/>
            </a:xfrm>
            <a:prstGeom prst="rect">
              <a:avLst/>
            </a:prstGeom>
            <a:noFill/>
            <a:ln w="19050" cap="flat" cmpd="sng" algn="ctr">
              <a:solidFill>
                <a:srgbClr val="FF4A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Freeform: Shape 3"/>
            <p:cNvSpPr/>
            <p:nvPr/>
          </p:nvSpPr>
          <p:spPr bwMode="auto">
            <a:xfrm>
              <a:off x="1202647" y="1876659"/>
              <a:ext cx="2371134" cy="1380796"/>
            </a:xfrm>
            <a:custGeom>
              <a:avLst/>
              <a:gdLst>
                <a:gd name="connsiteX0" fmla="*/ 0 w 2770495"/>
                <a:gd name="connsiteY0" fmla="*/ 225188 h 1596788"/>
                <a:gd name="connsiteX1" fmla="*/ 6824 w 2770495"/>
                <a:gd name="connsiteY1" fmla="*/ 0 h 1596788"/>
                <a:gd name="connsiteX2" fmla="*/ 2763672 w 2770495"/>
                <a:gd name="connsiteY2" fmla="*/ 6824 h 1596788"/>
                <a:gd name="connsiteX3" fmla="*/ 2770495 w 2770495"/>
                <a:gd name="connsiteY3" fmla="*/ 1596788 h 1596788"/>
                <a:gd name="connsiteX4" fmla="*/ 6824 w 2770495"/>
                <a:gd name="connsiteY4" fmla="*/ 1596788 h 1596788"/>
                <a:gd name="connsiteX5" fmla="*/ 6824 w 2770495"/>
                <a:gd name="connsiteY5" fmla="*/ 1398896 h 15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0495" h="1596788">
                  <a:moveTo>
                    <a:pt x="0" y="225188"/>
                  </a:moveTo>
                  <a:lnTo>
                    <a:pt x="6824" y="0"/>
                  </a:lnTo>
                  <a:lnTo>
                    <a:pt x="2763672" y="6824"/>
                  </a:lnTo>
                  <a:cubicBezTo>
                    <a:pt x="2765946" y="536812"/>
                    <a:pt x="2768221" y="1066800"/>
                    <a:pt x="2770495" y="1596788"/>
                  </a:cubicBezTo>
                  <a:lnTo>
                    <a:pt x="6824" y="1596788"/>
                  </a:lnTo>
                  <a:lnTo>
                    <a:pt x="6824" y="1398896"/>
                  </a:lnTo>
                </a:path>
              </a:pathLst>
            </a:custGeom>
            <a:noFill/>
            <a:ln w="19050" cap="flat" cmpd="sng" algn="ctr">
              <a:solidFill>
                <a:srgbClr val="FF4A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1826260" y="3310890"/>
            <a:ext cx="393700" cy="922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8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P3: Custom Memory Cube Research Platform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17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87953" y="792999"/>
            <a:ext cx="4527947" cy="77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2763" indent="-288925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21A5"/>
                </a:solidFill>
              </a:rPr>
              <a:t>Notional </a:t>
            </a:r>
            <a:r>
              <a:rPr lang="en-US" altLang="zh-CN" sz="2000" dirty="0"/>
              <a:t>CMC architecture*</a:t>
            </a:r>
          </a:p>
          <a:p>
            <a:pPr marL="512763" indent="-288925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/>
              <a:t>Performance modelling</a:t>
            </a: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4908812" y="6197518"/>
            <a:ext cx="29099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68275" indent="-168275"/>
            <a:r>
              <a:rPr lang="en-US" sz="1200" dirty="0"/>
              <a:t>** </a:t>
            </a:r>
            <a:r>
              <a:rPr lang="en-US" sz="1100" dirty="0"/>
              <a:t>VB: view buffer in DRE logic</a:t>
            </a:r>
          </a:p>
          <a:p>
            <a:endParaRPr lang="en-US" sz="1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759179" y="6180061"/>
            <a:ext cx="2901261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928" y="992312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57044"/>
          <a:stretch/>
        </p:blipFill>
        <p:spPr>
          <a:xfrm>
            <a:off x="400928" y="1563393"/>
            <a:ext cx="3265636" cy="2405904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-3527811" y="2301892"/>
            <a:ext cx="3190937" cy="1791156"/>
          </a:xfrm>
          <a:prstGeom prst="rect">
            <a:avLst/>
          </a:prstGeom>
          <a:solidFill>
            <a:srgbClr val="D1FFE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21A5"/>
                </a:solidFill>
              </a:rPr>
              <a:t>   Going forward</a:t>
            </a:r>
            <a:endParaRPr lang="en-US" altLang="zh-CN" sz="2000" dirty="0"/>
          </a:p>
          <a:p>
            <a:pPr marL="288925" indent="-288925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Able to measure </a:t>
            </a:r>
            <a:r>
              <a:rPr lang="en-US" sz="1600" dirty="0">
                <a:solidFill>
                  <a:srgbClr val="0033CC"/>
                </a:solidFill>
              </a:rPr>
              <a:t>all identified parameters</a:t>
            </a:r>
            <a:r>
              <a:rPr lang="en-US" sz="1600" dirty="0"/>
              <a:t> in CMC platform</a:t>
            </a:r>
            <a:endParaRPr lang="en-US" sz="1600" dirty="0">
              <a:solidFill>
                <a:srgbClr val="0033CC"/>
              </a:solidFill>
            </a:endParaRPr>
          </a:p>
          <a:p>
            <a:pPr marL="288925" indent="-288925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Map </a:t>
            </a:r>
            <a:r>
              <a:rPr lang="en-US" sz="1600" dirty="0">
                <a:solidFill>
                  <a:srgbClr val="0033CC"/>
                </a:solidFill>
              </a:rPr>
              <a:t>measured </a:t>
            </a:r>
            <a:r>
              <a:rPr lang="en-US" sz="1600" dirty="0"/>
              <a:t>values to </a:t>
            </a:r>
            <a:r>
              <a:rPr lang="en-US" sz="1600" dirty="0">
                <a:solidFill>
                  <a:srgbClr val="0033CC"/>
                </a:solidFill>
              </a:rPr>
              <a:t>model</a:t>
            </a:r>
            <a:r>
              <a:rPr lang="en-US" sz="1600" dirty="0"/>
              <a:t> values of notional CMC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4837" y="4093048"/>
            <a:ext cx="377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rgbClr val="0033CC"/>
                </a:solidFill>
              </a:rPr>
              <a:t>Measured to model parameter mapping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2395"/>
          <a:stretch/>
        </p:blipFill>
        <p:spPr>
          <a:xfrm>
            <a:off x="4526267" y="1561172"/>
            <a:ext cx="4379266" cy="2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978" y="4093048"/>
            <a:ext cx="3881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4A00"/>
                </a:solidFill>
              </a:rPr>
              <a:t>Selected notional CMC model </a:t>
            </a:r>
            <a:r>
              <a:rPr lang="en-US" dirty="0">
                <a:solidFill>
                  <a:srgbClr val="0033CC"/>
                </a:solidFill>
              </a:rPr>
              <a:t>from published work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4A00"/>
                </a:solidFill>
              </a:rPr>
              <a:t>Identified hardware parameters </a:t>
            </a:r>
            <a:r>
              <a:rPr lang="en-US" dirty="0">
                <a:solidFill>
                  <a:srgbClr val="0033CC"/>
                </a:solidFill>
              </a:rPr>
              <a:t>required by performance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4A00"/>
                </a:solidFill>
              </a:rPr>
              <a:t>Mapped measurement points to model parameters </a:t>
            </a:r>
            <a:r>
              <a:rPr lang="en-US" dirty="0">
                <a:solidFill>
                  <a:srgbClr val="0021A5"/>
                </a:solidFill>
              </a:rPr>
              <a:t>as required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376011" y="4384865"/>
                <a:ext cx="7093109" cy="153695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95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𝐿𝑎𝑡𝑒𝑛𝑐𝑦</m:t>
                    </m:r>
                    <m:r>
                      <a:rPr lang="en-US" sz="95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95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9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5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9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5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95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9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h𝑜𝑠𝑡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h𝑜𝑠𝑡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𝐷𝑅𝐸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5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95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𝐿𝑎𝑡𝑒𝑛𝑐𝑦</m:t>
                    </m:r>
                    <m:r>
                      <a:rPr lang="en-US" sz="95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95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9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9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95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9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9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sSup>
                      <m:sSupPr>
                        <m:ctrlPr>
                          <a:rPr lang="en-US" sz="95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9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9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50" b="0" i="1" smtClean="0">
                        <a:latin typeface="Cambria Math" panose="02040503050406030204" pitchFamily="18" charset="0"/>
                      </a:rPr>
                      <m:t>𝑇𝑆𝑉</m:t>
                    </m:r>
                  </m:oMath>
                </a14:m>
                <a:r>
                  <a:rPr lang="en-US" sz="95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95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9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∗∗(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𝑐𝑢𝑟𝑟𝑒𝑛𝑡𝑙𝑦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𝑐𝑎𝑛𝑛𝑜𝑡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𝑑𝑒𝑡𝑒𝑟𝑚𝑖𝑛𝑒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95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9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lnSpc>
                    <a:spcPct val="120000"/>
                  </a:lnSpc>
                </a:pPr>
                <a:endParaRPr lang="en-US" sz="9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9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5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9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11" y="4384865"/>
                <a:ext cx="7093109" cy="1536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5660873" y="3338332"/>
            <a:ext cx="365113" cy="1013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sz="3400" dirty="0"/>
              <a:t>P4: CMS* Endcap L-1 Muon Trigger </a:t>
            </a:r>
            <a:endParaRPr lang="en-US" sz="4000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533400" y="4315554"/>
            <a:ext cx="5829300" cy="1628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sz="2100" b="1" i="1" dirty="0"/>
              <a:t>Use Vivado HLS for development of next-generation CMS code to ensure: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kern="0" dirty="0">
                <a:solidFill>
                  <a:srgbClr val="FF4A00"/>
                </a:solidFill>
              </a:rPr>
              <a:t>Parallel development </a:t>
            </a:r>
            <a:r>
              <a:rPr kumimoji="0" lang="en-US" sz="1900" u="none" strike="noStrike" cap="none" normalizeH="0" dirty="0">
                <a:ln>
                  <a:noFill/>
                </a:ln>
                <a:effectLst/>
              </a:rPr>
              <a:t>of firmware &amp; C++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Increased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2000" kern="0" dirty="0">
                <a:solidFill>
                  <a:srgbClr val="FF4A00"/>
                </a:solidFill>
              </a:rPr>
              <a:t>flexibility</a:t>
            </a:r>
            <a:r>
              <a:rPr lang="en-US" sz="2000" kern="0" dirty="0">
                <a:solidFill>
                  <a:srgbClr val="0021A5"/>
                </a:solidFill>
              </a:rPr>
              <a:t>, </a:t>
            </a:r>
            <a:r>
              <a:rPr lang="en-US" sz="1900" dirty="0"/>
              <a:t>reduced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2000" kern="0" dirty="0">
                <a:solidFill>
                  <a:srgbClr val="FF4A00"/>
                </a:solidFill>
              </a:rPr>
              <a:t>development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Consistent </a:t>
            </a:r>
            <a:r>
              <a:rPr lang="en-US" sz="2000" kern="0" dirty="0">
                <a:solidFill>
                  <a:srgbClr val="FF4A00"/>
                </a:solidFill>
              </a:rPr>
              <a:t>high-level (C++) verification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" y="909935"/>
            <a:ext cx="1997412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990600"/>
            <a:ext cx="5317993" cy="3096008"/>
          </a:xfrm>
          <a:prstGeom prst="rect">
            <a:avLst/>
          </a:prstGeom>
          <a:solidFill>
            <a:srgbClr val="FFF2CD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Code-development time</a:t>
            </a:r>
          </a:p>
          <a:p>
            <a:pPr marL="401638" indent="-2238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900" kern="0" dirty="0">
                <a:solidFill>
                  <a:srgbClr val="FF4A00"/>
                </a:solidFill>
              </a:rPr>
              <a:t>several</a:t>
            </a:r>
            <a:r>
              <a:rPr lang="en-US" sz="2000" kern="0" dirty="0">
                <a:solidFill>
                  <a:srgbClr val="FF4A00"/>
                </a:solidFill>
              </a:rPr>
              <a:t> </a:t>
            </a:r>
            <a:r>
              <a:rPr lang="en-US" sz="1900" kern="0" dirty="0">
                <a:solidFill>
                  <a:srgbClr val="FF4A00"/>
                </a:solidFill>
              </a:rPr>
              <a:t>years</a:t>
            </a:r>
            <a:r>
              <a:rPr lang="en-US" sz="2000" kern="0" dirty="0">
                <a:solidFill>
                  <a:srgbClr val="FF4A00"/>
                </a:solidFill>
              </a:rPr>
              <a:t> </a:t>
            </a:r>
            <a:r>
              <a:rPr lang="en-US" sz="1900" dirty="0">
                <a:solidFill>
                  <a:srgbClr val="0021A5"/>
                </a:solidFill>
              </a:rPr>
              <a:t>and </a:t>
            </a:r>
            <a:r>
              <a:rPr lang="en-US" sz="1900" kern="0" dirty="0">
                <a:solidFill>
                  <a:srgbClr val="FF4A00"/>
                </a:solidFill>
              </a:rPr>
              <a:t>&gt;4000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kern="0" dirty="0">
                <a:solidFill>
                  <a:srgbClr val="0021A5"/>
                </a:solidFill>
              </a:rPr>
              <a:t>lines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>
                <a:solidFill>
                  <a:srgbClr val="0021A5"/>
                </a:solidFill>
              </a:rPr>
              <a:t>of Verilog implementation required originally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 complexity</a:t>
            </a:r>
          </a:p>
          <a:p>
            <a:pPr marL="404813" indent="-2349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900" kern="0" dirty="0">
                <a:solidFill>
                  <a:srgbClr val="0021A5"/>
                </a:solidFill>
              </a:rPr>
              <a:t>Development and maintenance complexity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>
                <a:solidFill>
                  <a:srgbClr val="FF4A00"/>
                </a:solidFill>
              </a:rPr>
              <a:t>rapidly increasing </a:t>
            </a:r>
            <a:r>
              <a:rPr lang="en-US" sz="1900" kern="0" dirty="0">
                <a:solidFill>
                  <a:srgbClr val="0021A5"/>
                </a:solidFill>
              </a:rPr>
              <a:t>with every version</a:t>
            </a:r>
            <a:endParaRPr lang="en-US" sz="1900" dirty="0">
              <a:solidFill>
                <a:srgbClr val="FF4A00"/>
              </a:solidFill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Verification for physicists (in C++)</a:t>
            </a:r>
          </a:p>
          <a:p>
            <a:pPr marL="404813" indent="-2349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I</a:t>
            </a:r>
            <a:r>
              <a:rPr lang="en-US" sz="1900" dirty="0">
                <a:solidFill>
                  <a:srgbClr val="0021A5"/>
                </a:solidFill>
              </a:rPr>
              <a:t>ncreasingly difficult to maintain  </a:t>
            </a:r>
            <a:r>
              <a:rPr lang="en-US" sz="1900" kern="0" dirty="0">
                <a:solidFill>
                  <a:srgbClr val="FF4A00"/>
                </a:solidFill>
              </a:rPr>
              <a:t>consistency </a:t>
            </a:r>
            <a:r>
              <a:rPr lang="en-US" sz="1900" kern="0" dirty="0">
                <a:solidFill>
                  <a:srgbClr val="0021A5"/>
                </a:solidFill>
              </a:rPr>
              <a:t>b/w </a:t>
            </a:r>
            <a:r>
              <a:rPr lang="en-US" sz="1900" kern="0" dirty="0">
                <a:solidFill>
                  <a:srgbClr val="FF4A00"/>
                </a:solidFill>
              </a:rPr>
              <a:t>C++ &amp; RTL models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/>
          <a:srcRect b="8015"/>
          <a:stretch>
            <a:fillRect/>
          </a:stretch>
        </p:blipFill>
        <p:spPr bwMode="auto">
          <a:xfrm>
            <a:off x="138229" y="1533241"/>
            <a:ext cx="3886200" cy="2057329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298919" y="3805535"/>
            <a:ext cx="1072681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35" name="Picture 34" descr="cern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758" y="4786455"/>
            <a:ext cx="785922" cy="7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 descr="http://photos.wikimapia.org/p/00/01/25/64/68_big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634943" y="5619363"/>
            <a:ext cx="1675737" cy="3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892599" y="6172200"/>
            <a:ext cx="589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CMS: Compact Muon Solenoid, Large Hadron Collider (LHC) @ CERN</a:t>
            </a:r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524000" y="2895600"/>
            <a:ext cx="152400" cy="228600"/>
          </a:xfrm>
          <a:prstGeom prst="rect">
            <a:avLst/>
          </a:prstGeom>
          <a:noFill/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222719" y="2538604"/>
            <a:ext cx="152400" cy="228600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127462" y="2754504"/>
            <a:ext cx="152400" cy="228600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044912" y="2773087"/>
            <a:ext cx="152400" cy="228600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273512" y="2747687"/>
            <a:ext cx="152400" cy="228600"/>
          </a:xfrm>
          <a:prstGeom prst="rect">
            <a:avLst/>
          </a:prstGeom>
          <a:noFill/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159212" y="2916812"/>
            <a:ext cx="152400" cy="228600"/>
          </a:xfrm>
          <a:prstGeom prst="rect">
            <a:avLst/>
          </a:prstGeom>
          <a:noFill/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2149812" y="3124200"/>
            <a:ext cx="152400" cy="228600"/>
          </a:xfrm>
          <a:prstGeom prst="rect">
            <a:avLst/>
          </a:prstGeom>
          <a:noFill/>
        </p:spPr>
      </p:pic>
      <p:sp>
        <p:nvSpPr>
          <p:cNvPr id="45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46" name="Picture 4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6952281" y="4428913"/>
            <a:ext cx="988807" cy="26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6" descr="vivad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4943" y="4799395"/>
            <a:ext cx="801375" cy="6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345855" y="1278425"/>
            <a:ext cx="8874345" cy="2988775"/>
          </a:xfrm>
          <a:prstGeom prst="rect">
            <a:avLst/>
          </a:prstGeom>
          <a:solidFill>
            <a:srgbClr val="D1FFE8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b="1" i="1" dirty="0"/>
              <a:t>All 9 modules </a:t>
            </a:r>
            <a:r>
              <a:rPr kumimoji="0" lang="en-US" sz="2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 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CSC* Track-finder** redeveloped &amp; verified</a:t>
            </a:r>
          </a:p>
          <a:p>
            <a:pPr marL="403225" indent="-236538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A5"/>
                </a:solidFill>
              </a:rPr>
              <a:t>HLS &amp; RTL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consistency achieved </a:t>
            </a:r>
            <a:r>
              <a:rPr lang="en-US" dirty="0">
                <a:solidFill>
                  <a:srgbClr val="0021A5"/>
                </a:solidFill>
              </a:rPr>
              <a:t>through simulation</a:t>
            </a:r>
          </a:p>
          <a:p>
            <a:pPr marL="403225" marR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u="none" strike="noStrike" cap="none" normalizeH="0" dirty="0">
                <a:ln>
                  <a:noFill/>
                </a:ln>
                <a:solidFill>
                  <a:srgbClr val="0021A5"/>
                </a:solidFill>
                <a:effectLst/>
              </a:rPr>
              <a:t>Marked</a:t>
            </a:r>
            <a:r>
              <a:rPr kumimoji="0" lang="en-US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productivity</a:t>
            </a:r>
            <a:r>
              <a:rPr kumimoji="0" lang="en-US" u="none" strike="noStrike" cap="none" normalizeH="0" dirty="0">
                <a:ln>
                  <a:noFill/>
                </a:ln>
                <a:solidFill>
                  <a:srgbClr val="FF4A00"/>
                </a:solidFill>
                <a:effectLst/>
              </a:rPr>
              <a:t>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improvement</a:t>
            </a:r>
          </a:p>
          <a:p>
            <a:pPr>
              <a:spcBef>
                <a:spcPts val="500"/>
              </a:spcBef>
            </a:pPr>
            <a:r>
              <a:rPr lang="en-US" sz="2100" b="1" i="1" dirty="0"/>
              <a:t>Firmware verification completed on FPGA for 5 out of 9 modules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A5"/>
                </a:solidFill>
              </a:rPr>
              <a:t>HLS-generated outputs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consistent with baseline </a:t>
            </a:r>
            <a:r>
              <a:rPr lang="en-US" dirty="0">
                <a:solidFill>
                  <a:srgbClr val="0021A5"/>
                </a:solidFill>
              </a:rPr>
              <a:t>Verilog outputs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/>
              <a:t>Performance constraints satisfied &amp; resource 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usage comparable</a:t>
            </a:r>
          </a:p>
          <a:p>
            <a:pPr marL="404813" marR="0" indent="-238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solidFill>
                  <a:srgbClr val="0021A5"/>
                </a:solidFill>
              </a:rPr>
              <a:t>Resource statistics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better</a:t>
            </a:r>
            <a:r>
              <a:rPr lang="en-US" dirty="0">
                <a:solidFill>
                  <a:srgbClr val="FF4A00"/>
                </a:solidFill>
              </a:rPr>
              <a:t>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than Verilog </a:t>
            </a:r>
            <a:r>
              <a:rPr lang="en-US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impl</a:t>
            </a:r>
            <a:r>
              <a:rPr lang="en-US" dirty="0">
                <a:solidFill>
                  <a:srgbClr val="0021A5"/>
                </a:solidFill>
              </a:rPr>
              <a:t>ementation for majority of cases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A5"/>
                </a:solidFill>
              </a:rPr>
              <a:t>RTL optimizations using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high-level constructs</a:t>
            </a:r>
          </a:p>
          <a:p>
            <a:pPr>
              <a:spcBef>
                <a:spcPts val="500"/>
              </a:spcBef>
            </a:pPr>
            <a:r>
              <a:rPr lang="en-US" sz="2000" b="1" i="1" dirty="0"/>
              <a:t>Consistency between C++ &amp; RTL achieved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A5"/>
                </a:solidFill>
              </a:rPr>
              <a:t>HLS code </a:t>
            </a:r>
            <a:r>
              <a:rPr lang="en-US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compatible with g++ compiler</a:t>
            </a:r>
            <a:endParaRPr lang="en-US" dirty="0">
              <a:solidFill>
                <a:srgbClr val="FF4A00"/>
              </a:solidFill>
            </a:endParaRPr>
          </a:p>
          <a:p>
            <a:pPr marL="404813" indent="-238125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FF4A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04813" indent="-238125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FF4A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457200" y="152400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r>
              <a:rPr lang="en-US" sz="3400" kern="0"/>
              <a:t>P4: CMS Endcap L-1 Muon Trigger</a:t>
            </a:r>
            <a:endParaRPr lang="en-US" sz="3400" kern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400" y="757535"/>
            <a:ext cx="264556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4481" y="6555109"/>
            <a:ext cx="608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** CSC </a:t>
            </a:r>
            <a:r>
              <a:rPr lang="en-US" sz="1400" dirty="0"/>
              <a:t>Track-finder: Sub-system which identifies muon tracks from CSC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0275" y="6243934"/>
            <a:ext cx="312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* CSC</a:t>
            </a:r>
            <a:r>
              <a:rPr lang="en-US" sz="1400" dirty="0"/>
              <a:t>: Cathode Strip Chamber</a:t>
            </a:r>
          </a:p>
        </p:txBody>
      </p:sp>
      <p:sp>
        <p:nvSpPr>
          <p:cNvPr id="2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4845041" y="5385277"/>
            <a:ext cx="4131192" cy="71755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kern="0" dirty="0">
                <a:solidFill>
                  <a:srgbClr val="0021A5"/>
                </a:solidFill>
                <a:latin typeface="Arial" charset="0"/>
              </a:rPr>
              <a:t>Deployment in LHC at CERN expected early 2017</a:t>
            </a:r>
            <a:endParaRPr lang="en-US" sz="2000" b="1" i="1" kern="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94" y="4482869"/>
            <a:ext cx="2904388" cy="157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12826693"/>
              </p:ext>
            </p:extLst>
          </p:nvPr>
        </p:nvGraphicFramePr>
        <p:xfrm>
          <a:off x="5628870" y="3542451"/>
          <a:ext cx="3355109" cy="178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66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/>
      <p:bldP spid="27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7"/>
          <a:stretch/>
        </p:blipFill>
        <p:spPr bwMode="auto">
          <a:xfrm>
            <a:off x="637880" y="4608428"/>
            <a:ext cx="1148394" cy="1003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itle 1"/>
          <p:cNvSpPr>
            <a:spLocks noGrp="1"/>
          </p:cNvSpPr>
          <p:nvPr>
            <p:ph type="title"/>
          </p:nvPr>
        </p:nvSpPr>
        <p:spPr>
          <a:xfrm>
            <a:off x="486223" y="283277"/>
            <a:ext cx="82296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Goals, Motivations, &amp; Challenges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428601"/>
            <a:ext cx="1828800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E0EE9B-DD9B-4071-8E04-EF7D423C8F77}" type="slidenum">
              <a:rPr lang="en-US" altLang="en-US" smtClean="0">
                <a:latin typeface="Garamond" pitchFamily="18" charset="0"/>
              </a:rPr>
              <a:pPr eaLnBrk="1" hangingPunct="1"/>
              <a:t>2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135909" y="2740251"/>
            <a:ext cx="6994372" cy="1461939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96925" indent="0" eaLnBrk="1" hangingPunct="1">
              <a:spcBef>
                <a:spcPts val="600"/>
              </a:spcBef>
              <a:buNone/>
            </a:pP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Explore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advance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key technologies for RSC</a:t>
            </a:r>
            <a:endParaRPr lang="en-US" sz="200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High-level synthesis (HLS) </a:t>
            </a:r>
            <a:r>
              <a:rPr lang="en-US" sz="1800" dirty="0">
                <a:solidFill>
                  <a:schemeClr val="tx1"/>
                </a:solidFill>
              </a:rPr>
              <a:t>tool studies </a:t>
            </a:r>
            <a:endParaRPr lang="en-US" sz="1800" kern="1200" spc="-8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Role of </a:t>
            </a:r>
            <a:r>
              <a:rPr lang="en-US" sz="1800" dirty="0">
                <a:solidFill>
                  <a:srgbClr val="FF4A00"/>
                </a:solidFill>
              </a:rPr>
              <a:t>HMC** &amp; CMC*** </a:t>
            </a:r>
            <a:r>
              <a:rPr lang="en-US" sz="1800" dirty="0">
                <a:solidFill>
                  <a:schemeClr val="tx1"/>
                </a:solidFill>
              </a:rPr>
              <a:t>for RSC</a:t>
            </a: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Multi-device</a:t>
            </a:r>
            <a:r>
              <a:rPr lang="en-US" sz="1800" dirty="0"/>
              <a:t> architecture &amp; tool exploration</a:t>
            </a:r>
            <a:endParaRPr lang="en-US" sz="1800" kern="1200" spc="-8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4761836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Achieve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performance</a:t>
            </a:r>
            <a:r>
              <a:rPr lang="en-US" dirty="0">
                <a:latin typeface="+mn-lt"/>
                <a:cs typeface="+mn-cs"/>
              </a:rPr>
              <a:t> gain </a:t>
            </a:r>
            <a:r>
              <a:rPr lang="en-US" spc="-80" dirty="0">
                <a:latin typeface="+mn-lt"/>
                <a:cs typeface="+mn-cs"/>
              </a:rPr>
              <a:t>while maintaining </a:t>
            </a:r>
            <a:r>
              <a:rPr lang="en-US" spc="-80" dirty="0">
                <a:solidFill>
                  <a:srgbClr val="FF4A00"/>
                </a:solidFill>
                <a:latin typeface="+mn-lt"/>
                <a:cs typeface="+mn-cs"/>
              </a:rPr>
              <a:t>productivity</a:t>
            </a: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Study CMC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before existence </a:t>
            </a:r>
            <a:r>
              <a:rPr lang="en-US" dirty="0">
                <a:latin typeface="+mn-lt"/>
                <a:cs typeface="+mn-cs"/>
              </a:rPr>
              <a:t>of CMC</a:t>
            </a:r>
            <a:endParaRPr lang="en-US" spc="-80" dirty="0">
              <a:latin typeface="+mn-lt"/>
              <a:cs typeface="+mn-cs"/>
            </a:endParaRP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</a:rPr>
              <a:t>Productively </a:t>
            </a:r>
            <a:r>
              <a:rPr lang="en-US"/>
              <a:t>exploit </a:t>
            </a:r>
            <a:r>
              <a:rPr lang="en-US">
                <a:solidFill>
                  <a:srgbClr val="FF4A00"/>
                </a:solidFill>
              </a:rPr>
              <a:t>architectural</a:t>
            </a:r>
            <a:r>
              <a:rPr lang="en-US"/>
              <a:t> advancements</a:t>
            </a:r>
            <a:endParaRPr lang="en-US" spc="-80" dirty="0">
              <a:solidFill>
                <a:srgbClr val="FF4A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064933"/>
            <a:ext cx="8686800" cy="1461939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1463" indent="1588" eaLnBrk="1" hangingPunct="1">
              <a:spcBef>
                <a:spcPts val="4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Convergence of RSC* 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needs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 opportunities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Demands from </a:t>
            </a:r>
            <a:r>
              <a:rPr lang="en-US" sz="1800" spc="-80" dirty="0">
                <a:solidFill>
                  <a:srgbClr val="FF530C"/>
                </a:solidFill>
              </a:rPr>
              <a:t>big-data &amp; data-center </a:t>
            </a:r>
            <a:r>
              <a:rPr lang="en-US" sz="1800" spc="-80" dirty="0">
                <a:solidFill>
                  <a:srgbClr val="0021A5"/>
                </a:solidFill>
              </a:rPr>
              <a:t>applications</a:t>
            </a: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Demands from </a:t>
            </a:r>
            <a:r>
              <a:rPr lang="en-US" sz="1800" spc="-80" dirty="0">
                <a:solidFill>
                  <a:srgbClr val="FF530C"/>
                </a:solidFill>
              </a:rPr>
              <a:t>extreme-scale computation </a:t>
            </a:r>
            <a:r>
              <a:rPr lang="en-US" sz="1800" spc="-80" dirty="0">
                <a:solidFill>
                  <a:srgbClr val="0021A5"/>
                </a:solidFill>
              </a:rPr>
              <a:t>(towards </a:t>
            </a:r>
            <a:r>
              <a:rPr lang="en-US" sz="1800" spc="-80" dirty="0" err="1">
                <a:solidFill>
                  <a:srgbClr val="0021A5"/>
                </a:solidFill>
              </a:rPr>
              <a:t>Exascale</a:t>
            </a:r>
            <a:r>
              <a:rPr lang="en-US" sz="1800" spc="-80" dirty="0">
                <a:solidFill>
                  <a:srgbClr val="0021A5"/>
                </a:solidFill>
              </a:rPr>
              <a:t>) </a:t>
            </a: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Emerging</a:t>
            </a:r>
            <a:r>
              <a:rPr lang="en-US" sz="1800" spc="-80" dirty="0">
                <a:solidFill>
                  <a:srgbClr val="FF4A00"/>
                </a:solidFill>
              </a:rPr>
              <a:t> RSC players, innovations, &amp; applications</a:t>
            </a:r>
            <a:r>
              <a:rPr lang="en-US" sz="1800" spc="-80" dirty="0">
                <a:solidFill>
                  <a:srgbClr val="FF3300"/>
                </a:solidFill>
              </a:rPr>
              <a:t> </a:t>
            </a:r>
            <a:r>
              <a:rPr lang="en-US" sz="1800" spc="-80" dirty="0">
                <a:solidFill>
                  <a:srgbClr val="0021A5"/>
                </a:solidFill>
              </a:rPr>
              <a:t>(e.g., IBM, Microsoft, Intel, Micron)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3422" r="9779" b="7585"/>
          <a:stretch/>
        </p:blipFill>
        <p:spPr bwMode="auto">
          <a:xfrm>
            <a:off x="6795972" y="3402414"/>
            <a:ext cx="1226500" cy="896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/>
          <p:nvPr/>
        </p:nvSpPr>
        <p:spPr>
          <a:xfrm>
            <a:off x="2359152" y="6196132"/>
            <a:ext cx="415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*RSC – Reconfigurable supercomputing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907" y="2702911"/>
            <a:ext cx="76048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002478"/>
            <a:ext cx="15240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363" y="4337519"/>
            <a:ext cx="16764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56" y="946851"/>
            <a:ext cx="1071178" cy="107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9"/>
          <p:cNvSpPr txBox="1"/>
          <p:nvPr/>
        </p:nvSpPr>
        <p:spPr>
          <a:xfrm>
            <a:off x="1749552" y="6467755"/>
            <a:ext cx="297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 HMC – Hybrid memory cube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4464399" y="6467755"/>
            <a:ext cx="297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 CMC – Custom memory cube</a:t>
            </a:r>
          </a:p>
        </p:txBody>
      </p:sp>
      <p:sp>
        <p:nvSpPr>
          <p:cNvPr id="1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9130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9" grpId="0"/>
      <p:bldP spid="15" grpId="0" animBg="1"/>
      <p:bldP spid="17" grpId="0" animBg="1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671674" y="5205918"/>
            <a:ext cx="7396126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820" y="3926023"/>
            <a:ext cx="7618380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465441" y="2541922"/>
            <a:ext cx="7602359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820" y="1223378"/>
            <a:ext cx="7684296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76200" y="4002223"/>
            <a:ext cx="7838316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Developed hardware-in-the-loop CMC </a:t>
            </a:r>
            <a:r>
              <a:rPr lang="en-US" sz="2000" dirty="0">
                <a:solidFill>
                  <a:srgbClr val="FF4A00"/>
                </a:solidFill>
              </a:rPr>
              <a:t>research platform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</a:t>
            </a:r>
            <a:r>
              <a:rPr lang="en-US" sz="2000" dirty="0">
                <a:solidFill>
                  <a:srgbClr val="FF4A00"/>
                </a:solidFill>
              </a:rPr>
              <a:t>measurement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and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modeling</a:t>
            </a:r>
            <a:r>
              <a:rPr lang="en-US" sz="2000" dirty="0">
                <a:solidFill>
                  <a:srgbClr val="0021A5"/>
                </a:solidFill>
              </a:rPr>
              <a:t> of notional CMC arch.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295400" y="2717221"/>
            <a:ext cx="7924800" cy="8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Novo-G# RIF</a:t>
            </a:r>
            <a:r>
              <a:rPr lang="en-US" sz="2000" dirty="0">
                <a:solidFill>
                  <a:srgbClr val="0021A5"/>
                </a:solidFill>
              </a:rPr>
              <a:t>: end-to-end reconfigurable network app support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Explored </a:t>
            </a:r>
            <a:r>
              <a:rPr lang="en-US" sz="2000" dirty="0" err="1">
                <a:solidFill>
                  <a:srgbClr val="FF4A00"/>
                </a:solidFill>
              </a:rPr>
              <a:t>reconfigurability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through protocols and topology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-76200" y="1263603"/>
            <a:ext cx="7838316" cy="9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Explored </a:t>
            </a:r>
            <a:r>
              <a:rPr lang="en-US" sz="2000" dirty="0">
                <a:solidFill>
                  <a:srgbClr val="FF4A00"/>
                </a:solidFill>
              </a:rPr>
              <a:t>Xilinx</a:t>
            </a:r>
            <a:r>
              <a:rPr lang="en-US" sz="2000" dirty="0">
                <a:solidFill>
                  <a:srgbClr val="0021A5"/>
                </a:solidFill>
              </a:rPr>
              <a:t> and </a:t>
            </a:r>
            <a:r>
              <a:rPr lang="en-US" sz="2000" dirty="0">
                <a:solidFill>
                  <a:srgbClr val="FF4A00"/>
                </a:solidFill>
              </a:rPr>
              <a:t>Altera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 err="1">
                <a:solidFill>
                  <a:srgbClr val="0021A5"/>
                </a:solidFill>
              </a:rPr>
              <a:t>OpenCL</a:t>
            </a:r>
            <a:r>
              <a:rPr lang="en-US" sz="2000" dirty="0">
                <a:solidFill>
                  <a:srgbClr val="0021A5"/>
                </a:solidFill>
              </a:rPr>
              <a:t> for CAPI architecture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Developed </a:t>
            </a:r>
            <a:r>
              <a:rPr lang="en-US" sz="2000" dirty="0">
                <a:solidFill>
                  <a:srgbClr val="FF4A00"/>
                </a:solidFill>
              </a:rPr>
              <a:t>STAC-A2</a:t>
            </a:r>
            <a:r>
              <a:rPr lang="en-US" sz="2000" dirty="0">
                <a:solidFill>
                  <a:srgbClr val="0021A5"/>
                </a:solidFill>
              </a:rPr>
              <a:t> design for Stratix10 </a:t>
            </a:r>
            <a:r>
              <a:rPr lang="en-US" sz="2000" dirty="0" err="1">
                <a:solidFill>
                  <a:srgbClr val="0021A5"/>
                </a:solidFill>
              </a:rPr>
              <a:t>SoC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endParaRPr lang="en-US" sz="2000" dirty="0">
              <a:solidFill>
                <a:srgbClr val="FF4A00"/>
              </a:solidFill>
            </a:endParaRP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06" y="2324506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5416195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4786" y="5546832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52400" y="847371"/>
            <a:ext cx="28956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P1: App &amp; HLS Studies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6413" y="2283288"/>
            <a:ext cx="5453987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P2: Reconfigurable Interconnects for Novo-G#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608693"/>
            <a:ext cx="40386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P3: Custom Memory Cube (CMC)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85899" y="4953000"/>
            <a:ext cx="417076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P4: CMS Endcap L-1 Muon Trigger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24000" y="5464314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Redeveloped CMS firmware using </a:t>
            </a:r>
            <a:r>
              <a:rPr lang="en-US" sz="2000" dirty="0" err="1">
                <a:solidFill>
                  <a:srgbClr val="FF4A00"/>
                </a:solidFill>
              </a:rPr>
              <a:t>Vivado</a:t>
            </a:r>
            <a:r>
              <a:rPr lang="en-US" sz="2000" dirty="0">
                <a:solidFill>
                  <a:srgbClr val="FF4A00"/>
                </a:solidFill>
              </a:rPr>
              <a:t> HLS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Achieved all </a:t>
            </a:r>
            <a:r>
              <a:rPr lang="en-US" sz="2000" dirty="0">
                <a:solidFill>
                  <a:srgbClr val="FF4A00"/>
                </a:solidFill>
              </a:rPr>
              <a:t>performance, resource &amp; consistency </a:t>
            </a:r>
            <a:r>
              <a:rPr lang="en-US" sz="2000" dirty="0">
                <a:solidFill>
                  <a:srgbClr val="0021A5"/>
                </a:solidFill>
              </a:rPr>
              <a:t>constraints</a:t>
            </a:r>
            <a:endParaRPr lang="en-US" sz="2000" dirty="0">
              <a:solidFill>
                <a:srgbClr val="FF4A00"/>
              </a:solidFill>
            </a:endParaRPr>
          </a:p>
        </p:txBody>
      </p:sp>
      <p:pic>
        <p:nvPicPr>
          <p:cNvPr id="31" name="Picture 2" descr="http://photos.wikimapia.org/p/00/01/25/64/68_big.jp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114693" y="5009085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4"/>
          <p:cNvGrpSpPr/>
          <p:nvPr/>
        </p:nvGrpSpPr>
        <p:grpSpPr>
          <a:xfrm>
            <a:off x="-77150" y="2131473"/>
            <a:ext cx="1618790" cy="1231016"/>
            <a:chOff x="7033281" y="4475408"/>
            <a:chExt cx="2123917" cy="1467748"/>
          </a:xfrm>
        </p:grpSpPr>
        <p:pic>
          <p:nvPicPr>
            <p:cNvPr id="37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836696" y="3657601"/>
            <a:ext cx="1187920" cy="1200346"/>
            <a:chOff x="7349987" y="3657600"/>
            <a:chExt cx="1674629" cy="13687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9600" y="3665947"/>
              <a:ext cx="795016" cy="13604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9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987" y="4114800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high_res_hmc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49" y="3657600"/>
              <a:ext cx="851451" cy="567811"/>
            </a:xfrm>
            <a:prstGeom prst="rect">
              <a:avLst/>
            </a:prstGeom>
          </p:spPr>
        </p:pic>
        <p:pic>
          <p:nvPicPr>
            <p:cNvPr id="43" name="Picture 2" descr="http://terpconnect.umd.edu/~browns/lps_logo_sm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746" y="4640039"/>
              <a:ext cx="769576" cy="3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8113392" y="1577468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7143790" y="544313"/>
            <a:ext cx="1847810" cy="903487"/>
            <a:chOff x="6978795" y="380105"/>
            <a:chExt cx="1847810" cy="903487"/>
          </a:xfrm>
        </p:grpSpPr>
        <p:pic>
          <p:nvPicPr>
            <p:cNvPr id="49" name="Picture 4507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8750" y="380105"/>
              <a:ext cx="727251" cy="5165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795" y="1019672"/>
              <a:ext cx="920906" cy="263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5" b="37779"/>
            <a:stretch/>
          </p:blipFill>
          <p:spPr bwMode="auto">
            <a:xfrm>
              <a:off x="8001000" y="1066800"/>
              <a:ext cx="825605" cy="2114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05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5" grpId="0" animBg="1"/>
      <p:bldP spid="32" grpId="0" animBg="1"/>
      <p:bldP spid="13" grpId="0" uiExpand="1" build="p"/>
      <p:bldP spid="14" grpId="0"/>
      <p:bldP spid="15" grpId="0"/>
      <p:bldP spid="33" grpId="0" animBg="1"/>
      <p:bldP spid="34" grpId="0" animBg="1"/>
      <p:bldP spid="44" grpId="0" animBg="1"/>
      <p:bldP spid="45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020334"/>
            <a:ext cx="8915399" cy="5058918"/>
          </a:xfrm>
        </p:spPr>
        <p:txBody>
          <a:bodyPr/>
          <a:lstStyle/>
          <a:p>
            <a:pPr>
              <a:defRPr/>
            </a:pPr>
            <a:r>
              <a:rPr lang="en-US" dirty="0"/>
              <a:t>Posters &amp; Demos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/>
              <a:t>OpenCL for FPGAs on IBM POWER</a:t>
            </a:r>
            <a:endParaRPr lang="en-US" sz="1800" dirty="0">
              <a:solidFill>
                <a:schemeClr val="tx1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altLang="zh-TW" sz="2000" dirty="0">
                <a:solidFill>
                  <a:srgbClr val="0021A5"/>
                </a:solidFill>
              </a:rPr>
              <a:t>HLS for CMS Level-1 Endcap  Muon Trigger </a:t>
            </a:r>
            <a:endParaRPr lang="en-US" altLang="zh-TW" sz="1800" dirty="0">
              <a:solidFill>
                <a:srgbClr val="0021A5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/>
              <a:t>Custom Memory Cube</a:t>
            </a:r>
            <a:endParaRPr lang="en-US" sz="1800" dirty="0">
              <a:solidFill>
                <a:srgbClr val="0021A5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>
                <a:solidFill>
                  <a:srgbClr val="0021A5"/>
                </a:solidFill>
              </a:rPr>
              <a:t>A Reconfigurable 3D Interconnect for Novo-G</a:t>
            </a:r>
            <a:endParaRPr lang="en-US" sz="1800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Publications</a:t>
            </a:r>
            <a:endParaRPr lang="en-US" sz="2400" dirty="0">
              <a:solidFill>
                <a:srgbClr val="000000"/>
              </a:solidFill>
            </a:endParaRP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CC"/>
                </a:solidFill>
              </a:rPr>
              <a:t>G. Wang, H. Lam, A. George, “Comparative Debugging for Reconfigurable Computing”, 2016 International Conf. on Computer Aided Design (ICCAD’16), Austin, TX, 7-10 Nov. 2016, </a:t>
            </a:r>
            <a:r>
              <a:rPr lang="en-US" sz="1400" i="1" dirty="0">
                <a:solidFill>
                  <a:srgbClr val="0000CC"/>
                </a:solidFill>
              </a:rPr>
              <a:t>submitted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/>
              <a:t>G. Wang, H. Lam, Y. Zou, R. Xavier, S. </a:t>
            </a:r>
            <a:r>
              <a:rPr lang="en-US" sz="1400" dirty="0" err="1"/>
              <a:t>Gundecha</a:t>
            </a:r>
            <a:r>
              <a:rPr lang="en-US" sz="1400" dirty="0"/>
              <a:t>, A. George. “A Research Platform for Custom Memory Cube”, Workshop on Modeling &amp; Simulation of Systems and Applications (</a:t>
            </a:r>
            <a:r>
              <a:rPr lang="en-US" sz="1400" dirty="0" err="1"/>
              <a:t>ModSim</a:t>
            </a:r>
            <a:r>
              <a:rPr lang="en-US" sz="1400" dirty="0"/>
              <a:t>). University of Seattle, Seattle, WA, Aug. 2016.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0033CC"/>
                </a:solidFill>
              </a:rPr>
              <a:t>A. George, M. </a:t>
            </a:r>
            <a:r>
              <a:rPr lang="en-US" sz="1400" dirty="0" err="1">
                <a:solidFill>
                  <a:srgbClr val="0033CC"/>
                </a:solidFill>
              </a:rPr>
              <a:t>Herbordt</a:t>
            </a:r>
            <a:r>
              <a:rPr lang="en-US" sz="1400" dirty="0">
                <a:solidFill>
                  <a:srgbClr val="0033CC"/>
                </a:solidFill>
              </a:rPr>
              <a:t>, H. Lam, A. </a:t>
            </a:r>
            <a:r>
              <a:rPr lang="en-US" sz="1400" dirty="0" err="1">
                <a:solidFill>
                  <a:srgbClr val="0033CC"/>
                </a:solidFill>
              </a:rPr>
              <a:t>Lawande</a:t>
            </a:r>
            <a:r>
              <a:rPr lang="en-US" sz="1400" dirty="0">
                <a:solidFill>
                  <a:srgbClr val="0033CC"/>
                </a:solidFill>
              </a:rPr>
              <a:t>, J. Sheng, C. Yang, “Novo-G#: A Community Resource for Exploring Large-Scale Reconfigurable Computing with Direct and Programmable Interconnects”, IEEE High Performance Extreme Computing Conf. (HPEC’15), Waltham, MA, 13-15 Sept. 2016, </a:t>
            </a:r>
            <a:r>
              <a:rPr lang="en-US" sz="1400" i="1" dirty="0">
                <a:solidFill>
                  <a:srgbClr val="0033CC"/>
                </a:solidFill>
              </a:rPr>
              <a:t>invited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/>
              <a:t>A. Lawande, A. George, and H. Lam. "An OpenCL framework for distributed apps on a multidimensional network of FPGAs." Proceedings of the Sixth Workshop on Irregular Applications: Architectures and Algorithms. Salt Lake City, UT, 13 Nov. 2016.</a:t>
            </a:r>
            <a:endParaRPr lang="en-US" sz="1400" i="1" dirty="0">
              <a:solidFill>
                <a:srgbClr val="FF49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68" y="1179537"/>
            <a:ext cx="1024705" cy="838864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Posters, &amp; Demos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161F2-DB94-49F3-BCD4-80A319A0F858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61" y="1578897"/>
            <a:ext cx="1001239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373" y="2198970"/>
            <a:ext cx="997603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250" y="2601228"/>
            <a:ext cx="1049950" cy="856799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953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252069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142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0" y="3370038"/>
            <a:ext cx="7228582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 Research Platform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Build </a:t>
            </a:r>
            <a:r>
              <a:rPr lang="en-US" sz="2000" kern="1200" dirty="0">
                <a:solidFill>
                  <a:srgbClr val="FF4A00"/>
                </a:solidFill>
              </a:rPr>
              <a:t>foundation </a:t>
            </a:r>
            <a:r>
              <a:rPr lang="en-US" sz="2000" kern="1200" dirty="0">
                <a:solidFill>
                  <a:srgbClr val="0021A5"/>
                </a:solidFill>
              </a:rPr>
              <a:t>for</a:t>
            </a:r>
            <a:r>
              <a:rPr lang="en-US" sz="2000" kern="1200" dirty="0">
                <a:solidFill>
                  <a:srgbClr val="FF4A00"/>
                </a:solidFill>
              </a:rPr>
              <a:t> CMC research</a:t>
            </a:r>
            <a:r>
              <a:rPr lang="en-US" sz="2000" kern="1200" dirty="0">
                <a:solidFill>
                  <a:srgbClr val="0021A5"/>
                </a:solidFill>
              </a:rPr>
              <a:t> by studying HMC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Create </a:t>
            </a:r>
            <a:r>
              <a:rPr lang="en-US" sz="2000" kern="1200" dirty="0">
                <a:solidFill>
                  <a:srgbClr val="FF4A00"/>
                </a:solidFill>
              </a:rPr>
              <a:t>research platform</a:t>
            </a:r>
            <a:r>
              <a:rPr lang="en-US" sz="2000" kern="1200" dirty="0">
                <a:solidFill>
                  <a:srgbClr val="0021A5"/>
                </a:solidFill>
              </a:rPr>
              <a:t> and explore potential of CMC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084295"/>
            <a:ext cx="7465456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Novo-G#: </a:t>
            </a:r>
            <a:r>
              <a:rPr lang="en-US" sz="2000" dirty="0">
                <a:solidFill>
                  <a:srgbClr val="FF4A00"/>
                </a:solidFill>
              </a:rPr>
              <a:t>reconfigurable</a:t>
            </a:r>
            <a:r>
              <a:rPr lang="en-US" sz="2000" dirty="0">
                <a:solidFill>
                  <a:srgbClr val="0021A5"/>
                </a:solidFill>
              </a:rPr>
              <a:t> interconnect, w/ </a:t>
            </a:r>
            <a:r>
              <a:rPr lang="en-US" sz="2000" dirty="0">
                <a:solidFill>
                  <a:srgbClr val="FF4A00"/>
                </a:solidFill>
              </a:rPr>
              <a:t>OpenCL integration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performance</a:t>
            </a:r>
            <a:r>
              <a:rPr lang="en-US" sz="2000" dirty="0">
                <a:solidFill>
                  <a:srgbClr val="0021A5"/>
                </a:solidFill>
              </a:rPr>
              <a:t> &amp; </a:t>
            </a:r>
            <a:r>
              <a:rPr lang="en-US" sz="2000" dirty="0">
                <a:solidFill>
                  <a:srgbClr val="FF4A00"/>
                </a:solidFill>
              </a:rPr>
              <a:t>productivity</a:t>
            </a:r>
            <a:r>
              <a:rPr lang="en-US" sz="2000" dirty="0">
                <a:solidFill>
                  <a:srgbClr val="0021A5"/>
                </a:solidFill>
              </a:rPr>
              <a:t> tradeoffs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App &amp; HLS Studies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OpenCL</a:t>
            </a:r>
            <a:r>
              <a:rPr lang="en-US" sz="2000" dirty="0">
                <a:solidFill>
                  <a:srgbClr val="0021A5"/>
                </a:solidFill>
              </a:rPr>
              <a:t> HLS tools for impactful RSC apps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Explore interconnect topologies for </a:t>
            </a:r>
            <a:r>
              <a:rPr lang="en-US" sz="2000" dirty="0"/>
              <a:t>CAPI*-enabled accelerators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1900657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72450" y="3269965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8113392" y="1577468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13381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142" y="5257800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7143790" y="544313"/>
            <a:ext cx="1847810" cy="903487"/>
            <a:chOff x="6978795" y="380105"/>
            <a:chExt cx="1847810" cy="903487"/>
          </a:xfrm>
        </p:grpSpPr>
        <p:pic>
          <p:nvPicPr>
            <p:cNvPr id="52" name="Picture 4507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8750" y="380105"/>
              <a:ext cx="727251" cy="5165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795" y="1019672"/>
              <a:ext cx="920906" cy="263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5" b="37779"/>
            <a:stretch/>
          </p:blipFill>
          <p:spPr bwMode="auto">
            <a:xfrm>
              <a:off x="8001000" y="1066800"/>
              <a:ext cx="825605" cy="2114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29742" y="4692501"/>
            <a:ext cx="6658737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P4: CMS** Endcap L-1 Muon Trigger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HLS</a:t>
            </a:r>
            <a:r>
              <a:rPr lang="en-US" sz="2000" dirty="0">
                <a:solidFill>
                  <a:srgbClr val="0021A5"/>
                </a:solidFill>
              </a:rPr>
              <a:t> tools for </a:t>
            </a:r>
            <a:r>
              <a:rPr lang="en-US" sz="2000" dirty="0">
                <a:solidFill>
                  <a:srgbClr val="FF4A00"/>
                </a:solidFill>
              </a:rPr>
              <a:t>CMS firmware </a:t>
            </a:r>
            <a:r>
              <a:rPr lang="en-US" sz="2000" dirty="0">
                <a:solidFill>
                  <a:srgbClr val="0021A5"/>
                </a:solidFill>
              </a:rPr>
              <a:t>development in </a:t>
            </a:r>
            <a:r>
              <a:rPr lang="en-US" sz="2000" dirty="0">
                <a:solidFill>
                  <a:srgbClr val="FF4A00"/>
                </a:solidFill>
              </a:rPr>
              <a:t>Large Hadron Collider (LHC) </a:t>
            </a:r>
            <a:r>
              <a:rPr lang="en-US" sz="2000" dirty="0">
                <a:solidFill>
                  <a:srgbClr val="0021A5"/>
                </a:solidFill>
              </a:rPr>
              <a:t>at CERN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optimization </a:t>
            </a:r>
            <a:r>
              <a:rPr lang="en-US" sz="2000" dirty="0">
                <a:solidFill>
                  <a:srgbClr val="0021A5"/>
                </a:solidFill>
              </a:rPr>
              <a:t>&amp;</a:t>
            </a:r>
            <a:r>
              <a:rPr lang="en-US" sz="2000" dirty="0">
                <a:solidFill>
                  <a:srgbClr val="FF4A00"/>
                </a:solidFill>
              </a:rPr>
              <a:t> productivity </a:t>
            </a:r>
            <a:r>
              <a:rPr lang="en-US" sz="2000" dirty="0">
                <a:solidFill>
                  <a:srgbClr val="0021A5"/>
                </a:solidFill>
              </a:rPr>
              <a:t>tradeoffs for HLS</a:t>
            </a:r>
            <a:endParaRPr lang="en-US" sz="2000" b="1" dirty="0">
              <a:solidFill>
                <a:srgbClr val="0021A5"/>
              </a:solidFill>
            </a:endParaRPr>
          </a:p>
        </p:txBody>
      </p: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98741" y="5327765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293360" y="4772521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058641" y="65810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**CMS: Compact Muon Solenoid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4248" y="6197808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*CAPI: Coherent Accelerator Processor Interface</a:t>
            </a:r>
          </a:p>
        </p:txBody>
      </p:sp>
      <p:pic>
        <p:nvPicPr>
          <p:cNvPr id="34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639" y="4248412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56223" y="3622511"/>
            <a:ext cx="632842" cy="715197"/>
            <a:chOff x="7100903" y="3352800"/>
            <a:chExt cx="632842" cy="715197"/>
          </a:xfrm>
        </p:grpSpPr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824" y="3352800"/>
              <a:ext cx="584921" cy="454186"/>
            </a:xfrm>
            <a:prstGeom prst="rect">
              <a:avLst/>
            </a:prstGeom>
          </p:spPr>
        </p:pic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903" y="3636225"/>
              <a:ext cx="593311" cy="431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47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 build="p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high_res_hm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13" y="4080389"/>
            <a:ext cx="851451" cy="56781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062843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25159" y="6248400"/>
            <a:ext cx="41467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59" y="3474813"/>
            <a:ext cx="7401099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Prototype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 board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Case </a:t>
            </a:r>
            <a:r>
              <a:rPr lang="en-US" altLang="zh-CN" sz="2000" kern="1200" dirty="0">
                <a:solidFill>
                  <a:srgbClr val="0021A5"/>
                </a:solidFill>
              </a:rPr>
              <a:t>study of </a:t>
            </a:r>
            <a:r>
              <a:rPr lang="en-US" altLang="zh-CN" sz="2000" kern="1200" dirty="0">
                <a:solidFill>
                  <a:srgbClr val="FF4A00"/>
                </a:solidFill>
              </a:rPr>
              <a:t>notional CMC** </a:t>
            </a:r>
            <a:r>
              <a:rPr lang="en-US" altLang="zh-CN" sz="2000" kern="1200" dirty="0">
                <a:solidFill>
                  <a:srgbClr val="0021A5"/>
                </a:solidFill>
              </a:rPr>
              <a:t>&amp; CMC app </a:t>
            </a:r>
            <a:r>
              <a:rPr lang="en-US" altLang="zh-CN" sz="2000" kern="1200" dirty="0">
                <a:solidFill>
                  <a:srgbClr val="FF4A00"/>
                </a:solidFill>
              </a:rPr>
              <a:t>(DRE***)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187515"/>
            <a:ext cx="76200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/>
              <a:t>Multi-FPGA HLS development</a:t>
            </a:r>
            <a:r>
              <a:rPr lang="en-US" sz="2000" dirty="0">
                <a:solidFill>
                  <a:srgbClr val="0021A5"/>
                </a:solidFill>
              </a:rPr>
              <a:t> with Altera </a:t>
            </a:r>
            <a:r>
              <a:rPr lang="en-US" sz="2000" dirty="0" err="1">
                <a:solidFill>
                  <a:srgbClr val="0021A5"/>
                </a:solidFill>
              </a:rPr>
              <a:t>OpenCL</a:t>
            </a:r>
            <a:endParaRPr lang="en-US" sz="2000" dirty="0">
              <a:solidFill>
                <a:srgbClr val="0021A5"/>
              </a:solidFill>
            </a:endParaRP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Accelerated apps 2-3x with </a:t>
            </a:r>
            <a:r>
              <a:rPr lang="en-US" sz="2000" dirty="0"/>
              <a:t>reconfigurable topology &amp; protocol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59" y="805124"/>
            <a:ext cx="8180789" cy="11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App &amp; HLS Studies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PSLSE* simulator</a:t>
            </a:r>
            <a:r>
              <a:rPr lang="en-US" sz="2000" dirty="0">
                <a:solidFill>
                  <a:srgbClr val="0021A5"/>
                </a:solidFill>
              </a:rPr>
              <a:t> support for </a:t>
            </a:r>
            <a:r>
              <a:rPr lang="en-US" sz="2000" dirty="0">
                <a:solidFill>
                  <a:srgbClr val="FF4A00"/>
                </a:solidFill>
              </a:rPr>
              <a:t>Xilinx</a:t>
            </a:r>
            <a:r>
              <a:rPr lang="en-US" sz="2000" dirty="0">
                <a:solidFill>
                  <a:srgbClr val="0021A5"/>
                </a:solidFill>
              </a:rPr>
              <a:t> and </a:t>
            </a:r>
            <a:r>
              <a:rPr lang="en-US" sz="2000" dirty="0">
                <a:solidFill>
                  <a:srgbClr val="FF4A00"/>
                </a:solidFill>
              </a:rPr>
              <a:t>Altera </a:t>
            </a:r>
            <a:r>
              <a:rPr lang="en-US" sz="2000" dirty="0">
                <a:solidFill>
                  <a:srgbClr val="0021A5"/>
                </a:solidFill>
              </a:rPr>
              <a:t>OpenCL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endParaRPr lang="en-US" sz="2000" dirty="0">
              <a:solidFill>
                <a:srgbClr val="0021A5"/>
              </a:solidFill>
            </a:endParaRP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projection of </a:t>
            </a:r>
            <a:r>
              <a:rPr lang="en-US" sz="2000" dirty="0">
                <a:solidFill>
                  <a:srgbClr val="FF4A00"/>
                </a:solidFill>
              </a:rPr>
              <a:t>STAC-A2 benchmark </a:t>
            </a:r>
            <a:r>
              <a:rPr lang="en-US" sz="2000" dirty="0">
                <a:solidFill>
                  <a:srgbClr val="0021A5"/>
                </a:solidFill>
              </a:rPr>
              <a:t>for </a:t>
            </a:r>
            <a:r>
              <a:rPr lang="en-US" sz="2000" dirty="0">
                <a:solidFill>
                  <a:srgbClr val="FF4A00"/>
                </a:solidFill>
              </a:rPr>
              <a:t>Stratix10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003877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215764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96584" y="3502914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www.micron.com/~/media/track-3-images/image-gallery/micron-logos/high_res_micron_logo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89410"/>
            <a:ext cx="863664" cy="5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46123" y="4820216"/>
            <a:ext cx="7597877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 P4: CMS Endcap L-1 Muon Trigger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CMS firmware redeveloped &amp; verified using </a:t>
            </a:r>
            <a:r>
              <a:rPr lang="en-US" sz="2000" dirty="0" err="1"/>
              <a:t>Vivado</a:t>
            </a:r>
            <a:r>
              <a:rPr lang="en-US" sz="2000" dirty="0"/>
              <a:t> HLS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Stringent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perf., resource, &amp; consistency </a:t>
            </a:r>
            <a:r>
              <a:rPr lang="en-US" sz="2000" dirty="0">
                <a:solidFill>
                  <a:srgbClr val="0021A5"/>
                </a:solidFill>
              </a:rPr>
              <a:t>constraints achieved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" y="4907734"/>
            <a:ext cx="1459240" cy="1112066"/>
            <a:chOff x="76200" y="4907734"/>
            <a:chExt cx="1459240" cy="1112066"/>
          </a:xfrm>
        </p:grpSpPr>
        <p:pic>
          <p:nvPicPr>
            <p:cNvPr id="56" name="Picture 55" descr="vivado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00" y="5339995"/>
              <a:ext cx="654645" cy="6798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9" name="Picture 28" descr="cern logo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1457" y="5394432"/>
              <a:ext cx="612543" cy="5491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Picture 2" descr="http://photos.wikimapia.org/p/00/01/25/64/68_big.jp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44" b="41588"/>
            <a:stretch/>
          </p:blipFill>
          <p:spPr bwMode="auto">
            <a:xfrm>
              <a:off x="76200" y="4907734"/>
              <a:ext cx="1459240" cy="273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9"/>
          <p:cNvSpPr txBox="1"/>
          <p:nvPr/>
        </p:nvSpPr>
        <p:spPr>
          <a:xfrm>
            <a:off x="1915410" y="6477000"/>
            <a:ext cx="3328689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31775" indent="-231775"/>
            <a:r>
              <a:rPr lang="en-US" sz="1200" dirty="0"/>
              <a:t>*** </a:t>
            </a:r>
            <a:r>
              <a:rPr lang="en-US" sz="1100" dirty="0"/>
              <a:t>DRE: Data Reordering/Rearrangement</a:t>
            </a:r>
            <a:br>
              <a:rPr lang="en-US" sz="1100" dirty="0"/>
            </a:br>
            <a:r>
              <a:rPr lang="en-US" sz="1100" dirty="0"/>
              <a:t>Engine from Lawrence Livermore National Lab</a:t>
            </a:r>
            <a:endParaRPr lang="en-US" sz="1200" dirty="0"/>
          </a:p>
        </p:txBody>
      </p:sp>
      <p:pic>
        <p:nvPicPr>
          <p:cNvPr id="35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824" y="3581400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9"/>
          <p:cNvSpPr txBox="1"/>
          <p:nvPr/>
        </p:nvSpPr>
        <p:spPr>
          <a:xfrm>
            <a:off x="2022582" y="6130119"/>
            <a:ext cx="290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/>
            <a:r>
              <a:rPr lang="en-US" sz="1200" dirty="0"/>
              <a:t>* PSLSE: Power Service Layer Simulation Engine from IBM</a:t>
            </a:r>
          </a:p>
        </p:txBody>
      </p:sp>
      <p:sp>
        <p:nvSpPr>
          <p:cNvPr id="36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7904808" y="1589455"/>
            <a:ext cx="803257" cy="31760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7527850" y="742718"/>
            <a:ext cx="1463749" cy="705082"/>
            <a:chOff x="6978795" y="380105"/>
            <a:chExt cx="1847810" cy="903487"/>
          </a:xfrm>
        </p:grpSpPr>
        <p:pic>
          <p:nvPicPr>
            <p:cNvPr id="39" name="Picture 4507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8750" y="380105"/>
              <a:ext cx="727251" cy="5165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795" y="1019672"/>
              <a:ext cx="920906" cy="263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5" b="37779"/>
            <a:stretch/>
          </p:blipFill>
          <p:spPr bwMode="auto">
            <a:xfrm>
              <a:off x="8001000" y="1066800"/>
              <a:ext cx="825605" cy="2114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093924" y="6194759"/>
            <a:ext cx="2901261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69863" indent="-169863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6" grpId="0" animBg="1"/>
      <p:bldP spid="13" grpId="0" uiExpand="1" build="p"/>
      <p:bldP spid="14" grpId="0"/>
      <p:bldP spid="15" grpId="0"/>
      <p:bldP spid="30" grpId="0" build="p"/>
      <p:bldP spid="32" grpId="0"/>
      <p:bldP spid="34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DB180-F93F-440A-8193-8CC661418732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18554" y="2653700"/>
            <a:ext cx="4200976" cy="340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938" lvl="1" indent="0">
              <a:spcBef>
                <a:spcPts val="0"/>
              </a:spcBef>
              <a:buClr>
                <a:srgbClr val="CC9900"/>
              </a:buClr>
              <a:buSzPct val="65000"/>
              <a:buNone/>
            </a:pPr>
            <a:r>
              <a:rPr lang="en-US" sz="1600" b="1" kern="0" dirty="0">
                <a:solidFill>
                  <a:srgbClr val="0000FF"/>
                </a:solidFill>
              </a:rPr>
              <a:t>Architecture</a:t>
            </a:r>
            <a:endParaRPr lang="en-US" sz="1600" b="1" dirty="0">
              <a:solidFill>
                <a:srgbClr val="0000FF"/>
              </a:solidFill>
            </a:endParaRPr>
          </a:p>
          <a:p>
            <a:pPr marL="404813" lvl="0" indent="-396875">
              <a:spcBef>
                <a:spcPts val="0"/>
              </a:spcBef>
              <a:buClr>
                <a:srgbClr val="CC9900"/>
              </a:buClr>
            </a:pPr>
            <a:r>
              <a:rPr lang="en-US" sz="1600" dirty="0">
                <a:solidFill>
                  <a:srgbClr val="FF0000"/>
                </a:solidFill>
                <a:latin typeface="Arial" charset="0"/>
              </a:rPr>
              <a:t>Directly interconnected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FPGAs</a:t>
            </a:r>
          </a:p>
          <a:p>
            <a:pPr lvl="1">
              <a:spcBef>
                <a:spcPts val="0"/>
              </a:spcBef>
              <a:buClr>
                <a:srgbClr val="333399"/>
              </a:buClr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Provides </a:t>
            </a:r>
            <a:r>
              <a:rPr lang="en-US" sz="1400" dirty="0">
                <a:solidFill>
                  <a:srgbClr val="0000FF"/>
                </a:solidFill>
                <a:latin typeface="Arial" charset="0"/>
                <a:cs typeface="Arial" charset="0"/>
              </a:rPr>
              <a:t>performance &amp; scalability 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through OpenCL pipes</a:t>
            </a:r>
          </a:p>
          <a:p>
            <a:pPr marL="404813" lvl="0" indent="-396875">
              <a:spcBef>
                <a:spcPts val="0"/>
              </a:spcBef>
              <a:buClr>
                <a:srgbClr val="CC9900"/>
              </a:buClr>
            </a:pPr>
            <a:r>
              <a:rPr lang="en-US" sz="1600" dirty="0">
                <a:solidFill>
                  <a:srgbClr val="FF0000"/>
                </a:solidFill>
                <a:latin typeface="Arial" charset="0"/>
              </a:rPr>
              <a:t>Memory coherency</a:t>
            </a:r>
          </a:p>
          <a:p>
            <a:pPr lvl="1">
              <a:spcBef>
                <a:spcPts val="0"/>
              </a:spcBef>
              <a:buClr>
                <a:srgbClr val="333399"/>
              </a:buClr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AFU uses </a:t>
            </a:r>
            <a:r>
              <a:rPr lang="en-US" sz="1400" dirty="0">
                <a:solidFill>
                  <a:srgbClr val="0000FF"/>
                </a:solidFill>
                <a:latin typeface="Arial" charset="0"/>
                <a:cs typeface="Arial" charset="0"/>
              </a:rPr>
              <a:t>CAPI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 to directly access </a:t>
            </a:r>
            <a:b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host process memory</a:t>
            </a:r>
          </a:p>
          <a:p>
            <a:pPr marL="7938" lvl="1" indent="0">
              <a:spcBef>
                <a:spcPts val="0"/>
              </a:spcBef>
              <a:buClr>
                <a:srgbClr val="CC9900"/>
              </a:buClr>
              <a:buSzPct val="65000"/>
              <a:buNone/>
            </a:pPr>
            <a:r>
              <a:rPr lang="en-US" sz="1600" b="1" kern="0" dirty="0">
                <a:solidFill>
                  <a:srgbClr val="0000FF"/>
                </a:solidFill>
              </a:rPr>
              <a:t>Tools</a:t>
            </a:r>
          </a:p>
          <a:p>
            <a:pPr marL="404813" lvl="2" indent="-396875">
              <a:spcBef>
                <a:spcPts val="0"/>
              </a:spcBef>
              <a:buClr>
                <a:srgbClr val="CC9900"/>
              </a:buClr>
            </a:pPr>
            <a:r>
              <a:rPr lang="en-US" sz="1600" dirty="0">
                <a:solidFill>
                  <a:srgbClr val="FF0000"/>
                </a:solidFill>
                <a:latin typeface="Arial" charset="0"/>
              </a:rPr>
              <a:t>Hybrid programming model</a:t>
            </a:r>
          </a:p>
          <a:p>
            <a:pPr lvl="1">
              <a:spcBef>
                <a:spcPts val="0"/>
              </a:spcBef>
              <a:buClr>
                <a:srgbClr val="333399"/>
              </a:buClr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Use high-level OpenCL language to </a:t>
            </a:r>
            <a:b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increase designer productivity</a:t>
            </a:r>
          </a:p>
          <a:p>
            <a:pPr lvl="1">
              <a:spcBef>
                <a:spcPts val="0"/>
              </a:spcBef>
              <a:buClr>
                <a:srgbClr val="333399"/>
              </a:buClr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Leverage optimized RTL cores (libraries)</a:t>
            </a:r>
          </a:p>
          <a:p>
            <a:pPr marL="404813" lvl="2" indent="-396875">
              <a:spcBef>
                <a:spcPts val="0"/>
              </a:spcBef>
              <a:buClr>
                <a:srgbClr val="CC9900"/>
              </a:buClr>
            </a:pPr>
            <a:r>
              <a:rPr lang="en-US" sz="1600" dirty="0">
                <a:solidFill>
                  <a:srgbClr val="FF0000"/>
                </a:solidFill>
                <a:latin typeface="Arial" charset="0"/>
              </a:rPr>
              <a:t>DSE of large-scale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heterog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. systems</a:t>
            </a:r>
          </a:p>
          <a:p>
            <a:pPr lvl="1">
              <a:spcBef>
                <a:spcPts val="0"/>
              </a:spcBef>
              <a:buClr>
                <a:srgbClr val="333399"/>
              </a:buClr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using system simulation tools </a:t>
            </a:r>
            <a:b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(e.g., PSL Simulation Engine)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1937" y="1027458"/>
            <a:ext cx="3891780" cy="1200329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kern="0" dirty="0">
                <a:latin typeface="Arial"/>
                <a:cs typeface="Arial"/>
              </a:rPr>
              <a:t>Develop</a:t>
            </a:r>
            <a:r>
              <a:rPr lang="en-US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0" lvl="1" algn="ctr"/>
            <a:r>
              <a:rPr lang="en-US" kern="0" dirty="0">
                <a:solidFill>
                  <a:srgbClr val="0000FF"/>
                </a:solidFill>
                <a:latin typeface="Arial"/>
                <a:cs typeface="Arial"/>
              </a:rPr>
              <a:t>Framework = Architecture + Tools</a:t>
            </a:r>
          </a:p>
          <a:p>
            <a:pPr marL="0" lvl="1" algn="ctr"/>
            <a:r>
              <a:rPr lang="en-US" kern="0" dirty="0">
                <a:latin typeface="Arial"/>
                <a:cs typeface="Arial"/>
              </a:rPr>
              <a:t>for </a:t>
            </a:r>
            <a:r>
              <a:rPr lang="en-US" kern="0" dirty="0">
                <a:solidFill>
                  <a:srgbClr val="FF0000"/>
                </a:solidFill>
                <a:latin typeface="Arial"/>
                <a:cs typeface="Arial"/>
              </a:rPr>
              <a:t>FPGA accelerators </a:t>
            </a:r>
            <a:endParaRPr lang="en-US" kern="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lvl="1" algn="ctr"/>
            <a:r>
              <a:rPr lang="en-US" kern="0" dirty="0">
                <a:latin typeface="Arial"/>
                <a:cs typeface="Arial"/>
              </a:rPr>
              <a:t>that is </a:t>
            </a:r>
            <a:r>
              <a:rPr lang="en-US" kern="0" dirty="0">
                <a:solidFill>
                  <a:srgbClr val="FF0000"/>
                </a:solidFill>
                <a:latin typeface="Arial"/>
                <a:cs typeface="Arial"/>
              </a:rPr>
              <a:t>scalable</a:t>
            </a:r>
            <a:r>
              <a:rPr lang="en-US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and</a:t>
            </a:r>
            <a:r>
              <a:rPr lang="en-US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Arial"/>
                <a:cs typeface="Arial"/>
              </a:rPr>
              <a:t>productive</a:t>
            </a:r>
            <a:endParaRPr lang="en-US" kern="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551" y="1032458"/>
            <a:ext cx="4684508" cy="1194173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rtlCol="0" anchor="b">
            <a:spAutoFit/>
          </a:bodyPr>
          <a:lstStyle/>
          <a:p>
            <a:pPr indent="0"/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 indent="0" algn="ctr"/>
            <a:r>
              <a:rPr lang="en-US" dirty="0">
                <a:solidFill>
                  <a:srgbClr val="FF0000"/>
                </a:solidFill>
              </a:rPr>
              <a:t>Large-scale, heterogeneous </a:t>
            </a:r>
            <a:r>
              <a:rPr lang="en-US" dirty="0"/>
              <a:t>systems,</a:t>
            </a:r>
          </a:p>
          <a:p>
            <a:pPr algn="ctr"/>
            <a:r>
              <a:rPr lang="en-US" dirty="0"/>
              <a:t>Becoming a necessity for </a:t>
            </a:r>
            <a:r>
              <a:rPr lang="en-US" dirty="0">
                <a:solidFill>
                  <a:srgbClr val="FF0000"/>
                </a:solidFill>
              </a:rPr>
              <a:t>big data &amp; extreme-scale </a:t>
            </a:r>
            <a:r>
              <a:rPr lang="en-US" dirty="0"/>
              <a:t>computing (toward </a:t>
            </a:r>
            <a:r>
              <a:rPr lang="en-US" dirty="0" err="1">
                <a:solidFill>
                  <a:srgbClr val="0000FF"/>
                </a:solidFill>
              </a:rPr>
              <a:t>Exascale</a:t>
            </a:r>
            <a:r>
              <a:rPr lang="en-US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6100" y="924738"/>
            <a:ext cx="1041991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25023" y="881050"/>
            <a:ext cx="1517888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03399" y="2347177"/>
            <a:ext cx="1429657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4725860" y="4897137"/>
            <a:ext cx="3089370" cy="126188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1100" b="1" dirty="0">
                <a:solidFill>
                  <a:srgbClr val="0000FF"/>
                </a:solidFill>
              </a:rPr>
              <a:t>AFU: </a:t>
            </a:r>
            <a:r>
              <a:rPr lang="en-US" sz="1100" dirty="0"/>
              <a:t>Accelerator Functional Unit</a:t>
            </a:r>
          </a:p>
          <a:p>
            <a:pPr marL="638175" indent="-638175">
              <a:spcBef>
                <a:spcPts val="300"/>
              </a:spcBef>
            </a:pPr>
            <a:r>
              <a:rPr lang="en-US" sz="1100" b="1" dirty="0">
                <a:solidFill>
                  <a:srgbClr val="0000FF"/>
                </a:solidFill>
              </a:rPr>
              <a:t>CAPI: </a:t>
            </a:r>
            <a:r>
              <a:rPr lang="en-US" sz="1100" dirty="0"/>
              <a:t>Coherent Accelerator Processor </a:t>
            </a:r>
            <a:br>
              <a:rPr lang="en-US" sz="1100" dirty="0"/>
            </a:br>
            <a:r>
              <a:rPr lang="en-US" sz="1100" dirty="0"/>
              <a:t>Interface from IBM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solidFill>
                  <a:srgbClr val="0000FF"/>
                </a:solidFill>
              </a:rPr>
              <a:t>CAPP: </a:t>
            </a:r>
            <a:r>
              <a:rPr lang="en-US" sz="1100" dirty="0"/>
              <a:t>Coherent Accelerator Processor Proxy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solidFill>
                  <a:srgbClr val="0000FF"/>
                </a:solidFill>
              </a:rPr>
              <a:t>PSL: </a:t>
            </a:r>
            <a:r>
              <a:rPr lang="en-US" sz="1100" dirty="0"/>
              <a:t>POWER Service Layer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solidFill>
                  <a:srgbClr val="0000FF"/>
                </a:solidFill>
              </a:rPr>
              <a:t>DSE: </a:t>
            </a:r>
            <a:r>
              <a:rPr lang="en-US" sz="1100" dirty="0"/>
              <a:t>design space exploration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4772" y="2248106"/>
            <a:ext cx="3842091" cy="3276736"/>
            <a:chOff x="4954772" y="2248106"/>
            <a:chExt cx="3842091" cy="327673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4772" y="2291585"/>
              <a:ext cx="1974418" cy="276176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835" y="4073209"/>
              <a:ext cx="1446028" cy="1451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9029" y="2248106"/>
              <a:ext cx="1373059" cy="1373059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 rot="20342680">
              <a:off x="6802338" y="3205668"/>
              <a:ext cx="1182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CAPI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749057" y="3169503"/>
              <a:ext cx="776442" cy="266579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925928" y="3724719"/>
              <a:ext cx="697617" cy="4469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 flipH="1">
              <a:off x="6804837" y="4325232"/>
              <a:ext cx="720662" cy="1446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pic>
          <p:nvPicPr>
            <p:cNvPr id="56" name="Picture 2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766" y="3672582"/>
              <a:ext cx="725490" cy="2970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sz="2800" dirty="0"/>
              <a:t>P1: App &amp; HLS Studies: </a:t>
            </a:r>
            <a:r>
              <a:rPr lang="en-US" sz="2800" dirty="0">
                <a:solidFill>
                  <a:srgbClr val="FF4A00"/>
                </a:solidFill>
              </a:rPr>
              <a:t>CAPI Accelerators </a:t>
            </a:r>
            <a:endParaRPr lang="en-US" sz="2400" dirty="0"/>
          </a:p>
        </p:txBody>
      </p:sp>
      <p:sp>
        <p:nvSpPr>
          <p:cNvPr id="2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1604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  <p:bldP spid="39" grpId="0" animBg="1"/>
      <p:bldP spid="40" grpId="0" animBg="1"/>
      <p:bldP spid="41" grpId="0" animBg="1"/>
      <p:bldP spid="55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P1: App &amp; HLS Studies: </a:t>
            </a:r>
            <a:r>
              <a:rPr lang="en-US" sz="2800" dirty="0">
                <a:solidFill>
                  <a:srgbClr val="FF4A00"/>
                </a:solidFill>
              </a:rPr>
              <a:t>CAPI Accelerators 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077934" y="1470766"/>
            <a:ext cx="4920293" cy="4094209"/>
          </a:xfrm>
        </p:spPr>
        <p:txBody>
          <a:bodyPr/>
          <a:lstStyle/>
          <a:p>
            <a:pPr marL="7938" lvl="1" indent="0">
              <a:spcBef>
                <a:spcPts val="0"/>
              </a:spcBef>
              <a:buClr>
                <a:srgbClr val="CC9900"/>
              </a:buClr>
              <a:buSzPct val="65000"/>
              <a:buNone/>
            </a:pPr>
            <a:r>
              <a:rPr lang="en-US" b="1" dirty="0">
                <a:solidFill>
                  <a:srgbClr val="0000FF"/>
                </a:solidFill>
              </a:rPr>
              <a:t>Architecture</a:t>
            </a:r>
          </a:p>
          <a:p>
            <a:pPr marL="461963"/>
            <a:r>
              <a:rPr lang="en-US" sz="2000" dirty="0"/>
              <a:t>Evaluated new </a:t>
            </a:r>
            <a:r>
              <a:rPr lang="en-US" sz="2000" dirty="0">
                <a:solidFill>
                  <a:srgbClr val="FF4A00"/>
                </a:solidFill>
              </a:rPr>
              <a:t>Xilinx </a:t>
            </a:r>
            <a:r>
              <a:rPr lang="en-US" sz="2000" dirty="0" err="1">
                <a:solidFill>
                  <a:srgbClr val="FF4A00"/>
                </a:solidFill>
              </a:rPr>
              <a:t>SDAccel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tool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on POWER8 </a:t>
            </a:r>
            <a:r>
              <a:rPr lang="en-US" sz="2000" dirty="0">
                <a:solidFill>
                  <a:srgbClr val="FF4A00"/>
                </a:solidFill>
              </a:rPr>
              <a:t>w/ CAPI </a:t>
            </a:r>
          </a:p>
          <a:p>
            <a:pPr marL="800100" lvl="1"/>
            <a:r>
              <a:rPr lang="en-US" sz="1800" dirty="0">
                <a:solidFill>
                  <a:srgbClr val="0021A5"/>
                </a:solidFill>
                <a:ea typeface="+mn-ea"/>
              </a:rPr>
              <a:t>Initial support uses </a:t>
            </a:r>
            <a:r>
              <a:rPr lang="en-US" sz="1800" dirty="0">
                <a:ea typeface="+mn-ea"/>
              </a:rPr>
              <a:t>AXI to PSL </a:t>
            </a:r>
            <a:r>
              <a:rPr lang="en-US" sz="1800" dirty="0">
                <a:solidFill>
                  <a:srgbClr val="0021A5"/>
                </a:solidFill>
                <a:ea typeface="+mn-ea"/>
              </a:rPr>
              <a:t>bridge to transfer data to/from accelerator </a:t>
            </a:r>
          </a:p>
          <a:p>
            <a:pPr marL="800100" lvl="1"/>
            <a:r>
              <a:rPr lang="en-US" sz="1800" dirty="0" err="1">
                <a:solidFill>
                  <a:srgbClr val="0021A5"/>
                </a:solidFill>
                <a:ea typeface="+mn-ea"/>
              </a:rPr>
              <a:t>OpenCL</a:t>
            </a:r>
            <a:r>
              <a:rPr lang="en-US" sz="1800" dirty="0">
                <a:solidFill>
                  <a:srgbClr val="0021A5"/>
                </a:solidFill>
                <a:ea typeface="+mn-ea"/>
              </a:rPr>
              <a:t> kernel uses </a:t>
            </a:r>
            <a:r>
              <a:rPr lang="en-US" sz="1800" dirty="0">
                <a:ea typeface="+mn-ea"/>
              </a:rPr>
              <a:t>virtual address </a:t>
            </a:r>
            <a:r>
              <a:rPr lang="en-US" sz="1800" dirty="0">
                <a:solidFill>
                  <a:srgbClr val="0021A5"/>
                </a:solidFill>
                <a:ea typeface="+mn-ea"/>
              </a:rPr>
              <a:t>from host process</a:t>
            </a:r>
          </a:p>
          <a:p>
            <a:pPr lvl="1"/>
            <a:endParaRPr lang="en-US" sz="1600" dirty="0">
              <a:solidFill>
                <a:srgbClr val="FF4A00"/>
              </a:solidFill>
            </a:endParaRPr>
          </a:p>
          <a:p>
            <a:pPr marL="512763">
              <a:spcBef>
                <a:spcPts val="300"/>
              </a:spcBef>
            </a:pPr>
            <a:r>
              <a:rPr lang="en-US" sz="2000" dirty="0"/>
              <a:t>Explored CAPI </a:t>
            </a:r>
            <a:r>
              <a:rPr lang="en-US" sz="2000" dirty="0">
                <a:solidFill>
                  <a:srgbClr val="FF4A00"/>
                </a:solidFill>
              </a:rPr>
              <a:t>accelerator network </a:t>
            </a:r>
            <a:r>
              <a:rPr lang="en-US" sz="2000" dirty="0"/>
              <a:t>for Xilinx and Altera </a:t>
            </a:r>
            <a:r>
              <a:rPr lang="en-US" sz="2000" dirty="0" err="1"/>
              <a:t>OpenCL</a:t>
            </a:r>
            <a:endParaRPr lang="en-US" sz="2000" dirty="0"/>
          </a:p>
          <a:p>
            <a:pPr marL="800100" lvl="1">
              <a:spcBef>
                <a:spcPts val="300"/>
              </a:spcBef>
            </a:pPr>
            <a:r>
              <a:rPr lang="en-US" sz="1800" dirty="0">
                <a:solidFill>
                  <a:srgbClr val="0021A5"/>
                </a:solidFill>
              </a:rPr>
              <a:t>Use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OpenCL</a:t>
            </a:r>
            <a:r>
              <a:rPr lang="en-US" sz="1800" dirty="0">
                <a:ea typeface="+mn-ea"/>
              </a:rPr>
              <a:t> pipes</a:t>
            </a:r>
            <a:r>
              <a:rPr lang="en-US" sz="1800" dirty="0">
                <a:solidFill>
                  <a:srgbClr val="0021A5"/>
                </a:solidFill>
              </a:rPr>
              <a:t> for point-to-point connection between kernels</a:t>
            </a:r>
            <a:endParaRPr lang="en-US" sz="1600" dirty="0">
              <a:solidFill>
                <a:srgbClr val="0021A5"/>
              </a:solidFill>
            </a:endParaRPr>
          </a:p>
          <a:p>
            <a:pPr marL="114300" indent="0" eaLnBrk="1" hangingPunct="1">
              <a:spcBef>
                <a:spcPts val="300"/>
              </a:spcBef>
              <a:buNone/>
            </a:pP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7384" y="126755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34165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1201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7358" y="2256216"/>
            <a:ext cx="3475484" cy="2781724"/>
            <a:chOff x="4954772" y="2248106"/>
            <a:chExt cx="3842091" cy="3276736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4772" y="2291585"/>
              <a:ext cx="1974418" cy="276176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835" y="4073209"/>
              <a:ext cx="1446028" cy="145163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9029" y="2248106"/>
              <a:ext cx="1373059" cy="137305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 rot="20342680">
              <a:off x="6802338" y="3205668"/>
              <a:ext cx="1182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CAPI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6749057" y="3169503"/>
              <a:ext cx="776442" cy="266579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6925928" y="3724719"/>
              <a:ext cx="697617" cy="4469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>
            <a:xfrm flipH="1">
              <a:off x="6804837" y="4325232"/>
              <a:ext cx="720662" cy="1446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766" y="3672582"/>
              <a:ext cx="725490" cy="2970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6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P1: App &amp; HLS Studies: </a:t>
            </a:r>
            <a:r>
              <a:rPr lang="en-US" sz="2800" dirty="0">
                <a:solidFill>
                  <a:srgbClr val="FF4A00"/>
                </a:solidFill>
              </a:rPr>
              <a:t>CAPI Accelerators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89498" y="6259033"/>
            <a:ext cx="1828800" cy="457200"/>
          </a:xfrm>
        </p:spPr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6601" y="1029213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34165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1201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26915" y="869640"/>
            <a:ext cx="2763262" cy="2415239"/>
            <a:chOff x="5941584" y="767454"/>
            <a:chExt cx="2848351" cy="264688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1584" y="802576"/>
              <a:ext cx="1463743" cy="223089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7916" y="2241736"/>
              <a:ext cx="1072019" cy="11726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6923" y="767454"/>
              <a:ext cx="1017923" cy="1109129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 rot="20342680">
              <a:off x="7257406" y="1540953"/>
              <a:ext cx="876631" cy="27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CAPI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7271784" y="1511739"/>
              <a:ext cx="575619" cy="215337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7402908" y="1960231"/>
              <a:ext cx="517181" cy="3610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>
            <a:xfrm flipH="1">
              <a:off x="7313138" y="2445313"/>
              <a:ext cx="534266" cy="11687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pic>
          <p:nvPicPr>
            <p:cNvPr id="68" name="Picture 2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302" y="1918111"/>
              <a:ext cx="537845" cy="2399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1180" y="1545368"/>
            <a:ext cx="4954975" cy="4331755"/>
          </a:xfrm>
        </p:spPr>
        <p:txBody>
          <a:bodyPr/>
          <a:lstStyle/>
          <a:p>
            <a:pPr marL="0" lvl="1" indent="0">
              <a:spcBef>
                <a:spcPts val="300"/>
              </a:spcBef>
              <a:buClr>
                <a:schemeClr val="accent1"/>
              </a:buClr>
              <a:buSzPct val="65000"/>
              <a:buNone/>
            </a:pPr>
            <a:r>
              <a:rPr lang="en-US" sz="2200" b="1" dirty="0">
                <a:solidFill>
                  <a:srgbClr val="0000FF"/>
                </a:solidFill>
              </a:rPr>
              <a:t>Tools</a:t>
            </a:r>
            <a:endParaRPr lang="en-US" sz="2200" dirty="0"/>
          </a:p>
          <a:p>
            <a:pPr>
              <a:spcBef>
                <a:spcPts val="300"/>
              </a:spcBef>
            </a:pPr>
            <a:r>
              <a:rPr lang="en-US" sz="2000" dirty="0"/>
              <a:t>Investigated </a:t>
            </a:r>
            <a:r>
              <a:rPr lang="en-US" sz="2000" dirty="0">
                <a:solidFill>
                  <a:srgbClr val="FF4A00"/>
                </a:solidFill>
              </a:rPr>
              <a:t>RTL kernel </a:t>
            </a:r>
            <a:r>
              <a:rPr lang="en-US" sz="2000" dirty="0"/>
              <a:t>support for 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Xilinx </a:t>
            </a:r>
            <a:r>
              <a:rPr lang="en-US" sz="2000" dirty="0" err="1">
                <a:solidFill>
                  <a:srgbClr val="000000"/>
                </a:solidFill>
              </a:rPr>
              <a:t>SDAccel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21A5"/>
                </a:solidFill>
              </a:rPr>
              <a:t>RTL logic encapsulated by AXI interface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21A5"/>
                </a:solidFill>
              </a:rPr>
              <a:t>Case Studies: vector ops, FFT (</a:t>
            </a:r>
            <a:r>
              <a:rPr lang="en-US" sz="1800" dirty="0" err="1">
                <a:solidFill>
                  <a:srgbClr val="0021A5"/>
                </a:solidFill>
              </a:rPr>
              <a:t>spiral.net</a:t>
            </a:r>
            <a:r>
              <a:rPr lang="en-US" sz="1800" dirty="0">
                <a:solidFill>
                  <a:srgbClr val="0021A5"/>
                </a:solidFill>
              </a:rPr>
              <a:t>)</a:t>
            </a:r>
          </a:p>
          <a:p>
            <a:pPr marL="344487" lvl="1" indent="0">
              <a:spcBef>
                <a:spcPts val="300"/>
              </a:spcBef>
              <a:buNone/>
            </a:pPr>
            <a:endParaRPr lang="en-US" sz="1800" dirty="0">
              <a:solidFill>
                <a:srgbClr val="0021A5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 dirty="0"/>
              <a:t>Developed </a:t>
            </a:r>
            <a:r>
              <a:rPr lang="en-US" sz="2000" dirty="0">
                <a:solidFill>
                  <a:srgbClr val="FF4A00"/>
                </a:solidFill>
              </a:rPr>
              <a:t>PSLSE simulator support </a:t>
            </a:r>
            <a:r>
              <a:rPr lang="en-US" sz="2000" dirty="0"/>
              <a:t>for Altera </a:t>
            </a:r>
            <a:r>
              <a:rPr lang="en-US" sz="2000" dirty="0" err="1"/>
              <a:t>OpenCL</a:t>
            </a:r>
            <a:r>
              <a:rPr lang="en-US" sz="2000" dirty="0"/>
              <a:t> and Xilinx </a:t>
            </a:r>
            <a:r>
              <a:rPr lang="en-US" sz="2000" dirty="0" err="1"/>
              <a:t>SDAccel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21A5"/>
                </a:solidFill>
              </a:rPr>
              <a:t>HW simulation for </a:t>
            </a:r>
            <a:r>
              <a:rPr lang="en-US" sz="1800" dirty="0">
                <a:ea typeface="+mn-ea"/>
              </a:rPr>
              <a:t>PSL to AFU </a:t>
            </a:r>
            <a:r>
              <a:rPr lang="en-US" sz="1800" dirty="0">
                <a:solidFill>
                  <a:srgbClr val="0021A5"/>
                </a:solidFill>
              </a:rPr>
              <a:t/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interface w/ </a:t>
            </a:r>
            <a:r>
              <a:rPr lang="en-US" sz="1800" dirty="0" err="1">
                <a:solidFill>
                  <a:srgbClr val="0021A5"/>
                </a:solidFill>
              </a:rPr>
              <a:t>xsim</a:t>
            </a:r>
            <a:endParaRPr lang="en-US" sz="1800" dirty="0">
              <a:solidFill>
                <a:srgbClr val="0021A5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21A5"/>
                </a:solidFill>
              </a:rPr>
              <a:t>SW debugging for </a:t>
            </a:r>
            <a:r>
              <a:rPr lang="en-US" sz="1800" dirty="0" err="1">
                <a:solidFill>
                  <a:srgbClr val="0021A5"/>
                </a:solidFill>
              </a:rPr>
              <a:t>OpenCL</a:t>
            </a:r>
            <a:r>
              <a:rPr lang="en-US" sz="1800" dirty="0">
                <a:solidFill>
                  <a:srgbClr val="0021A5"/>
                </a:solidFill>
              </a:rPr>
              <a:t/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Hardware Abstraction Layer</a:t>
            </a:r>
            <a:endParaRPr lang="en-US" sz="2000" dirty="0">
              <a:solidFill>
                <a:srgbClr val="0021A5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1A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46" y="3313357"/>
            <a:ext cx="4183819" cy="2494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87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19" y="293909"/>
            <a:ext cx="8692681" cy="621201"/>
          </a:xfrm>
        </p:spPr>
        <p:txBody>
          <a:bodyPr/>
          <a:lstStyle/>
          <a:p>
            <a:r>
              <a:rPr lang="en-US" sz="2800" dirty="0"/>
              <a:t>P1: App &amp; HLS Studies: </a:t>
            </a:r>
            <a:r>
              <a:rPr lang="en-US" sz="2800" dirty="0">
                <a:solidFill>
                  <a:srgbClr val="FF4A00"/>
                </a:solidFill>
              </a:rPr>
              <a:t>FPGA Acceleration of STAC-A2</a:t>
            </a:r>
            <a:r>
              <a:rPr lang="en-US" sz="2800" dirty="0"/>
              <a:t>  </a:t>
            </a:r>
            <a:endParaRPr lang="en-US" sz="2800" i="1" dirty="0">
              <a:solidFill>
                <a:srgbClr val="FF4A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0057" y="6174730"/>
            <a:ext cx="3523885" cy="27699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/>
              <a:t>*STAC: Securities technology analysis center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791596" y="1936137"/>
            <a:ext cx="6310414" cy="126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4950" indent="0" defTabSz="457200">
              <a:lnSpc>
                <a:spcPct val="110000"/>
              </a:lnSpc>
              <a:spcBef>
                <a:spcPts val="2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000" dirty="0">
                <a:solidFill>
                  <a:srgbClr val="0021A5"/>
                </a:solidFill>
                <a:cs typeface="DejaVu Sans" charset="0"/>
              </a:rPr>
              <a:t>STAC-A2</a:t>
            </a:r>
            <a:r>
              <a:rPr lang="en-US" sz="2000" kern="1200" dirty="0">
                <a:solidFill>
                  <a:srgbClr val="0021A5"/>
                </a:solidFill>
                <a:cs typeface="DejaVu Sans" charset="0"/>
              </a:rPr>
              <a:t> </a:t>
            </a:r>
            <a:r>
              <a:rPr lang="en-US" sz="2000" dirty="0">
                <a:cs typeface="DejaVu Sans" charset="0"/>
              </a:rPr>
              <a:t>is a standard-based, financial technology benchmark on risk analysis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charset="0"/>
              <a:cs typeface="DejaVu Sans" charset="0"/>
            </a:endParaRPr>
          </a:p>
          <a:p>
            <a:pPr lvl="1" defTabSz="457200">
              <a:lnSpc>
                <a:spcPct val="110000"/>
              </a:lnSpc>
              <a:spcBef>
                <a:spcPts val="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1800" dirty="0">
                <a:solidFill>
                  <a:srgbClr val="0021A5"/>
                </a:solidFill>
                <a:latin typeface="Arial" charset="0"/>
                <a:ea typeface="ＭＳ Ｐゴシック" charset="0"/>
                <a:cs typeface="DejaVu Sans" charset="0"/>
              </a:rPr>
              <a:t>Memory and computation intensive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433" y="2276294"/>
            <a:ext cx="1623194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64" y="2452055"/>
            <a:ext cx="1247694" cy="457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2707" y="1027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235" y="3228757"/>
            <a:ext cx="1848583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499427" y="3829823"/>
            <a:ext cx="8412923" cy="2171125"/>
          </a:xfrm>
          <a:prstGeom prst="rect">
            <a:avLst/>
          </a:prstGeom>
          <a:noFill/>
        </p:spPr>
        <p:txBody>
          <a:bodyPr/>
          <a:lstStyle>
            <a:lvl1pPr marL="1646238" indent="-1646238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525" indent="-1371600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400">
                <a:solidFill>
                  <a:srgbClr val="FF0000"/>
                </a:solidFill>
                <a:latin typeface="+mn-lt"/>
              </a:defRPr>
            </a:lvl2pPr>
            <a:lvl3pPr marL="5486400" indent="-1096963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500">
                <a:solidFill>
                  <a:schemeClr val="accent2"/>
                </a:solidFill>
                <a:latin typeface="+mn-lt"/>
              </a:defRPr>
            </a:lvl3pPr>
            <a:lvl4pPr marL="7680325" indent="-1096963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600">
                <a:solidFill>
                  <a:schemeClr val="tx1"/>
                </a:solidFill>
                <a:latin typeface="+mn-lt"/>
              </a:defRPr>
            </a:lvl4pPr>
            <a:lvl5pPr marL="9875838" indent="-1096963" algn="l" defTabSz="43894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5pPr>
            <a:lvl6pPr marL="103330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6pPr>
            <a:lvl7pPr marL="107902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7pPr>
            <a:lvl8pPr marL="112474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8pPr>
            <a:lvl9pPr marL="11704638" indent="-1096963" algn="l" defTabSz="4389438" rtl="0" fontAlgn="base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3399"/>
              </a:buClr>
              <a:buSzPct val="100000"/>
              <a:buNone/>
            </a:pPr>
            <a:r>
              <a:rPr lang="en-US" sz="2200" kern="0" dirty="0">
                <a:solidFill>
                  <a:srgbClr val="FF4A00"/>
                </a:solidFill>
              </a:rPr>
              <a:t>Before existence </a:t>
            </a:r>
            <a:r>
              <a:rPr lang="en-US" sz="2200" kern="0" dirty="0"/>
              <a:t>of Stratix-10 SoC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21A5"/>
                </a:solidFill>
                <a:cs typeface="+mn-cs"/>
              </a:rPr>
              <a:t>Develop &amp; verify </a:t>
            </a:r>
            <a:r>
              <a:rPr lang="en-US" sz="2000" dirty="0" smtClean="0">
                <a:solidFill>
                  <a:schemeClr val="tx1"/>
                </a:solidFill>
                <a:cs typeface="+mn-cs"/>
              </a:rPr>
              <a:t>STAC-A2 functions in </a:t>
            </a:r>
            <a:r>
              <a:rPr lang="en-US" sz="2000" dirty="0" smtClean="0">
                <a:solidFill>
                  <a:srgbClr val="0021A5"/>
                </a:solidFill>
                <a:cs typeface="+mn-cs"/>
              </a:rPr>
              <a:t>OpenCL</a:t>
            </a:r>
          </a:p>
          <a:p>
            <a:pPr marL="744538" lvl="1" indent="-282575">
              <a:spcBef>
                <a:spcPts val="0"/>
              </a:spcBef>
            </a:pPr>
            <a:r>
              <a:rPr lang="en-US" sz="1700" kern="0" dirty="0" smtClean="0">
                <a:solidFill>
                  <a:schemeClr val="tx1"/>
                </a:solidFill>
              </a:rPr>
              <a:t>Verify </a:t>
            </a:r>
            <a:r>
              <a:rPr lang="en-US" sz="1700" kern="0" dirty="0">
                <a:solidFill>
                  <a:schemeClr val="tx1"/>
                </a:solidFill>
              </a:rPr>
              <a:t>implementations in Altera OpenCL emulator </a:t>
            </a:r>
          </a:p>
          <a:p>
            <a:pPr marL="342900" lvl="1" indent="-228600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cs typeface="+mn-cs"/>
              </a:rPr>
              <a:t>Implement 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verified STAC-A2 functions on </a:t>
            </a:r>
            <a:r>
              <a:rPr lang="en-US" sz="2000" dirty="0">
                <a:solidFill>
                  <a:srgbClr val="FF4A00"/>
                </a:solidFill>
                <a:cs typeface="+mn-cs"/>
              </a:rPr>
              <a:t>dual Arria-10 </a:t>
            </a:r>
            <a:r>
              <a:rPr lang="en-US" sz="2000" dirty="0">
                <a:solidFill>
                  <a:srgbClr val="0021A5"/>
                </a:solidFill>
                <a:cs typeface="+mn-cs"/>
              </a:rPr>
              <a:t>(A-10) FPGAs</a:t>
            </a:r>
          </a:p>
          <a:p>
            <a:pPr marL="744538" lvl="1" indent="-282575">
              <a:spcBef>
                <a:spcPts val="0"/>
              </a:spcBef>
            </a:pPr>
            <a:r>
              <a:rPr lang="en-US" sz="1700" kern="0" dirty="0">
                <a:solidFill>
                  <a:schemeClr val="tx1"/>
                </a:solidFill>
              </a:rPr>
              <a:t>Measure performance on dual A-10s</a:t>
            </a:r>
          </a:p>
          <a:p>
            <a:pPr marL="342900" lvl="1" indent="-228600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cs typeface="+mn-cs"/>
              </a:rPr>
              <a:t>Project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 single S-10 performance from dual A-10 measurements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791595" y="915110"/>
            <a:ext cx="6461776" cy="76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ts val="300"/>
              </a:spcBef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000" dirty="0">
                <a:solidFill>
                  <a:srgbClr val="0021A5"/>
                </a:solidFill>
                <a:cs typeface="DejaVu Sans" charset="0"/>
              </a:rPr>
              <a:t>FPGA-based </a:t>
            </a:r>
            <a:r>
              <a:rPr lang="en-US" sz="2000" dirty="0">
                <a:cs typeface="DejaVu Sans" charset="0"/>
              </a:rPr>
              <a:t>acceleration </a:t>
            </a:r>
            <a:r>
              <a:rPr lang="en-US" sz="2000" dirty="0">
                <a:solidFill>
                  <a:srgbClr val="000000"/>
                </a:solidFill>
                <a:cs typeface="DejaVu Sans" charset="0"/>
              </a:rPr>
              <a:t>of</a:t>
            </a:r>
            <a:r>
              <a:rPr lang="en-US" sz="2000" kern="1200" dirty="0">
                <a:solidFill>
                  <a:srgbClr val="000000"/>
                </a:solidFill>
                <a:cs typeface="DejaVu Sans" charset="0"/>
              </a:rPr>
              <a:t> STAC-A2* benchmark suite </a:t>
            </a:r>
            <a:r>
              <a:rPr lang="en-US" sz="2000" dirty="0">
                <a:solidFill>
                  <a:srgbClr val="000000"/>
                </a:solidFill>
                <a:cs typeface="DejaVu Sans" charset="0"/>
              </a:rPr>
              <a:t>on Stratix-10 (S-10) SoC </a:t>
            </a:r>
            <a:endParaRPr lang="en-US" sz="2000" kern="1200" dirty="0">
              <a:solidFill>
                <a:srgbClr val="000000"/>
              </a:solidFill>
              <a:cs typeface="DejaVu Sans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76" y="3487706"/>
            <a:ext cx="1639094" cy="999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67" y="958220"/>
            <a:ext cx="919495" cy="795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7043" y="3242340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1A5"/>
                </a:solidFill>
              </a:rPr>
              <a:t>(For 2016)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2" y="4297699"/>
            <a:ext cx="1317958" cy="281653"/>
          </a:xfrm>
          <a:prstGeom prst="rect">
            <a:avLst/>
          </a:prstGeom>
        </p:spPr>
      </p:pic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402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5" grpId="0" animBg="1"/>
      <p:bldP spid="16" grpId="0" animBg="1"/>
      <p:bldP spid="20" grpId="0"/>
      <p:bldP spid="2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1210" y="1496977"/>
            <a:ext cx="4152446" cy="43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algn="ctr" defTabSz="457200">
              <a:lnSpc>
                <a:spcPct val="110000"/>
              </a:lnSpc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Prototyping STAC-A2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rPr>
              <a:t>on Arria-10</a:t>
            </a:r>
          </a:p>
          <a:p>
            <a:pPr marL="677863" lvl="2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dirty="0">
                <a:latin typeface="Arial" charset="0"/>
                <a:ea typeface="ＭＳ Ｐゴシック" charset="0"/>
                <a:cs typeface="DejaVu Sans" charset="0"/>
              </a:rPr>
              <a:t>Used Altera’s kernel-to-kernel communication model.</a:t>
            </a:r>
          </a:p>
          <a:p>
            <a:pPr marL="677863" lvl="2" defTabSz="457200">
              <a:lnSpc>
                <a:spcPct val="110000"/>
              </a:lnSpc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dirty="0">
                <a:latin typeface="Arial" charset="0"/>
                <a:ea typeface="ＭＳ Ｐゴシック" charset="0"/>
                <a:cs typeface="DejaVu Sans" charset="0"/>
              </a:rPr>
              <a:t>Implemented PCG** </a:t>
            </a:r>
            <a:br>
              <a:rPr lang="en-US" dirty="0">
                <a:latin typeface="Arial" charset="0"/>
                <a:ea typeface="ＭＳ Ｐゴシック" charset="0"/>
                <a:cs typeface="DejaVu Sans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DejaVu Sans" charset="0"/>
              </a:rPr>
              <a:t>family RNG</a:t>
            </a:r>
            <a:endParaRPr lang="en-US" sz="2400" dirty="0">
              <a:latin typeface="Arial" charset="0"/>
              <a:ea typeface="ＭＳ Ｐゴシック" charset="0"/>
              <a:cs typeface="DejaVu Sans" charset="0"/>
            </a:endParaRPr>
          </a:p>
          <a:p>
            <a:pPr marL="995363" lvl="3" defTabSz="457200"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kern="0" dirty="0">
                <a:cs typeface="Arial" charset="0"/>
              </a:rPr>
              <a:t>Multiple independent streams</a:t>
            </a:r>
          </a:p>
          <a:p>
            <a:pPr marL="995363" lvl="3" defTabSz="457200">
              <a:spcBef>
                <a:spcPts val="6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kern="0" dirty="0">
                <a:cs typeface="Arial" charset="0"/>
              </a:rPr>
              <a:t>Jump ahead in random sequence</a:t>
            </a:r>
            <a:endParaRPr lang="en-US" sz="2000" kern="0" dirty="0">
              <a:solidFill>
                <a:srgbClr val="0021A5"/>
              </a:solidFill>
              <a:cs typeface="Arial" charset="0"/>
            </a:endParaRPr>
          </a:p>
          <a:p>
            <a:pPr marL="995363" lvl="3" defTabSz="457200">
              <a:lnSpc>
                <a:spcPct val="110000"/>
              </a:lnSpc>
              <a:spcBef>
                <a:spcPts val="1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kern="0" dirty="0">
              <a:solidFill>
                <a:srgbClr val="0021A5"/>
              </a:solidFill>
              <a:cs typeface="Arial" charset="0"/>
            </a:endParaRPr>
          </a:p>
          <a:p>
            <a:pPr lvl="1" defTabSz="457200">
              <a:lnSpc>
                <a:spcPct val="110000"/>
              </a:lnSpc>
              <a:spcBef>
                <a:spcPts val="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kern="1200" dirty="0"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5447" y="990600"/>
            <a:ext cx="2362200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1319" y="293909"/>
            <a:ext cx="8692681" cy="621201"/>
          </a:xfrm>
        </p:spPr>
        <p:txBody>
          <a:bodyPr/>
          <a:lstStyle/>
          <a:p>
            <a:r>
              <a:rPr lang="en-US" sz="2800" dirty="0"/>
              <a:t>P1: App &amp; HLS Studies:</a:t>
            </a:r>
            <a:r>
              <a:rPr lang="en-US" sz="2800" dirty="0">
                <a:solidFill>
                  <a:srgbClr val="FF4A00"/>
                </a:solidFill>
              </a:rPr>
              <a:t> FPGA Acceleration of STAC-A2</a:t>
            </a:r>
            <a:r>
              <a:rPr lang="en-US" sz="2800" dirty="0"/>
              <a:t> </a:t>
            </a:r>
            <a:endParaRPr lang="en-US" sz="2800" i="1" dirty="0">
              <a:solidFill>
                <a:srgbClr val="FF4A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23" y="5836874"/>
            <a:ext cx="622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n-US" sz="1000" b="1"/>
              <a:t>Permuted </a:t>
            </a:r>
            <a:r>
              <a:rPr lang="en-US" sz="1000" b="1" dirty="0"/>
              <a:t>Congruential Generator</a:t>
            </a:r>
            <a:r>
              <a:rPr lang="en-US" sz="900" b="1"/>
              <a:t>: </a:t>
            </a:r>
            <a:r>
              <a:rPr lang="en-US" sz="1000" b="1" dirty="0"/>
              <a:t> </a:t>
            </a:r>
            <a:r>
              <a:rPr lang="en-US" sz="1000" b="1"/>
              <a:t>http://www.pcg-random.org/pdf/toms-oneill-pcg-family-v1.02.pdf 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962515" y="6248400"/>
            <a:ext cx="3197849" cy="55399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/>
              <a:t>STAC: Securities technology analysis center</a:t>
            </a:r>
          </a:p>
          <a:p>
            <a:pPr algn="ctr"/>
            <a:endParaRPr lang="en-US" dirty="0"/>
          </a:p>
        </p:txBody>
      </p:sp>
      <p:pic>
        <p:nvPicPr>
          <p:cNvPr id="16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3446" y="3158848"/>
            <a:ext cx="1974954" cy="225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827461"/>
            <a:ext cx="2416116" cy="502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95" y="827460"/>
            <a:ext cx="878548" cy="2094959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86400" y="818014"/>
          <a:ext cx="3498143" cy="210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873FAAD2-97B2-43E4-B556-BE7DF844C09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79257" y="3124200"/>
          <a:ext cx="2964743" cy="225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46734" t="11479" r="12501" b="20356"/>
          <a:stretch/>
        </p:blipFill>
        <p:spPr>
          <a:xfrm>
            <a:off x="4273444" y="827460"/>
            <a:ext cx="4711099" cy="5036470"/>
          </a:xfrm>
          <a:prstGeom prst="rect">
            <a:avLst/>
          </a:prstGeom>
        </p:spPr>
      </p:pic>
      <p:sp>
        <p:nvSpPr>
          <p:cNvPr id="1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1300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24045 0.0025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Graphic spid="20" grpId="0">
        <p:bldAsOne/>
      </p:bldGraphic>
      <p:bldGraphic spid="22" grpId="0">
        <p:bldAsOne/>
      </p:bldGraphic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23729</TotalTime>
  <Words>2130</Words>
  <Application>Microsoft Office PowerPoint</Application>
  <PresentationFormat>On-screen Show (4:3)</PresentationFormat>
  <Paragraphs>521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F3-16: FPGA &amp; HMC  Tools &amp; Architectures for RSC</vt:lpstr>
      <vt:lpstr>Project Goals, Motivations, &amp; Challenges</vt:lpstr>
      <vt:lpstr>F3-16: Approach</vt:lpstr>
      <vt:lpstr>F3-16: Highlights</vt:lpstr>
      <vt:lpstr>P1: App &amp; HLS Studies: CAPI Accelerators </vt:lpstr>
      <vt:lpstr>P1: App &amp; HLS Studies: CAPI Accelerators </vt:lpstr>
      <vt:lpstr>P1: App &amp; HLS Studies: CAPI Accelerators </vt:lpstr>
      <vt:lpstr>P1: App &amp; HLS Studies: FPGA Acceleration of STAC-A2  </vt:lpstr>
      <vt:lpstr>P1: App &amp; HLS Studies: FPGA Acceleration of STAC-A2 </vt:lpstr>
      <vt:lpstr>P1: App &amp; HLS Studies: FPGA Acceleration of STAC-A2 </vt:lpstr>
      <vt:lpstr>P2: Reconfigurable Interconnects for Novo-G#</vt:lpstr>
      <vt:lpstr>P2: Reconfigurable Interconnects for Novo-G#</vt:lpstr>
      <vt:lpstr>P2: Reconfigurable Interconnects for Novo-G#</vt:lpstr>
      <vt:lpstr>P3: Custom Memory Cube Research Platform</vt:lpstr>
      <vt:lpstr>P3: Custom Memory Cube Research Platform</vt:lpstr>
      <vt:lpstr>P3: Custom Memory Cube Research Platform</vt:lpstr>
      <vt:lpstr>P3: Custom Memory Cube Research Platform</vt:lpstr>
      <vt:lpstr>P4: CMS* Endcap L-1 Muon Trigger </vt:lpstr>
      <vt:lpstr>PowerPoint Presentation</vt:lpstr>
      <vt:lpstr>F3-16: Conclusions</vt:lpstr>
      <vt:lpstr>Questions, Posters, &amp; Demos</vt:lpstr>
    </vt:vector>
  </TitlesOfParts>
  <Manager/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subject/>
  <dc:creator>Dr. Alan D. George</dc:creator>
  <cp:keywords/>
  <dc:description/>
  <cp:lastModifiedBy>hlam</cp:lastModifiedBy>
  <cp:revision>1653</cp:revision>
  <dcterms:created xsi:type="dcterms:W3CDTF">2003-07-12T15:21:27Z</dcterms:created>
  <dcterms:modified xsi:type="dcterms:W3CDTF">2016-11-28T20:47:31Z</dcterms:modified>
  <cp:category/>
</cp:coreProperties>
</file>