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544" r:id="rId2"/>
    <p:sldId id="594" r:id="rId3"/>
    <p:sldId id="595" r:id="rId4"/>
    <p:sldId id="596" r:id="rId5"/>
    <p:sldId id="607" r:id="rId6"/>
    <p:sldId id="597" r:id="rId7"/>
    <p:sldId id="598" r:id="rId8"/>
    <p:sldId id="608" r:id="rId9"/>
    <p:sldId id="609" r:id="rId10"/>
    <p:sldId id="600" r:id="rId11"/>
    <p:sldId id="602" r:id="rId12"/>
    <p:sldId id="601" r:id="rId13"/>
    <p:sldId id="612" r:id="rId14"/>
    <p:sldId id="611" r:id="rId15"/>
    <p:sldId id="605" r:id="rId16"/>
    <p:sldId id="606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D1FFE8"/>
    <a:srgbClr val="FFF2CD"/>
    <a:srgbClr val="FFFF00"/>
    <a:srgbClr val="FFFF85"/>
    <a:srgbClr val="CC3300"/>
    <a:srgbClr val="FFDC7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5609" autoAdjust="0"/>
  </p:normalViewPr>
  <p:slideViewPr>
    <p:cSldViewPr>
      <p:cViewPr varScale="1">
        <p:scale>
          <a:sx n="91" d="100"/>
          <a:sy n="91" d="100"/>
        </p:scale>
        <p:origin x="3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2EBE3-9B17-4AA2-92A5-721C042564B5}" type="doc">
      <dgm:prSet loTypeId="urn:microsoft.com/office/officeart/2005/8/layout/hList3" loCatId="list" qsTypeId="urn:microsoft.com/office/officeart/2005/8/quickstyle/3d7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7014247-186A-4212-B8D0-FF07308BB35A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Reconfigurable Network Aspects</a:t>
          </a:r>
        </a:p>
      </dgm:t>
    </dgm:pt>
    <dgm:pt modelId="{6AD5E3D3-A0CE-4C6C-81D7-84B7384D28A9}" type="par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6CC085CB-3A65-46AE-BBC5-F1F9949A3403}" type="sib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A2B23E0-5BA8-49CC-BE25-C17CFB69A084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topology</a:t>
          </a:r>
        </a:p>
      </dgm:t>
    </dgm:pt>
    <dgm:pt modelId="{A909BCF4-8227-461A-8E2A-95C36F072D90}" type="par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21443659-9061-4393-A0AD-3479D0F12098}" type="sib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CE8FC8B5-BDAE-4B27-B89D-A5DD18F8AE25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behavior</a:t>
          </a:r>
        </a:p>
      </dgm:t>
    </dgm:pt>
    <dgm:pt modelId="{FE954EB1-8987-4BA8-A23A-AE7CA27225F0}" type="par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1AD506CC-2FFD-495B-B6C8-FA1FA46143A3}" type="sib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C167BED-4795-4A0C-84A3-92F1159153EC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Point-to-point protocol</a:t>
          </a:r>
        </a:p>
      </dgm:t>
    </dgm:pt>
    <dgm:pt modelId="{FC7FED39-DB66-4E7F-ACE5-3D20DDBE366F}" type="sib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E3FA0224-D9D4-4701-903A-220EDD59C4BE}" type="par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57397B9-64A6-4B25-A87F-C2885C7B421C}" type="pres">
      <dgm:prSet presAssocID="{28A2EBE3-9B17-4AA2-92A5-721C042564B5}" presName="composite" presStyleCnt="0">
        <dgm:presLayoutVars>
          <dgm:chMax val="1"/>
          <dgm:dir/>
          <dgm:resizeHandles val="exact"/>
        </dgm:presLayoutVars>
      </dgm:prSet>
      <dgm:spPr/>
    </dgm:pt>
    <dgm:pt modelId="{BE09C41B-B95E-4DA6-B477-5BC56FD90167}" type="pres">
      <dgm:prSet presAssocID="{F7014247-186A-4212-B8D0-FF07308BB35A}" presName="roof" presStyleLbl="dkBgShp" presStyleIdx="0" presStyleCnt="2" custLinFactNeighborX="380"/>
      <dgm:spPr/>
    </dgm:pt>
    <dgm:pt modelId="{14DB318A-CABC-4204-BC80-2505B1C053BF}" type="pres">
      <dgm:prSet presAssocID="{F7014247-186A-4212-B8D0-FF07308BB35A}" presName="pillars" presStyleCnt="0"/>
      <dgm:spPr/>
    </dgm:pt>
    <dgm:pt modelId="{D3361368-43AA-425D-9087-5B88A98CC8B4}" type="pres">
      <dgm:prSet presAssocID="{F7014247-186A-4212-B8D0-FF07308BB35A}" presName="pillar1" presStyleLbl="node1" presStyleIdx="0" presStyleCnt="3">
        <dgm:presLayoutVars>
          <dgm:bulletEnabled val="1"/>
        </dgm:presLayoutVars>
      </dgm:prSet>
      <dgm:spPr/>
    </dgm:pt>
    <dgm:pt modelId="{6B973AE3-A1FA-49B4-8C86-2C353CCD4D63}" type="pres">
      <dgm:prSet presAssocID="{8C167BED-4795-4A0C-84A3-92F1159153EC}" presName="pillarX" presStyleLbl="node1" presStyleIdx="1" presStyleCnt="3">
        <dgm:presLayoutVars>
          <dgm:bulletEnabled val="1"/>
        </dgm:presLayoutVars>
      </dgm:prSet>
      <dgm:spPr/>
    </dgm:pt>
    <dgm:pt modelId="{474729EC-1D37-41F6-A06F-22E52987FFA1}" type="pres">
      <dgm:prSet presAssocID="{CE8FC8B5-BDAE-4B27-B89D-A5DD18F8AE25}" presName="pillarX" presStyleLbl="node1" presStyleIdx="2" presStyleCnt="3">
        <dgm:presLayoutVars>
          <dgm:bulletEnabled val="1"/>
        </dgm:presLayoutVars>
      </dgm:prSet>
      <dgm:spPr/>
    </dgm:pt>
    <dgm:pt modelId="{CC58CCA0-246B-4A95-8973-80E6231033F9}" type="pres">
      <dgm:prSet presAssocID="{F7014247-186A-4212-B8D0-FF07308BB35A}" presName="base" presStyleLbl="dkBgShp" presStyleIdx="1" presStyleCnt="2"/>
      <dgm:spPr/>
    </dgm:pt>
  </dgm:ptLst>
  <dgm:cxnLst>
    <dgm:cxn modelId="{25848B16-827C-4AF7-8328-64B875C544B9}" type="presOf" srcId="{BA2B23E0-5BA8-49CC-BE25-C17CFB69A084}" destId="{D3361368-43AA-425D-9087-5B88A98CC8B4}" srcOrd="0" destOrd="0" presId="urn:microsoft.com/office/officeart/2005/8/layout/hList3"/>
    <dgm:cxn modelId="{A9DB92B4-F1C9-4954-B842-2C73DF7966F8}" srcId="{28A2EBE3-9B17-4AA2-92A5-721C042564B5}" destId="{F7014247-186A-4212-B8D0-FF07308BB35A}" srcOrd="0" destOrd="0" parTransId="{6AD5E3D3-A0CE-4C6C-81D7-84B7384D28A9}" sibTransId="{6CC085CB-3A65-46AE-BBC5-F1F9949A3403}"/>
    <dgm:cxn modelId="{68185240-AF16-40CA-81FF-32E7F84602A5}" type="presOf" srcId="{8C167BED-4795-4A0C-84A3-92F1159153EC}" destId="{6B973AE3-A1FA-49B4-8C86-2C353CCD4D63}" srcOrd="0" destOrd="0" presId="urn:microsoft.com/office/officeart/2005/8/layout/hList3"/>
    <dgm:cxn modelId="{BD166A48-6F23-451B-B868-3CB086E5C573}" srcId="{F7014247-186A-4212-B8D0-FF07308BB35A}" destId="{BA2B23E0-5BA8-49CC-BE25-C17CFB69A084}" srcOrd="0" destOrd="0" parTransId="{A909BCF4-8227-461A-8E2A-95C36F072D90}" sibTransId="{21443659-9061-4393-A0AD-3479D0F12098}"/>
    <dgm:cxn modelId="{2D8E0677-4BCA-4458-A306-CFB9F942A0F4}" type="presOf" srcId="{F7014247-186A-4212-B8D0-FF07308BB35A}" destId="{BE09C41B-B95E-4DA6-B477-5BC56FD90167}" srcOrd="0" destOrd="0" presId="urn:microsoft.com/office/officeart/2005/8/layout/hList3"/>
    <dgm:cxn modelId="{25CBF4CE-94D7-42F4-B0B0-C681A9A38003}" srcId="{F7014247-186A-4212-B8D0-FF07308BB35A}" destId="{8C167BED-4795-4A0C-84A3-92F1159153EC}" srcOrd="1" destOrd="0" parTransId="{E3FA0224-D9D4-4701-903A-220EDD59C4BE}" sibTransId="{FC7FED39-DB66-4E7F-ACE5-3D20DDBE366F}"/>
    <dgm:cxn modelId="{B4EEF136-F879-4206-93B2-05C6039EEB82}" type="presOf" srcId="{CE8FC8B5-BDAE-4B27-B89D-A5DD18F8AE25}" destId="{474729EC-1D37-41F6-A06F-22E52987FFA1}" srcOrd="0" destOrd="0" presId="urn:microsoft.com/office/officeart/2005/8/layout/hList3"/>
    <dgm:cxn modelId="{E48B4961-7EBE-4E05-9DED-334D4AC465F8}" srcId="{F7014247-186A-4212-B8D0-FF07308BB35A}" destId="{CE8FC8B5-BDAE-4B27-B89D-A5DD18F8AE25}" srcOrd="2" destOrd="0" parTransId="{FE954EB1-8987-4BA8-A23A-AE7CA27225F0}" sibTransId="{1AD506CC-2FFD-495B-B6C8-FA1FA46143A3}"/>
    <dgm:cxn modelId="{7873250A-863D-4E49-AA40-AECEC71121E5}" type="presOf" srcId="{28A2EBE3-9B17-4AA2-92A5-721C042564B5}" destId="{857397B9-64A6-4B25-A87F-C2885C7B421C}" srcOrd="0" destOrd="0" presId="urn:microsoft.com/office/officeart/2005/8/layout/hList3"/>
    <dgm:cxn modelId="{0EEAC56C-F6AC-4B1A-AC42-B89CD8CA872D}" type="presParOf" srcId="{857397B9-64A6-4B25-A87F-C2885C7B421C}" destId="{BE09C41B-B95E-4DA6-B477-5BC56FD90167}" srcOrd="0" destOrd="0" presId="urn:microsoft.com/office/officeart/2005/8/layout/hList3"/>
    <dgm:cxn modelId="{1794CAF1-69AF-4DAC-BCDE-C2A99CF1FEAE}" type="presParOf" srcId="{857397B9-64A6-4B25-A87F-C2885C7B421C}" destId="{14DB318A-CABC-4204-BC80-2505B1C053BF}" srcOrd="1" destOrd="0" presId="urn:microsoft.com/office/officeart/2005/8/layout/hList3"/>
    <dgm:cxn modelId="{C33CB97E-308E-4FD5-B0D3-2F23604ED321}" type="presParOf" srcId="{14DB318A-CABC-4204-BC80-2505B1C053BF}" destId="{D3361368-43AA-425D-9087-5B88A98CC8B4}" srcOrd="0" destOrd="0" presId="urn:microsoft.com/office/officeart/2005/8/layout/hList3"/>
    <dgm:cxn modelId="{E8A417F9-ADFD-40B3-AE67-8994E25CDADE}" type="presParOf" srcId="{14DB318A-CABC-4204-BC80-2505B1C053BF}" destId="{6B973AE3-A1FA-49B4-8C86-2C353CCD4D63}" srcOrd="1" destOrd="0" presId="urn:microsoft.com/office/officeart/2005/8/layout/hList3"/>
    <dgm:cxn modelId="{93E460BD-A784-437E-AD4F-A36F67B876F0}" type="presParOf" srcId="{14DB318A-CABC-4204-BC80-2505B1C053BF}" destId="{474729EC-1D37-41F6-A06F-22E52987FFA1}" srcOrd="2" destOrd="0" presId="urn:microsoft.com/office/officeart/2005/8/layout/hList3"/>
    <dgm:cxn modelId="{EDD22AE3-ECB1-4A20-80BA-6CDC8AB71692}" type="presParOf" srcId="{857397B9-64A6-4B25-A87F-C2885C7B421C}" destId="{CC58CCA0-246B-4A95-8973-80E6231033F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9C41B-B95E-4DA6-B477-5BC56FD90167}">
      <dsp:nvSpPr>
        <dsp:cNvPr id="0" name=""/>
        <dsp:cNvSpPr/>
      </dsp:nvSpPr>
      <dsp:spPr>
        <a:xfrm>
          <a:off x="0" y="0"/>
          <a:ext cx="3316667" cy="38214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>
          <a:bevelT w="80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ook Antiqua" panose="02040602050305030304" pitchFamily="18" charset="0"/>
            </a:rPr>
            <a:t>Reconfigurable Network Aspects</a:t>
          </a:r>
        </a:p>
      </dsp:txBody>
      <dsp:txXfrm>
        <a:off x="0" y="0"/>
        <a:ext cx="3316667" cy="382149"/>
      </dsp:txXfrm>
    </dsp:sp>
    <dsp:sp modelId="{D3361368-43AA-425D-9087-5B88A98CC8B4}">
      <dsp:nvSpPr>
        <dsp:cNvPr id="0" name=""/>
        <dsp:cNvSpPr/>
      </dsp:nvSpPr>
      <dsp:spPr>
        <a:xfrm>
          <a:off x="1619" y="382149"/>
          <a:ext cx="1104476" cy="802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ook Antiqua" panose="02040602050305030304" pitchFamily="18" charset="0"/>
            </a:rPr>
            <a:t>Network topology</a:t>
          </a:r>
        </a:p>
      </dsp:txBody>
      <dsp:txXfrm>
        <a:off x="1619" y="382149"/>
        <a:ext cx="1104476" cy="802514"/>
      </dsp:txXfrm>
    </dsp:sp>
    <dsp:sp modelId="{6B973AE3-A1FA-49B4-8C86-2C353CCD4D63}">
      <dsp:nvSpPr>
        <dsp:cNvPr id="0" name=""/>
        <dsp:cNvSpPr/>
      </dsp:nvSpPr>
      <dsp:spPr>
        <a:xfrm>
          <a:off x="1106095" y="382149"/>
          <a:ext cx="1104476" cy="802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ook Antiqua" panose="02040602050305030304" pitchFamily="18" charset="0"/>
            </a:rPr>
            <a:t>Point-to-point protocol</a:t>
          </a:r>
        </a:p>
      </dsp:txBody>
      <dsp:txXfrm>
        <a:off x="1106095" y="382149"/>
        <a:ext cx="1104476" cy="802514"/>
      </dsp:txXfrm>
    </dsp:sp>
    <dsp:sp modelId="{474729EC-1D37-41F6-A06F-22E52987FFA1}">
      <dsp:nvSpPr>
        <dsp:cNvPr id="0" name=""/>
        <dsp:cNvSpPr/>
      </dsp:nvSpPr>
      <dsp:spPr>
        <a:xfrm>
          <a:off x="2210571" y="382149"/>
          <a:ext cx="1104476" cy="802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ook Antiqua" panose="02040602050305030304" pitchFamily="18" charset="0"/>
            </a:rPr>
            <a:t>Network behavior</a:t>
          </a:r>
        </a:p>
      </dsp:txBody>
      <dsp:txXfrm>
        <a:off x="2210571" y="382149"/>
        <a:ext cx="1104476" cy="802514"/>
      </dsp:txXfrm>
    </dsp:sp>
    <dsp:sp modelId="{CC58CCA0-246B-4A95-8973-80E6231033F9}">
      <dsp:nvSpPr>
        <dsp:cNvPr id="0" name=""/>
        <dsp:cNvSpPr/>
      </dsp:nvSpPr>
      <dsp:spPr>
        <a:xfrm>
          <a:off x="0" y="1184663"/>
          <a:ext cx="3316667" cy="8916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>
          <a:bevelT w="80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A9914-54E4-4E33-BCAA-4C8E20CB172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0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7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(CAW16)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gif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7.jpeg"/><Relationship Id="rId7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9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microsoft.com/office/2007/relationships/hdphoto" Target="../media/hdphoto3.wdp"/><Relationship Id="rId18" Type="http://schemas.openxmlformats.org/officeDocument/2006/relationships/image" Target="../media/image22.gif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40.png"/><Relationship Id="rId17" Type="http://schemas.openxmlformats.org/officeDocument/2006/relationships/image" Target="../media/image42.jpe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11" Type="http://schemas.openxmlformats.org/officeDocument/2006/relationships/image" Target="../media/image21.jpeg"/><Relationship Id="rId5" Type="http://schemas.openxmlformats.org/officeDocument/2006/relationships/image" Target="../media/image14.png"/><Relationship Id="rId15" Type="http://schemas.openxmlformats.org/officeDocument/2006/relationships/image" Target="../media/image11.emf"/><Relationship Id="rId10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20.jpe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gif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gif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22.gif"/><Relationship Id="rId3" Type="http://schemas.openxmlformats.org/officeDocument/2006/relationships/image" Target="../media/image19.jpeg"/><Relationship Id="rId7" Type="http://schemas.openxmlformats.org/officeDocument/2006/relationships/image" Target="../media/image15.gif"/><Relationship Id="rId12" Type="http://schemas.openxmlformats.org/officeDocument/2006/relationships/image" Target="../media/image11.emf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jpeg"/><Relationship Id="rId5" Type="http://schemas.microsoft.com/office/2007/relationships/hdphoto" Target="../media/hdphoto1.wdp"/><Relationship Id="rId15" Type="http://schemas.openxmlformats.org/officeDocument/2006/relationships/image" Target="../media/image20.jpe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24.png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December 6-7, 2016</a:t>
            </a:r>
            <a:endParaRPr lang="en-US" altLang="en-US" dirty="0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8153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F3-16: FPGA &amp; HMC </a:t>
            </a:r>
            <a:br>
              <a:rPr lang="en-US" sz="4000" dirty="0"/>
            </a:br>
            <a:r>
              <a:rPr lang="en-US" sz="4000" dirty="0"/>
              <a:t>Tools &amp; Architectures for RSC</a:t>
            </a: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3657600" y="6248400"/>
            <a:ext cx="4953000" cy="400110"/>
          </a:xfrm>
          <a:prstGeom prst="rect">
            <a:avLst/>
          </a:prstGeom>
          <a:solidFill>
            <a:srgbClr val="FFF2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Number of supporting memberships </a:t>
            </a:r>
            <a:r>
              <a:rPr lang="en-US" sz="2000"/>
              <a:t>= 5.3</a:t>
            </a:r>
            <a:endParaRPr lang="en-US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245427" y="411354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b="1" u="sng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8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5105400" y="3962400"/>
            <a:ext cx="3505200" cy="24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u="sng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Kenneth Hill</a:t>
            </a:r>
            <a:endParaRPr lang="en-US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u="sng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Abhijeet</a:t>
            </a:r>
            <a:r>
              <a:rPr lang="en-US" b="1" u="sng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Lawande</a:t>
            </a:r>
            <a:endParaRPr lang="en-US" b="1" u="sng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Nikhil 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Ghanathe</a:t>
            </a:r>
            <a:endParaRPr lang="en-US" b="1" dirty="0"/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Shefali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Gundecha</a:t>
            </a:r>
            <a:endParaRPr lang="en-US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Gongyu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Wang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Riju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John Xavier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Yu</a:t>
            </a:r>
            <a:r>
              <a:rPr lang="en-US" b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Zou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altLang="zh-CN" sz="1600">
                <a:solidFill>
                  <a:srgbClr val="FF4A00"/>
                </a:solidFill>
                <a:ea typeface="宋体" pitchFamily="2" charset="-122"/>
              </a:rPr>
              <a:t>Research Students</a:t>
            </a:r>
            <a:endParaRPr lang="en-US" altLang="zh-CN" sz="800" spc="-20" dirty="0">
              <a:solidFill>
                <a:srgbClr val="FF4A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401619" y="4592459"/>
            <a:ext cx="679381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Create </a:t>
            </a:r>
            <a:r>
              <a:rPr lang="en-US" sz="1800" i="1" kern="0" dirty="0"/>
              <a:t>initial prototype of</a:t>
            </a:r>
            <a:r>
              <a:rPr lang="en-US" sz="1800" i="1" kern="0" dirty="0">
                <a:solidFill>
                  <a:srgbClr val="FF4A00"/>
                </a:solidFill>
              </a:rPr>
              <a:t> CMC arch </a:t>
            </a:r>
            <a:r>
              <a:rPr lang="en-US" sz="1800" i="1" kern="0" dirty="0"/>
              <a:t>using</a:t>
            </a:r>
            <a:r>
              <a:rPr lang="en-US" sz="1800" i="1" kern="0" dirty="0">
                <a:solidFill>
                  <a:srgbClr val="FF4A00"/>
                </a:solidFill>
              </a:rPr>
              <a:t> FPGA+HMC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perf.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perf. modelling </a:t>
            </a:r>
            <a:r>
              <a:rPr lang="en-US" sz="1800" dirty="0"/>
              <a:t>for notional CMC architecture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Initial </a:t>
            </a:r>
            <a:r>
              <a:rPr lang="en-US" sz="1800" i="1" dirty="0">
                <a:solidFill>
                  <a:srgbClr val="FF4A00"/>
                </a:solidFill>
              </a:rPr>
              <a:t>case study </a:t>
            </a:r>
            <a:r>
              <a:rPr lang="en-US" sz="1800" dirty="0"/>
              <a:t>CMC app: DRE***</a:t>
            </a:r>
            <a:r>
              <a:rPr lang="en-US" sz="1800" baseline="30000" dirty="0"/>
              <a:t> </a:t>
            </a:r>
            <a:r>
              <a:rPr lang="en-US" sz="1800" dirty="0"/>
              <a:t>of LLNL</a:t>
            </a:r>
          </a:p>
        </p:txBody>
      </p:sp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919983"/>
            <a:ext cx="1327516" cy="9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46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71" y="6265479"/>
            <a:ext cx="1158329" cy="4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58812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2000" kern="0" dirty="0">
                <a:solidFill>
                  <a:srgbClr val="000000"/>
                </a:solidFill>
              </a:rPr>
              <a:t>Create research platform for design-space exploration </a:t>
            </a:r>
            <a:r>
              <a:rPr lang="en-US" sz="2000" i="1" kern="0" dirty="0">
                <a:solidFill>
                  <a:srgbClr val="FF4A00"/>
                </a:solidFill>
              </a:rPr>
              <a:t>CMC </a:t>
            </a:r>
            <a:r>
              <a:rPr lang="en-US" sz="2000" kern="0" dirty="0">
                <a:solidFill>
                  <a:srgbClr val="000000"/>
                </a:solidFill>
              </a:rPr>
              <a:t>apps &amp; arch (C-RAM* &amp; PIM**)</a:t>
            </a:r>
            <a:endParaRPr lang="en-US" sz="2000" i="1" kern="0" dirty="0">
              <a:solidFill>
                <a:srgbClr val="FF4A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78" y="2286000"/>
            <a:ext cx="2055914" cy="3831200"/>
          </a:xfrm>
          <a:prstGeom prst="rect">
            <a:avLst/>
          </a:prstGeom>
        </p:spPr>
      </p:pic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3000" y="6172200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/>
              <a:t>***DRE: Data-Reordering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2522" y="6205255"/>
            <a:ext cx="638278" cy="6429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8600" y="190500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381000" y="2412087"/>
            <a:ext cx="624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i="1" kern="0" dirty="0"/>
              <a:t>Memory-intensive</a:t>
            </a:r>
            <a:r>
              <a:rPr lang="en-US" sz="1800" dirty="0"/>
              <a:t> apps: </a:t>
            </a:r>
            <a:r>
              <a:rPr lang="en-US" sz="1800" dirty="0">
                <a:solidFill>
                  <a:srgbClr val="FF4A00"/>
                </a:solidFill>
              </a:rPr>
              <a:t>memory bottleneck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i="1" kern="0" dirty="0">
                <a:solidFill>
                  <a:srgbClr val="FF4A00"/>
                </a:solidFill>
              </a:rPr>
              <a:t> high energy consumption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HMC: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/>
              <a:t>than current memories</a:t>
            </a:r>
          </a:p>
          <a:p>
            <a:pPr marL="4572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1A5"/>
                </a:solidFill>
              </a:rPr>
              <a:t>Potential for C-RAM* &amp; PIM** processing (CMC)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636" y="3962400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pic>
        <p:nvPicPr>
          <p:cNvPr id="1036" name="Picture 12" descr="http://a3.mzstatic.com/nz/r30/Purple69/v4/97/e3/2a/97e32a16-2419-406c-d643-3588ef9e98d9/icon128-2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17" y="2057400"/>
            <a:ext cx="718882" cy="71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micron.com/~/media/track-2-images/media-kit/high_res_hmc.jpg?la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55" y="3432694"/>
            <a:ext cx="1052648" cy="7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0933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7" grpId="0"/>
      <p:bldP spid="38" grpId="0" animBg="1"/>
      <p:bldP spid="44" grpId="0" animBg="1"/>
      <p:bldP spid="45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24560"/>
              </p:ext>
            </p:extLst>
          </p:nvPr>
        </p:nvGraphicFramePr>
        <p:xfrm>
          <a:off x="87313" y="1787525"/>
          <a:ext cx="5751512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8815578" imgH="6499663" progId="Visio.Drawing.15">
                  <p:embed/>
                </p:oleObj>
              </mc:Choice>
              <mc:Fallback>
                <p:oleObj name="Visio" r:id="rId4" imgW="8815578" imgH="64996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313" y="1787525"/>
                        <a:ext cx="5751512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979023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00400" y="840523"/>
            <a:ext cx="5257800" cy="70788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0021A5"/>
                </a:solidFill>
              </a:rPr>
              <a:t>Initial prototype of  </a:t>
            </a:r>
            <a:r>
              <a:rPr lang="en-US" sz="2000" kern="1200" dirty="0">
                <a:solidFill>
                  <a:srgbClr val="FF4A00"/>
                </a:solidFill>
              </a:rPr>
              <a:t>CMC research platform </a:t>
            </a:r>
            <a:r>
              <a:rPr lang="en-US" sz="2000" kern="1200" dirty="0">
                <a:solidFill>
                  <a:srgbClr val="0021A5"/>
                </a:solidFill>
              </a:rPr>
              <a:t> on Convey Merlin* board </a:t>
            </a:r>
            <a:r>
              <a:rPr lang="en-US" sz="2000" kern="1200" dirty="0">
                <a:solidFill>
                  <a:srgbClr val="FF4A00"/>
                </a:solidFill>
              </a:rPr>
              <a:t>(FPGA + HMC)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1601078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800601" y="1676400"/>
            <a:ext cx="4343399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perf.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perf. modelling </a:t>
            </a:r>
            <a:r>
              <a:rPr lang="en-US" sz="1800" dirty="0"/>
              <a:t>for notional CMC architecture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1262" y="1497961"/>
            <a:ext cx="2741225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Model of notional CMC**</a:t>
            </a:r>
            <a:endParaRPr lang="en-US" sz="1800" baseline="30000" dirty="0">
              <a:solidFill>
                <a:srgbClr val="FF4A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343400" y="3592538"/>
            <a:ext cx="1838765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Merlin board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829300" y="3276600"/>
                <a:ext cx="4572000" cy="21384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𝑇𝑆𝑉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𝐺𝐵𝑝𝑠</m:t>
                      </m: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𝐺𝑏𝑝𝑠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∗16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𝑙𝑎𝑛𝑒𝑠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𝐺𝐵𝑝𝑠</m:t>
                      </m: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𝑅𝐸𝑄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𝑅𝑆𝑃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  <m:t>𝑇𝑆𝑉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𝑅𝐸𝑄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𝑅𝑆𝑃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𝑅𝐸𝑄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𝑅𝑆𝑃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=128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𝑏𝑖𝑡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+256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𝑏𝑖𝑡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=384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𝑏𝑖𝑡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3276600"/>
                <a:ext cx="4572000" cy="2138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1601078" y="6404767"/>
            <a:ext cx="589672" cy="66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200" dirty="0"/>
              <a:t>**Nair,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</p:spTree>
    <p:extLst>
      <p:ext uri="{BB962C8B-B14F-4D97-AF65-F5344CB8AC3E}">
        <p14:creationId xmlns:p14="http://schemas.microsoft.com/office/powerpoint/2010/main" val="6444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0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48528" y="1728498"/>
            <a:ext cx="9047872" cy="337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Measurement on Merlin* platform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single memory operations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wr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operations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applications</a:t>
            </a:r>
            <a:r>
              <a:rPr lang="en-US" sz="2000" dirty="0">
                <a:solidFill>
                  <a:schemeClr val="tx1"/>
                </a:solidFill>
              </a:rPr>
              <a:t>: PageRank, </a:t>
            </a:r>
            <a:r>
              <a:rPr lang="en-US" sz="2000" dirty="0" err="1">
                <a:solidFill>
                  <a:schemeClr val="tx1"/>
                </a:solidFill>
              </a:rPr>
              <a:t>SpMV</a:t>
            </a:r>
            <a:r>
              <a:rPr lang="en-US" sz="2000" dirty="0">
                <a:solidFill>
                  <a:schemeClr val="tx1"/>
                </a:solidFill>
              </a:rPr>
              <a:t>, Random Access, Image Differencing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528" y="1077154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8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000" y="5345668"/>
            <a:ext cx="7086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Placeholder: to insert a result table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67000" y="915397"/>
            <a:ext cx="6629400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Perf. measurements on CMC research platform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altLang="zh-CN" sz="2000" kern="1200" dirty="0">
                <a:solidFill>
                  <a:srgbClr val="0021A5"/>
                </a:solidFill>
              </a:rPr>
              <a:t>Case study: </a:t>
            </a:r>
            <a:r>
              <a:rPr lang="en-US" altLang="zh-CN" sz="2000" kern="1200" dirty="0">
                <a:solidFill>
                  <a:srgbClr val="FF4A00"/>
                </a:solidFill>
              </a:rPr>
              <a:t>Data Reordering/Rearrangement Engine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838200" y="3232283"/>
            <a:ext cx="7086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Placeholder: to insert a result table</a:t>
            </a:r>
          </a:p>
        </p:txBody>
      </p:sp>
    </p:spTree>
    <p:extLst>
      <p:ext uri="{BB962C8B-B14F-4D97-AF65-F5344CB8AC3E}">
        <p14:creationId xmlns:p14="http://schemas.microsoft.com/office/powerpoint/2010/main" val="19993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 animBg="1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P4: CMS* Endcap L-1 Muon Trigger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4301" y="4315208"/>
            <a:ext cx="5829299" cy="1628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en-US" sz="21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Explore HLS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languages &amp; tools for next-generation CMS code for </a:t>
            </a:r>
            <a:endParaRPr kumimoji="0" lang="en-US" sz="2100" b="1" i="1" u="none" strike="noStrike" cap="none" normalizeH="0" dirty="0">
              <a:ln>
                <a:noFill/>
              </a:ln>
              <a:effectLst/>
              <a:latin typeface="Arial" charset="0"/>
              <a:cs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kern="0" dirty="0">
                <a:solidFill>
                  <a:srgbClr val="FF4A00"/>
                </a:solidFill>
              </a:rPr>
              <a:t>Parallel development </a:t>
            </a:r>
            <a:r>
              <a:rPr kumimoji="0" lang="en-US" sz="1900" u="none" strike="noStrike" cap="none" normalizeH="0" dirty="0">
                <a:ln>
                  <a:noFill/>
                </a:ln>
                <a:effectLst/>
              </a:rPr>
              <a:t>of firmware &amp; C++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Increased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2000" kern="0" dirty="0">
                <a:solidFill>
                  <a:srgbClr val="FF4A00"/>
                </a:solidFill>
              </a:rPr>
              <a:t>flexibility</a:t>
            </a:r>
            <a:r>
              <a:rPr lang="en-US" sz="2000" kern="0" dirty="0">
                <a:solidFill>
                  <a:srgbClr val="0021A5"/>
                </a:solidFill>
              </a:rPr>
              <a:t>, </a:t>
            </a:r>
            <a:r>
              <a:rPr lang="en-US" sz="1900" dirty="0"/>
              <a:t>reduced</a:t>
            </a:r>
            <a:r>
              <a:rPr lang="en-US" sz="1900" dirty="0">
                <a:solidFill>
                  <a:srgbClr val="00B0F0"/>
                </a:solidFill>
              </a:rPr>
              <a:t> </a:t>
            </a:r>
            <a:r>
              <a:rPr lang="en-US" sz="2000" kern="0" dirty="0">
                <a:solidFill>
                  <a:srgbClr val="FF4A00"/>
                </a:solidFill>
              </a:rPr>
              <a:t>development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Consistent </a:t>
            </a:r>
            <a:r>
              <a:rPr lang="en-US" sz="2000" kern="0" dirty="0">
                <a:solidFill>
                  <a:srgbClr val="FF4A00"/>
                </a:solidFill>
              </a:rPr>
              <a:t>high-level (C++) verification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2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09935"/>
            <a:ext cx="1997412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176829" y="990600"/>
            <a:ext cx="5085907" cy="3096008"/>
          </a:xfrm>
          <a:prstGeom prst="rect">
            <a:avLst/>
          </a:prstGeom>
          <a:solidFill>
            <a:srgbClr val="FFF2CD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Code-development time</a:t>
            </a:r>
          </a:p>
          <a:p>
            <a:pPr marL="401638" marR="0" indent="-2238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900" dirty="0">
                <a:solidFill>
                  <a:srgbClr val="0021A5"/>
                </a:solidFill>
              </a:rPr>
              <a:t>Verilog implementation required      </a:t>
            </a:r>
            <a:r>
              <a:rPr lang="en-US" sz="1900" kern="0" dirty="0">
                <a:solidFill>
                  <a:srgbClr val="FF4A00"/>
                </a:solidFill>
              </a:rPr>
              <a:t>several</a:t>
            </a:r>
            <a:r>
              <a:rPr lang="en-US" sz="2000" kern="0" dirty="0">
                <a:solidFill>
                  <a:srgbClr val="FF4A00"/>
                </a:solidFill>
              </a:rPr>
              <a:t> </a:t>
            </a:r>
            <a:r>
              <a:rPr lang="en-US" sz="1900" kern="0" dirty="0">
                <a:solidFill>
                  <a:srgbClr val="FF4A00"/>
                </a:solidFill>
              </a:rPr>
              <a:t>years</a:t>
            </a:r>
            <a:r>
              <a:rPr lang="en-US" sz="2000" kern="0" dirty="0">
                <a:solidFill>
                  <a:srgbClr val="FF4A00"/>
                </a:solidFill>
              </a:rPr>
              <a:t> </a:t>
            </a:r>
            <a:r>
              <a:rPr lang="en-US" sz="1900" dirty="0">
                <a:solidFill>
                  <a:srgbClr val="0021A5"/>
                </a:solidFill>
              </a:rPr>
              <a:t>and </a:t>
            </a:r>
            <a:r>
              <a:rPr lang="en-US" sz="1900" kern="0" dirty="0">
                <a:solidFill>
                  <a:srgbClr val="FF4A00"/>
                </a:solidFill>
              </a:rPr>
              <a:t>&gt;4000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kern="0" dirty="0">
                <a:solidFill>
                  <a:srgbClr val="0021A5"/>
                </a:solidFill>
              </a:rPr>
              <a:t>lines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dirty="0">
                <a:solidFill>
                  <a:srgbClr val="0021A5"/>
                </a:solidFill>
              </a:rPr>
              <a:t>of code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Code complexity</a:t>
            </a:r>
          </a:p>
          <a:p>
            <a:pPr marL="404813" marR="0" indent="-234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900" kern="0" dirty="0">
                <a:solidFill>
                  <a:srgbClr val="0021A5"/>
                </a:solidFill>
              </a:rPr>
              <a:t>Development and maintenance complexity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dirty="0">
                <a:solidFill>
                  <a:srgbClr val="FF4A00"/>
                </a:solidFill>
              </a:rPr>
              <a:t>rapidly increasing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Verification for physicists</a:t>
            </a:r>
          </a:p>
          <a:p>
            <a:pPr marL="404813" indent="-2349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1A5"/>
                </a:solidFill>
              </a:rPr>
              <a:t>I</a:t>
            </a:r>
            <a:r>
              <a:rPr lang="en-US" sz="1900" dirty="0">
                <a:solidFill>
                  <a:srgbClr val="0021A5"/>
                </a:solidFill>
              </a:rPr>
              <a:t>ncreasingly difficult to maintain  </a:t>
            </a:r>
            <a:r>
              <a:rPr lang="en-US" sz="1900" kern="0" dirty="0">
                <a:solidFill>
                  <a:srgbClr val="FF4A00"/>
                </a:solidFill>
              </a:rPr>
              <a:t>consistency </a:t>
            </a:r>
            <a:r>
              <a:rPr lang="en-US" sz="1900" kern="0" dirty="0">
                <a:solidFill>
                  <a:srgbClr val="0021A5"/>
                </a:solidFill>
              </a:rPr>
              <a:t>b/w </a:t>
            </a:r>
            <a:r>
              <a:rPr lang="en-US" sz="1900" kern="0" dirty="0">
                <a:solidFill>
                  <a:srgbClr val="FF4A00"/>
                </a:solidFill>
              </a:rPr>
              <a:t>C++ &amp; RTL models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/>
          <a:srcRect b="8015"/>
          <a:stretch>
            <a:fillRect/>
          </a:stretch>
        </p:blipFill>
        <p:spPr bwMode="auto">
          <a:xfrm>
            <a:off x="138229" y="1533241"/>
            <a:ext cx="3886200" cy="205732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98919" y="3805535"/>
            <a:ext cx="1072681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16" name="Picture 15" descr="cern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4953000"/>
            <a:ext cx="785922" cy="7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http://photos.wikimapia.org/p/00/01/25/64/68_big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6870694" y="5781503"/>
            <a:ext cx="1675737" cy="31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 bwMode="auto">
          <a:xfrm>
            <a:off x="6096000" y="4216863"/>
            <a:ext cx="2971800" cy="659937"/>
          </a:xfrm>
          <a:prstGeom prst="rect">
            <a:avLst/>
          </a:prstGeom>
          <a:solidFill>
            <a:srgbClr val="FFC00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 Tool:</a:t>
            </a:r>
            <a:r>
              <a:rPr kumimoji="0" lang="en-US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kern="0" dirty="0" err="1">
                <a:solidFill>
                  <a:srgbClr val="0021A5"/>
                </a:solidFill>
              </a:rPr>
              <a:t>Vivado</a:t>
            </a:r>
            <a:r>
              <a:rPr lang="en-US" kern="0" dirty="0">
                <a:solidFill>
                  <a:srgbClr val="0021A5"/>
                </a:solidFill>
              </a:rPr>
              <a:t> HLS  Xilinx Virtex-7 XC7VX690T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endParaRPr kumimoji="0" lang="en-US" b="1" i="1" u="none" strike="noStrike" cap="none" normalizeH="0" dirty="0">
              <a:ln>
                <a:noFill/>
              </a:ln>
              <a:effectLst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2599" y="6172200"/>
            <a:ext cx="589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CMS: Compact Muon Solenoid, Large Hadron Collider (LHC) @ CERN</a:t>
            </a:r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524000" y="2895600"/>
            <a:ext cx="152400" cy="228600"/>
          </a:xfrm>
          <a:prstGeom prst="rect">
            <a:avLst/>
          </a:prstGeom>
          <a:noFill/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222719" y="2538604"/>
            <a:ext cx="152400" cy="228600"/>
          </a:xfrm>
          <a:prstGeom prst="rect">
            <a:avLst/>
          </a:prstGeom>
          <a:noFill/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127462" y="2754504"/>
            <a:ext cx="152400" cy="228600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044912" y="2773087"/>
            <a:ext cx="152400" cy="228600"/>
          </a:xfrm>
          <a:prstGeom prst="rect">
            <a:avLst/>
          </a:prstGeom>
          <a:noFill/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273512" y="2747687"/>
            <a:ext cx="152400" cy="228600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159212" y="2916812"/>
            <a:ext cx="152400" cy="228600"/>
          </a:xfrm>
          <a:prstGeom prst="rect">
            <a:avLst/>
          </a:prstGeom>
          <a:noFill/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2149812" y="3124200"/>
            <a:ext cx="152400" cy="228600"/>
          </a:xfrm>
          <a:prstGeom prst="rect">
            <a:avLst/>
          </a:prstGeom>
          <a:noFill/>
        </p:spPr>
      </p:pic>
      <p:sp>
        <p:nvSpPr>
          <p:cNvPr id="2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4440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4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345855" y="1278425"/>
            <a:ext cx="8874345" cy="2988775"/>
          </a:xfrm>
          <a:prstGeom prst="rect">
            <a:avLst/>
          </a:prstGeom>
          <a:solidFill>
            <a:srgbClr val="D1FFE8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b="1" i="1" dirty="0"/>
              <a:t>All 9 modules </a:t>
            </a:r>
            <a:r>
              <a:rPr kumimoji="0" lang="en-US" sz="21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 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CSC* Track-finder** redeveloped &amp; verified</a:t>
            </a:r>
          </a:p>
          <a:p>
            <a:pPr marL="403225" indent="-236538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0021A5"/>
                </a:solidFill>
              </a:rPr>
              <a:t>HLS &amp; RTL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consistency achieved </a:t>
            </a:r>
            <a:r>
              <a:rPr lang="en-US" sz="1900" dirty="0">
                <a:solidFill>
                  <a:srgbClr val="0021A5"/>
                </a:solidFill>
              </a:rPr>
              <a:t>through simulation</a:t>
            </a:r>
          </a:p>
          <a:p>
            <a:pPr marL="403225" marR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900" u="none" strike="noStrike" cap="none" normalizeH="0" dirty="0">
                <a:ln>
                  <a:noFill/>
                </a:ln>
                <a:solidFill>
                  <a:srgbClr val="0021A5"/>
                </a:solidFill>
                <a:effectLst/>
              </a:rPr>
              <a:t>Marked</a:t>
            </a:r>
            <a:r>
              <a:rPr kumimoji="0" lang="en-US" sz="19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productivity</a:t>
            </a:r>
            <a:r>
              <a:rPr kumimoji="0" lang="en-US" sz="1900" u="none" strike="noStrike" cap="none" normalizeH="0" dirty="0">
                <a:ln>
                  <a:noFill/>
                </a:ln>
                <a:solidFill>
                  <a:srgbClr val="FF4A00"/>
                </a:solidFill>
                <a:effectLst/>
              </a:rPr>
              <a:t>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improvement</a:t>
            </a:r>
          </a:p>
          <a:p>
            <a:pPr>
              <a:spcBef>
                <a:spcPts val="500"/>
              </a:spcBef>
            </a:pPr>
            <a:r>
              <a:rPr lang="en-US" sz="2100" b="1" i="1" dirty="0"/>
              <a:t>Firmware verification completed on FPGA </a:t>
            </a:r>
            <a:r>
              <a:rPr lang="en-US" sz="2100" b="1" i="1" dirty="0">
                <a:solidFill>
                  <a:srgbClr val="FF4A00"/>
                </a:solidFill>
              </a:rPr>
              <a:t>X</a:t>
            </a:r>
            <a:r>
              <a:rPr lang="en-US" sz="2100" b="1" i="1" dirty="0"/>
              <a:t> out of 9 modules</a:t>
            </a:r>
          </a:p>
          <a:p>
            <a:pPr marL="404813" indent="-238125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0021A5"/>
                </a:solidFill>
              </a:rPr>
              <a:t>HLS-generated outputs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consistent with baseline </a:t>
            </a:r>
            <a:r>
              <a:rPr lang="en-US" sz="1900" dirty="0">
                <a:solidFill>
                  <a:srgbClr val="0021A5"/>
                </a:solidFill>
              </a:rPr>
              <a:t>Verilog outputs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tabLst/>
            </a:pPr>
            <a:r>
              <a:rPr lang="en-US" sz="2100" b="1" i="1" dirty="0"/>
              <a:t>Performance constraints satisfied &amp; resource 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usage comparable</a:t>
            </a:r>
          </a:p>
          <a:p>
            <a:pPr marL="404813" marR="0" indent="-238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900" dirty="0">
                <a:solidFill>
                  <a:srgbClr val="0021A5"/>
                </a:solidFill>
              </a:rPr>
              <a:t>Resource statistics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better</a:t>
            </a:r>
            <a:r>
              <a:rPr lang="en-US" sz="1900" dirty="0">
                <a:solidFill>
                  <a:srgbClr val="FF4A00"/>
                </a:solidFill>
              </a:rPr>
              <a:t>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than Verilog </a:t>
            </a:r>
            <a:r>
              <a:rPr lang="en-US" sz="1900" dirty="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impl</a:t>
            </a:r>
            <a:r>
              <a:rPr lang="en-US" sz="1900" dirty="0">
                <a:solidFill>
                  <a:srgbClr val="0021A5"/>
                </a:solidFill>
              </a:rPr>
              <a:t>ementation for majority of cases</a:t>
            </a:r>
          </a:p>
          <a:p>
            <a:pPr marL="404813" indent="-238125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0021A5"/>
                </a:solidFill>
              </a:rPr>
              <a:t>RTL optimizations using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high-level constructs</a:t>
            </a:r>
          </a:p>
          <a:p>
            <a:pPr marL="404813" indent="-238125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FF4A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1387"/>
          </a:xfrm>
        </p:spPr>
        <p:txBody>
          <a:bodyPr/>
          <a:lstStyle/>
          <a:p>
            <a:r>
              <a:rPr lang="en-US" sz="3400" dirty="0"/>
              <a:t>P4: CMS Endcap L-1 Muon Trigger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5440756" y="4723506"/>
            <a:ext cx="988807" cy="26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00400" y="757535"/>
            <a:ext cx="2645567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pic>
        <p:nvPicPr>
          <p:cNvPr id="60" name="Picture 59" descr="vivad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8825" y="4305170"/>
            <a:ext cx="801375" cy="6787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14400" y="4079370"/>
            <a:ext cx="3505200" cy="1969833"/>
            <a:chOff x="-762000" y="3322942"/>
            <a:chExt cx="4661275" cy="2620658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5800" y="3421203"/>
              <a:ext cx="4585075" cy="2522397"/>
            </a:xfrm>
            <a:prstGeom prst="rect">
              <a:avLst/>
            </a:prstGeom>
          </p:spPr>
        </p:pic>
        <p:sp>
          <p:nvSpPr>
            <p:cNvPr id="66" name="Rounded Rectangle 65"/>
            <p:cNvSpPr/>
            <p:nvPr/>
          </p:nvSpPr>
          <p:spPr bwMode="auto">
            <a:xfrm>
              <a:off x="-762000" y="3322942"/>
              <a:ext cx="4488873" cy="25527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04481" y="6555109"/>
            <a:ext cx="608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** CSC </a:t>
            </a:r>
            <a:r>
              <a:rPr lang="en-US" sz="1400" dirty="0"/>
              <a:t>Track-finder: Sub-system which identifies muon tracks from CSC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0275" y="6243934"/>
            <a:ext cx="312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* CSC</a:t>
            </a:r>
            <a:r>
              <a:rPr lang="en-US" sz="1400" dirty="0"/>
              <a:t>: Cathode Strip Chamber</a:t>
            </a:r>
          </a:p>
        </p:txBody>
      </p:sp>
      <p:sp>
        <p:nvSpPr>
          <p:cNvPr id="17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625287" y="5167442"/>
            <a:ext cx="4131192" cy="71755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 i="1" kern="0" dirty="0">
                <a:solidFill>
                  <a:srgbClr val="0021A5"/>
                </a:solidFill>
                <a:latin typeface="Arial" charset="0"/>
              </a:rPr>
              <a:t>Deployment in LHC at CERN expected XXX</a:t>
            </a:r>
            <a:endParaRPr lang="en-US" sz="2100" b="1" i="1" kern="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19" name="Picture 18" descr="cern 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77078" y="4191000"/>
            <a:ext cx="785922" cy="7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http://photos.wikimapia.org/p/00/01/25/64/68_big.jpg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6172863" y="4221901"/>
            <a:ext cx="1675737" cy="31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1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8" grpId="0"/>
      <p:bldP spid="21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1671674" y="5205918"/>
            <a:ext cx="7396126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820" y="3926023"/>
            <a:ext cx="7618380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465441" y="2541922"/>
            <a:ext cx="7602359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820" y="1223378"/>
            <a:ext cx="7684296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76200" y="4002223"/>
            <a:ext cx="7838316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Developed hardware-in-the-loop CMC research platform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 and modeling of notional CMC arch.</a:t>
            </a:r>
            <a:endParaRPr lang="en-US" sz="2000" dirty="0">
              <a:solidFill>
                <a:srgbClr val="FF4A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295400" y="2717221"/>
            <a:ext cx="7924800" cy="84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Novo-G# RIF: end-to-end reconfigurable network app support</a:t>
            </a:r>
          </a:p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Explored </a:t>
            </a:r>
            <a:r>
              <a:rPr lang="en-US" sz="2000" dirty="0" err="1">
                <a:solidFill>
                  <a:srgbClr val="FF4A00"/>
                </a:solidFill>
              </a:rPr>
              <a:t>reconfigurability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through network protocols and topology</a:t>
            </a:r>
            <a:endParaRPr lang="en-US" sz="2000" dirty="0">
              <a:solidFill>
                <a:srgbClr val="FF4A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-76200" y="1263603"/>
            <a:ext cx="7838316" cy="95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1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2</a:t>
            </a:r>
            <a:endParaRPr lang="en-US" sz="2000" dirty="0">
              <a:solidFill>
                <a:srgbClr val="FF4A00"/>
              </a:solidFill>
            </a:endParaRP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pic>
        <p:nvPicPr>
          <p:cNvPr id="52" name="Picture 4507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5392" y="801555"/>
            <a:ext cx="727251" cy="51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25" y="1371600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6324600" y="1018881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06" y="2324506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00" y="5416195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962874" y="1811609"/>
            <a:ext cx="825605" cy="21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4786" y="5546832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52400" y="847371"/>
            <a:ext cx="580426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P1: Multi-device Acceleration on POWER Arch.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6413" y="2283288"/>
            <a:ext cx="5453987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P2: Reconfigurable Interconnects for Novo-G#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" y="3608693"/>
            <a:ext cx="40386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P3: Custom Memory Cube (CMC)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85899" y="4953000"/>
            <a:ext cx="4170761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P4: CMS Endcap L-1 Muon Trigger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24000" y="5464314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Redeveloped CMS firmware using </a:t>
            </a:r>
            <a:r>
              <a:rPr lang="en-US" sz="2000" dirty="0" err="1">
                <a:solidFill>
                  <a:srgbClr val="FF4A00"/>
                </a:solidFill>
              </a:rPr>
              <a:t>Vivado</a:t>
            </a:r>
            <a:r>
              <a:rPr lang="en-US" sz="2000" dirty="0">
                <a:solidFill>
                  <a:srgbClr val="FF4A00"/>
                </a:solidFill>
              </a:rPr>
              <a:t> HLS</a:t>
            </a:r>
          </a:p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Achieved all </a:t>
            </a:r>
            <a:r>
              <a:rPr lang="en-US" sz="2000" dirty="0">
                <a:solidFill>
                  <a:srgbClr val="FF4A00"/>
                </a:solidFill>
              </a:rPr>
              <a:t>performance, resource &amp; consistency </a:t>
            </a:r>
            <a:r>
              <a:rPr lang="en-US" sz="2000" dirty="0">
                <a:solidFill>
                  <a:srgbClr val="0021A5"/>
                </a:solidFill>
              </a:rPr>
              <a:t>constraints</a:t>
            </a:r>
            <a:endParaRPr lang="en-US" sz="2000" dirty="0">
              <a:solidFill>
                <a:srgbClr val="FF4A00"/>
              </a:solidFill>
            </a:endParaRPr>
          </a:p>
        </p:txBody>
      </p:sp>
      <p:pic>
        <p:nvPicPr>
          <p:cNvPr id="31" name="Picture 2" descr="http://photos.wikimapia.org/p/00/01/25/64/68_big.jpg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114693" y="5009085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4"/>
          <p:cNvGrpSpPr/>
          <p:nvPr/>
        </p:nvGrpSpPr>
        <p:grpSpPr>
          <a:xfrm>
            <a:off x="-77150" y="2131473"/>
            <a:ext cx="1618790" cy="1231016"/>
            <a:chOff x="7033281" y="4475408"/>
            <a:chExt cx="2123917" cy="1467748"/>
          </a:xfrm>
        </p:grpSpPr>
        <p:pic>
          <p:nvPicPr>
            <p:cNvPr id="37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836696" y="3657601"/>
            <a:ext cx="1187920" cy="1200346"/>
            <a:chOff x="7349987" y="3657600"/>
            <a:chExt cx="1674629" cy="13687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29600" y="3665947"/>
              <a:ext cx="795016" cy="13604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9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987" y="4114800"/>
              <a:ext cx="863664" cy="53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high_res_hmc.jp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149" y="3657600"/>
              <a:ext cx="851451" cy="567811"/>
            </a:xfrm>
            <a:prstGeom prst="rect">
              <a:avLst/>
            </a:prstGeom>
          </p:spPr>
        </p:pic>
        <p:pic>
          <p:nvPicPr>
            <p:cNvPr id="43" name="Picture 2" descr="http://terpconnect.umd.edu/~browns/lps_logo_sm.gif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746" y="4640039"/>
              <a:ext cx="769576" cy="31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15059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5" grpId="0" animBg="1"/>
      <p:bldP spid="32" grpId="0" animBg="1"/>
      <p:bldP spid="13" grpId="0" build="p"/>
      <p:bldP spid="14" grpId="0"/>
      <p:bldP spid="15" grpId="0"/>
      <p:bldP spid="33" grpId="0" animBg="1"/>
      <p:bldP spid="34" grpId="0" animBg="1"/>
      <p:bldP spid="44" grpId="0" animBg="1"/>
      <p:bldP spid="45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080625"/>
            <a:ext cx="8915399" cy="4033630"/>
          </a:xfrm>
        </p:spPr>
        <p:txBody>
          <a:bodyPr/>
          <a:lstStyle/>
          <a:p>
            <a:pPr>
              <a:defRPr/>
            </a:pPr>
            <a:r>
              <a:rPr lang="en-US" dirty="0"/>
              <a:t>Posters &amp; Demos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2000" dirty="0"/>
              <a:t>OpenCL for FPGAs on IBM POWER</a:t>
            </a:r>
            <a:endParaRPr lang="en-US" sz="1800" dirty="0">
              <a:solidFill>
                <a:schemeClr val="tx1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altLang="zh-TW" sz="2000" dirty="0">
                <a:solidFill>
                  <a:srgbClr val="0021A5"/>
                </a:solidFill>
              </a:rPr>
              <a:t>HLS for CMS Level-1 Endcap  Muon Trigger </a:t>
            </a:r>
            <a:endParaRPr lang="en-US" altLang="zh-TW" sz="1800" dirty="0">
              <a:solidFill>
                <a:srgbClr val="0021A5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2000" dirty="0"/>
              <a:t>Custom Memory Cube</a:t>
            </a:r>
            <a:endParaRPr lang="en-US" sz="1800" dirty="0">
              <a:solidFill>
                <a:srgbClr val="0021A5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2000" dirty="0">
                <a:solidFill>
                  <a:srgbClr val="0021A5"/>
                </a:solidFill>
              </a:rPr>
              <a:t>A Reconfigurable 3D Interconnect for Novo-G</a:t>
            </a:r>
            <a:endParaRPr lang="en-US" sz="1800" dirty="0"/>
          </a:p>
          <a:p>
            <a:pPr>
              <a:spcBef>
                <a:spcPts val="1800"/>
              </a:spcBef>
              <a:defRPr/>
            </a:pPr>
            <a:r>
              <a:rPr lang="en-US" dirty="0"/>
              <a:t>Publications</a:t>
            </a:r>
            <a:endParaRPr lang="en-US" sz="2400" dirty="0">
              <a:solidFill>
                <a:srgbClr val="000000"/>
              </a:solidFill>
            </a:endParaRP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CC"/>
                </a:solidFill>
              </a:rPr>
              <a:t>G. Wang, H. Lam, A. George, “Comparative Debugging for Reconfigurable Computing”, 2016 International Conf. on Computer Aided Design (ICCAD’16), Austin, TX, 7-10 Nov. 2016, </a:t>
            </a:r>
            <a:r>
              <a:rPr lang="en-US" sz="1400" i="1" dirty="0">
                <a:solidFill>
                  <a:srgbClr val="0000CC"/>
                </a:solidFill>
              </a:rPr>
              <a:t>submitted</a:t>
            </a: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CC"/>
                </a:solidFill>
              </a:rPr>
              <a:t>G. Wang, H. Lam, Y. Zou, R. Xavier, S. </a:t>
            </a:r>
            <a:r>
              <a:rPr lang="en-US" sz="1400" dirty="0" err="1">
                <a:solidFill>
                  <a:srgbClr val="0000CC"/>
                </a:solidFill>
              </a:rPr>
              <a:t>Gundecha</a:t>
            </a:r>
            <a:r>
              <a:rPr lang="en-US" sz="1400" dirty="0">
                <a:solidFill>
                  <a:srgbClr val="0000CC"/>
                </a:solidFill>
              </a:rPr>
              <a:t>, A. George. “A Research Platform for Custom Memory Cube”, Workshop on Modeling &amp; Simulation of Systems and Applications (</a:t>
            </a:r>
            <a:r>
              <a:rPr lang="en-US" sz="1400" dirty="0" err="1">
                <a:solidFill>
                  <a:srgbClr val="0000CC"/>
                </a:solidFill>
              </a:rPr>
              <a:t>ModSim</a:t>
            </a:r>
            <a:r>
              <a:rPr lang="en-US" sz="1400" dirty="0">
                <a:solidFill>
                  <a:srgbClr val="0000CC"/>
                </a:solidFill>
              </a:rPr>
              <a:t>). University of Seattle, Seattle, WA, Aug. 2016.</a:t>
            </a: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>
                <a:solidFill>
                  <a:srgbClr val="FF4900"/>
                </a:solidFill>
              </a:rPr>
              <a:t>A. George, M. </a:t>
            </a:r>
            <a:r>
              <a:rPr lang="en-US" sz="1400" dirty="0" err="1">
                <a:solidFill>
                  <a:srgbClr val="FF4900"/>
                </a:solidFill>
              </a:rPr>
              <a:t>Herbordt</a:t>
            </a:r>
            <a:r>
              <a:rPr lang="en-US" sz="1400" dirty="0">
                <a:solidFill>
                  <a:srgbClr val="FF4900"/>
                </a:solidFill>
              </a:rPr>
              <a:t>, H. Lam, A. </a:t>
            </a:r>
            <a:r>
              <a:rPr lang="en-US" sz="1400" dirty="0" err="1">
                <a:solidFill>
                  <a:srgbClr val="FF4900"/>
                </a:solidFill>
              </a:rPr>
              <a:t>Lawande</a:t>
            </a:r>
            <a:r>
              <a:rPr lang="en-US" sz="1400" dirty="0">
                <a:solidFill>
                  <a:srgbClr val="FF4900"/>
                </a:solidFill>
              </a:rPr>
              <a:t>, J. Sheng, C. Yang, “Novo-G#: A Community Resource for Exploring Large-Scale Reconfigurable Computing with Direct and Programmable Interconnects”, IEEE High Performance Extreme Computing Conf. (HPEC’15), Waltham, MA, 13-15 Sept. 2015, </a:t>
            </a:r>
            <a:r>
              <a:rPr lang="en-US" sz="1400" i="1" dirty="0">
                <a:solidFill>
                  <a:srgbClr val="FF4900"/>
                </a:solidFill>
              </a:rPr>
              <a:t>invited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68" y="1179537"/>
            <a:ext cx="1024705" cy="838864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Posters, &amp; Demos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161F2-DB94-49F3-BCD4-80A319A0F858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61" y="1578897"/>
            <a:ext cx="1001239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373" y="2198970"/>
            <a:ext cx="997603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250" y="2601228"/>
            <a:ext cx="1049950" cy="856799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19530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7"/>
          <a:stretch/>
        </p:blipFill>
        <p:spPr bwMode="auto">
          <a:xfrm>
            <a:off x="637880" y="4608428"/>
            <a:ext cx="1148394" cy="1003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itle 1"/>
          <p:cNvSpPr>
            <a:spLocks noGrp="1"/>
          </p:cNvSpPr>
          <p:nvPr>
            <p:ph type="title"/>
          </p:nvPr>
        </p:nvSpPr>
        <p:spPr>
          <a:xfrm>
            <a:off x="486223" y="283277"/>
            <a:ext cx="8229600" cy="5847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Goals, Motivations, &amp; Challenges</a:t>
            </a:r>
          </a:p>
        </p:txBody>
      </p:sp>
      <p:sp>
        <p:nvSpPr>
          <p:cNvPr id="174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428601"/>
            <a:ext cx="1828800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E0EE9B-DD9B-4071-8E04-EF7D423C8F77}" type="slidenum">
              <a:rPr lang="en-US" altLang="en-US" smtClean="0">
                <a:latin typeface="Garamond" pitchFamily="18" charset="0"/>
              </a:rPr>
              <a:pPr eaLnBrk="1" hangingPunct="1"/>
              <a:t>2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135909" y="2740251"/>
            <a:ext cx="6994372" cy="1461939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796925" indent="0" eaLnBrk="1" hangingPunct="1">
              <a:spcBef>
                <a:spcPts val="600"/>
              </a:spcBef>
              <a:buNone/>
            </a:pP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Explore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advance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key technologies for RSC</a:t>
            </a:r>
            <a:endParaRPr lang="en-US" sz="200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High-level synthesis (HLS) </a:t>
            </a:r>
            <a:r>
              <a:rPr lang="en-US" sz="1800" dirty="0">
                <a:solidFill>
                  <a:schemeClr val="tx1"/>
                </a:solidFill>
              </a:rPr>
              <a:t>tool studies </a:t>
            </a:r>
            <a:endParaRPr lang="en-US" sz="1800" kern="1200" spc="-8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Role of </a:t>
            </a:r>
            <a:r>
              <a:rPr lang="en-US" sz="1800" dirty="0">
                <a:solidFill>
                  <a:srgbClr val="FF4A00"/>
                </a:solidFill>
              </a:rPr>
              <a:t>HMC** &amp; CMC*** </a:t>
            </a:r>
            <a:r>
              <a:rPr lang="en-US" sz="1800" dirty="0">
                <a:solidFill>
                  <a:schemeClr val="tx1"/>
                </a:solidFill>
              </a:rPr>
              <a:t>for RSC</a:t>
            </a: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Multi-device</a:t>
            </a:r>
            <a:r>
              <a:rPr lang="en-US" sz="1800" dirty="0"/>
              <a:t> architecture &amp; tool exploration</a:t>
            </a:r>
            <a:endParaRPr lang="en-US" sz="1800" kern="1200" spc="-80" dirty="0">
              <a:solidFill>
                <a:srgbClr val="FF33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4761836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Achieve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performance</a:t>
            </a:r>
            <a:r>
              <a:rPr lang="en-US" dirty="0">
                <a:latin typeface="+mn-lt"/>
                <a:cs typeface="+mn-cs"/>
              </a:rPr>
              <a:t> gain </a:t>
            </a:r>
            <a:r>
              <a:rPr lang="en-US" spc="-80" dirty="0">
                <a:latin typeface="+mn-lt"/>
                <a:cs typeface="+mn-cs"/>
              </a:rPr>
              <a:t>while maintaining </a:t>
            </a:r>
            <a:r>
              <a:rPr lang="en-US" spc="-80" dirty="0">
                <a:solidFill>
                  <a:srgbClr val="FF4A00"/>
                </a:solidFill>
                <a:latin typeface="+mn-lt"/>
                <a:cs typeface="+mn-cs"/>
              </a:rPr>
              <a:t>productivity</a:t>
            </a: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Study CMC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before existence </a:t>
            </a:r>
            <a:r>
              <a:rPr lang="en-US" dirty="0">
                <a:latin typeface="+mn-lt"/>
                <a:cs typeface="+mn-cs"/>
              </a:rPr>
              <a:t>of CMC</a:t>
            </a:r>
            <a:endParaRPr lang="en-US" spc="-80" dirty="0">
              <a:latin typeface="+mn-lt"/>
              <a:cs typeface="+mn-cs"/>
            </a:endParaRP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</a:rPr>
              <a:t>Productively </a:t>
            </a:r>
            <a:r>
              <a:rPr lang="en-US"/>
              <a:t>exploit </a:t>
            </a:r>
            <a:r>
              <a:rPr lang="en-US">
                <a:solidFill>
                  <a:srgbClr val="FF4A00"/>
                </a:solidFill>
              </a:rPr>
              <a:t>architectural</a:t>
            </a:r>
            <a:r>
              <a:rPr lang="en-US"/>
              <a:t> advancements</a:t>
            </a:r>
            <a:endParaRPr lang="en-US" spc="-80" dirty="0">
              <a:solidFill>
                <a:srgbClr val="FF4A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064933"/>
            <a:ext cx="8686800" cy="1461939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1463" indent="1588" eaLnBrk="1" hangingPunct="1">
              <a:spcBef>
                <a:spcPts val="4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Convergence of RSC* </a:t>
            </a:r>
            <a:r>
              <a:rPr lang="en-US" sz="20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needs 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r>
              <a:rPr lang="en-US" sz="20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 opportunities</a:t>
            </a:r>
            <a:endParaRPr lang="en-US" sz="2000" b="1" kern="0" dirty="0">
              <a:solidFill>
                <a:schemeClr val="tx1"/>
              </a:solidFill>
            </a:endParaRPr>
          </a:p>
          <a:p>
            <a:pPr marL="581025" eaLnBrk="1" hangingPunct="1">
              <a:spcBef>
                <a:spcPts val="600"/>
              </a:spcBef>
            </a:pPr>
            <a:r>
              <a:rPr lang="en-US" sz="1800" spc="-80" dirty="0">
                <a:solidFill>
                  <a:srgbClr val="0021A5"/>
                </a:solidFill>
              </a:rPr>
              <a:t>Demands from </a:t>
            </a:r>
            <a:r>
              <a:rPr lang="en-US" sz="1800" spc="-80" dirty="0">
                <a:solidFill>
                  <a:srgbClr val="FF530C"/>
                </a:solidFill>
              </a:rPr>
              <a:t>big-data &amp; data-center </a:t>
            </a:r>
            <a:r>
              <a:rPr lang="en-US" sz="1800" spc="-80" dirty="0">
                <a:solidFill>
                  <a:srgbClr val="0021A5"/>
                </a:solidFill>
              </a:rPr>
              <a:t>applications</a:t>
            </a:r>
          </a:p>
          <a:p>
            <a:pPr marL="581025" eaLnBrk="1" hangingPunct="1">
              <a:spcBef>
                <a:spcPts val="600"/>
              </a:spcBef>
            </a:pPr>
            <a:r>
              <a:rPr lang="en-US" sz="1800" spc="-80" dirty="0">
                <a:solidFill>
                  <a:srgbClr val="0021A5"/>
                </a:solidFill>
              </a:rPr>
              <a:t>Demands from </a:t>
            </a:r>
            <a:r>
              <a:rPr lang="en-US" sz="1800" spc="-80" dirty="0">
                <a:solidFill>
                  <a:srgbClr val="FF530C"/>
                </a:solidFill>
              </a:rPr>
              <a:t>extreme-scale computation </a:t>
            </a:r>
            <a:r>
              <a:rPr lang="en-US" sz="1800" spc="-80" dirty="0">
                <a:solidFill>
                  <a:srgbClr val="0021A5"/>
                </a:solidFill>
              </a:rPr>
              <a:t>(towards </a:t>
            </a:r>
            <a:r>
              <a:rPr lang="en-US" sz="1800" spc="-80" dirty="0" err="1">
                <a:solidFill>
                  <a:srgbClr val="0021A5"/>
                </a:solidFill>
              </a:rPr>
              <a:t>Exascale</a:t>
            </a:r>
            <a:r>
              <a:rPr lang="en-US" sz="1800" spc="-80" dirty="0">
                <a:solidFill>
                  <a:srgbClr val="0021A5"/>
                </a:solidFill>
              </a:rPr>
              <a:t>) </a:t>
            </a:r>
          </a:p>
          <a:p>
            <a:pPr marL="581025" eaLnBrk="1" hangingPunct="1">
              <a:spcBef>
                <a:spcPts val="600"/>
              </a:spcBef>
            </a:pPr>
            <a:r>
              <a:rPr lang="en-US" sz="1800" spc="-80" dirty="0">
                <a:solidFill>
                  <a:srgbClr val="0021A5"/>
                </a:solidFill>
              </a:rPr>
              <a:t>Emerging</a:t>
            </a:r>
            <a:r>
              <a:rPr lang="en-US" sz="1800" spc="-80" dirty="0">
                <a:solidFill>
                  <a:srgbClr val="FF4A00"/>
                </a:solidFill>
              </a:rPr>
              <a:t> RSC players, innovations, &amp; applications</a:t>
            </a:r>
            <a:r>
              <a:rPr lang="en-US" sz="1800" spc="-80" dirty="0">
                <a:solidFill>
                  <a:srgbClr val="FF3300"/>
                </a:solidFill>
              </a:rPr>
              <a:t> </a:t>
            </a:r>
            <a:r>
              <a:rPr lang="en-US" sz="1800" spc="-80" dirty="0">
                <a:solidFill>
                  <a:srgbClr val="0021A5"/>
                </a:solidFill>
              </a:rPr>
              <a:t>(e.g., IBM, Microsoft, Intel, Micron)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t="3422" r="9779" b="7585"/>
          <a:stretch/>
        </p:blipFill>
        <p:spPr bwMode="auto">
          <a:xfrm>
            <a:off x="6795972" y="3402414"/>
            <a:ext cx="1226500" cy="896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/>
          <p:cNvSpPr txBox="1"/>
          <p:nvPr/>
        </p:nvSpPr>
        <p:spPr>
          <a:xfrm>
            <a:off x="2359152" y="6196132"/>
            <a:ext cx="415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*RSC – Reconfigurable supercomputing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907" y="2702911"/>
            <a:ext cx="76048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002478"/>
            <a:ext cx="15240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1363" y="4337519"/>
            <a:ext cx="16764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56" y="946851"/>
            <a:ext cx="1071178" cy="1071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9"/>
          <p:cNvSpPr txBox="1"/>
          <p:nvPr/>
        </p:nvSpPr>
        <p:spPr>
          <a:xfrm>
            <a:off x="1749552" y="6467755"/>
            <a:ext cx="2974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 HMC – Hybrid memory cube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4464399" y="6467755"/>
            <a:ext cx="2974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 CMC – Custom memory cube</a:t>
            </a:r>
          </a:p>
        </p:txBody>
      </p:sp>
      <p:sp>
        <p:nvSpPr>
          <p:cNvPr id="1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9130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  <p:bldP spid="9" grpId="0"/>
      <p:bldP spid="15" grpId="0" animBg="1"/>
      <p:bldP spid="17" grpId="0" animBg="1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3968" y="3356844"/>
            <a:ext cx="6795165" cy="1403016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190439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61" y="3474813"/>
            <a:ext cx="6830638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</a:t>
            </a: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Build </a:t>
            </a:r>
            <a:r>
              <a:rPr lang="en-US" sz="2000" kern="1200" dirty="0">
                <a:solidFill>
                  <a:srgbClr val="FF4A00"/>
                </a:solidFill>
              </a:rPr>
              <a:t>foundation </a:t>
            </a:r>
            <a:r>
              <a:rPr lang="en-US" sz="2000" kern="1200" dirty="0">
                <a:solidFill>
                  <a:srgbClr val="0021A5"/>
                </a:solidFill>
              </a:rPr>
              <a:t>for</a:t>
            </a:r>
            <a:r>
              <a:rPr lang="en-US" sz="2000" kern="1200" dirty="0">
                <a:solidFill>
                  <a:srgbClr val="FF4A00"/>
                </a:solidFill>
              </a:rPr>
              <a:t> CMC research</a:t>
            </a:r>
            <a:r>
              <a:rPr lang="en-US" sz="2000" kern="1200" dirty="0">
                <a:solidFill>
                  <a:srgbClr val="0021A5"/>
                </a:solidFill>
              </a:rPr>
              <a:t> by studying HMC</a:t>
            </a: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Create </a:t>
            </a:r>
            <a:r>
              <a:rPr lang="en-US" sz="2000" kern="1200" dirty="0">
                <a:solidFill>
                  <a:srgbClr val="FF4A00"/>
                </a:solidFill>
              </a:rPr>
              <a:t>research platform</a:t>
            </a:r>
            <a:r>
              <a:rPr lang="en-US" sz="2000" kern="1200" dirty="0">
                <a:solidFill>
                  <a:srgbClr val="0021A5"/>
                </a:solidFill>
              </a:rPr>
              <a:t> and study benefits of CMC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293845"/>
            <a:ext cx="8686800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Novo-G#: </a:t>
            </a:r>
            <a:r>
              <a:rPr lang="en-US" sz="2000" dirty="0">
                <a:solidFill>
                  <a:srgbClr val="FF4A00"/>
                </a:solidFill>
              </a:rPr>
              <a:t>reconfigurable</a:t>
            </a:r>
            <a:r>
              <a:rPr lang="en-US" sz="2000" dirty="0">
                <a:solidFill>
                  <a:srgbClr val="0021A5"/>
                </a:solidFill>
              </a:rPr>
              <a:t> interconnect, w/ </a:t>
            </a:r>
            <a:r>
              <a:rPr lang="en-US" sz="2000" dirty="0">
                <a:solidFill>
                  <a:srgbClr val="FF4A00"/>
                </a:solidFill>
              </a:rPr>
              <a:t>OpenCL integration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</a:t>
            </a:r>
            <a:r>
              <a:rPr lang="en-US" sz="2000" dirty="0">
                <a:solidFill>
                  <a:srgbClr val="FF4A00"/>
                </a:solidFill>
              </a:rPr>
              <a:t>performance</a:t>
            </a:r>
            <a:r>
              <a:rPr lang="en-US" sz="2000" dirty="0">
                <a:solidFill>
                  <a:srgbClr val="0021A5"/>
                </a:solidFill>
              </a:rPr>
              <a:t> &amp; </a:t>
            </a:r>
            <a:r>
              <a:rPr lang="en-US" sz="2000" dirty="0">
                <a:solidFill>
                  <a:srgbClr val="FF4A00"/>
                </a:solidFill>
              </a:rPr>
              <a:t>productivity</a:t>
            </a:r>
            <a:r>
              <a:rPr lang="en-US" sz="2000" dirty="0">
                <a:solidFill>
                  <a:srgbClr val="0021A5"/>
                </a:solidFill>
              </a:rPr>
              <a:t> tradeoffs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60" y="805124"/>
            <a:ext cx="8158286" cy="14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Multi-device Acceleration on POWER Arch.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HLS tools on POWER architecture </a:t>
            </a:r>
            <a:br>
              <a:rPr lang="en-US" sz="2000" dirty="0">
                <a:solidFill>
                  <a:srgbClr val="0021A5"/>
                </a:solidFill>
              </a:rPr>
            </a:br>
            <a:r>
              <a:rPr lang="en-US" sz="2000" dirty="0">
                <a:solidFill>
                  <a:srgbClr val="0021A5"/>
                </a:solidFill>
              </a:rPr>
              <a:t>(e.g., </a:t>
            </a:r>
            <a:r>
              <a:rPr lang="en-US" sz="2000" dirty="0" err="1">
                <a:solidFill>
                  <a:srgbClr val="FF4A00"/>
                </a:solidFill>
              </a:rPr>
              <a:t>OpenCL+CAPI</a:t>
            </a:r>
            <a:r>
              <a:rPr lang="en-US" sz="2000" dirty="0">
                <a:solidFill>
                  <a:srgbClr val="FF4A00"/>
                </a:solidFill>
              </a:rPr>
              <a:t>*</a:t>
            </a:r>
            <a:r>
              <a:rPr lang="en-US" sz="2000" dirty="0">
                <a:solidFill>
                  <a:srgbClr val="0021A5"/>
                </a:solidFill>
              </a:rPr>
              <a:t>) for impactful RSC applications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Explore interconnect topologies for </a:t>
            </a:r>
            <a:r>
              <a:rPr lang="en-US" sz="2000" dirty="0"/>
              <a:t>CAPI-enabled accelerators</a:t>
            </a: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7150" y="2110207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3374740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Picture 4507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05392" y="801555"/>
            <a:ext cx="727251" cy="51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25" y="1371600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6324600" y="990600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343360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142" y="5257800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962874" y="1811609"/>
            <a:ext cx="825605" cy="21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129478" y="3418367"/>
            <a:ext cx="879613" cy="966953"/>
            <a:chOff x="6494956" y="3342274"/>
            <a:chExt cx="879613" cy="966953"/>
          </a:xfrm>
        </p:grpSpPr>
        <p:pic>
          <p:nvPicPr>
            <p:cNvPr id="1026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956" y="3769437"/>
              <a:ext cx="863664" cy="53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high_res_hmc.jp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118" y="3342274"/>
              <a:ext cx="851451" cy="567811"/>
            </a:xfrm>
            <a:prstGeom prst="rect">
              <a:avLst/>
            </a:prstGeom>
          </p:spPr>
        </p:pic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29742" y="4692501"/>
            <a:ext cx="6938058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P4: CMS** Endcap L-1 Muon Trigger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Explore </a:t>
            </a:r>
            <a:r>
              <a:rPr lang="en-US" sz="2000" dirty="0">
                <a:solidFill>
                  <a:srgbClr val="FF4A00"/>
                </a:solidFill>
              </a:rPr>
              <a:t>HLS</a:t>
            </a:r>
            <a:r>
              <a:rPr lang="en-US" sz="2000" dirty="0">
                <a:solidFill>
                  <a:srgbClr val="0021A5"/>
                </a:solidFill>
              </a:rPr>
              <a:t> tools for </a:t>
            </a:r>
            <a:r>
              <a:rPr lang="en-US" sz="2000" dirty="0">
                <a:solidFill>
                  <a:srgbClr val="FF4A00"/>
                </a:solidFill>
              </a:rPr>
              <a:t>CMS firmware </a:t>
            </a:r>
            <a:r>
              <a:rPr lang="en-US" sz="2000" dirty="0">
                <a:solidFill>
                  <a:srgbClr val="0021A5"/>
                </a:solidFill>
              </a:rPr>
              <a:t>development in </a:t>
            </a:r>
            <a:r>
              <a:rPr lang="en-US" sz="2000" dirty="0">
                <a:solidFill>
                  <a:srgbClr val="FF4A00"/>
                </a:solidFill>
              </a:rPr>
              <a:t>Large Hadron Collider (LHC) </a:t>
            </a:r>
            <a:r>
              <a:rPr lang="en-US" sz="2000" dirty="0">
                <a:solidFill>
                  <a:srgbClr val="0021A5"/>
                </a:solidFill>
              </a:rPr>
              <a:t>at CERN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</a:t>
            </a:r>
            <a:r>
              <a:rPr lang="en-US" sz="2000" dirty="0">
                <a:solidFill>
                  <a:srgbClr val="FF4A00"/>
                </a:solidFill>
              </a:rPr>
              <a:t>optimization </a:t>
            </a:r>
            <a:r>
              <a:rPr lang="en-US" sz="2000" dirty="0">
                <a:solidFill>
                  <a:srgbClr val="0021A5"/>
                </a:solidFill>
              </a:rPr>
              <a:t>&amp;</a:t>
            </a:r>
            <a:r>
              <a:rPr lang="en-US" sz="2000" dirty="0">
                <a:solidFill>
                  <a:srgbClr val="FF4A00"/>
                </a:solidFill>
              </a:rPr>
              <a:t> productivity </a:t>
            </a:r>
            <a:r>
              <a:rPr lang="en-US" sz="2000" dirty="0">
                <a:solidFill>
                  <a:srgbClr val="0021A5"/>
                </a:solidFill>
              </a:rPr>
              <a:t>tradeoffs for HLS</a:t>
            </a:r>
            <a:endParaRPr lang="en-US" sz="2000" b="1" dirty="0">
              <a:solidFill>
                <a:srgbClr val="0021A5"/>
              </a:solidFill>
            </a:endParaRPr>
          </a:p>
        </p:txBody>
      </p:sp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98741" y="5327765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http://photos.wikimapia.org/p/00/01/25/64/68_big.jpg">
            <a:hlinkClick r:id="rId16"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293360" y="4772521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058641" y="658100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**CMS: Compact Muon Solenoid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4248" y="6197808"/>
            <a:ext cx="57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*CAPI: Coherent Accelerator Processor Interface</a:t>
            </a:r>
          </a:p>
        </p:txBody>
      </p:sp>
      <p:pic>
        <p:nvPicPr>
          <p:cNvPr id="34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24606"/>
            <a:ext cx="769576" cy="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95474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 animBg="1"/>
      <p:bldP spid="43" grpId="0" animBg="1"/>
      <p:bldP spid="6" grpId="0" animBg="1"/>
      <p:bldP spid="13" grpId="0" build="p"/>
      <p:bldP spid="14" grpId="0"/>
      <p:bldP spid="15" grpId="0"/>
      <p:bldP spid="30" grpId="0" build="p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high_res_hm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13" y="4080389"/>
            <a:ext cx="851451" cy="56781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062843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59" y="3474813"/>
            <a:ext cx="7401099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Developed </a:t>
            </a:r>
            <a:r>
              <a:rPr lang="en-US" sz="2000" kern="1200" dirty="0">
                <a:solidFill>
                  <a:srgbClr val="FF4A00"/>
                </a:solidFill>
              </a:rPr>
              <a:t>CMC research platform </a:t>
            </a:r>
            <a:r>
              <a:rPr lang="en-US" sz="2000" kern="1200" dirty="0">
                <a:solidFill>
                  <a:srgbClr val="0021A5"/>
                </a:solidFill>
              </a:rPr>
              <a:t> on Convey Merlin board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Applied to </a:t>
            </a:r>
            <a:r>
              <a:rPr lang="en-US" altLang="zh-CN" sz="2000" kern="1200" dirty="0">
                <a:solidFill>
                  <a:srgbClr val="0021A5"/>
                </a:solidFill>
              </a:rPr>
              <a:t>case study: </a:t>
            </a:r>
            <a:r>
              <a:rPr lang="en-US" altLang="zh-CN" sz="2000" kern="1200" dirty="0">
                <a:solidFill>
                  <a:srgbClr val="FF4A00"/>
                </a:solidFill>
              </a:rPr>
              <a:t>DRE***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187515"/>
            <a:ext cx="7620000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Fast, efficient,</a:t>
            </a:r>
            <a:r>
              <a:rPr lang="en-US" sz="2000" dirty="0">
                <a:solidFill>
                  <a:srgbClr val="0021A5"/>
                </a:solidFill>
              </a:rPr>
              <a:t> and </a:t>
            </a:r>
            <a:r>
              <a:rPr lang="en-US" sz="2000" dirty="0">
                <a:solidFill>
                  <a:srgbClr val="FF4A00"/>
                </a:solidFill>
              </a:rPr>
              <a:t>flexible</a:t>
            </a:r>
            <a:r>
              <a:rPr lang="en-US" sz="2000" dirty="0">
                <a:solidFill>
                  <a:srgbClr val="0021A5"/>
                </a:solidFill>
              </a:rPr>
              <a:t> protocol stack for inter-FPGA comm.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/>
              <a:t>Multi-FPGA HLS development</a:t>
            </a:r>
            <a:r>
              <a:rPr lang="en-US" sz="2000" dirty="0">
                <a:solidFill>
                  <a:srgbClr val="0021A5"/>
                </a:solidFill>
              </a:rPr>
              <a:t> with Altera OpenCL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60" y="805124"/>
            <a:ext cx="8158286" cy="14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Multi-device Acceleration on POWER Arch.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1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2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-77150" y="2003877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215764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6"/>
          <p:cNvGrpSpPr/>
          <p:nvPr/>
        </p:nvGrpSpPr>
        <p:grpSpPr>
          <a:xfrm>
            <a:off x="6410628" y="673959"/>
            <a:ext cx="2577403" cy="1221463"/>
            <a:chOff x="6410628" y="801555"/>
            <a:chExt cx="2577403" cy="1221463"/>
          </a:xfrm>
        </p:grpSpPr>
        <p:pic>
          <p:nvPicPr>
            <p:cNvPr id="52" name="Picture 4507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5392" y="801555"/>
              <a:ext cx="727251" cy="5165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125" y="1371600"/>
              <a:ext cx="920906" cy="263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0" t="24745" r="10652" b="29355"/>
            <a:stretch/>
          </p:blipFill>
          <p:spPr bwMode="auto">
            <a:xfrm>
              <a:off x="6410628" y="838200"/>
              <a:ext cx="828372" cy="3275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15" b="37779"/>
            <a:stretch/>
          </p:blipFill>
          <p:spPr bwMode="auto">
            <a:xfrm>
              <a:off x="7962874" y="1811609"/>
              <a:ext cx="825605" cy="2114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96584" y="3502914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www.micron.com/~/media/track-3-images/image-gallery/micron-logos/high_res_micron_logo_blu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89410"/>
            <a:ext cx="863664" cy="53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46123" y="4820216"/>
            <a:ext cx="8559658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 P4: CMS Endcap L-1 Muon Trigger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Redeveloped &amp; verified CMS firmware using </a:t>
            </a:r>
            <a:r>
              <a:rPr lang="en-US" sz="2000" dirty="0" err="1"/>
              <a:t>Vivado</a:t>
            </a:r>
            <a:r>
              <a:rPr lang="en-US" sz="2000" dirty="0"/>
              <a:t> HLS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Achieved all </a:t>
            </a:r>
            <a:r>
              <a:rPr lang="en-US" sz="2000" dirty="0"/>
              <a:t>performance, resource &amp; consistency </a:t>
            </a:r>
            <a:r>
              <a:rPr lang="en-US" sz="2000" dirty="0">
                <a:solidFill>
                  <a:srgbClr val="000000"/>
                </a:solidFill>
              </a:rPr>
              <a:t>constraints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200" y="4907734"/>
            <a:ext cx="1459240" cy="1112066"/>
            <a:chOff x="76200" y="4907734"/>
            <a:chExt cx="1459240" cy="1112066"/>
          </a:xfrm>
        </p:grpSpPr>
        <p:pic>
          <p:nvPicPr>
            <p:cNvPr id="56" name="Picture 55" descr="vivado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200" y="5339995"/>
              <a:ext cx="654645" cy="6798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9" name="Picture 28" descr="cern logo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1457" y="5394432"/>
              <a:ext cx="612543" cy="5491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1" name="Picture 2" descr="http://photos.wikimapia.org/p/00/01/25/64/68_big.jpg">
              <a:hlinkClick r:id="rId16"/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644" b="41588"/>
            <a:stretch/>
          </p:blipFill>
          <p:spPr bwMode="auto">
            <a:xfrm>
              <a:off x="76200" y="4907734"/>
              <a:ext cx="1459240" cy="2738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9"/>
          <p:cNvSpPr txBox="1"/>
          <p:nvPr/>
        </p:nvSpPr>
        <p:spPr>
          <a:xfrm>
            <a:off x="1781054" y="6603782"/>
            <a:ext cx="59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 DRE: Data Reordering/Rearrangement Engine from Lawrence Livermore National Lab (LLNL)</a:t>
            </a:r>
          </a:p>
          <a:p>
            <a:pPr algn="ctr"/>
            <a:endParaRPr lang="en-US" sz="1200" dirty="0"/>
          </a:p>
        </p:txBody>
      </p:sp>
      <p:pic>
        <p:nvPicPr>
          <p:cNvPr id="35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824" y="3581400"/>
            <a:ext cx="769576" cy="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9"/>
          <p:cNvSpPr txBox="1"/>
          <p:nvPr/>
        </p:nvSpPr>
        <p:spPr>
          <a:xfrm>
            <a:off x="1892042" y="6254847"/>
            <a:ext cx="257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DSE: Design space exploration</a:t>
            </a:r>
          </a:p>
        </p:txBody>
      </p:sp>
      <p:sp>
        <p:nvSpPr>
          <p:cNvPr id="34" name="TextBox 9"/>
          <p:cNvSpPr txBox="1"/>
          <p:nvPr/>
        </p:nvSpPr>
        <p:spPr>
          <a:xfrm>
            <a:off x="4787114" y="6161916"/>
            <a:ext cx="287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US" sz="1200" dirty="0"/>
              <a:t>** PSLSE: Power Service Layer Simulation Engine from IBM</a:t>
            </a:r>
          </a:p>
        </p:txBody>
      </p:sp>
      <p:sp>
        <p:nvSpPr>
          <p:cNvPr id="36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8264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6" grpId="0" animBg="1"/>
      <p:bldP spid="13" grpId="0" build="p"/>
      <p:bldP spid="14" grpId="0"/>
      <p:bldP spid="15" grpId="0"/>
      <p:bldP spid="30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34509"/>
            <a:ext cx="2722140" cy="36042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1505856" y="830166"/>
            <a:ext cx="6565900" cy="107483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47100" cy="941387"/>
          </a:xfrm>
        </p:spPr>
        <p:txBody>
          <a:bodyPr>
            <a:noAutofit/>
          </a:bodyPr>
          <a:lstStyle/>
          <a:p>
            <a:r>
              <a:rPr lang="en-US" sz="2800" dirty="0"/>
              <a:t>P1: Multi-device Acceleration on POWER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930401" y="838200"/>
            <a:ext cx="603249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Provide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productive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&amp;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scalable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framework for</a:t>
            </a:r>
            <a:r>
              <a:rPr lang="en-US" sz="2000" i="1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coherent FPGA systems</a:t>
            </a:r>
          </a:p>
          <a:p>
            <a:pPr marL="292100" lvl="1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i="1" dirty="0"/>
              <a:t>OpenCL integration </a:t>
            </a:r>
            <a:r>
              <a:rPr lang="en-US" i="1" dirty="0">
                <a:solidFill>
                  <a:srgbClr val="FF4A00"/>
                </a:solidFill>
              </a:rPr>
              <a:t>w/ </a:t>
            </a:r>
            <a:r>
              <a:rPr lang="en-US" sz="2000" i="1" dirty="0">
                <a:solidFill>
                  <a:srgbClr val="FF4A00"/>
                </a:solidFill>
              </a:rPr>
              <a:t>CAPI</a:t>
            </a:r>
            <a:r>
              <a:rPr lang="en-US" i="1" dirty="0"/>
              <a:t> and </a:t>
            </a:r>
            <a:r>
              <a:rPr lang="en-US" sz="2000" i="1" dirty="0">
                <a:solidFill>
                  <a:srgbClr val="FF4A00"/>
                </a:solidFill>
              </a:rPr>
              <a:t>back-end network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399594" y="4926449"/>
            <a:ext cx="88206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Examine </a:t>
            </a:r>
            <a:r>
              <a:rPr lang="en-US" sz="2000" dirty="0">
                <a:solidFill>
                  <a:srgbClr val="FF4A00"/>
                </a:solidFill>
              </a:rPr>
              <a:t>CAPI support </a:t>
            </a:r>
            <a:r>
              <a:rPr lang="en-US" sz="2000" dirty="0"/>
              <a:t>for Altera/Xilinx OpenCL</a:t>
            </a:r>
          </a:p>
          <a:p>
            <a:pPr marL="227013" lvl="1" indent="-227013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Leverage </a:t>
            </a:r>
            <a:r>
              <a:rPr lang="en-US" sz="2000" dirty="0">
                <a:solidFill>
                  <a:srgbClr val="FF4A00"/>
                </a:solidFill>
              </a:rPr>
              <a:t>OpenCL pipes </a:t>
            </a:r>
            <a:r>
              <a:rPr lang="en-US" sz="2000" dirty="0"/>
              <a:t>for streaming network</a:t>
            </a:r>
          </a:p>
          <a:p>
            <a:pPr marL="227013" lvl="1" indent="-227013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Explore</a:t>
            </a:r>
            <a:r>
              <a:rPr lang="en-US" sz="2000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multi-FPGA designs</a:t>
            </a:r>
            <a:r>
              <a:rPr lang="en-US" sz="2000" dirty="0">
                <a:solidFill>
                  <a:srgbClr val="0021A5"/>
                </a:solidFill>
              </a:rPr>
              <a:t> </a:t>
            </a:r>
            <a:r>
              <a:rPr lang="en-US" sz="2000" dirty="0"/>
              <a:t>using </a:t>
            </a:r>
            <a:r>
              <a:rPr lang="en-US" sz="2000" dirty="0">
                <a:solidFill>
                  <a:srgbClr val="FF4A00"/>
                </a:solidFill>
              </a:rPr>
              <a:t>PSLSE* </a:t>
            </a:r>
            <a:r>
              <a:rPr lang="en-US" sz="2000" dirty="0"/>
              <a:t>simulation environment</a:t>
            </a:r>
            <a:endParaRPr lang="en-US" sz="2000" dirty="0">
              <a:solidFill>
                <a:srgbClr val="FF4A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994" y="951466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6160" y="2135270"/>
            <a:ext cx="807240" cy="5319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78994" y="4369713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8442" y="2147213"/>
            <a:ext cx="167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8" name="Content Placeholder 28"/>
          <p:cNvSpPr txBox="1">
            <a:spLocks/>
          </p:cNvSpPr>
          <p:nvPr/>
        </p:nvSpPr>
        <p:spPr bwMode="auto">
          <a:xfrm>
            <a:off x="495300" y="2603500"/>
            <a:ext cx="5219700" cy="185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06400" indent="-11113" algn="ctr">
              <a:spcBef>
                <a:spcPts val="0"/>
              </a:spcBef>
              <a:buFont typeface="Wingdings" pitchFamily="2" charset="2"/>
              <a:buNone/>
            </a:pPr>
            <a:r>
              <a:rPr lang="en-US" sz="2000" kern="0" dirty="0">
                <a:solidFill>
                  <a:srgbClr val="0021A5"/>
                </a:solidFill>
              </a:rPr>
              <a:t>Emerging </a:t>
            </a:r>
            <a:r>
              <a:rPr lang="en-US" sz="2000" kern="0" dirty="0">
                <a:solidFill>
                  <a:srgbClr val="FF4A00"/>
                </a:solidFill>
              </a:rPr>
              <a:t>big data </a:t>
            </a:r>
            <a:r>
              <a:rPr lang="en-US" sz="2000" kern="0" dirty="0">
                <a:solidFill>
                  <a:srgbClr val="0021A5"/>
                </a:solidFill>
              </a:rPr>
              <a:t>&amp;</a:t>
            </a:r>
            <a:r>
              <a:rPr lang="en-US" sz="2000" kern="0" dirty="0">
                <a:solidFill>
                  <a:srgbClr val="FF4A00"/>
                </a:solidFill>
              </a:rPr>
              <a:t> data-center </a:t>
            </a:r>
            <a:r>
              <a:rPr lang="en-US" sz="2000" kern="0" dirty="0">
                <a:solidFill>
                  <a:srgbClr val="0021A5"/>
                </a:solidFill>
              </a:rPr>
              <a:t>demands require:</a:t>
            </a:r>
            <a:endParaRPr lang="en-US" sz="2000" kern="0" dirty="0"/>
          </a:p>
          <a:p>
            <a:pPr marL="1028700" lvl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</a:pPr>
            <a:r>
              <a:rPr lang="en-US" sz="1900" dirty="0"/>
              <a:t>Tightly integrated </a:t>
            </a:r>
            <a:r>
              <a:rPr lang="en-US" sz="1900" dirty="0">
                <a:solidFill>
                  <a:schemeClr val="tx1"/>
                </a:solidFill>
              </a:rPr>
              <a:t>processors &amp;      co-processors</a:t>
            </a:r>
          </a:p>
          <a:p>
            <a:pPr marL="1028700" lvl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</a:pPr>
            <a:r>
              <a:rPr lang="en-US" sz="1900" dirty="0">
                <a:solidFill>
                  <a:schemeClr val="tx1"/>
                </a:solidFill>
              </a:rPr>
              <a:t>Ability to </a:t>
            </a:r>
            <a:r>
              <a:rPr lang="en-US" sz="1900" dirty="0"/>
              <a:t>scale out </a:t>
            </a:r>
            <a:r>
              <a:rPr lang="en-US" sz="1900" dirty="0">
                <a:solidFill>
                  <a:schemeClr val="tx1"/>
                </a:solidFill>
              </a:rPr>
              <a:t>with problem size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1923602" y="6238116"/>
            <a:ext cx="5737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 algn="ctr"/>
            <a:r>
              <a:rPr lang="en-US" sz="1200" dirty="0"/>
              <a:t>* PSLSE: Power Service Layer Simulation Engine from IBM</a:t>
            </a:r>
          </a:p>
        </p:txBody>
      </p:sp>
      <p:sp>
        <p:nvSpPr>
          <p:cNvPr id="14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19736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16266" y="4915794"/>
            <a:ext cx="8799134" cy="1150996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P1: Multi-device Acceleration on POWER Arch. 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2572" y="1277986"/>
            <a:ext cx="8836056" cy="1305770"/>
          </a:xfrm>
        </p:spPr>
        <p:txBody>
          <a:bodyPr/>
          <a:lstStyle/>
          <a:p>
            <a:r>
              <a:rPr lang="en-US" sz="2000" dirty="0"/>
              <a:t>Explored new </a:t>
            </a:r>
            <a:r>
              <a:rPr lang="en-US" sz="2000" dirty="0">
                <a:solidFill>
                  <a:srgbClr val="FF4A00"/>
                </a:solidFill>
              </a:rPr>
              <a:t>Xilinx OpenCL </a:t>
            </a:r>
            <a:r>
              <a:rPr lang="en-US" sz="2000" dirty="0"/>
              <a:t>tools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on POWER8 </a:t>
            </a:r>
            <a:r>
              <a:rPr lang="en-US" sz="2000" dirty="0">
                <a:solidFill>
                  <a:srgbClr val="FF4A00"/>
                </a:solidFill>
              </a:rPr>
              <a:t>w/ CAPI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Designed custom </a:t>
            </a:r>
            <a:r>
              <a:rPr lang="en-US" sz="2000" dirty="0">
                <a:solidFill>
                  <a:srgbClr val="FF4A00"/>
                </a:solidFill>
              </a:rPr>
              <a:t>Altera OpenCL BSP </a:t>
            </a:r>
            <a:r>
              <a:rPr lang="en-US" sz="2000" dirty="0"/>
              <a:t>for CAPI </a:t>
            </a:r>
            <a:r>
              <a:rPr lang="en-US" sz="2000">
                <a:solidFill>
                  <a:srgbClr val="0021A5"/>
                </a:solidFill>
              </a:rPr>
              <a:t>accelerator network</a:t>
            </a:r>
            <a:endParaRPr lang="en-US" sz="2000" dirty="0">
              <a:solidFill>
                <a:srgbClr val="0021A5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000">
                <a:solidFill>
                  <a:srgbClr val="0021A5"/>
                </a:solidFill>
              </a:rPr>
              <a:t>Prepared </a:t>
            </a:r>
            <a:r>
              <a:rPr lang="en-US" sz="2000">
                <a:solidFill>
                  <a:srgbClr val="FF4A00"/>
                </a:solidFill>
              </a:rPr>
              <a:t>PSLSE simulator</a:t>
            </a:r>
            <a:r>
              <a:rPr lang="en-US" sz="2000">
                <a:solidFill>
                  <a:srgbClr val="0021A5"/>
                </a:solidFill>
              </a:rPr>
              <a:t> for DSE of multi-FPGA OpenCL</a:t>
            </a:r>
            <a:endParaRPr lang="en-US" sz="2000" dirty="0">
              <a:solidFill>
                <a:srgbClr val="FF4A00"/>
              </a:solidFill>
            </a:endParaRP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>
                <a:solidFill>
                  <a:srgbClr val="0021A5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623" y="4687194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21" name="Content Placeholder 16"/>
          <p:cNvSpPr txBox="1">
            <a:spLocks/>
          </p:cNvSpPr>
          <p:nvPr/>
        </p:nvSpPr>
        <p:spPr bwMode="auto">
          <a:xfrm>
            <a:off x="376309" y="5234817"/>
            <a:ext cx="8683656" cy="83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Use PSLSE environment for DSE of multi-FPGA OpenCL system </a:t>
            </a:r>
          </a:p>
          <a:p>
            <a:r>
              <a:rPr lang="en-US" sz="2000" kern="0" dirty="0"/>
              <a:t>Deploy hardware prototype w/ Altera or Xilinx FPGAs</a:t>
            </a:r>
            <a:endParaRPr lang="en-US" sz="2000" kern="0" dirty="0">
              <a:solidFill>
                <a:srgbClr val="0021A5"/>
              </a:solidFill>
            </a:endParaRPr>
          </a:p>
        </p:txBody>
      </p:sp>
      <p:sp>
        <p:nvSpPr>
          <p:cNvPr id="5" name="Wave 4"/>
          <p:cNvSpPr/>
          <p:nvPr/>
        </p:nvSpPr>
        <p:spPr bwMode="auto">
          <a:xfrm>
            <a:off x="2590799" y="4111262"/>
            <a:ext cx="1601379" cy="1003014"/>
          </a:xfrm>
          <a:prstGeom prst="wave">
            <a:avLst>
              <a:gd name="adj1" fmla="val 12500"/>
              <a:gd name="adj2" fmla="val -3432"/>
            </a:avLst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results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</a:t>
            </a:r>
            <a:r>
              <a:rPr lang="en-US" sz="1500" b="1" dirty="0"/>
              <a:t>poster</a:t>
            </a:r>
            <a:endParaRPr kumimoji="0" 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27396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1201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" name="Table 8"/>
          <p:cNvGraphicFramePr>
            <a:graphicFrameLocks noGrp="1"/>
          </p:cNvGraphicFramePr>
          <p:nvPr>
            <p:extLst/>
          </p:nvPr>
        </p:nvGraphicFramePr>
        <p:xfrm>
          <a:off x="150071" y="2438400"/>
          <a:ext cx="3964729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OpenCL Kernels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Stratix</a:t>
                      </a:r>
                      <a:r>
                        <a:rPr lang="en-US" sz="1000" dirty="0"/>
                        <a:t> V</a:t>
                      </a:r>
                      <a:br>
                        <a:rPr lang="en-US" sz="1000" dirty="0"/>
                      </a:br>
                      <a:r>
                        <a:rPr lang="en-US" sz="600" dirty="0"/>
                        <a:t>(POWER8 host w/ CAPI</a:t>
                      </a:r>
                      <a:r>
                        <a:rPr lang="en-US" sz="600" baseline="0" dirty="0"/>
                        <a:t>)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Virtex 7</a:t>
                      </a:r>
                    </a:p>
                    <a:p>
                      <a:pPr algn="ctr"/>
                      <a:r>
                        <a:rPr lang="en-US" sz="600"/>
                        <a:t>(POWER8 host w/ CAPI)</a:t>
                      </a:r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Fmax </a:t>
                      </a:r>
                      <a:r>
                        <a:rPr lang="en-US" sz="900" b="1" dirty="0"/>
                        <a:t>(MHZ)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FPS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Fmax </a:t>
                      </a:r>
                      <a:r>
                        <a:rPr lang="en-US" sz="900" b="1" dirty="0"/>
                        <a:t>(MHz)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FPS</a:t>
                      </a:r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90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Sobel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294.98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98.52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250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107.97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90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Canny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300.48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91.68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250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CAW16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90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SURF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275.63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91.98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CAW16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CAW16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Rounded Rectangle 10"/>
          <p:cNvSpPr/>
          <p:nvPr/>
        </p:nvSpPr>
        <p:spPr>
          <a:xfrm>
            <a:off x="6636226" y="3479633"/>
            <a:ext cx="2265775" cy="161073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Rectangle 11"/>
          <p:cNvSpPr/>
          <p:nvPr/>
        </p:nvSpPr>
        <p:spPr>
          <a:xfrm>
            <a:off x="7070243" y="3501609"/>
            <a:ext cx="1731748" cy="9830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12"/>
          <p:cNvSpPr/>
          <p:nvPr/>
        </p:nvSpPr>
        <p:spPr>
          <a:xfrm>
            <a:off x="4567757" y="3196556"/>
            <a:ext cx="1938527" cy="124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26" name="Rectangle 14"/>
          <p:cNvSpPr/>
          <p:nvPr/>
        </p:nvSpPr>
        <p:spPr>
          <a:xfrm>
            <a:off x="4348881" y="3414806"/>
            <a:ext cx="1938527" cy="124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27" name="Rectangle 21"/>
          <p:cNvSpPr/>
          <p:nvPr/>
        </p:nvSpPr>
        <p:spPr>
          <a:xfrm>
            <a:off x="4409305" y="3863305"/>
            <a:ext cx="561110" cy="695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main( … )</a:t>
            </a:r>
          </a:p>
          <a:p>
            <a:r>
              <a:rPr lang="en-US" sz="600" dirty="0">
                <a:solidFill>
                  <a:schemeClr val="tx1"/>
                </a:solidFill>
              </a:rPr>
              <a:t>{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   </a:t>
            </a:r>
            <a:r>
              <a:rPr lang="en-US" sz="600" dirty="0" err="1">
                <a:solidFill>
                  <a:schemeClr val="tx1"/>
                </a:solidFill>
              </a:rPr>
              <a:t>init_fpga</a:t>
            </a:r>
            <a:r>
              <a:rPr lang="en-US" sz="600" dirty="0">
                <a:solidFill>
                  <a:schemeClr val="tx1"/>
                </a:solidFill>
              </a:rPr>
              <a:t>();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48"/>
          <p:cNvSpPr/>
          <p:nvPr/>
        </p:nvSpPr>
        <p:spPr>
          <a:xfrm>
            <a:off x="5168201" y="4147273"/>
            <a:ext cx="830537" cy="35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000000"/>
                </a:solidFill>
              </a:rPr>
              <a:t>  </a:t>
            </a:r>
            <a:r>
              <a:rPr lang="en-US" sz="600" dirty="0" err="1">
                <a:solidFill>
                  <a:srgbClr val="000000"/>
                </a:solidFill>
              </a:rPr>
              <a:t>clGetPlatformIDs</a:t>
            </a:r>
            <a:r>
              <a:rPr lang="en-US" sz="600" dirty="0">
                <a:solidFill>
                  <a:srgbClr val="000000"/>
                </a:solidFill>
              </a:rPr>
              <a:t>()</a:t>
            </a:r>
          </a:p>
          <a:p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29" name="Rectangle 49"/>
          <p:cNvSpPr/>
          <p:nvPr/>
        </p:nvSpPr>
        <p:spPr>
          <a:xfrm>
            <a:off x="5335415" y="3612934"/>
            <a:ext cx="831793" cy="348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b="1" dirty="0">
                <a:solidFill>
                  <a:srgbClr val="000000"/>
                </a:solidFill>
              </a:rPr>
              <a:t>    </a:t>
            </a:r>
            <a:r>
              <a:rPr lang="en-US" sz="500" b="1" dirty="0" err="1">
                <a:solidFill>
                  <a:srgbClr val="000000"/>
                </a:solidFill>
              </a:rPr>
              <a:t>cxl_afu_attach</a:t>
            </a:r>
            <a:r>
              <a:rPr lang="en-US" sz="500" b="1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30" name="Rectangle 54"/>
          <p:cNvSpPr/>
          <p:nvPr/>
        </p:nvSpPr>
        <p:spPr>
          <a:xfrm>
            <a:off x="4348881" y="2635937"/>
            <a:ext cx="4553120" cy="50745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55"/>
          <p:cNvSpPr/>
          <p:nvPr/>
        </p:nvSpPr>
        <p:spPr>
          <a:xfrm>
            <a:off x="6688635" y="3850055"/>
            <a:ext cx="1984765" cy="9830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56"/>
          <p:cNvSpPr/>
          <p:nvPr/>
        </p:nvSpPr>
        <p:spPr>
          <a:xfrm>
            <a:off x="6694418" y="4304701"/>
            <a:ext cx="683583" cy="528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OpenCL</a:t>
            </a:r>
            <a:br>
              <a:rPr lang="en-US" sz="1000" b="1" dirty="0"/>
            </a:br>
            <a:r>
              <a:rPr lang="en-US" sz="1000" b="1" dirty="0"/>
              <a:t>Kernel</a:t>
            </a:r>
          </a:p>
        </p:txBody>
      </p:sp>
      <p:sp>
        <p:nvSpPr>
          <p:cNvPr id="33" name="Rectangle 57"/>
          <p:cNvSpPr/>
          <p:nvPr/>
        </p:nvSpPr>
        <p:spPr>
          <a:xfrm>
            <a:off x="6810545" y="2860453"/>
            <a:ext cx="716399" cy="172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PSL</a:t>
            </a:r>
            <a:endParaRPr lang="en-US" sz="1100" b="1" dirty="0"/>
          </a:p>
        </p:txBody>
      </p:sp>
      <p:sp>
        <p:nvSpPr>
          <p:cNvPr id="34" name="Rectangle 58"/>
          <p:cNvSpPr/>
          <p:nvPr/>
        </p:nvSpPr>
        <p:spPr>
          <a:xfrm>
            <a:off x="8161944" y="4342649"/>
            <a:ext cx="514008" cy="434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10G</a:t>
            </a:r>
          </a:p>
          <a:p>
            <a:pPr algn="ctr"/>
            <a:r>
              <a:rPr lang="en-US" sz="1000" b="1" dirty="0"/>
              <a:t>Ether</a:t>
            </a:r>
          </a:p>
        </p:txBody>
      </p:sp>
      <p:grpSp>
        <p:nvGrpSpPr>
          <p:cNvPr id="35" name="Group 60"/>
          <p:cNvGrpSpPr/>
          <p:nvPr/>
        </p:nvGrpSpPr>
        <p:grpSpPr>
          <a:xfrm>
            <a:off x="7616379" y="4505969"/>
            <a:ext cx="295022" cy="112145"/>
            <a:chOff x="6043432" y="2504325"/>
            <a:chExt cx="744093" cy="299772"/>
          </a:xfrm>
        </p:grpSpPr>
        <p:sp>
          <p:nvSpPr>
            <p:cNvPr id="55" name="Rectangle 61"/>
            <p:cNvSpPr/>
            <p:nvPr/>
          </p:nvSpPr>
          <p:spPr>
            <a:xfrm>
              <a:off x="6043432" y="2504325"/>
              <a:ext cx="744093" cy="299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62"/>
            <p:cNvSpPr/>
            <p:nvPr/>
          </p:nvSpPr>
          <p:spPr>
            <a:xfrm>
              <a:off x="6053509" y="2514388"/>
              <a:ext cx="153788" cy="2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7" name="Rectangle 63"/>
            <p:cNvSpPr/>
            <p:nvPr/>
          </p:nvSpPr>
          <p:spPr>
            <a:xfrm>
              <a:off x="6205909" y="2508604"/>
              <a:ext cx="153788" cy="2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64"/>
            <p:cNvSpPr/>
            <p:nvPr/>
          </p:nvSpPr>
          <p:spPr>
            <a:xfrm>
              <a:off x="6358309" y="2507214"/>
              <a:ext cx="153788" cy="2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9" name="Rectangle 65"/>
            <p:cNvSpPr/>
            <p:nvPr/>
          </p:nvSpPr>
          <p:spPr>
            <a:xfrm>
              <a:off x="6510709" y="2510218"/>
              <a:ext cx="153788" cy="2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36" name="Straight Arrow Connector 66"/>
          <p:cNvCxnSpPr>
            <a:stCxn id="55" idx="3"/>
            <a:endCxn id="34" idx="1"/>
          </p:cNvCxnSpPr>
          <p:nvPr/>
        </p:nvCxnSpPr>
        <p:spPr>
          <a:xfrm flipV="1">
            <a:off x="7911401" y="4559732"/>
            <a:ext cx="250543" cy="2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67"/>
          <p:cNvCxnSpPr>
            <a:stCxn id="32" idx="3"/>
            <a:endCxn id="56" idx="1"/>
          </p:cNvCxnSpPr>
          <p:nvPr/>
        </p:nvCxnSpPr>
        <p:spPr>
          <a:xfrm flipV="1">
            <a:off x="7378001" y="4563924"/>
            <a:ext cx="242373" cy="4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68"/>
          <p:cNvSpPr txBox="1"/>
          <p:nvPr/>
        </p:nvSpPr>
        <p:spPr>
          <a:xfrm>
            <a:off x="7349311" y="3952470"/>
            <a:ext cx="1060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OpenCL</a:t>
            </a:r>
            <a:r>
              <a:rPr lang="en-US" sz="1100" b="1" dirty="0"/>
              <a:t> BSP</a:t>
            </a:r>
          </a:p>
        </p:txBody>
      </p:sp>
      <p:sp>
        <p:nvSpPr>
          <p:cNvPr id="39" name="TextBox 69"/>
          <p:cNvSpPr txBox="1"/>
          <p:nvPr/>
        </p:nvSpPr>
        <p:spPr>
          <a:xfrm>
            <a:off x="4340606" y="3664726"/>
            <a:ext cx="563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main.c</a:t>
            </a:r>
            <a:endParaRPr lang="en-US" sz="900" b="1" dirty="0"/>
          </a:p>
        </p:txBody>
      </p:sp>
      <p:sp>
        <p:nvSpPr>
          <p:cNvPr id="40" name="TextBox 71"/>
          <p:cNvSpPr txBox="1"/>
          <p:nvPr/>
        </p:nvSpPr>
        <p:spPr>
          <a:xfrm>
            <a:off x="5100000" y="3953822"/>
            <a:ext cx="796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libOpenCL</a:t>
            </a:r>
            <a:endParaRPr lang="en-US" sz="900" b="1" dirty="0"/>
          </a:p>
        </p:txBody>
      </p:sp>
      <p:sp>
        <p:nvSpPr>
          <p:cNvPr id="41" name="TextBox 72"/>
          <p:cNvSpPr txBox="1"/>
          <p:nvPr/>
        </p:nvSpPr>
        <p:spPr>
          <a:xfrm>
            <a:off x="5795689" y="3428185"/>
            <a:ext cx="4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libcxl</a:t>
            </a:r>
            <a:endParaRPr lang="en-US" sz="900" b="1" dirty="0"/>
          </a:p>
        </p:txBody>
      </p:sp>
      <p:sp>
        <p:nvSpPr>
          <p:cNvPr id="42" name="TextBox 74"/>
          <p:cNvSpPr txBox="1"/>
          <p:nvPr/>
        </p:nvSpPr>
        <p:spPr>
          <a:xfrm>
            <a:off x="4313583" y="3401459"/>
            <a:ext cx="899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Host App</a:t>
            </a:r>
          </a:p>
        </p:txBody>
      </p:sp>
      <p:sp>
        <p:nvSpPr>
          <p:cNvPr id="43" name="TextBox 75"/>
          <p:cNvSpPr txBox="1"/>
          <p:nvPr/>
        </p:nvSpPr>
        <p:spPr>
          <a:xfrm>
            <a:off x="6659856" y="3858862"/>
            <a:ext cx="495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AFU</a:t>
            </a:r>
          </a:p>
        </p:txBody>
      </p:sp>
      <p:sp>
        <p:nvSpPr>
          <p:cNvPr id="44" name="Rectangle 77"/>
          <p:cNvSpPr/>
          <p:nvPr/>
        </p:nvSpPr>
        <p:spPr>
          <a:xfrm>
            <a:off x="5608960" y="2862610"/>
            <a:ext cx="716399" cy="172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CAPP</a:t>
            </a:r>
            <a:endParaRPr lang="en-US" sz="1100" b="1" dirty="0"/>
          </a:p>
        </p:txBody>
      </p:sp>
      <p:sp>
        <p:nvSpPr>
          <p:cNvPr id="45" name="TextBox 78"/>
          <p:cNvSpPr txBox="1"/>
          <p:nvPr/>
        </p:nvSpPr>
        <p:spPr>
          <a:xfrm>
            <a:off x="5537020" y="2394673"/>
            <a:ext cx="3441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Power Service Layer Simulation Engine Server</a:t>
            </a:r>
          </a:p>
        </p:txBody>
      </p:sp>
      <p:cxnSp>
        <p:nvCxnSpPr>
          <p:cNvPr id="46" name="Straight Arrow Connector 79"/>
          <p:cNvCxnSpPr>
            <a:stCxn id="44" idx="3"/>
            <a:endCxn id="33" idx="1"/>
          </p:cNvCxnSpPr>
          <p:nvPr/>
        </p:nvCxnSpPr>
        <p:spPr>
          <a:xfrm flipV="1">
            <a:off x="6325359" y="2946467"/>
            <a:ext cx="485186" cy="21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80"/>
          <p:cNvCxnSpPr/>
          <p:nvPr/>
        </p:nvCxnSpPr>
        <p:spPr>
          <a:xfrm>
            <a:off x="6907402" y="3032482"/>
            <a:ext cx="6522" cy="81757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81"/>
          <p:cNvSpPr txBox="1"/>
          <p:nvPr/>
        </p:nvSpPr>
        <p:spPr>
          <a:xfrm>
            <a:off x="7149401" y="3232873"/>
            <a:ext cx="1994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Verilog Procedural Interface</a:t>
            </a:r>
          </a:p>
        </p:txBody>
      </p:sp>
      <p:cxnSp>
        <p:nvCxnSpPr>
          <p:cNvPr id="51" name="Straight Arrow Connector 82"/>
          <p:cNvCxnSpPr/>
          <p:nvPr/>
        </p:nvCxnSpPr>
        <p:spPr>
          <a:xfrm>
            <a:off x="5751312" y="3032482"/>
            <a:ext cx="0" cy="57745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83"/>
          <p:cNvCxnSpPr/>
          <p:nvPr/>
        </p:nvCxnSpPr>
        <p:spPr>
          <a:xfrm>
            <a:off x="4881429" y="4319991"/>
            <a:ext cx="339529" cy="170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84"/>
          <p:cNvCxnSpPr/>
          <p:nvPr/>
        </p:nvCxnSpPr>
        <p:spPr>
          <a:xfrm flipV="1">
            <a:off x="5854001" y="3837814"/>
            <a:ext cx="0" cy="368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85"/>
          <p:cNvSpPr txBox="1"/>
          <p:nvPr/>
        </p:nvSpPr>
        <p:spPr>
          <a:xfrm>
            <a:off x="7170832" y="4824863"/>
            <a:ext cx="1578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RTL Simulation</a:t>
            </a:r>
          </a:p>
        </p:txBody>
      </p:sp>
      <p:cxnSp>
        <p:nvCxnSpPr>
          <p:cNvPr id="71" name="Straight Arrow Connector 86"/>
          <p:cNvCxnSpPr/>
          <p:nvPr/>
        </p:nvCxnSpPr>
        <p:spPr>
          <a:xfrm>
            <a:off x="6235001" y="3032481"/>
            <a:ext cx="0" cy="2373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TextBox 87"/>
          <p:cNvSpPr txBox="1"/>
          <p:nvPr/>
        </p:nvSpPr>
        <p:spPr>
          <a:xfrm>
            <a:off x="5711082" y="2928073"/>
            <a:ext cx="37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cxnSp>
        <p:nvCxnSpPr>
          <p:cNvPr id="74" name="Straight Arrow Connector 88"/>
          <p:cNvCxnSpPr/>
          <p:nvPr/>
        </p:nvCxnSpPr>
        <p:spPr>
          <a:xfrm>
            <a:off x="7391255" y="3024704"/>
            <a:ext cx="0" cy="2373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89"/>
          <p:cNvSpPr txBox="1"/>
          <p:nvPr/>
        </p:nvSpPr>
        <p:spPr>
          <a:xfrm>
            <a:off x="6865456" y="2928073"/>
            <a:ext cx="37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60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107088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8"/>
          <p:cNvSpPr txBox="1">
            <a:spLocks/>
          </p:cNvSpPr>
          <p:nvPr/>
        </p:nvSpPr>
        <p:spPr bwMode="auto">
          <a:xfrm>
            <a:off x="-228600" y="2236512"/>
            <a:ext cx="6289625" cy="21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95288" indent="0">
              <a:lnSpc>
                <a:spcPct val="120000"/>
              </a:lnSpc>
              <a:buFont typeface="Wingdings" pitchFamily="2" charset="2"/>
              <a:buNone/>
            </a:pPr>
            <a:r>
              <a:rPr lang="en-US" sz="2000" kern="0" dirty="0">
                <a:solidFill>
                  <a:srgbClr val="0021A5"/>
                </a:solidFill>
              </a:rPr>
              <a:t>Effective large-scale RSC app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>
                <a:solidFill>
                  <a:srgbClr val="0021A5"/>
                </a:solidFill>
              </a:rPr>
              <a:t>acceleration on Novo-G# requires: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/>
              <a:t>Rapid DSE </a:t>
            </a:r>
            <a:r>
              <a:rPr lang="en-US" sz="2000" dirty="0">
                <a:solidFill>
                  <a:schemeClr val="tx1"/>
                </a:solidFill>
              </a:rPr>
              <a:t>&amp; performance estimation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Reduced barrier-to-entry with </a:t>
            </a:r>
            <a:r>
              <a:rPr lang="en-US" sz="2000" dirty="0"/>
              <a:t>HLS support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Fast &amp; efficient networking framework with </a:t>
            </a:r>
            <a:r>
              <a:rPr lang="en-US" sz="2000" dirty="0"/>
              <a:t>reconfigurable network </a:t>
            </a:r>
            <a:r>
              <a:rPr lang="en-US" sz="20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47800" y="855973"/>
            <a:ext cx="7137412" cy="61680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P2: Reconfigurable Interconnects for Novo-G#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28800" y="838200"/>
            <a:ext cx="672087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Improve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performance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&amp;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usability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of</a:t>
            </a:r>
            <a:r>
              <a:rPr lang="en-US" sz="2000" i="1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multi-FPGA systems </a:t>
            </a:r>
          </a:p>
          <a:p>
            <a:pPr marL="403225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i="1" dirty="0"/>
              <a:t>through </a:t>
            </a:r>
            <a:r>
              <a:rPr lang="en-US" i="1" dirty="0">
                <a:solidFill>
                  <a:srgbClr val="FF4A00"/>
                </a:solidFill>
              </a:rPr>
              <a:t>HLS integration </a:t>
            </a:r>
            <a:r>
              <a:rPr lang="en-US" i="1" dirty="0"/>
              <a:t>&amp; </a:t>
            </a:r>
            <a:r>
              <a:rPr lang="en-US" i="1" dirty="0">
                <a:solidFill>
                  <a:srgbClr val="FF4A00"/>
                </a:solidFill>
              </a:rPr>
              <a:t>flexible interconnect </a:t>
            </a:r>
            <a:r>
              <a:rPr lang="en-US" i="1" dirty="0"/>
              <a:t>strategies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468" y="5031118"/>
            <a:ext cx="8719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DSE through simulation </a:t>
            </a:r>
            <a:r>
              <a:rPr lang="en-US" sz="2000" dirty="0">
                <a:solidFill>
                  <a:srgbClr val="0021A5"/>
                </a:solidFill>
              </a:rPr>
              <a:t>of Novo-G# VisualSim model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Rapid prototyping</a:t>
            </a:r>
            <a:r>
              <a:rPr lang="en-US" sz="2000" dirty="0">
                <a:solidFill>
                  <a:srgbClr val="0021A5"/>
                </a:solidFill>
              </a:rPr>
              <a:t> via multi-FPGA OpenCL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1A5"/>
                </a:solidFill>
              </a:rPr>
              <a:t>Explore </a:t>
            </a:r>
            <a:r>
              <a:rPr lang="en-US" sz="2000" dirty="0">
                <a:solidFill>
                  <a:srgbClr val="FF4A00"/>
                </a:solidFill>
              </a:rPr>
              <a:t>reconfigurable aspects </a:t>
            </a:r>
            <a:r>
              <a:rPr lang="en-US" sz="2000" dirty="0">
                <a:solidFill>
                  <a:srgbClr val="0021A5"/>
                </a:solidFill>
              </a:rPr>
              <a:t>of Novo-G# interconnect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951466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839185" y="4068384"/>
            <a:ext cx="2381015" cy="1875218"/>
            <a:chOff x="3333985" y="1671687"/>
            <a:chExt cx="1669724" cy="1315026"/>
          </a:xfrm>
        </p:grpSpPr>
        <p:pic>
          <p:nvPicPr>
            <p:cNvPr id="27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3" r="19303"/>
            <a:stretch/>
          </p:blipFill>
          <p:spPr>
            <a:xfrm>
              <a:off x="3333985" y="1671687"/>
              <a:ext cx="1407221" cy="1207299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</p:pic>
        <p:pic>
          <p:nvPicPr>
            <p:cNvPr id="28" name="Picture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498" y="1774723"/>
              <a:ext cx="906805" cy="8992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7"/>
            <p:cNvSpPr txBox="1"/>
            <p:nvPr/>
          </p:nvSpPr>
          <p:spPr>
            <a:xfrm>
              <a:off x="3676091" y="2648159"/>
              <a:ext cx="1327618" cy="338554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  <a:alpha val="50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Novo-G#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4350" y="2099555"/>
            <a:ext cx="1116182" cy="735535"/>
          </a:xfrm>
          <a:prstGeom prst="rect">
            <a:avLst/>
          </a:prstGeom>
        </p:spPr>
      </p:pic>
      <p:pic>
        <p:nvPicPr>
          <p:cNvPr id="10" name="Picture 9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887" y="4637295"/>
            <a:ext cx="1192697" cy="333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887406" y="3034001"/>
            <a:ext cx="1027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50959" y="2342634"/>
            <a:ext cx="1322991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VisualSim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rgbClr val="FF4A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(DSE)</a:t>
            </a:r>
          </a:p>
        </p:txBody>
      </p:sp>
      <p:cxnSp>
        <p:nvCxnSpPr>
          <p:cNvPr id="35" name="Curved Connector 34"/>
          <p:cNvCxnSpPr>
            <a:stCxn id="31" idx="0"/>
            <a:endCxn id="9" idx="0"/>
          </p:cNvCxnSpPr>
          <p:nvPr/>
        </p:nvCxnSpPr>
        <p:spPr bwMode="auto">
          <a:xfrm rot="5400000" flipH="1" flipV="1">
            <a:off x="6360909" y="1251102"/>
            <a:ext cx="243079" cy="1939986"/>
          </a:xfrm>
          <a:prstGeom prst="curvedConnector3">
            <a:avLst>
              <a:gd name="adj1" fmla="val 253051"/>
            </a:avLst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urved Connector 46"/>
          <p:cNvCxnSpPr>
            <a:stCxn id="9" idx="2"/>
            <a:endCxn id="31" idx="2"/>
          </p:cNvCxnSpPr>
          <p:nvPr/>
        </p:nvCxnSpPr>
        <p:spPr bwMode="auto">
          <a:xfrm rot="5400000">
            <a:off x="6390122" y="1957423"/>
            <a:ext cx="184652" cy="1939986"/>
          </a:xfrm>
          <a:prstGeom prst="curvedConnector3">
            <a:avLst>
              <a:gd name="adj1" fmla="val 223800"/>
            </a:avLst>
          </a:prstGeom>
          <a:noFill/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>
            <a:stCxn id="9" idx="3"/>
            <a:endCxn id="15" idx="0"/>
          </p:cNvCxnSpPr>
          <p:nvPr/>
        </p:nvCxnSpPr>
        <p:spPr bwMode="auto">
          <a:xfrm>
            <a:off x="8010532" y="2467323"/>
            <a:ext cx="390797" cy="650660"/>
          </a:xfrm>
          <a:prstGeom prst="curvedConnector2">
            <a:avLst/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Up-Down Arrow 60"/>
          <p:cNvSpPr/>
          <p:nvPr/>
        </p:nvSpPr>
        <p:spPr bwMode="auto">
          <a:xfrm>
            <a:off x="7452441" y="2835090"/>
            <a:ext cx="129924" cy="1282320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Up-Down Arrow 61"/>
          <p:cNvSpPr/>
          <p:nvPr/>
        </p:nvSpPr>
        <p:spPr bwMode="auto">
          <a:xfrm>
            <a:off x="8334746" y="3567591"/>
            <a:ext cx="133163" cy="554896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Arc 66"/>
          <p:cNvSpPr/>
          <p:nvPr/>
        </p:nvSpPr>
        <p:spPr bwMode="auto">
          <a:xfrm rot="19196576">
            <a:off x="4287506" y="2182029"/>
            <a:ext cx="777845" cy="776779"/>
          </a:xfrm>
          <a:prstGeom prst="arc">
            <a:avLst>
              <a:gd name="adj1" fmla="val 5337144"/>
              <a:gd name="adj2" fmla="val 0"/>
            </a:avLst>
          </a:prstGeom>
          <a:noFill/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6458" y="327374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Reconfigure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58896" y="180638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Design Entry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7120295" y="33027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826" y="4583707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0826" y="1779228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0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69" y="4286833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4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5" grpId="0" animBg="1"/>
      <p:bldP spid="3" grpId="0"/>
      <p:bldP spid="22" grpId="0" animBg="1"/>
      <p:bldP spid="15" grpId="0"/>
      <p:bldP spid="31" grpId="0"/>
      <p:bldP spid="61" grpId="0" animBg="1"/>
      <p:bldP spid="62" grpId="0" animBg="1"/>
      <p:bldP spid="67" grpId="0" animBg="1"/>
      <p:bldP spid="68" grpId="0"/>
      <p:bldP spid="69" grpId="0"/>
      <p:bldP spid="32" grpId="0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P2: Reconfigurable Interconnects for Novo-G#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9344" y="1295894"/>
            <a:ext cx="5940456" cy="4952506"/>
          </a:xfrm>
        </p:spPr>
        <p:txBody>
          <a:bodyPr/>
          <a:lstStyle/>
          <a:p>
            <a:r>
              <a:rPr lang="en-US" sz="2000" dirty="0"/>
              <a:t>Explored </a:t>
            </a:r>
            <a:r>
              <a:rPr lang="en-US" sz="2000" dirty="0">
                <a:solidFill>
                  <a:srgbClr val="FF4A00"/>
                </a:solidFill>
              </a:rPr>
              <a:t>reconfigurable aspects </a:t>
            </a:r>
            <a:r>
              <a:rPr lang="en-US" sz="2000" dirty="0"/>
              <a:t>of Novo-G# interconnect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Through simulation and hardware experiments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Novo-G# RIF* encapsulates </a:t>
            </a:r>
            <a:r>
              <a:rPr lang="en-US" sz="1800" dirty="0"/>
              <a:t>tools, methods, and h/w &amp; s/w support </a:t>
            </a:r>
            <a:r>
              <a:rPr lang="en-US" sz="1800" dirty="0">
                <a:solidFill>
                  <a:srgbClr val="0021A5"/>
                </a:solidFill>
              </a:rPr>
              <a:t>for reconfigurable networks</a:t>
            </a:r>
          </a:p>
          <a:p>
            <a:pPr lvl="1"/>
            <a:endParaRPr lang="en-US" sz="1800" dirty="0">
              <a:solidFill>
                <a:srgbClr val="0021A5"/>
              </a:solidFill>
            </a:endParaRPr>
          </a:p>
          <a:p>
            <a:r>
              <a:rPr lang="en-US" sz="2000" dirty="0"/>
              <a:t>Improved multi-FPGA app design flow with </a:t>
            </a:r>
            <a:r>
              <a:rPr lang="en-US" sz="2000" dirty="0">
                <a:solidFill>
                  <a:srgbClr val="FF4A00"/>
                </a:solidFill>
              </a:rPr>
              <a:t>emphasis on DSE </a:t>
            </a:r>
            <a:r>
              <a:rPr lang="en-US" sz="2000" dirty="0"/>
              <a:t>through simulation</a:t>
            </a:r>
          </a:p>
          <a:p>
            <a:pPr lvl="1"/>
            <a:r>
              <a:rPr lang="en-US" sz="1800" dirty="0"/>
              <a:t>Highly scalable and accurate </a:t>
            </a:r>
            <a:r>
              <a:rPr lang="en-US" sz="1800" dirty="0" err="1"/>
              <a:t>VisualSim</a:t>
            </a:r>
            <a:r>
              <a:rPr lang="en-US" sz="1800" dirty="0"/>
              <a:t> model </a:t>
            </a:r>
            <a:r>
              <a:rPr lang="en-US" sz="1800" dirty="0">
                <a:solidFill>
                  <a:srgbClr val="0021A5"/>
                </a:solidFill>
              </a:rPr>
              <a:t>with support for reconfigurable networks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Fed by </a:t>
            </a:r>
            <a:r>
              <a:rPr lang="en-US" sz="1800" dirty="0"/>
              <a:t>real-world parameters</a:t>
            </a:r>
            <a:r>
              <a:rPr lang="en-US" sz="1800" dirty="0">
                <a:solidFill>
                  <a:srgbClr val="0021A5"/>
                </a:solidFill>
              </a:rPr>
              <a:t> from synthesis and hardware execution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Models verified to </a:t>
            </a:r>
            <a:r>
              <a:rPr lang="en-US" sz="1800" dirty="0"/>
              <a:t>less than 9% error</a:t>
            </a:r>
            <a:r>
              <a:rPr lang="en-US" sz="1800" dirty="0">
                <a:solidFill>
                  <a:srgbClr val="0021A5"/>
                </a:solidFill>
              </a:rPr>
              <a:t> against Novo-G# implementation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54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1"/>
          <a:stretch/>
        </p:blipFill>
        <p:spPr>
          <a:xfrm>
            <a:off x="5833959" y="3217159"/>
            <a:ext cx="3310041" cy="2896574"/>
          </a:xfrm>
          <a:prstGeom prst="rect">
            <a:avLst/>
          </a:prstGeom>
        </p:spPr>
      </p:pic>
      <p:graphicFrame>
        <p:nvGraphicFramePr>
          <p:cNvPr id="63" name="Diagram 62"/>
          <p:cNvGraphicFramePr/>
          <p:nvPr>
            <p:extLst/>
          </p:nvPr>
        </p:nvGraphicFramePr>
        <p:xfrm>
          <a:off x="5833959" y="1110570"/>
          <a:ext cx="3316667" cy="127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18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6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72" y="4842792"/>
            <a:ext cx="1842231" cy="1296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P2: Reconfigurable Interconnects for Novo-G#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0" y="1295894"/>
            <a:ext cx="6462686" cy="4692781"/>
          </a:xfrm>
        </p:spPr>
        <p:txBody>
          <a:bodyPr/>
          <a:lstStyle/>
          <a:p>
            <a:r>
              <a:rPr lang="en-US" sz="2000" dirty="0"/>
              <a:t>Reconfigurable </a:t>
            </a:r>
            <a:r>
              <a:rPr lang="en-US" sz="2000" dirty="0">
                <a:solidFill>
                  <a:srgbClr val="FF4A00"/>
                </a:solidFill>
              </a:rPr>
              <a:t>point-to-point protocols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Support for </a:t>
            </a:r>
            <a:r>
              <a:rPr lang="en-US" sz="1800" dirty="0"/>
              <a:t>multiple link-layer protocols </a:t>
            </a:r>
            <a:r>
              <a:rPr lang="en-US" sz="1800" dirty="0">
                <a:solidFill>
                  <a:srgbClr val="0021A5"/>
                </a:solidFill>
              </a:rPr>
              <a:t>through use of Native PHY and AOCL</a:t>
            </a:r>
          </a:p>
          <a:p>
            <a:pPr lvl="1"/>
            <a:r>
              <a:rPr lang="en-US" sz="1800" dirty="0"/>
              <a:t>Reconfigured at runtime</a:t>
            </a:r>
            <a:r>
              <a:rPr lang="en-US" sz="1800" dirty="0">
                <a:solidFill>
                  <a:srgbClr val="0021A5"/>
                </a:solidFill>
              </a:rPr>
              <a:t> to match app requirements</a:t>
            </a:r>
          </a:p>
          <a:p>
            <a:pPr lvl="1"/>
            <a:endParaRPr lang="en-US" sz="1800" dirty="0">
              <a:solidFill>
                <a:srgbClr val="0021A5"/>
              </a:solidFill>
            </a:endParaRPr>
          </a:p>
          <a:p>
            <a:r>
              <a:rPr lang="en-US" sz="2000" dirty="0"/>
              <a:t>Reconfigurable </a:t>
            </a:r>
            <a:r>
              <a:rPr lang="en-US" sz="2000" dirty="0">
                <a:solidFill>
                  <a:srgbClr val="FF4A00"/>
                </a:solidFill>
              </a:rPr>
              <a:t>network topology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Reconfigurable topology </a:t>
            </a:r>
            <a:r>
              <a:rPr lang="en-US" sz="1800" dirty="0"/>
              <a:t>without change to physical network</a:t>
            </a:r>
            <a:r>
              <a:rPr lang="en-US" sz="1800" dirty="0">
                <a:solidFill>
                  <a:srgbClr val="0021A5"/>
                </a:solidFill>
              </a:rPr>
              <a:t> through Novo-G# RIF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Relatively </a:t>
            </a:r>
            <a:r>
              <a:rPr lang="en-US" sz="1800" dirty="0"/>
              <a:t>small overhead </a:t>
            </a:r>
            <a:r>
              <a:rPr lang="en-US" sz="1800" dirty="0">
                <a:solidFill>
                  <a:srgbClr val="0021A5"/>
                </a:solidFill>
              </a:rPr>
              <a:t>(3-8%) for </a:t>
            </a:r>
            <a:r>
              <a:rPr lang="en-US" sz="1800" dirty="0"/>
              <a:t>large perf. gain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3D FFT: </a:t>
            </a:r>
            <a:r>
              <a:rPr lang="en-US" sz="1800" dirty="0"/>
              <a:t>3.3x perf. </a:t>
            </a:r>
            <a:r>
              <a:rPr lang="en-US" sz="1800" dirty="0">
                <a:solidFill>
                  <a:srgbClr val="0021A5"/>
                </a:solidFill>
              </a:rPr>
              <a:t>through use of “long” links to improve connectivity &amp; reduce packet latency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LBM: </a:t>
            </a:r>
            <a:r>
              <a:rPr lang="en-US" sz="1800" dirty="0"/>
              <a:t>2.2x perf. </a:t>
            </a:r>
            <a:r>
              <a:rPr lang="en-US" sz="1800" dirty="0">
                <a:solidFill>
                  <a:srgbClr val="0021A5"/>
                </a:solidFill>
              </a:rPr>
              <a:t>with “corner” links to improve dimensionality and eliminate routing entirely</a:t>
            </a:r>
          </a:p>
          <a:p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380" y="4660118"/>
            <a:ext cx="1827205" cy="129638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194" y="4846102"/>
            <a:ext cx="1819041" cy="1293301"/>
          </a:xfrm>
          <a:prstGeom prst="rect">
            <a:avLst/>
          </a:prstGeom>
        </p:spPr>
      </p:pic>
      <p:sp>
        <p:nvSpPr>
          <p:cNvPr id="3" name="32-Point Star 2"/>
          <p:cNvSpPr/>
          <p:nvPr/>
        </p:nvSpPr>
        <p:spPr bwMode="auto">
          <a:xfrm rot="20513666">
            <a:off x="7323321" y="5104047"/>
            <a:ext cx="1828800" cy="914400"/>
          </a:xfrm>
          <a:prstGeom prst="star32">
            <a:avLst>
              <a:gd name="adj" fmla="val 4443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More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esults on poster</a:t>
            </a:r>
          </a:p>
        </p:txBody>
      </p:sp>
      <p:sp>
        <p:nvSpPr>
          <p:cNvPr id="54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620380" y="1447800"/>
            <a:ext cx="2218820" cy="1981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placeholder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66340" y="5627531"/>
            <a:ext cx="5472866" cy="32733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dirty="0">
                <a:solidFill>
                  <a:srgbClr val="0021A5"/>
                </a:solidFill>
              </a:rPr>
              <a:t>End-to-end support for multi-FPGA </a:t>
            </a:r>
            <a:r>
              <a:rPr lang="en-US" dirty="0" err="1">
                <a:solidFill>
                  <a:srgbClr val="0021A5"/>
                </a:solidFill>
              </a:rPr>
              <a:t>reconf</a:t>
            </a:r>
            <a:r>
              <a:rPr lang="en-US" dirty="0">
                <a:solidFill>
                  <a:srgbClr val="0021A5"/>
                </a:solidFill>
              </a:rPr>
              <a:t>. networks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8904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23024</TotalTime>
  <Words>1633</Words>
  <Application>Microsoft Office PowerPoint</Application>
  <PresentationFormat>On-screen Show (4:3)</PresentationFormat>
  <Paragraphs>335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DejaVu Sans</vt:lpstr>
      <vt:lpstr>DengXian</vt:lpstr>
      <vt:lpstr>宋体</vt:lpstr>
      <vt:lpstr>Arial</vt:lpstr>
      <vt:lpstr>Arial Narrow</vt:lpstr>
      <vt:lpstr>Book Antiqua</vt:lpstr>
      <vt:lpstr>Calibri</vt:lpstr>
      <vt:lpstr>Cambria Math</vt:lpstr>
      <vt:lpstr>Garamond</vt:lpstr>
      <vt:lpstr>Times New Roman</vt:lpstr>
      <vt:lpstr>Wingdings</vt:lpstr>
      <vt:lpstr>Edge</vt:lpstr>
      <vt:lpstr>Microsoft Visio Drawing</vt:lpstr>
      <vt:lpstr>F3-16: FPGA &amp; HMC  Tools &amp; Architectures for RSC</vt:lpstr>
      <vt:lpstr>Project Goals, Motivations, &amp; Challenges</vt:lpstr>
      <vt:lpstr>F3-16: Approach</vt:lpstr>
      <vt:lpstr>F3-16: Highlights</vt:lpstr>
      <vt:lpstr>P1: Multi-device Acceleration on POWER Architecture </vt:lpstr>
      <vt:lpstr>P1: Multi-device Acceleration on POWER Arch. </vt:lpstr>
      <vt:lpstr>P2: Reconfigurable Interconnects for Novo-G#</vt:lpstr>
      <vt:lpstr>P2: Reconfigurable Interconnects for Novo-G#</vt:lpstr>
      <vt:lpstr>P2: Reconfigurable Interconnects for Novo-G#</vt:lpstr>
      <vt:lpstr>P3: Custom Memory Cube (CMC)</vt:lpstr>
      <vt:lpstr>P3: Custom Memory Cube (CMC)</vt:lpstr>
      <vt:lpstr>P3: Custom Memory Cube (CMC)</vt:lpstr>
      <vt:lpstr>P4: CMS* Endcap L-1 Muon Trigger </vt:lpstr>
      <vt:lpstr>P4: CMS Endcap L-1 Muon Trigger</vt:lpstr>
      <vt:lpstr>F3-16: Conclusions</vt:lpstr>
      <vt:lpstr>Questions, Posters, &amp; Demos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creator>Dr. Alan D. George</dc:creator>
  <cp:lastModifiedBy>Zou,Yu</cp:lastModifiedBy>
  <cp:revision>1474</cp:revision>
  <dcterms:created xsi:type="dcterms:W3CDTF">2003-07-12T15:21:27Z</dcterms:created>
  <dcterms:modified xsi:type="dcterms:W3CDTF">2016-11-04T18:46:36Z</dcterms:modified>
</cp:coreProperties>
</file>