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0233600" cy="32918400"/>
  <p:notesSz cx="39776400" cy="32461200"/>
  <p:defaultTextStyle>
    <a:defPPr>
      <a:defRPr lang="en-US"/>
    </a:defPPr>
    <a:lvl1pPr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477963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2pPr>
    <a:lvl3pPr marL="4176713" indent="-2957513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3pPr>
    <a:lvl4pPr marL="6269038" indent="-4440238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4pPr>
    <a:lvl5pPr marL="8358188" indent="-5919788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2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vier,Riju John" initials="XJ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3333FF"/>
    <a:srgbClr val="FF9933"/>
    <a:srgbClr val="CCFFFF"/>
    <a:srgbClr val="0000CC"/>
    <a:srgbClr val="8BD8FF"/>
    <a:srgbClr val="000066"/>
    <a:srgbClr val="3278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35" autoAdjust="0"/>
    <p:restoredTop sz="95148" autoAdjust="0"/>
  </p:normalViewPr>
  <p:slideViewPr>
    <p:cSldViewPr>
      <p:cViewPr varScale="1">
        <p:scale>
          <a:sx n="24" d="100"/>
          <a:sy n="24" d="100"/>
        </p:scale>
        <p:origin x="2268" y="42"/>
      </p:cViewPr>
      <p:guideLst>
        <p:guide orient="horz" pos="10368"/>
        <p:guide pos="13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hn:Desktop:juno_raw:GUP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ju\Desktop\gups_riscv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ad.ufl.edu\ece\view\students\rijuxavier\Desktop\CHREC\Copy%20of%20JUNO-power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/>
              <a:t>Average GUPS for 1 OpenMP vs 6 OpenMP threads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1OMP</c:v>
                </c:pt>
              </c:strCache>
            </c:strRef>
          </c:tx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2^7</c:v>
                </c:pt>
                <c:pt idx="1">
                  <c:v>2^8</c:v>
                </c:pt>
                <c:pt idx="2">
                  <c:v>2^9</c:v>
                </c:pt>
                <c:pt idx="3">
                  <c:v>2^10</c:v>
                </c:pt>
                <c:pt idx="4">
                  <c:v>2^11</c:v>
                </c:pt>
                <c:pt idx="5">
                  <c:v>2^12</c:v>
                </c:pt>
                <c:pt idx="6">
                  <c:v>2^13</c:v>
                </c:pt>
                <c:pt idx="7">
                  <c:v>2^14</c:v>
                </c:pt>
                <c:pt idx="8">
                  <c:v>2^15</c:v>
                </c:pt>
                <c:pt idx="9">
                  <c:v>2^16</c:v>
                </c:pt>
                <c:pt idx="10">
                  <c:v>2^17</c:v>
                </c:pt>
                <c:pt idx="11">
                  <c:v>2^18</c:v>
                </c:pt>
                <c:pt idx="12">
                  <c:v>2^19</c:v>
                </c:pt>
                <c:pt idx="13">
                  <c:v>2^20</c:v>
                </c:pt>
                <c:pt idx="14">
                  <c:v>2^21</c:v>
                </c:pt>
                <c:pt idx="15">
                  <c:v>2^22</c:v>
                </c:pt>
                <c:pt idx="16">
                  <c:v>2^23</c:v>
                </c:pt>
                <c:pt idx="17">
                  <c:v>2^24</c:v>
                </c:pt>
                <c:pt idx="18">
                  <c:v>2^25</c:v>
                </c:pt>
                <c:pt idx="19">
                  <c:v>2^26</c:v>
                </c:pt>
                <c:pt idx="20">
                  <c:v>2^27</c:v>
                </c:pt>
                <c:pt idx="21">
                  <c:v>2^28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1.1228000000000021E-2</c:v>
                </c:pt>
                <c:pt idx="1">
                  <c:v>1.4713E-2</c:v>
                </c:pt>
                <c:pt idx="2">
                  <c:v>1.9467999999999999E-2</c:v>
                </c:pt>
                <c:pt idx="3">
                  <c:v>2.2605000000000083E-2</c:v>
                </c:pt>
                <c:pt idx="4">
                  <c:v>2.4066000000000001E-2</c:v>
                </c:pt>
                <c:pt idx="5">
                  <c:v>2.3351999999999998E-2</c:v>
                </c:pt>
                <c:pt idx="6">
                  <c:v>2.2383000000000059E-2</c:v>
                </c:pt>
                <c:pt idx="7">
                  <c:v>2.404800000000001E-2</c:v>
                </c:pt>
                <c:pt idx="8">
                  <c:v>2.4441000000000056E-2</c:v>
                </c:pt>
                <c:pt idx="9">
                  <c:v>2.4565E-2</c:v>
                </c:pt>
                <c:pt idx="10">
                  <c:v>2.4379999999999999E-2</c:v>
                </c:pt>
                <c:pt idx="11">
                  <c:v>2.4511999999999999E-2</c:v>
                </c:pt>
                <c:pt idx="12">
                  <c:v>2.5357999999999999E-2</c:v>
                </c:pt>
                <c:pt idx="13">
                  <c:v>2.5869000000000041E-2</c:v>
                </c:pt>
                <c:pt idx="14">
                  <c:v>2.5916999999999999E-2</c:v>
                </c:pt>
                <c:pt idx="15">
                  <c:v>2.5758000000000007E-2</c:v>
                </c:pt>
                <c:pt idx="16">
                  <c:v>2.5954999999999999E-2</c:v>
                </c:pt>
                <c:pt idx="17">
                  <c:v>2.5942000000000014E-2</c:v>
                </c:pt>
                <c:pt idx="18">
                  <c:v>2.5944999999999999E-2</c:v>
                </c:pt>
                <c:pt idx="19">
                  <c:v>2.5951000000000005E-2</c:v>
                </c:pt>
                <c:pt idx="20">
                  <c:v>2.5938000000000017E-2</c:v>
                </c:pt>
                <c:pt idx="21">
                  <c:v>2.5947000000000015E-2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63C-4595-9B9C-EB821ECE62D2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6OMP</c:v>
                </c:pt>
              </c:strCache>
            </c:strRef>
          </c:tx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2^7</c:v>
                </c:pt>
                <c:pt idx="1">
                  <c:v>2^8</c:v>
                </c:pt>
                <c:pt idx="2">
                  <c:v>2^9</c:v>
                </c:pt>
                <c:pt idx="3">
                  <c:v>2^10</c:v>
                </c:pt>
                <c:pt idx="4">
                  <c:v>2^11</c:v>
                </c:pt>
                <c:pt idx="5">
                  <c:v>2^12</c:v>
                </c:pt>
                <c:pt idx="6">
                  <c:v>2^13</c:v>
                </c:pt>
                <c:pt idx="7">
                  <c:v>2^14</c:v>
                </c:pt>
                <c:pt idx="8">
                  <c:v>2^15</c:v>
                </c:pt>
                <c:pt idx="9">
                  <c:v>2^16</c:v>
                </c:pt>
                <c:pt idx="10">
                  <c:v>2^17</c:v>
                </c:pt>
                <c:pt idx="11">
                  <c:v>2^18</c:v>
                </c:pt>
                <c:pt idx="12">
                  <c:v>2^19</c:v>
                </c:pt>
                <c:pt idx="13">
                  <c:v>2^20</c:v>
                </c:pt>
                <c:pt idx="14">
                  <c:v>2^21</c:v>
                </c:pt>
                <c:pt idx="15">
                  <c:v>2^22</c:v>
                </c:pt>
                <c:pt idx="16">
                  <c:v>2^23</c:v>
                </c:pt>
                <c:pt idx="17">
                  <c:v>2^24</c:v>
                </c:pt>
                <c:pt idx="18">
                  <c:v>2^25</c:v>
                </c:pt>
                <c:pt idx="19">
                  <c:v>2^26</c:v>
                </c:pt>
                <c:pt idx="20">
                  <c:v>2^27</c:v>
                </c:pt>
                <c:pt idx="21">
                  <c:v>2^28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4.5000000000000138E-5</c:v>
                </c:pt>
                <c:pt idx="1">
                  <c:v>8.900000000000051E-5</c:v>
                </c:pt>
                <c:pt idx="2">
                  <c:v>1.7900000000000039E-4</c:v>
                </c:pt>
                <c:pt idx="3">
                  <c:v>3.5500000000000088E-4</c:v>
                </c:pt>
                <c:pt idx="4">
                  <c:v>7.0600000000000133E-4</c:v>
                </c:pt>
                <c:pt idx="5">
                  <c:v>1.4090000000000001E-3</c:v>
                </c:pt>
                <c:pt idx="6">
                  <c:v>2.5850000000000057E-3</c:v>
                </c:pt>
                <c:pt idx="7">
                  <c:v>5.2230000000000115E-3</c:v>
                </c:pt>
                <c:pt idx="8">
                  <c:v>6.0320000000000113E-3</c:v>
                </c:pt>
                <c:pt idx="9">
                  <c:v>8.1070000000000048E-3</c:v>
                </c:pt>
                <c:pt idx="10">
                  <c:v>8.7580000000000054E-3</c:v>
                </c:pt>
                <c:pt idx="11">
                  <c:v>9.0470000000000047E-3</c:v>
                </c:pt>
                <c:pt idx="12">
                  <c:v>9.0570000000000251E-3</c:v>
                </c:pt>
                <c:pt idx="13">
                  <c:v>9.0850000000000306E-3</c:v>
                </c:pt>
                <c:pt idx="14">
                  <c:v>1.1089000000000009E-2</c:v>
                </c:pt>
                <c:pt idx="15">
                  <c:v>1.2800000000000023E-2</c:v>
                </c:pt>
                <c:pt idx="16">
                  <c:v>1.4749999999999996E-2</c:v>
                </c:pt>
                <c:pt idx="17">
                  <c:v>1.5286000000000003E-2</c:v>
                </c:pt>
                <c:pt idx="18">
                  <c:v>2.0969999999999999E-2</c:v>
                </c:pt>
                <c:pt idx="19">
                  <c:v>3.0428000000000011E-2</c:v>
                </c:pt>
                <c:pt idx="20">
                  <c:v>3.7424000000000054E-2</c:v>
                </c:pt>
                <c:pt idx="21">
                  <c:v>3.8068999999999999E-2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63C-4595-9B9C-EB821ECE6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903392"/>
        <c:axId val="114903000"/>
      </c:lineChart>
      <c:catAx>
        <c:axId val="114903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114903000"/>
        <c:crosses val="autoZero"/>
        <c:auto val="1"/>
        <c:lblAlgn val="ctr"/>
        <c:lblOffset val="100"/>
        <c:noMultiLvlLbl val="0"/>
      </c:catAx>
      <c:valAx>
        <c:axId val="1149030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14903392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ln>
      <a:solidFill>
        <a:prstClr val="black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smtClean="0">
                <a:solidFill>
                  <a:schemeClr val="tx1"/>
                </a:solidFill>
              </a:rPr>
              <a:t>GUPS : RISC-V </a:t>
            </a:r>
            <a:r>
              <a:rPr lang="en-US" sz="1400" b="1" dirty="0">
                <a:solidFill>
                  <a:schemeClr val="tx1"/>
                </a:solidFill>
              </a:rPr>
              <a:t>vs </a:t>
            </a:r>
            <a:r>
              <a:rPr lang="en-US" sz="1400" b="1" dirty="0" smtClean="0">
                <a:solidFill>
                  <a:schemeClr val="tx1"/>
                </a:solidFill>
              </a:rPr>
              <a:t>ARM64 </a:t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(varying</a:t>
            </a:r>
            <a:r>
              <a:rPr lang="en-US" sz="1400" b="1" baseline="0" dirty="0" smtClean="0">
                <a:solidFill>
                  <a:schemeClr val="tx1"/>
                </a:solidFill>
              </a:rPr>
              <a:t> field size)</a:t>
            </a:r>
            <a:endParaRPr lang="en-US" sz="14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(2)'!$I$11</c:f>
              <c:strCache>
                <c:ptCount val="1"/>
                <c:pt idx="0">
                  <c:v>RISCV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/>
          </c:spPr>
          <c:invertIfNegative val="0"/>
          <c:cat>
            <c:strRef>
              <c:f>'Sheet1 (2)'!$H$12:$H$25</c:f>
              <c:strCache>
                <c:ptCount val="14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</c:strCache>
            </c:strRef>
          </c:cat>
          <c:val>
            <c:numRef>
              <c:f>'Sheet1 (2)'!$I$12:$I$25</c:f>
              <c:numCache>
                <c:formatCode>General</c:formatCode>
                <c:ptCount val="14"/>
                <c:pt idx="0">
                  <c:v>2.8577986400000002E-2</c:v>
                </c:pt>
                <c:pt idx="1">
                  <c:v>3.0340740700000011E-2</c:v>
                </c:pt>
                <c:pt idx="2">
                  <c:v>3.1227546733333351E-2</c:v>
                </c:pt>
                <c:pt idx="3">
                  <c:v>3.1187842333333403E-2</c:v>
                </c:pt>
                <c:pt idx="4">
                  <c:v>3.2052175033333415E-2</c:v>
                </c:pt>
                <c:pt idx="5">
                  <c:v>3.1787875533333412E-2</c:v>
                </c:pt>
                <c:pt idx="6">
                  <c:v>1.6968016266666712E-2</c:v>
                </c:pt>
                <c:pt idx="7">
                  <c:v>1.3643152100000003E-2</c:v>
                </c:pt>
                <c:pt idx="8">
                  <c:v>1.2403996766666666E-2</c:v>
                </c:pt>
                <c:pt idx="9">
                  <c:v>1.1881432566666681E-2</c:v>
                </c:pt>
                <c:pt idx="10">
                  <c:v>1.1616682899999998E-2</c:v>
                </c:pt>
                <c:pt idx="11">
                  <c:v>1.1492681766666703E-2</c:v>
                </c:pt>
                <c:pt idx="12">
                  <c:v>1.1195424000000023E-2</c:v>
                </c:pt>
                <c:pt idx="13">
                  <c:v>1.05657515666667E-2</c:v>
                </c:pt>
              </c:numCache>
            </c:numRef>
          </c:val>
        </c:ser>
        <c:ser>
          <c:idx val="1"/>
          <c:order val="1"/>
          <c:tx>
            <c:strRef>
              <c:f>'Sheet1 (2)'!$J$11</c:f>
              <c:strCache>
                <c:ptCount val="1"/>
                <c:pt idx="0">
                  <c:v>ARM64</c:v>
                </c:pt>
              </c:strCache>
            </c:strRef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invertIfNegative val="0"/>
          <c:cat>
            <c:strRef>
              <c:f>'Sheet1 (2)'!$H$12:$H$25</c:f>
              <c:strCache>
                <c:ptCount val="14"/>
                <c:pt idx="0">
                  <c:v>2^10</c:v>
                </c:pt>
                <c:pt idx="1">
                  <c:v>2^11</c:v>
                </c:pt>
                <c:pt idx="2">
                  <c:v>2^12</c:v>
                </c:pt>
                <c:pt idx="3">
                  <c:v>2^13</c:v>
                </c:pt>
                <c:pt idx="4">
                  <c:v>2^14</c:v>
                </c:pt>
                <c:pt idx="5">
                  <c:v>2^15</c:v>
                </c:pt>
                <c:pt idx="6">
                  <c:v>2^16</c:v>
                </c:pt>
                <c:pt idx="7">
                  <c:v>2^17</c:v>
                </c:pt>
                <c:pt idx="8">
                  <c:v>2^18</c:v>
                </c:pt>
                <c:pt idx="9">
                  <c:v>2^19</c:v>
                </c:pt>
                <c:pt idx="10">
                  <c:v>2^20</c:v>
                </c:pt>
                <c:pt idx="11">
                  <c:v>2^21</c:v>
                </c:pt>
                <c:pt idx="12">
                  <c:v>2^22</c:v>
                </c:pt>
                <c:pt idx="13">
                  <c:v>2^23</c:v>
                </c:pt>
              </c:strCache>
            </c:strRef>
          </c:cat>
          <c:val>
            <c:numRef>
              <c:f>'Sheet1 (2)'!$J$12:$J$25</c:f>
              <c:numCache>
                <c:formatCode>General</c:formatCode>
                <c:ptCount val="14"/>
                <c:pt idx="0">
                  <c:v>0.12009876546666688</c:v>
                </c:pt>
                <c:pt idx="1">
                  <c:v>0.10456801296666669</c:v>
                </c:pt>
                <c:pt idx="2">
                  <c:v>0.16547177093333332</c:v>
                </c:pt>
                <c:pt idx="3">
                  <c:v>0.11018479529999999</c:v>
                </c:pt>
                <c:pt idx="4">
                  <c:v>0.15073038346666751</c:v>
                </c:pt>
                <c:pt idx="5">
                  <c:v>0.11026268430000002</c:v>
                </c:pt>
                <c:pt idx="6">
                  <c:v>6.6458252966666673E-2</c:v>
                </c:pt>
                <c:pt idx="7">
                  <c:v>4.7383925966666844E-2</c:v>
                </c:pt>
                <c:pt idx="8">
                  <c:v>3.347305636666667E-2</c:v>
                </c:pt>
                <c:pt idx="9">
                  <c:v>2.7806915633333453E-2</c:v>
                </c:pt>
                <c:pt idx="10">
                  <c:v>3.7411291400000095E-2</c:v>
                </c:pt>
                <c:pt idx="11">
                  <c:v>2.8692206600000002E-2</c:v>
                </c:pt>
                <c:pt idx="12">
                  <c:v>2.0929245533333352E-2</c:v>
                </c:pt>
                <c:pt idx="13">
                  <c:v>1.0380062066666669E-2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620232"/>
        <c:axId val="221620624"/>
      </c:barChart>
      <c:catAx>
        <c:axId val="22162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620624"/>
        <c:crosses val="autoZero"/>
        <c:auto val="1"/>
        <c:lblAlgn val="ctr"/>
        <c:lblOffset val="100"/>
        <c:noMultiLvlLbl val="0"/>
      </c:catAx>
      <c:valAx>
        <c:axId val="22162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62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prstClr val="black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1" i="0" baseline="0" dirty="0" smtClean="0"/>
              <a:t>STREAM : RISC-V </a:t>
            </a:r>
            <a:r>
              <a:rPr lang="en-US" sz="1400" b="1" i="0" baseline="0" dirty="0" err="1" smtClean="0"/>
              <a:t>vs</a:t>
            </a:r>
            <a:r>
              <a:rPr lang="en-US" sz="1400" b="1" i="0" baseline="0" dirty="0" smtClean="0"/>
              <a:t> ARM  Cortex A57</a:t>
            </a:r>
            <a:br>
              <a:rPr lang="en-US" sz="1400" b="1" i="0" baseline="0" dirty="0" smtClean="0"/>
            </a:br>
            <a:r>
              <a:rPr lang="en-US" sz="1400" b="1" i="0" baseline="0" dirty="0" smtClean="0"/>
              <a:t>(</a:t>
            </a:r>
            <a:r>
              <a:rPr lang="en-US" sz="1400" b="1" i="0" baseline="0" dirty="0" err="1" smtClean="0"/>
              <a:t>Avg</a:t>
            </a:r>
            <a:r>
              <a:rPr lang="en-US" sz="1400" b="1" i="0" baseline="0" dirty="0" smtClean="0"/>
              <a:t> Rate MB/s)</a:t>
            </a:r>
            <a:endParaRPr lang="en-US" sz="1400" b="1" i="0" baseline="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RISCV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Copy</c:v>
                </c:pt>
                <c:pt idx="1">
                  <c:v>Scale</c:v>
                </c:pt>
                <c:pt idx="2">
                  <c:v>Add</c:v>
                </c:pt>
                <c:pt idx="3">
                  <c:v>Triad</c:v>
                </c:pt>
                <c:pt idx="4">
                  <c:v>Fill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1116.2</c:v>
                </c:pt>
                <c:pt idx="1">
                  <c:v>679.3</c:v>
                </c:pt>
                <c:pt idx="2">
                  <c:v>788.8</c:v>
                </c:pt>
                <c:pt idx="3">
                  <c:v>747.6</c:v>
                </c:pt>
                <c:pt idx="4">
                  <c:v>1543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Copy</c:v>
                </c:pt>
                <c:pt idx="1">
                  <c:v>Scale</c:v>
                </c:pt>
                <c:pt idx="2">
                  <c:v>Add</c:v>
                </c:pt>
                <c:pt idx="3">
                  <c:v>Triad</c:v>
                </c:pt>
                <c:pt idx="4">
                  <c:v>Fill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4665.5</c:v>
                </c:pt>
                <c:pt idx="1">
                  <c:v>4621.4000000000005</c:v>
                </c:pt>
                <c:pt idx="2">
                  <c:v>3921.2</c:v>
                </c:pt>
                <c:pt idx="3">
                  <c:v>3694.9</c:v>
                </c:pt>
                <c:pt idx="4">
                  <c:v>3794.7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621408"/>
        <c:axId val="221621800"/>
      </c:barChart>
      <c:catAx>
        <c:axId val="221621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1621800"/>
        <c:crosses val="autoZero"/>
        <c:auto val="1"/>
        <c:lblAlgn val="ctr"/>
        <c:lblOffset val="100"/>
        <c:noMultiLvlLbl val="0"/>
      </c:catAx>
      <c:valAx>
        <c:axId val="2216218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2216214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Power Consumption</a:t>
            </a:r>
            <a:r>
              <a:rPr lang="en-US" sz="1400" baseline="0" dirty="0" smtClean="0"/>
              <a:t> for GUPS (mw)</a:t>
            </a:r>
            <a:endParaRPr lang="en-US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A53 Aff</c:v>
                </c:pt>
              </c:strCache>
            </c:strRef>
          </c:tx>
          <c:spPr>
            <a:solidFill>
              <a:srgbClr val="75A3FF"/>
            </a:solidFill>
            <a:ln>
              <a:solidFill>
                <a:srgbClr val="75A3FF"/>
              </a:solidFill>
            </a:ln>
            <a:effectLst/>
          </c:spPr>
          <c:invertIfNegative val="0"/>
          <c:cat>
            <c:numRef>
              <c:f>Sheet1!$A$25:$A$31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Sheet1!$B$25:$B$31</c:f>
              <c:numCache>
                <c:formatCode>General</c:formatCode>
                <c:ptCount val="7"/>
                <c:pt idx="0">
                  <c:v>118</c:v>
                </c:pt>
                <c:pt idx="1">
                  <c:v>163</c:v>
                </c:pt>
                <c:pt idx="2">
                  <c:v>190</c:v>
                </c:pt>
                <c:pt idx="3">
                  <c:v>182</c:v>
                </c:pt>
                <c:pt idx="4">
                  <c:v>191</c:v>
                </c:pt>
                <c:pt idx="5">
                  <c:v>191</c:v>
                </c:pt>
                <c:pt idx="6">
                  <c:v>192</c:v>
                </c:pt>
              </c:numCache>
            </c:numRef>
          </c:val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A57 Aff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numRef>
              <c:f>Sheet1!$A$25:$A$31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Sheet1!$C$25:$C$31</c:f>
              <c:numCache>
                <c:formatCode>General</c:formatCode>
                <c:ptCount val="7"/>
                <c:pt idx="0">
                  <c:v>587</c:v>
                </c:pt>
                <c:pt idx="1">
                  <c:v>686</c:v>
                </c:pt>
                <c:pt idx="2">
                  <c:v>692</c:v>
                </c:pt>
                <c:pt idx="3">
                  <c:v>687</c:v>
                </c:pt>
                <c:pt idx="4">
                  <c:v>685</c:v>
                </c:pt>
                <c:pt idx="5">
                  <c:v>713</c:v>
                </c:pt>
                <c:pt idx="6">
                  <c:v>674</c:v>
                </c:pt>
              </c:numCache>
            </c:numRef>
          </c:val>
        </c:ser>
        <c:ser>
          <c:idx val="2"/>
          <c:order val="2"/>
          <c:tx>
            <c:strRef>
              <c:f>Sheet1!$D$24</c:f>
              <c:strCache>
                <c:ptCount val="1"/>
                <c:pt idx="0">
                  <c:v>No Aff</c:v>
                </c:pt>
              </c:strCache>
            </c:strRef>
          </c:tx>
          <c:spPr>
            <a:solidFill>
              <a:srgbClr val="006600"/>
            </a:solidFill>
            <a:ln>
              <a:solidFill>
                <a:srgbClr val="006600"/>
              </a:solidFill>
            </a:ln>
            <a:effectLst/>
          </c:spPr>
          <c:invertIfNegative val="0"/>
          <c:cat>
            <c:numRef>
              <c:f>Sheet1!$A$25:$A$31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</c:numCache>
            </c:numRef>
          </c:cat>
          <c:val>
            <c:numRef>
              <c:f>Sheet1!$D$25:$D$31</c:f>
              <c:numCache>
                <c:formatCode>General</c:formatCode>
                <c:ptCount val="7"/>
                <c:pt idx="0">
                  <c:v>575</c:v>
                </c:pt>
                <c:pt idx="1">
                  <c:v>691</c:v>
                </c:pt>
                <c:pt idx="2">
                  <c:v>683</c:v>
                </c:pt>
                <c:pt idx="3">
                  <c:v>715</c:v>
                </c:pt>
                <c:pt idx="4">
                  <c:v>707</c:v>
                </c:pt>
                <c:pt idx="5">
                  <c:v>730</c:v>
                </c:pt>
                <c:pt idx="6">
                  <c:v>731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1623760"/>
        <c:axId val="221623368"/>
      </c:barChart>
      <c:catAx>
        <c:axId val="22162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623368"/>
        <c:crosses val="autoZero"/>
        <c:auto val="1"/>
        <c:lblAlgn val="ctr"/>
        <c:lblOffset val="100"/>
        <c:noMultiLvlLbl val="0"/>
      </c:catAx>
      <c:valAx>
        <c:axId val="2216233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62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0000">
          <a:lumMod val="65000"/>
          <a:lumOff val="35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b="1" i="0" baseline="0" dirty="0" smtClean="0">
                <a:latin typeface="Calibri" pitchFamily="34" charset="0"/>
              </a:rPr>
              <a:t>Power Consumption for STREAM (mw)</a:t>
            </a:r>
            <a:endParaRPr lang="en-US" sz="1400" b="1" i="0" baseline="0" dirty="0">
              <a:latin typeface="Calibri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A57 Aff.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841</c:v>
                </c:pt>
                <c:pt idx="1">
                  <c:v>1146</c:v>
                </c:pt>
                <c:pt idx="2">
                  <c:v>1148</c:v>
                </c:pt>
                <c:pt idx="3">
                  <c:v>1138</c:v>
                </c:pt>
                <c:pt idx="4">
                  <c:v>1129</c:v>
                </c:pt>
                <c:pt idx="5">
                  <c:v>1109</c:v>
                </c:pt>
                <c:pt idx="6">
                  <c:v>1116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No Aff.</c:v>
                </c:pt>
              </c:strCache>
            </c:strRef>
          </c:tx>
          <c:spPr>
            <a:solidFill>
              <a:srgbClr val="006600"/>
            </a:solidFill>
            <a:ln>
              <a:solidFill>
                <a:srgbClr val="006600"/>
              </a:solidFill>
            </a:ln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832</c:v>
                </c:pt>
                <c:pt idx="1">
                  <c:v>1098</c:v>
                </c:pt>
                <c:pt idx="2">
                  <c:v>612</c:v>
                </c:pt>
                <c:pt idx="3">
                  <c:v>714</c:v>
                </c:pt>
                <c:pt idx="4">
                  <c:v>1055</c:v>
                </c:pt>
                <c:pt idx="5">
                  <c:v>1017</c:v>
                </c:pt>
                <c:pt idx="6">
                  <c:v>1016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Aff. A53</c:v>
                </c:pt>
              </c:strCache>
            </c:strRef>
          </c:tx>
          <c:spPr>
            <a:solidFill>
              <a:srgbClr val="75A3FF"/>
            </a:solidFill>
            <a:ln>
              <a:solidFill>
                <a:srgbClr val="75A3FF"/>
              </a:solidFill>
            </a:ln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171</c:v>
                </c:pt>
                <c:pt idx="1">
                  <c:v>296</c:v>
                </c:pt>
                <c:pt idx="2">
                  <c:v>504</c:v>
                </c:pt>
                <c:pt idx="3">
                  <c:v>327</c:v>
                </c:pt>
                <c:pt idx="4">
                  <c:v>401</c:v>
                </c:pt>
                <c:pt idx="5">
                  <c:v>441</c:v>
                </c:pt>
                <c:pt idx="6">
                  <c:v>471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1622584"/>
        <c:axId val="221622192"/>
      </c:barChart>
      <c:catAx>
        <c:axId val="221622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1622192"/>
        <c:crosses val="autoZero"/>
        <c:auto val="1"/>
        <c:lblAlgn val="ctr"/>
        <c:lblOffset val="100"/>
        <c:noMultiLvlLbl val="0"/>
      </c:catAx>
      <c:valAx>
        <c:axId val="221622192"/>
        <c:scaling>
          <c:orientation val="minMax"/>
        </c:scaling>
        <c:delete val="0"/>
        <c:axPos val="l"/>
        <c:majorGridlines>
          <c:spPr>
            <a:ln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2216225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>
          <a:lumMod val="65000"/>
          <a:lumOff val="3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STREAM Multithreaded Execution</a:t>
            </a:r>
            <a:r>
              <a:rPr lang="en-US" sz="1400" baseline="0" dirty="0" smtClean="0"/>
              <a:t> – </a:t>
            </a:r>
            <a:r>
              <a:rPr lang="en-US" sz="1400" baseline="0" dirty="0" err="1" smtClean="0"/>
              <a:t>Avg</a:t>
            </a:r>
            <a:r>
              <a:rPr lang="en-US" sz="1400" baseline="0" dirty="0" smtClean="0"/>
              <a:t> Rate (MB/s)</a:t>
            </a:r>
            <a:endParaRPr lang="en-US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Dot(Read)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w/o OpenMP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8793.4</c:v>
                </c:pt>
                <c:pt idx="1">
                  <c:v>8786.7999999999938</c:v>
                </c:pt>
                <c:pt idx="2">
                  <c:v>11859.7</c:v>
                </c:pt>
                <c:pt idx="3">
                  <c:v>12865.5</c:v>
                </c:pt>
                <c:pt idx="4">
                  <c:v>12255.4</c:v>
                </c:pt>
                <c:pt idx="5">
                  <c:v>13885.1</c:v>
                </c:pt>
                <c:pt idx="6">
                  <c:v>12282.3</c:v>
                </c:pt>
                <c:pt idx="7">
                  <c:v>15610.3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Fill(Write)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w/o OpenMP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4396.8</c:v>
                </c:pt>
                <c:pt idx="1">
                  <c:v>4395.5</c:v>
                </c:pt>
                <c:pt idx="2">
                  <c:v>4574.1000000000004</c:v>
                </c:pt>
                <c:pt idx="3">
                  <c:v>5604.7</c:v>
                </c:pt>
                <c:pt idx="4">
                  <c:v>5070.8</c:v>
                </c:pt>
                <c:pt idx="5">
                  <c:v>5085.3</c:v>
                </c:pt>
                <c:pt idx="6">
                  <c:v>4983.8</c:v>
                </c:pt>
                <c:pt idx="7">
                  <c:v>5504.9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w/o OpenMP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3785.5</c:v>
                </c:pt>
                <c:pt idx="1">
                  <c:v>3779.1</c:v>
                </c:pt>
                <c:pt idx="2">
                  <c:v>4105.5</c:v>
                </c:pt>
                <c:pt idx="3">
                  <c:v>4203.5</c:v>
                </c:pt>
                <c:pt idx="4">
                  <c:v>4552.1000000000004</c:v>
                </c:pt>
                <c:pt idx="5">
                  <c:v>4330.6000000000004</c:v>
                </c:pt>
                <c:pt idx="6">
                  <c:v>3942.1</c:v>
                </c:pt>
                <c:pt idx="7">
                  <c:v>3834.4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w/o OpenMP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3760.4</c:v>
                </c:pt>
                <c:pt idx="1">
                  <c:v>3837.5</c:v>
                </c:pt>
                <c:pt idx="2">
                  <c:v>4126.7</c:v>
                </c:pt>
                <c:pt idx="3">
                  <c:v>3939.2</c:v>
                </c:pt>
                <c:pt idx="4">
                  <c:v>4194.4000000000005</c:v>
                </c:pt>
                <c:pt idx="5">
                  <c:v>4832.5</c:v>
                </c:pt>
                <c:pt idx="6">
                  <c:v>4125.1000000000004</c:v>
                </c:pt>
                <c:pt idx="7">
                  <c:v>3729.4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Copy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w/o OpenMP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4765.9000000000005</c:v>
                </c:pt>
                <c:pt idx="1">
                  <c:v>4341.4000000000005</c:v>
                </c:pt>
                <c:pt idx="2">
                  <c:v>4785.6000000000004</c:v>
                </c:pt>
                <c:pt idx="3">
                  <c:v>5223</c:v>
                </c:pt>
                <c:pt idx="4">
                  <c:v>4530.3</c:v>
                </c:pt>
                <c:pt idx="5">
                  <c:v>5411.6</c:v>
                </c:pt>
                <c:pt idx="6">
                  <c:v>5174.5</c:v>
                </c:pt>
                <c:pt idx="7">
                  <c:v>5137.3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Scale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w/o OpenMP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4611.4000000000005</c:v>
                </c:pt>
                <c:pt idx="1">
                  <c:v>4298.4000000000005</c:v>
                </c:pt>
                <c:pt idx="2">
                  <c:v>4757.6000000000004</c:v>
                </c:pt>
                <c:pt idx="3">
                  <c:v>4388.3</c:v>
                </c:pt>
                <c:pt idx="4">
                  <c:v>4507.7</c:v>
                </c:pt>
                <c:pt idx="5">
                  <c:v>4753</c:v>
                </c:pt>
                <c:pt idx="6">
                  <c:v>4241.4000000000005</c:v>
                </c:pt>
                <c:pt idx="7">
                  <c:v>4205.2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80272"/>
        <c:axId val="222170192"/>
      </c:lineChart>
      <c:catAx>
        <c:axId val="7978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2170192"/>
        <c:crosses val="autoZero"/>
        <c:auto val="1"/>
        <c:lblAlgn val="ctr"/>
        <c:lblOffset val="100"/>
        <c:noMultiLvlLbl val="0"/>
      </c:catAx>
      <c:valAx>
        <c:axId val="2221701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prstClr val="black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797802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10226042"/>
            <a:ext cx="341985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8653760"/>
            <a:ext cx="281635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5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2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5A709-F755-4EAC-AB8D-58A6ADE3C210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32F4F-5981-4E88-A4B3-30B7D87947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5A368-7AA4-4813-8448-835179196071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D3F47-4354-4299-BF65-7D1EB5815E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9360" y="1318274"/>
            <a:ext cx="90525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318274"/>
            <a:ext cx="264871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F6D5B-B076-4C6F-B2A9-DF4B52BC7D5D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CF4AB-DD66-4AFA-9EFD-C7690D8BE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A69D6-C970-4263-A414-50672A44D8C9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BFF11-A9ED-4A2B-9438-9749CAEF7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21153122"/>
            <a:ext cx="34198560" cy="653796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952229"/>
            <a:ext cx="34198560" cy="72008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06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812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71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624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53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43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34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24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FE319-EBCF-42E0-9841-CF4B6DC6B3FE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0D58B-7394-4A85-B8B8-A2881C90BE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7680967"/>
            <a:ext cx="177698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2080" y="7680967"/>
            <a:ext cx="177698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C71201-1042-49A6-A778-C32C18833027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5F873-6A69-49C9-8504-D914B86CC1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368542"/>
            <a:ext cx="17776827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066" indent="0">
              <a:buNone/>
              <a:defRPr sz="9100" b="1"/>
            </a:lvl2pPr>
            <a:lvl3pPr marL="4178122" indent="0">
              <a:buNone/>
              <a:defRPr sz="8200" b="1"/>
            </a:lvl3pPr>
            <a:lvl4pPr marL="6267188" indent="0">
              <a:buNone/>
              <a:defRPr sz="7300" b="1"/>
            </a:lvl4pPr>
            <a:lvl5pPr marL="8356249" indent="0">
              <a:buNone/>
              <a:defRPr sz="7300" b="1"/>
            </a:lvl5pPr>
            <a:lvl6pPr marL="10445311" indent="0">
              <a:buNone/>
              <a:defRPr sz="7300" b="1"/>
            </a:lvl6pPr>
            <a:lvl7pPr marL="12534377" indent="0">
              <a:buNone/>
              <a:defRPr sz="7300" b="1"/>
            </a:lvl7pPr>
            <a:lvl8pPr marL="14623442" indent="0">
              <a:buNone/>
              <a:defRPr sz="7300" b="1"/>
            </a:lvl8pPr>
            <a:lvl9pPr marL="1671249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10439400"/>
            <a:ext cx="17776827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7368542"/>
            <a:ext cx="17783810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066" indent="0">
              <a:buNone/>
              <a:defRPr sz="9100" b="1"/>
            </a:lvl2pPr>
            <a:lvl3pPr marL="4178122" indent="0">
              <a:buNone/>
              <a:defRPr sz="8200" b="1"/>
            </a:lvl3pPr>
            <a:lvl4pPr marL="6267188" indent="0">
              <a:buNone/>
              <a:defRPr sz="7300" b="1"/>
            </a:lvl4pPr>
            <a:lvl5pPr marL="8356249" indent="0">
              <a:buNone/>
              <a:defRPr sz="7300" b="1"/>
            </a:lvl5pPr>
            <a:lvl6pPr marL="10445311" indent="0">
              <a:buNone/>
              <a:defRPr sz="7300" b="1"/>
            </a:lvl6pPr>
            <a:lvl7pPr marL="12534377" indent="0">
              <a:buNone/>
              <a:defRPr sz="7300" b="1"/>
            </a:lvl7pPr>
            <a:lvl8pPr marL="14623442" indent="0">
              <a:buNone/>
              <a:defRPr sz="7300" b="1"/>
            </a:lvl8pPr>
            <a:lvl9pPr marL="1671249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10439400"/>
            <a:ext cx="17783810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DA441-D8C0-4F98-8F20-D174F9E33211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61FA5-D856-4643-B94A-B19338479E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3740-3BC7-4108-90ED-2425277C2FEF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4FE2F-D983-47AE-8AD0-914D5E54A6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BE337-6DC8-442C-8019-2354E67D66A0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3B884-9BBE-4CAA-B3BB-D5739F625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91" y="1310640"/>
            <a:ext cx="13236577" cy="557784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310647"/>
            <a:ext cx="22491700" cy="2809494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91" y="6888487"/>
            <a:ext cx="13236577" cy="22517102"/>
          </a:xfrm>
        </p:spPr>
        <p:txBody>
          <a:bodyPr/>
          <a:lstStyle>
            <a:lvl1pPr marL="0" indent="0">
              <a:buNone/>
              <a:defRPr sz="6400"/>
            </a:lvl1pPr>
            <a:lvl2pPr marL="2089066" indent="0">
              <a:buNone/>
              <a:defRPr sz="5500"/>
            </a:lvl2pPr>
            <a:lvl3pPr marL="4178122" indent="0">
              <a:buNone/>
              <a:defRPr sz="4600"/>
            </a:lvl3pPr>
            <a:lvl4pPr marL="6267188" indent="0">
              <a:buNone/>
              <a:defRPr sz="4100"/>
            </a:lvl4pPr>
            <a:lvl5pPr marL="8356249" indent="0">
              <a:buNone/>
              <a:defRPr sz="4100"/>
            </a:lvl5pPr>
            <a:lvl6pPr marL="10445311" indent="0">
              <a:buNone/>
              <a:defRPr sz="4100"/>
            </a:lvl6pPr>
            <a:lvl7pPr marL="12534377" indent="0">
              <a:buNone/>
              <a:defRPr sz="4100"/>
            </a:lvl7pPr>
            <a:lvl8pPr marL="14623442" indent="0">
              <a:buNone/>
              <a:defRPr sz="4100"/>
            </a:lvl8pPr>
            <a:lvl9pPr marL="1671249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F78A7-0747-4559-83B6-76D96B9F8DB1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9A9D9-20E2-477A-AA93-68E99B958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3042880"/>
            <a:ext cx="24140160" cy="272034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941320"/>
            <a:ext cx="24140160" cy="19751040"/>
          </a:xfrm>
        </p:spPr>
        <p:txBody>
          <a:bodyPr/>
          <a:lstStyle>
            <a:lvl1pPr marL="0" indent="0">
              <a:buNone/>
              <a:defRPr sz="14600"/>
            </a:lvl1pPr>
            <a:lvl2pPr marL="2089066" indent="0">
              <a:buNone/>
              <a:defRPr sz="12800"/>
            </a:lvl2pPr>
            <a:lvl3pPr marL="4178122" indent="0">
              <a:buNone/>
              <a:defRPr sz="11000"/>
            </a:lvl3pPr>
            <a:lvl4pPr marL="6267188" indent="0">
              <a:buNone/>
              <a:defRPr sz="9100"/>
            </a:lvl4pPr>
            <a:lvl5pPr marL="8356249" indent="0">
              <a:buNone/>
              <a:defRPr sz="9100"/>
            </a:lvl5pPr>
            <a:lvl6pPr marL="10445311" indent="0">
              <a:buNone/>
              <a:defRPr sz="9100"/>
            </a:lvl6pPr>
            <a:lvl7pPr marL="12534377" indent="0">
              <a:buNone/>
              <a:defRPr sz="9100"/>
            </a:lvl7pPr>
            <a:lvl8pPr marL="14623442" indent="0">
              <a:buNone/>
              <a:defRPr sz="9100"/>
            </a:lvl8pPr>
            <a:lvl9pPr marL="16712499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5763222"/>
            <a:ext cx="24140160" cy="3863338"/>
          </a:xfrm>
        </p:spPr>
        <p:txBody>
          <a:bodyPr/>
          <a:lstStyle>
            <a:lvl1pPr marL="0" indent="0">
              <a:buNone/>
              <a:defRPr sz="6400"/>
            </a:lvl1pPr>
            <a:lvl2pPr marL="2089066" indent="0">
              <a:buNone/>
              <a:defRPr sz="5500"/>
            </a:lvl2pPr>
            <a:lvl3pPr marL="4178122" indent="0">
              <a:buNone/>
              <a:defRPr sz="4600"/>
            </a:lvl3pPr>
            <a:lvl4pPr marL="6267188" indent="0">
              <a:buNone/>
              <a:defRPr sz="4100"/>
            </a:lvl4pPr>
            <a:lvl5pPr marL="8356249" indent="0">
              <a:buNone/>
              <a:defRPr sz="4100"/>
            </a:lvl5pPr>
            <a:lvl6pPr marL="10445311" indent="0">
              <a:buNone/>
              <a:defRPr sz="4100"/>
            </a:lvl6pPr>
            <a:lvl7pPr marL="12534377" indent="0">
              <a:buNone/>
              <a:defRPr sz="4100"/>
            </a:lvl7pPr>
            <a:lvl8pPr marL="14623442" indent="0">
              <a:buNone/>
              <a:defRPr sz="4100"/>
            </a:lvl8pPr>
            <a:lvl9pPr marL="1671249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9DB38-A9B7-4320-A673-4C4C1179CBAC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7A457-C1B9-488E-8F19-DE6DC6CF3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318262"/>
            <a:ext cx="36210240" cy="5486400"/>
          </a:xfrm>
          <a:prstGeom prst="rect">
            <a:avLst/>
          </a:prstGeom>
        </p:spPr>
        <p:txBody>
          <a:bodyPr vert="horz" lIns="417817" tIns="208904" rIns="417817" bIns="2089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680967"/>
            <a:ext cx="36210240" cy="21724622"/>
          </a:xfrm>
          <a:prstGeom prst="rect">
            <a:avLst/>
          </a:prstGeom>
        </p:spPr>
        <p:txBody>
          <a:bodyPr vert="horz" lIns="417817" tIns="208904" rIns="417817" bIns="2089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0510482"/>
            <a:ext cx="93878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58E678-D522-4F71-871D-05E91A0B428B}" type="datetimeFigureOut">
              <a:rPr lang="en-US" smtClean="0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30510482"/>
            <a:ext cx="127406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30510482"/>
            <a:ext cx="93878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7A3107-EDDA-48C4-B887-B042550D6F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17812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797" indent="-1566797" algn="l" defTabSz="417812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731" indent="-1305665" algn="l" defTabSz="417812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2660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1717" indent="-1044528" algn="l" defTabSz="417812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0782" indent="-1044528" algn="l" defTabSz="417812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9844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905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7971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57036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066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8122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7188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6249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5311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377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3442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2499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18" Type="http://schemas.openxmlformats.org/officeDocument/2006/relationships/image" Target="../media/image14.png"/><Relationship Id="rId26" Type="http://schemas.openxmlformats.org/officeDocument/2006/relationships/chart" Target="../charts/chart4.xml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3.jpeg"/><Relationship Id="rId25" Type="http://schemas.openxmlformats.org/officeDocument/2006/relationships/image" Target="../media/image21.png"/><Relationship Id="rId2" Type="http://schemas.openxmlformats.org/officeDocument/2006/relationships/image" Target="../media/image1.jpeg"/><Relationship Id="rId16" Type="http://schemas.openxmlformats.org/officeDocument/2006/relationships/image" Target="../media/image12.emf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24" Type="http://schemas.openxmlformats.org/officeDocument/2006/relationships/image" Target="../media/image20.jpe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23" Type="http://schemas.openxmlformats.org/officeDocument/2006/relationships/image" Target="../media/image19.png"/><Relationship Id="rId28" Type="http://schemas.openxmlformats.org/officeDocument/2006/relationships/chart" Target="../charts/chart6.xml"/><Relationship Id="rId10" Type="http://schemas.openxmlformats.org/officeDocument/2006/relationships/image" Target="../media/image9.emf"/><Relationship Id="rId19" Type="http://schemas.openxmlformats.org/officeDocument/2006/relationships/image" Target="../media/image15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Relationship Id="rId22" Type="http://schemas.openxmlformats.org/officeDocument/2006/relationships/image" Target="../media/image18.emf"/><Relationship Id="rId27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324079" y="11277600"/>
            <a:ext cx="19879074" cy="68971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1147" y="19229858"/>
            <a:ext cx="19827522" cy="13459942"/>
          </a:xfrm>
          <a:prstGeom prst="roundRect">
            <a:avLst>
              <a:gd name="adj" fmla="val 151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endParaRPr lang="en-US" sz="2600" dirty="0">
              <a:latin typeface="Arial" charset="0"/>
              <a:cs typeface="Arial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617769" y="4267199"/>
            <a:ext cx="19296425" cy="208138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0573999" y="26239492"/>
            <a:ext cx="19361370" cy="642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0846955" y="18200667"/>
            <a:ext cx="18624645" cy="6708967"/>
          </a:xfrm>
          <a:prstGeom prst="roundRect">
            <a:avLst>
              <a:gd name="adj" fmla="val 595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17812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/>
          </a:p>
        </p:txBody>
      </p:sp>
      <p:sp>
        <p:nvSpPr>
          <p:cNvPr id="98" name="Rounded Rectangle 97"/>
          <p:cNvSpPr/>
          <p:nvPr/>
        </p:nvSpPr>
        <p:spPr>
          <a:xfrm>
            <a:off x="20846955" y="4572000"/>
            <a:ext cx="18624645" cy="13442399"/>
          </a:xfrm>
          <a:prstGeom prst="roundRect">
            <a:avLst>
              <a:gd name="adj" fmla="val 5810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-28719" y="32180"/>
            <a:ext cx="40233600" cy="3352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6200000" scaled="0"/>
          </a:gra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17992" tIns="0" rIns="417992" bIns="0" anchor="ctr" anchorCtr="1">
            <a:normAutofit/>
            <a:sp3d extrusionH="57150">
              <a:bevelT w="57150" h="38100" prst="artDeco"/>
            </a:sp3d>
          </a:bodyPr>
          <a:lstStyle/>
          <a:p>
            <a:pPr algn="ctr" defTabSz="4179922" fontAlgn="auto">
              <a:spcAft>
                <a:spcPts val="0"/>
              </a:spcAft>
              <a:defRPr/>
            </a:pPr>
            <a:r>
              <a:rPr lang="en-US" altLang="zh-TW" sz="3900" b="1" spc="600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ctr" defTabSz="417992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9600" b="1" spc="600" dirty="0" smtClean="0">
                <a:solidFill>
                  <a:srgbClr val="002060"/>
                </a:solidFill>
                <a:latin typeface="+mj-lt"/>
              </a:rPr>
              <a:t>Custom Memory Cube</a:t>
            </a:r>
            <a:endParaRPr lang="en-US" altLang="zh-TW" sz="400" b="1" spc="600" dirty="0" smtClean="0">
              <a:solidFill>
                <a:srgbClr val="002060"/>
              </a:solidFill>
              <a:latin typeface="+mj-lt"/>
              <a:cs typeface="+mj-cs"/>
            </a:endParaRPr>
          </a:p>
          <a:p>
            <a:pPr algn="ctr" defTabSz="4179922" fontAlgn="auto">
              <a:spcAft>
                <a:spcPts val="0"/>
              </a:spcAft>
              <a:defRPr/>
            </a:pP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  <a:p>
            <a:pPr algn="ctr" defTabSz="417992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sz="5500" b="1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S. Gundecha, R. J. Xavier, G. Wang, A. Lawande, H. Lam, A. George </a:t>
            </a:r>
            <a:r>
              <a:rPr lang="en-US" altLang="zh-TW" sz="5300" b="1" dirty="0">
                <a:solidFill>
                  <a:schemeClr val="bg2">
                    <a:lumMod val="10000"/>
                  </a:schemeClr>
                </a:solidFill>
                <a:latin typeface="+mj-lt"/>
                <a:cs typeface="+mj-cs"/>
              </a:rPr>
              <a:t/>
            </a:r>
            <a:br>
              <a:rPr lang="en-US" altLang="zh-TW" sz="5300" b="1" dirty="0">
                <a:solidFill>
                  <a:schemeClr val="bg2">
                    <a:lumMod val="10000"/>
                  </a:schemeClr>
                </a:solidFill>
                <a:latin typeface="+mj-lt"/>
                <a:cs typeface="+mj-cs"/>
              </a:rPr>
            </a:br>
            <a:endParaRPr lang="en-US" altLang="zh-TW" sz="2400" b="1" dirty="0">
              <a:solidFill>
                <a:schemeClr val="bg2">
                  <a:lumMod val="10000"/>
                </a:schemeClr>
              </a:solidFill>
              <a:latin typeface="+mj-lt"/>
              <a:cs typeface="+mj-cs"/>
            </a:endParaRPr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34874066" y="1683168"/>
            <a:ext cx="5130934" cy="1600200"/>
            <a:chOff x="20112" y="1094"/>
            <a:chExt cx="4830" cy="1834"/>
          </a:xfrm>
        </p:grpSpPr>
        <p:sp>
          <p:nvSpPr>
            <p:cNvPr id="6" name="Rectangle 669"/>
            <p:cNvSpPr>
              <a:spLocks noChangeArrowheads="1"/>
            </p:cNvSpPr>
            <p:nvPr/>
          </p:nvSpPr>
          <p:spPr bwMode="auto">
            <a:xfrm>
              <a:off x="20112" y="1094"/>
              <a:ext cx="4830" cy="183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4A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endParaRPr lang="en-US" sz="19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pic>
          <p:nvPicPr>
            <p:cNvPr id="7" name="Picture 670" descr="UFlogo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295" y="1413"/>
              <a:ext cx="4525" cy="1173"/>
            </a:xfrm>
            <a:prstGeom prst="rect">
              <a:avLst/>
            </a:prstGeom>
            <a:solidFill>
              <a:srgbClr val="000000"/>
            </a:solidFill>
            <a:ln w="38100">
              <a:noFill/>
              <a:miter lim="800000"/>
              <a:headEnd/>
              <a:tailEnd/>
            </a:ln>
          </p:spPr>
        </p:pic>
      </p:grpSp>
      <p:pic>
        <p:nvPicPr>
          <p:cNvPr id="8" name="Picture 1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9368"/>
            <a:ext cx="5080000" cy="1470025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637062" y="3422277"/>
            <a:ext cx="19367938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PHASE 2: CMC PROTOTYPE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71148" y="18337311"/>
            <a:ext cx="19871606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PHASE 1: MEMORY-MAPPED HMC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14952" y="10366451"/>
            <a:ext cx="19927802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APPROACH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0200" y="1676400"/>
            <a:ext cx="2057400" cy="1524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000000"/>
                </a:solidFill>
              </a:rPr>
              <a:t>F3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10470" y="4235669"/>
            <a:ext cx="19888200" cy="58130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10470" y="3429000"/>
            <a:ext cx="19888200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1125" dir="30600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MOTIVATION &amp; GOAL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423619" y="4576424"/>
            <a:ext cx="13540782" cy="5243697"/>
          </a:xfrm>
          <a:prstGeom prst="roundRect">
            <a:avLst>
              <a:gd name="adj" fmla="val 12879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66881" y="4562321"/>
            <a:ext cx="5715000" cy="5257800"/>
          </a:xfrm>
          <a:prstGeom prst="roundRect">
            <a:avLst>
              <a:gd name="adj" fmla="val 1287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715281" y="4769068"/>
            <a:ext cx="7915119" cy="4908331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500" b="1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Goal:</a:t>
            </a:r>
            <a:r>
              <a:rPr lang="en-US" altLang="en-US" sz="35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 </a:t>
            </a:r>
            <a:r>
              <a:rPr lang="en-US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Explore new forms of parallel processing and memory architectures</a:t>
            </a:r>
            <a:endParaRPr lang="en-US" altLang="en-US" sz="3000" dirty="0" smtClean="0">
              <a:solidFill>
                <a:srgbClr val="000066"/>
              </a:solidFill>
              <a:ea typeface="DejaVu Sans" charset="0"/>
              <a:cs typeface="DejaVu Sans" charset="0"/>
            </a:endParaRPr>
          </a:p>
          <a:p>
            <a:pPr marL="431800" lvl="1" indent="-384175">
              <a:lnSpc>
                <a:spcPct val="100000"/>
              </a:lnSpc>
              <a:buClr>
                <a:srgbClr val="FF6600"/>
              </a:buClr>
              <a:buSzPct val="90000"/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3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Exploit performance and </a:t>
            </a:r>
            <a:r>
              <a:rPr lang="en-US" altLang="en-US" sz="33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power </a:t>
            </a:r>
            <a:r>
              <a:rPr lang="en-US" altLang="en-US" sz="33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/>
            </a:r>
            <a:br>
              <a:rPr lang="en-US" altLang="en-US" sz="33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</a:br>
            <a:r>
              <a:rPr lang="en-US" altLang="en-US" sz="33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advantages of :</a:t>
            </a:r>
          </a:p>
          <a:p>
            <a:pPr marL="796925" lvl="2" indent="-36512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508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2800" dirty="0">
                <a:solidFill>
                  <a:srgbClr val="0070C0"/>
                </a:solidFill>
              </a:rPr>
              <a:t>Custom </a:t>
            </a:r>
            <a:r>
              <a:rPr lang="en-US" altLang="en-US" sz="2800" dirty="0" smtClean="0">
                <a:solidFill>
                  <a:srgbClr val="0070C0"/>
                </a:solidFill>
              </a:rPr>
              <a:t>logic/memory </a:t>
            </a:r>
            <a:r>
              <a:rPr lang="en-US" altLang="en-US" sz="2800" dirty="0">
                <a:solidFill>
                  <a:srgbClr val="0070C0"/>
                </a:solidFill>
              </a:rPr>
              <a:t>stacks </a:t>
            </a:r>
            <a:r>
              <a:rPr lang="en-US" altLang="en-US" sz="2800" dirty="0" smtClean="0">
                <a:solidFill>
                  <a:srgbClr val="0070C0"/>
                </a:solidFill>
              </a:rPr>
              <a:t/>
            </a:r>
            <a:br>
              <a:rPr lang="en-US" altLang="en-US" sz="2800" dirty="0" smtClean="0">
                <a:solidFill>
                  <a:srgbClr val="0070C0"/>
                </a:solidFill>
              </a:rPr>
            </a:b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>
                <a:solidFill>
                  <a:srgbClr val="0070C0"/>
                </a:solidFill>
              </a:rPr>
              <a:t>e.g., HMC </a:t>
            </a:r>
            <a:r>
              <a:rPr lang="en-US" altLang="en-US" sz="2800" dirty="0" smtClean="0">
                <a:solidFill>
                  <a:srgbClr val="0070C0"/>
                </a:solidFill>
              </a:rPr>
              <a:t>and </a:t>
            </a:r>
            <a:r>
              <a:rPr lang="en-US" altLang="en-US" sz="2800" dirty="0">
                <a:solidFill>
                  <a:srgbClr val="0070C0"/>
                </a:solidFill>
              </a:rPr>
              <a:t>variants)</a:t>
            </a:r>
          </a:p>
          <a:p>
            <a:pPr marL="796925" lvl="2" indent="-36512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50888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2800" dirty="0" smtClean="0">
                <a:solidFill>
                  <a:srgbClr val="0070C0"/>
                </a:solidFill>
              </a:rPr>
              <a:t>Computational </a:t>
            </a:r>
            <a:r>
              <a:rPr lang="en-US" altLang="en-US" sz="2800" dirty="0">
                <a:solidFill>
                  <a:srgbClr val="0070C0"/>
                </a:solidFill>
              </a:rPr>
              <a:t>memory </a:t>
            </a: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>
                <a:solidFill>
                  <a:srgbClr val="0070C0"/>
                </a:solidFill>
              </a:rPr>
              <a:t>C-RAM) </a:t>
            </a:r>
            <a:r>
              <a:rPr lang="en-US" altLang="en-US" sz="2800" dirty="0" smtClean="0">
                <a:solidFill>
                  <a:srgbClr val="0070C0"/>
                </a:solidFill>
              </a:rPr>
              <a:t>and </a:t>
            </a:r>
            <a:r>
              <a:rPr lang="en-US" altLang="en-US" sz="2800" dirty="0">
                <a:solidFill>
                  <a:srgbClr val="0070C0"/>
                </a:solidFill>
              </a:rPr>
              <a:t>processor in memory (PIM)</a:t>
            </a:r>
          </a:p>
          <a:p>
            <a:pPr marL="431800" lvl="1" indent="-384175">
              <a:lnSpc>
                <a:spcPct val="100000"/>
              </a:lnSpc>
              <a:buClr>
                <a:srgbClr val="FF6600"/>
              </a:buClr>
              <a:buSzPct val="90000"/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Fully utilize HMC memory bandwidth and data locality</a:t>
            </a:r>
          </a:p>
          <a:p>
            <a:pPr marL="647700" lvl="2" indent="-215900">
              <a:lnSpc>
                <a:spcPct val="100000"/>
              </a:lnSpc>
              <a:buClr>
                <a:srgbClr val="0021A5"/>
              </a:buClr>
              <a:buSzPct val="6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200" dirty="0" smtClean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  <a:p>
            <a:pPr marL="647700" lvl="2" indent="-215900">
              <a:lnSpc>
                <a:spcPct val="100000"/>
              </a:lnSpc>
              <a:buClr>
                <a:srgbClr val="0021A5"/>
              </a:buClr>
              <a:buSzPct val="6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200" baseline="30000" dirty="0" smtClean="0">
              <a:solidFill>
                <a:srgbClr val="0021A5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33400" y="4800600"/>
            <a:ext cx="5600700" cy="480060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500" b="1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Motivation</a:t>
            </a:r>
          </a:p>
          <a:p>
            <a:pPr marL="352425" indent="-35242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Increasing need for </a:t>
            </a:r>
            <a:br>
              <a:rPr lang="en-US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</a:br>
            <a:r>
              <a:rPr lang="en-US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faster and low-power parallel processing</a:t>
            </a:r>
          </a:p>
          <a:p>
            <a:pPr marL="352425" indent="-352425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Communication involved with data-intensive apps. </a:t>
            </a:r>
            <a:r>
              <a:rPr lang="en-US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c</a:t>
            </a:r>
            <a:r>
              <a:rPr lang="en-US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onsumes considerable time and power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200" dirty="0" smtClean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200" dirty="0" smtClean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88" name="Picture 87" descr="riscv-symbol-text-standard-tall-squar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0" y="28575000"/>
            <a:ext cx="1752600" cy="1447800"/>
          </a:xfrm>
          <a:prstGeom prst="rect">
            <a:avLst/>
          </a:prstGeom>
        </p:spPr>
      </p:pic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4173200" y="5357162"/>
            <a:ext cx="5639475" cy="1424638"/>
            <a:chOff x="8901" y="3216"/>
            <a:chExt cx="3893" cy="960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01" y="3216"/>
              <a:ext cx="3771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985" y="3868"/>
              <a:ext cx="984" cy="23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9985" y="3868"/>
              <a:ext cx="984" cy="233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8901" y="3626"/>
              <a:ext cx="736" cy="46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8901" y="3626"/>
              <a:ext cx="736" cy="466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9639" y="3917"/>
              <a:ext cx="346" cy="12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65" y="0"/>
                </a:cxn>
                <a:cxn ang="0">
                  <a:pos x="65" y="30"/>
                </a:cxn>
                <a:cxn ang="0">
                  <a:pos x="441" y="30"/>
                </a:cxn>
                <a:cxn ang="0">
                  <a:pos x="441" y="0"/>
                </a:cxn>
                <a:cxn ang="0">
                  <a:pos x="506" y="60"/>
                </a:cxn>
                <a:cxn ang="0">
                  <a:pos x="441" y="120"/>
                </a:cxn>
                <a:cxn ang="0">
                  <a:pos x="441" y="90"/>
                </a:cxn>
                <a:cxn ang="0">
                  <a:pos x="65" y="90"/>
                </a:cxn>
                <a:cxn ang="0">
                  <a:pos x="65" y="120"/>
                </a:cxn>
                <a:cxn ang="0">
                  <a:pos x="0" y="60"/>
                </a:cxn>
              </a:cxnLst>
              <a:rect l="0" t="0" r="r" b="b"/>
              <a:pathLst>
                <a:path w="506" h="120">
                  <a:moveTo>
                    <a:pt x="0" y="60"/>
                  </a:moveTo>
                  <a:lnTo>
                    <a:pt x="65" y="0"/>
                  </a:lnTo>
                  <a:lnTo>
                    <a:pt x="65" y="30"/>
                  </a:lnTo>
                  <a:lnTo>
                    <a:pt x="441" y="30"/>
                  </a:lnTo>
                  <a:lnTo>
                    <a:pt x="441" y="0"/>
                  </a:lnTo>
                  <a:lnTo>
                    <a:pt x="506" y="60"/>
                  </a:lnTo>
                  <a:lnTo>
                    <a:pt x="441" y="120"/>
                  </a:lnTo>
                  <a:lnTo>
                    <a:pt x="441" y="90"/>
                  </a:lnTo>
                  <a:lnTo>
                    <a:pt x="65" y="90"/>
                  </a:lnTo>
                  <a:lnTo>
                    <a:pt x="65" y="12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1032" y="3227"/>
              <a:ext cx="190" cy="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0" y="200"/>
                </a:cxn>
                <a:cxn ang="0">
                  <a:pos x="1200" y="4200"/>
                </a:cxn>
                <a:cxn ang="0">
                  <a:pos x="2400" y="4400"/>
                </a:cxn>
                <a:cxn ang="0">
                  <a:pos x="1200" y="4600"/>
                </a:cxn>
                <a:cxn ang="0">
                  <a:pos x="1200" y="8600"/>
                </a:cxn>
                <a:cxn ang="0">
                  <a:pos x="0" y="8800"/>
                </a:cxn>
              </a:cxnLst>
              <a:rect l="0" t="0" r="r" b="b"/>
              <a:pathLst>
                <a:path w="2400" h="8800">
                  <a:moveTo>
                    <a:pt x="0" y="0"/>
                  </a:moveTo>
                  <a:cubicBezTo>
                    <a:pt x="663" y="0"/>
                    <a:pt x="1200" y="90"/>
                    <a:pt x="1200" y="200"/>
                  </a:cubicBezTo>
                  <a:lnTo>
                    <a:pt x="1200" y="4200"/>
                  </a:lnTo>
                  <a:cubicBezTo>
                    <a:pt x="1200" y="4311"/>
                    <a:pt x="1738" y="4400"/>
                    <a:pt x="2400" y="4400"/>
                  </a:cubicBezTo>
                  <a:cubicBezTo>
                    <a:pt x="1738" y="4400"/>
                    <a:pt x="1200" y="4490"/>
                    <a:pt x="1200" y="4600"/>
                  </a:cubicBezTo>
                  <a:lnTo>
                    <a:pt x="1200" y="8600"/>
                  </a:lnTo>
                  <a:cubicBezTo>
                    <a:pt x="1200" y="8711"/>
                    <a:pt x="663" y="8800"/>
                    <a:pt x="0" y="880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1299" y="3312"/>
              <a:ext cx="65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DRAM</a:t>
              </a:r>
              <a:r>
                <a:rPr kumimoji="0" 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1299" y="3504"/>
              <a:ext cx="6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Layers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0977" y="3888"/>
              <a:ext cx="104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Logic Layer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9128" y="3771"/>
              <a:ext cx="35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2105" y="3375"/>
              <a:ext cx="127" cy="7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67"/>
                </a:cxn>
                <a:cxn ang="0">
                  <a:pos x="400" y="2534"/>
                </a:cxn>
                <a:cxn ang="0">
                  <a:pos x="800" y="2600"/>
                </a:cxn>
                <a:cxn ang="0">
                  <a:pos x="400" y="2667"/>
                </a:cxn>
                <a:cxn ang="0">
                  <a:pos x="400" y="5134"/>
                </a:cxn>
                <a:cxn ang="0">
                  <a:pos x="0" y="5200"/>
                </a:cxn>
              </a:cxnLst>
              <a:rect l="0" t="0" r="r" b="b"/>
              <a:pathLst>
                <a:path w="800" h="5200">
                  <a:moveTo>
                    <a:pt x="0" y="0"/>
                  </a:moveTo>
                  <a:cubicBezTo>
                    <a:pt x="221" y="0"/>
                    <a:pt x="400" y="30"/>
                    <a:pt x="400" y="67"/>
                  </a:cubicBezTo>
                  <a:lnTo>
                    <a:pt x="400" y="2534"/>
                  </a:lnTo>
                  <a:cubicBezTo>
                    <a:pt x="400" y="2571"/>
                    <a:pt x="580" y="2600"/>
                    <a:pt x="800" y="2600"/>
                  </a:cubicBezTo>
                  <a:cubicBezTo>
                    <a:pt x="580" y="2600"/>
                    <a:pt x="400" y="2630"/>
                    <a:pt x="400" y="2667"/>
                  </a:cubicBezTo>
                  <a:lnTo>
                    <a:pt x="400" y="5134"/>
                  </a:lnTo>
                  <a:cubicBezTo>
                    <a:pt x="400" y="5171"/>
                    <a:pt x="221" y="5200"/>
                    <a:pt x="0" y="520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2278" y="3614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HMC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9985" y="3227"/>
              <a:ext cx="984" cy="680"/>
            </a:xfrm>
            <a:prstGeom prst="rect">
              <a:avLst/>
            </a:prstGeom>
            <a:solidFill>
              <a:srgbClr val="4472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9985" y="3227"/>
              <a:ext cx="984" cy="680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0321" y="3577"/>
              <a:ext cx="190" cy="466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90" y="87"/>
                </a:cxn>
                <a:cxn ang="0">
                  <a:pos x="143" y="87"/>
                </a:cxn>
                <a:cxn ang="0">
                  <a:pos x="143" y="379"/>
                </a:cxn>
                <a:cxn ang="0">
                  <a:pos x="190" y="379"/>
                </a:cxn>
                <a:cxn ang="0">
                  <a:pos x="95" y="466"/>
                </a:cxn>
                <a:cxn ang="0">
                  <a:pos x="0" y="379"/>
                </a:cxn>
                <a:cxn ang="0">
                  <a:pos x="48" y="379"/>
                </a:cxn>
                <a:cxn ang="0">
                  <a:pos x="48" y="87"/>
                </a:cxn>
                <a:cxn ang="0">
                  <a:pos x="0" y="87"/>
                </a:cxn>
                <a:cxn ang="0">
                  <a:pos x="95" y="0"/>
                </a:cxn>
              </a:cxnLst>
              <a:rect l="0" t="0" r="r" b="b"/>
              <a:pathLst>
                <a:path w="190" h="466">
                  <a:moveTo>
                    <a:pt x="95" y="0"/>
                  </a:moveTo>
                  <a:lnTo>
                    <a:pt x="190" y="87"/>
                  </a:lnTo>
                  <a:lnTo>
                    <a:pt x="143" y="87"/>
                  </a:lnTo>
                  <a:lnTo>
                    <a:pt x="143" y="379"/>
                  </a:lnTo>
                  <a:lnTo>
                    <a:pt x="190" y="379"/>
                  </a:lnTo>
                  <a:lnTo>
                    <a:pt x="95" y="466"/>
                  </a:lnTo>
                  <a:lnTo>
                    <a:pt x="0" y="379"/>
                  </a:lnTo>
                  <a:lnTo>
                    <a:pt x="48" y="379"/>
                  </a:lnTo>
                  <a:lnTo>
                    <a:pt x="48" y="87"/>
                  </a:lnTo>
                  <a:lnTo>
                    <a:pt x="0" y="8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0321" y="3577"/>
              <a:ext cx="190" cy="466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90" y="87"/>
                </a:cxn>
                <a:cxn ang="0">
                  <a:pos x="143" y="87"/>
                </a:cxn>
                <a:cxn ang="0">
                  <a:pos x="143" y="379"/>
                </a:cxn>
                <a:cxn ang="0">
                  <a:pos x="190" y="379"/>
                </a:cxn>
                <a:cxn ang="0">
                  <a:pos x="95" y="466"/>
                </a:cxn>
                <a:cxn ang="0">
                  <a:pos x="0" y="379"/>
                </a:cxn>
                <a:cxn ang="0">
                  <a:pos x="48" y="379"/>
                </a:cxn>
                <a:cxn ang="0">
                  <a:pos x="48" y="87"/>
                </a:cxn>
                <a:cxn ang="0">
                  <a:pos x="0" y="87"/>
                </a:cxn>
                <a:cxn ang="0">
                  <a:pos x="95" y="0"/>
                </a:cxn>
              </a:cxnLst>
              <a:rect l="0" t="0" r="r" b="b"/>
              <a:pathLst>
                <a:path w="190" h="466">
                  <a:moveTo>
                    <a:pt x="95" y="0"/>
                  </a:moveTo>
                  <a:lnTo>
                    <a:pt x="190" y="87"/>
                  </a:lnTo>
                  <a:lnTo>
                    <a:pt x="143" y="87"/>
                  </a:lnTo>
                  <a:lnTo>
                    <a:pt x="143" y="379"/>
                  </a:lnTo>
                  <a:lnTo>
                    <a:pt x="190" y="379"/>
                  </a:lnTo>
                  <a:lnTo>
                    <a:pt x="95" y="466"/>
                  </a:lnTo>
                  <a:lnTo>
                    <a:pt x="0" y="379"/>
                  </a:lnTo>
                  <a:lnTo>
                    <a:pt x="48" y="379"/>
                  </a:lnTo>
                  <a:lnTo>
                    <a:pt x="48" y="87"/>
                  </a:lnTo>
                  <a:lnTo>
                    <a:pt x="0" y="87"/>
                  </a:lnTo>
                  <a:lnTo>
                    <a:pt x="95" y="0"/>
                  </a:lnTo>
                  <a:close/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14249400" y="7524506"/>
            <a:ext cx="5485958" cy="1771894"/>
            <a:chOff x="8956" y="4758"/>
            <a:chExt cx="3899" cy="1194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8956" y="4758"/>
              <a:ext cx="3648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9991" y="4784"/>
              <a:ext cx="1048" cy="673"/>
            </a:xfrm>
            <a:prstGeom prst="rect">
              <a:avLst/>
            </a:prstGeom>
            <a:solidFill>
              <a:srgbClr val="4472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9991" y="4784"/>
              <a:ext cx="1048" cy="673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9991" y="5457"/>
              <a:ext cx="1048" cy="42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9991" y="5457"/>
              <a:ext cx="1048" cy="424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8968" y="5395"/>
              <a:ext cx="756" cy="461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0390" y="5083"/>
              <a:ext cx="165" cy="480"/>
            </a:xfrm>
            <a:custGeom>
              <a:avLst/>
              <a:gdLst/>
              <a:ahLst/>
              <a:cxnLst>
                <a:cxn ang="0">
                  <a:pos x="83" y="480"/>
                </a:cxn>
                <a:cxn ang="0">
                  <a:pos x="0" y="404"/>
                </a:cxn>
                <a:cxn ang="0">
                  <a:pos x="42" y="404"/>
                </a:cxn>
                <a:cxn ang="0">
                  <a:pos x="42" y="76"/>
                </a:cxn>
                <a:cxn ang="0">
                  <a:pos x="0" y="76"/>
                </a:cxn>
                <a:cxn ang="0">
                  <a:pos x="83" y="0"/>
                </a:cxn>
                <a:cxn ang="0">
                  <a:pos x="165" y="76"/>
                </a:cxn>
                <a:cxn ang="0">
                  <a:pos x="124" y="76"/>
                </a:cxn>
                <a:cxn ang="0">
                  <a:pos x="124" y="404"/>
                </a:cxn>
                <a:cxn ang="0">
                  <a:pos x="165" y="404"/>
                </a:cxn>
                <a:cxn ang="0">
                  <a:pos x="83" y="480"/>
                </a:cxn>
              </a:cxnLst>
              <a:rect l="0" t="0" r="r" b="b"/>
              <a:pathLst>
                <a:path w="165" h="480">
                  <a:moveTo>
                    <a:pt x="83" y="480"/>
                  </a:moveTo>
                  <a:lnTo>
                    <a:pt x="0" y="404"/>
                  </a:lnTo>
                  <a:lnTo>
                    <a:pt x="42" y="404"/>
                  </a:lnTo>
                  <a:lnTo>
                    <a:pt x="42" y="76"/>
                  </a:lnTo>
                  <a:lnTo>
                    <a:pt x="0" y="76"/>
                  </a:lnTo>
                  <a:lnTo>
                    <a:pt x="83" y="0"/>
                  </a:lnTo>
                  <a:lnTo>
                    <a:pt x="165" y="76"/>
                  </a:lnTo>
                  <a:lnTo>
                    <a:pt x="124" y="76"/>
                  </a:lnTo>
                  <a:lnTo>
                    <a:pt x="124" y="404"/>
                  </a:lnTo>
                  <a:lnTo>
                    <a:pt x="165" y="404"/>
                  </a:lnTo>
                  <a:lnTo>
                    <a:pt x="83" y="4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0390" y="5077"/>
              <a:ext cx="165" cy="480"/>
            </a:xfrm>
            <a:custGeom>
              <a:avLst/>
              <a:gdLst/>
              <a:ahLst/>
              <a:cxnLst>
                <a:cxn ang="0">
                  <a:pos x="83" y="480"/>
                </a:cxn>
                <a:cxn ang="0">
                  <a:pos x="0" y="404"/>
                </a:cxn>
                <a:cxn ang="0">
                  <a:pos x="42" y="404"/>
                </a:cxn>
                <a:cxn ang="0">
                  <a:pos x="42" y="76"/>
                </a:cxn>
                <a:cxn ang="0">
                  <a:pos x="0" y="76"/>
                </a:cxn>
                <a:cxn ang="0">
                  <a:pos x="83" y="0"/>
                </a:cxn>
                <a:cxn ang="0">
                  <a:pos x="165" y="76"/>
                </a:cxn>
                <a:cxn ang="0">
                  <a:pos x="124" y="76"/>
                </a:cxn>
                <a:cxn ang="0">
                  <a:pos x="124" y="404"/>
                </a:cxn>
                <a:cxn ang="0">
                  <a:pos x="165" y="404"/>
                </a:cxn>
                <a:cxn ang="0">
                  <a:pos x="83" y="480"/>
                </a:cxn>
              </a:cxnLst>
              <a:rect l="0" t="0" r="r" b="b"/>
              <a:pathLst>
                <a:path w="165" h="480">
                  <a:moveTo>
                    <a:pt x="83" y="480"/>
                  </a:moveTo>
                  <a:lnTo>
                    <a:pt x="0" y="404"/>
                  </a:lnTo>
                  <a:lnTo>
                    <a:pt x="42" y="404"/>
                  </a:lnTo>
                  <a:lnTo>
                    <a:pt x="42" y="76"/>
                  </a:lnTo>
                  <a:lnTo>
                    <a:pt x="0" y="76"/>
                  </a:lnTo>
                  <a:lnTo>
                    <a:pt x="83" y="0"/>
                  </a:lnTo>
                  <a:lnTo>
                    <a:pt x="165" y="76"/>
                  </a:lnTo>
                  <a:lnTo>
                    <a:pt x="124" y="76"/>
                  </a:lnTo>
                  <a:lnTo>
                    <a:pt x="124" y="404"/>
                  </a:lnTo>
                  <a:lnTo>
                    <a:pt x="165" y="404"/>
                  </a:lnTo>
                  <a:lnTo>
                    <a:pt x="83" y="480"/>
                  </a:lnTo>
                  <a:close/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6" name="Freeform 32"/>
            <p:cNvSpPr>
              <a:spLocks noEditPoints="1"/>
            </p:cNvSpPr>
            <p:nvPr/>
          </p:nvSpPr>
          <p:spPr bwMode="auto">
            <a:xfrm>
              <a:off x="9718" y="5671"/>
              <a:ext cx="312" cy="58"/>
            </a:xfrm>
            <a:custGeom>
              <a:avLst/>
              <a:gdLst/>
              <a:ahLst/>
              <a:cxnLst>
                <a:cxn ang="0">
                  <a:pos x="6305" y="465"/>
                </a:cxn>
                <a:cxn ang="0">
                  <a:pos x="95" y="529"/>
                </a:cxn>
                <a:cxn ang="0">
                  <a:pos x="96" y="625"/>
                </a:cxn>
                <a:cxn ang="0">
                  <a:pos x="6306" y="561"/>
                </a:cxn>
                <a:cxn ang="0">
                  <a:pos x="6305" y="465"/>
                </a:cxn>
                <a:cxn ang="0">
                  <a:pos x="5535" y="1030"/>
                </a:cxn>
                <a:cxn ang="0">
                  <a:pos x="6401" y="512"/>
                </a:cxn>
                <a:cxn ang="0">
                  <a:pos x="5524" y="13"/>
                </a:cxn>
                <a:cxn ang="0">
                  <a:pos x="5459" y="31"/>
                </a:cxn>
                <a:cxn ang="0">
                  <a:pos x="5477" y="97"/>
                </a:cxn>
                <a:cxn ang="0">
                  <a:pos x="6282" y="555"/>
                </a:cxn>
                <a:cxn ang="0">
                  <a:pos x="6281" y="472"/>
                </a:cxn>
                <a:cxn ang="0">
                  <a:pos x="5486" y="947"/>
                </a:cxn>
                <a:cxn ang="0">
                  <a:pos x="5469" y="1013"/>
                </a:cxn>
                <a:cxn ang="0">
                  <a:pos x="5535" y="1030"/>
                </a:cxn>
                <a:cxn ang="0">
                  <a:pos x="866" y="61"/>
                </a:cxn>
                <a:cxn ang="0">
                  <a:pos x="0" y="578"/>
                </a:cxn>
                <a:cxn ang="0">
                  <a:pos x="877" y="1077"/>
                </a:cxn>
                <a:cxn ang="0">
                  <a:pos x="942" y="1059"/>
                </a:cxn>
                <a:cxn ang="0">
                  <a:pos x="924" y="994"/>
                </a:cxn>
                <a:cxn ang="0">
                  <a:pos x="119" y="536"/>
                </a:cxn>
                <a:cxn ang="0">
                  <a:pos x="120" y="618"/>
                </a:cxn>
                <a:cxn ang="0">
                  <a:pos x="915" y="144"/>
                </a:cxn>
                <a:cxn ang="0">
                  <a:pos x="932" y="78"/>
                </a:cxn>
                <a:cxn ang="0">
                  <a:pos x="866" y="61"/>
                </a:cxn>
              </a:cxnLst>
              <a:rect l="0" t="0" r="r" b="b"/>
              <a:pathLst>
                <a:path w="6401" h="1091">
                  <a:moveTo>
                    <a:pt x="6305" y="465"/>
                  </a:moveTo>
                  <a:lnTo>
                    <a:pt x="95" y="529"/>
                  </a:lnTo>
                  <a:lnTo>
                    <a:pt x="96" y="625"/>
                  </a:lnTo>
                  <a:lnTo>
                    <a:pt x="6306" y="561"/>
                  </a:lnTo>
                  <a:lnTo>
                    <a:pt x="6305" y="465"/>
                  </a:lnTo>
                  <a:close/>
                  <a:moveTo>
                    <a:pt x="5535" y="1030"/>
                  </a:moveTo>
                  <a:lnTo>
                    <a:pt x="6401" y="512"/>
                  </a:lnTo>
                  <a:lnTo>
                    <a:pt x="5524" y="13"/>
                  </a:lnTo>
                  <a:cubicBezTo>
                    <a:pt x="5501" y="0"/>
                    <a:pt x="5472" y="8"/>
                    <a:pt x="5459" y="31"/>
                  </a:cubicBezTo>
                  <a:cubicBezTo>
                    <a:pt x="5446" y="54"/>
                    <a:pt x="5454" y="84"/>
                    <a:pt x="5477" y="97"/>
                  </a:cubicBezTo>
                  <a:lnTo>
                    <a:pt x="6282" y="555"/>
                  </a:lnTo>
                  <a:lnTo>
                    <a:pt x="6281" y="472"/>
                  </a:lnTo>
                  <a:lnTo>
                    <a:pt x="5486" y="947"/>
                  </a:lnTo>
                  <a:cubicBezTo>
                    <a:pt x="5463" y="961"/>
                    <a:pt x="5456" y="990"/>
                    <a:pt x="5469" y="1013"/>
                  </a:cubicBezTo>
                  <a:cubicBezTo>
                    <a:pt x="5483" y="1036"/>
                    <a:pt x="5512" y="1043"/>
                    <a:pt x="5535" y="1030"/>
                  </a:cubicBezTo>
                  <a:close/>
                  <a:moveTo>
                    <a:pt x="866" y="61"/>
                  </a:moveTo>
                  <a:lnTo>
                    <a:pt x="0" y="578"/>
                  </a:lnTo>
                  <a:lnTo>
                    <a:pt x="877" y="1077"/>
                  </a:lnTo>
                  <a:cubicBezTo>
                    <a:pt x="900" y="1091"/>
                    <a:pt x="929" y="1082"/>
                    <a:pt x="942" y="1059"/>
                  </a:cubicBezTo>
                  <a:cubicBezTo>
                    <a:pt x="955" y="1036"/>
                    <a:pt x="947" y="1007"/>
                    <a:pt x="924" y="994"/>
                  </a:cubicBezTo>
                  <a:lnTo>
                    <a:pt x="119" y="536"/>
                  </a:lnTo>
                  <a:lnTo>
                    <a:pt x="120" y="618"/>
                  </a:lnTo>
                  <a:lnTo>
                    <a:pt x="915" y="144"/>
                  </a:lnTo>
                  <a:cubicBezTo>
                    <a:pt x="938" y="130"/>
                    <a:pt x="945" y="101"/>
                    <a:pt x="932" y="78"/>
                  </a:cubicBezTo>
                  <a:cubicBezTo>
                    <a:pt x="918" y="55"/>
                    <a:pt x="889" y="48"/>
                    <a:pt x="866" y="61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0030" y="5555"/>
              <a:ext cx="985" cy="277"/>
            </a:xfrm>
            <a:prstGeom prst="rect">
              <a:avLst/>
            </a:prstGeom>
            <a:solidFill>
              <a:srgbClr val="73C76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10039" y="5573"/>
              <a:ext cx="8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Processor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1065" y="4769"/>
              <a:ext cx="189" cy="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0" y="200"/>
                </a:cxn>
                <a:cxn ang="0">
                  <a:pos x="1200" y="4464"/>
                </a:cxn>
                <a:cxn ang="0">
                  <a:pos x="2400" y="4664"/>
                </a:cxn>
                <a:cxn ang="0">
                  <a:pos x="1200" y="4864"/>
                </a:cxn>
                <a:cxn ang="0">
                  <a:pos x="1200" y="9128"/>
                </a:cxn>
                <a:cxn ang="0">
                  <a:pos x="0" y="9328"/>
                </a:cxn>
              </a:cxnLst>
              <a:rect l="0" t="0" r="r" b="b"/>
              <a:pathLst>
                <a:path w="2400" h="9328">
                  <a:moveTo>
                    <a:pt x="0" y="0"/>
                  </a:moveTo>
                  <a:cubicBezTo>
                    <a:pt x="663" y="0"/>
                    <a:pt x="1200" y="90"/>
                    <a:pt x="1200" y="200"/>
                  </a:cubicBezTo>
                  <a:lnTo>
                    <a:pt x="1200" y="4464"/>
                  </a:lnTo>
                  <a:cubicBezTo>
                    <a:pt x="1200" y="4575"/>
                    <a:pt x="1738" y="4664"/>
                    <a:pt x="2400" y="4664"/>
                  </a:cubicBezTo>
                  <a:cubicBezTo>
                    <a:pt x="1738" y="4664"/>
                    <a:pt x="1200" y="4754"/>
                    <a:pt x="1200" y="4864"/>
                  </a:cubicBezTo>
                  <a:lnTo>
                    <a:pt x="1200" y="9128"/>
                  </a:lnTo>
                  <a:cubicBezTo>
                    <a:pt x="1200" y="9239"/>
                    <a:pt x="663" y="9328"/>
                    <a:pt x="0" y="9328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11051" y="5462"/>
              <a:ext cx="75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Custom 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1058" y="5658"/>
              <a:ext cx="104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Logic Layer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9182" y="5535"/>
              <a:ext cx="35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2188" y="4996"/>
              <a:ext cx="126" cy="9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67"/>
                </a:cxn>
                <a:cxn ang="0">
                  <a:pos x="400" y="3134"/>
                </a:cxn>
                <a:cxn ang="0">
                  <a:pos x="800" y="3200"/>
                </a:cxn>
                <a:cxn ang="0">
                  <a:pos x="400" y="3267"/>
                </a:cxn>
                <a:cxn ang="0">
                  <a:pos x="400" y="6334"/>
                </a:cxn>
                <a:cxn ang="0">
                  <a:pos x="0" y="6400"/>
                </a:cxn>
              </a:cxnLst>
              <a:rect l="0" t="0" r="r" b="b"/>
              <a:pathLst>
                <a:path w="800" h="6400">
                  <a:moveTo>
                    <a:pt x="0" y="0"/>
                  </a:moveTo>
                  <a:cubicBezTo>
                    <a:pt x="221" y="0"/>
                    <a:pt x="400" y="30"/>
                    <a:pt x="400" y="67"/>
                  </a:cubicBezTo>
                  <a:lnTo>
                    <a:pt x="400" y="3134"/>
                  </a:lnTo>
                  <a:cubicBezTo>
                    <a:pt x="400" y="3171"/>
                    <a:pt x="580" y="3200"/>
                    <a:pt x="800" y="3200"/>
                  </a:cubicBezTo>
                  <a:cubicBezTo>
                    <a:pt x="580" y="3200"/>
                    <a:pt x="400" y="3230"/>
                    <a:pt x="400" y="3267"/>
                  </a:cubicBezTo>
                  <a:lnTo>
                    <a:pt x="400" y="6334"/>
                  </a:lnTo>
                  <a:cubicBezTo>
                    <a:pt x="400" y="6371"/>
                    <a:pt x="221" y="6400"/>
                    <a:pt x="0" y="640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12339" y="5307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CMC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11291" y="4902"/>
              <a:ext cx="63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DRAM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11291" y="5076"/>
              <a:ext cx="6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Layers</a:t>
              </a:r>
              <a:endPara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8968" y="5395"/>
              <a:ext cx="756" cy="461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29759440" y="18965644"/>
            <a:ext cx="9559760" cy="57246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796925" indent="-796925"/>
            <a:r>
              <a:rPr lang="en-US" sz="2800" b="1" dirty="0" smtClean="0">
                <a:solidFill>
                  <a:srgbClr val="215968"/>
                </a:solidFill>
              </a:rPr>
              <a:t>RISC-V </a:t>
            </a:r>
            <a:r>
              <a:rPr lang="en-US" sz="2800" b="1" dirty="0">
                <a:solidFill>
                  <a:srgbClr val="215968"/>
                </a:solidFill>
              </a:rPr>
              <a:t>simulator (+HMC-Sim</a:t>
            </a:r>
            <a:r>
              <a:rPr lang="en-US" sz="2800" b="1" dirty="0" smtClean="0">
                <a:solidFill>
                  <a:srgbClr val="215968"/>
                </a:solidFill>
              </a:rPr>
              <a:t>):</a:t>
            </a:r>
            <a:endParaRPr lang="en-US" sz="2800" b="1" dirty="0">
              <a:solidFill>
                <a:srgbClr val="215968"/>
              </a:solidFill>
            </a:endParaRPr>
          </a:p>
          <a:p>
            <a:pPr marL="855663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GC64 </a:t>
            </a:r>
            <a:r>
              <a:rPr lang="en-US" sz="2800" dirty="0">
                <a:solidFill>
                  <a:srgbClr val="FF6600"/>
                </a:solidFill>
              </a:rPr>
              <a:t>– Goblin core based on RISC-V ISA </a:t>
            </a:r>
          </a:p>
          <a:p>
            <a:pPr marL="855663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HMC-Sim framework can be integrated into </a:t>
            </a:r>
            <a:r>
              <a:rPr lang="en-US" sz="2800" dirty="0" smtClean="0">
                <a:solidFill>
                  <a:srgbClr val="FF6600"/>
                </a:solidFill>
              </a:rPr>
              <a:t>GC64 </a:t>
            </a:r>
            <a:endParaRPr lang="en-US" sz="2800" dirty="0">
              <a:solidFill>
                <a:srgbClr val="FF6600"/>
              </a:solidFill>
            </a:endParaRPr>
          </a:p>
          <a:p>
            <a:pPr marL="855663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Supports HMC v.1.0, 2.0 in dev</a:t>
            </a:r>
          </a:p>
          <a:p>
            <a:pPr marL="796925" indent="-796925">
              <a:spcBef>
                <a:spcPts val="600"/>
              </a:spcBef>
            </a:pPr>
            <a:r>
              <a:rPr lang="en-US" sz="2800" b="1" dirty="0" smtClean="0">
                <a:solidFill>
                  <a:srgbClr val="215968"/>
                </a:solidFill>
              </a:rPr>
              <a:t>SST: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for gem5 simulator integration</a:t>
            </a:r>
          </a:p>
          <a:p>
            <a:pPr marL="855663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FF6600"/>
                </a:solidFill>
              </a:rPr>
              <a:t>VaultSimC</a:t>
            </a:r>
            <a:r>
              <a:rPr lang="en-US" sz="2800" dirty="0" smtClean="0">
                <a:solidFill>
                  <a:srgbClr val="FF6600"/>
                </a:solidFill>
              </a:rPr>
              <a:t> simulator supports HMC</a:t>
            </a:r>
          </a:p>
          <a:p>
            <a:pPr marL="855663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Framework supports wide variety of processors, memory simulators</a:t>
            </a:r>
          </a:p>
          <a:p>
            <a:pPr marL="796925" indent="-796925">
              <a:spcBef>
                <a:spcPts val="600"/>
              </a:spcBef>
            </a:pPr>
            <a:r>
              <a:rPr lang="en-US" sz="2800" b="1" dirty="0">
                <a:solidFill>
                  <a:srgbClr val="215968"/>
                </a:solidFill>
              </a:rPr>
              <a:t>g</a:t>
            </a:r>
            <a:r>
              <a:rPr lang="en-US" sz="2800" b="1" dirty="0" smtClean="0">
                <a:solidFill>
                  <a:srgbClr val="215968"/>
                </a:solidFill>
              </a:rPr>
              <a:t>em5: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5663" indent="-457200">
              <a:spcBef>
                <a:spcPts val="3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Supports </a:t>
            </a:r>
            <a:r>
              <a:rPr lang="en-US" sz="2800" dirty="0">
                <a:solidFill>
                  <a:srgbClr val="FF6600"/>
                </a:solidFill>
              </a:rPr>
              <a:t>SST </a:t>
            </a:r>
            <a:r>
              <a:rPr lang="en-US" sz="2800" dirty="0" smtClean="0">
                <a:solidFill>
                  <a:srgbClr val="FF6600"/>
                </a:solidFill>
              </a:rPr>
              <a:t>integration</a:t>
            </a:r>
          </a:p>
          <a:p>
            <a:pPr marL="855663" indent="-457200">
              <a:spcBef>
                <a:spcPts val="3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Supports x86, ARM64 (up to 8 cores)</a:t>
            </a:r>
          </a:p>
          <a:p>
            <a:pPr marL="855663" indent="-457200">
              <a:spcBef>
                <a:spcPts val="3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FF6600"/>
                </a:solidFill>
              </a:rPr>
              <a:t>Features </a:t>
            </a:r>
            <a:r>
              <a:rPr lang="en-US" sz="2800" dirty="0">
                <a:solidFill>
                  <a:srgbClr val="FF6600"/>
                </a:solidFill>
              </a:rPr>
              <a:t>detailed event-driven memory </a:t>
            </a:r>
            <a:r>
              <a:rPr lang="en-US" sz="2800" dirty="0" smtClean="0">
                <a:solidFill>
                  <a:srgbClr val="FF6600"/>
                </a:solidFill>
              </a:rPr>
              <a:t>system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574000" y="25309647"/>
            <a:ext cx="19361369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1125" dir="30600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PLANS FOR 2016</a:t>
            </a:r>
            <a:endParaRPr lang="en-US" sz="5000" b="1" dirty="0">
              <a:solidFill>
                <a:srgbClr val="FF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29" y="28498800"/>
            <a:ext cx="8887321" cy="2706662"/>
          </a:xfrm>
          <a:prstGeom prst="rect">
            <a:avLst/>
          </a:prstGeom>
        </p:spPr>
      </p:pic>
      <p:pic>
        <p:nvPicPr>
          <p:cNvPr id="264" name="Picture 2" descr="http://www.micron.com/~/media/track-3-images/image-gallery/micron-logos/high_res_micron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0" y="30699074"/>
            <a:ext cx="3429000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6" descr="http://picocomputing.com/wp-content/uploads/2015/06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200" y="26464358"/>
            <a:ext cx="3006169" cy="7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1" name="Group 4"/>
          <p:cNvGrpSpPr/>
          <p:nvPr/>
        </p:nvGrpSpPr>
        <p:grpSpPr>
          <a:xfrm>
            <a:off x="37148560" y="30327600"/>
            <a:ext cx="2436280" cy="620783"/>
            <a:chOff x="7626297" y="4530642"/>
            <a:chExt cx="1309767" cy="343526"/>
          </a:xfrm>
        </p:grpSpPr>
        <p:pic>
          <p:nvPicPr>
            <p:cNvPr id="27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97" y="4568537"/>
              <a:ext cx="904161" cy="26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3" name="Picture 7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82" t="13483" r="23321" b="12359"/>
            <a:stretch/>
          </p:blipFill>
          <p:spPr bwMode="auto">
            <a:xfrm>
              <a:off x="8589936" y="4530642"/>
              <a:ext cx="346128" cy="343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0" name="Rounded Rectangle 339"/>
          <p:cNvSpPr/>
          <p:nvPr/>
        </p:nvSpPr>
        <p:spPr>
          <a:xfrm>
            <a:off x="567821" y="11399860"/>
            <a:ext cx="9450494" cy="6596220"/>
          </a:xfrm>
          <a:prstGeom prst="roundRect">
            <a:avLst>
              <a:gd name="adj" fmla="val 7821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838199" y="11744186"/>
            <a:ext cx="8992861" cy="642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lvl="1" indent="0"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6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PHASE 1: Memory-mapped HMC</a:t>
            </a:r>
            <a:endParaRPr lang="en-US" sz="3600" dirty="0" smtClean="0">
              <a:solidFill>
                <a:srgbClr val="FF6600"/>
              </a:solidFill>
            </a:endParaRP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HMC accessible as</a:t>
            </a:r>
            <a:r>
              <a:rPr lang="en-US" sz="32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 regular memory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by host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Enable access from host to HMC on FPGA/HMC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board – hide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PCIe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, FPGA processing delays</a:t>
            </a:r>
            <a:endParaRPr lang="en-US" sz="3200" dirty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Measure &amp; report HMC access time to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host</a:t>
            </a:r>
          </a:p>
          <a:p>
            <a:pPr marL="215900" lvl="1" indent="0">
              <a:lnSpc>
                <a:spcPct val="150000"/>
              </a:lnSpc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6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PHASE 2: CMC Prototype</a:t>
            </a:r>
            <a:endParaRPr lang="en-US" sz="3600" dirty="0" smtClean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Explore processing capabilities on FPGA: 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Wide-shallow processors for data, simplified RISCV/ARM64 for control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Evaluate CMC prototype via key apps</a:t>
            </a:r>
          </a:p>
          <a:p>
            <a:pPr marL="457200" lvl="1" indent="0" defTabSz="914400"/>
            <a:endParaRPr lang="en-US" sz="2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10273714" y="11384320"/>
            <a:ext cx="9690686" cy="6628120"/>
          </a:xfrm>
          <a:prstGeom prst="roundRect">
            <a:avLst>
              <a:gd name="adj" fmla="val 7821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567819" y="19519294"/>
            <a:ext cx="19396579" cy="3199489"/>
          </a:xfrm>
          <a:prstGeom prst="roundRect">
            <a:avLst>
              <a:gd name="adj" fmla="val 7821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7" name="Content Placeholder 2"/>
          <p:cNvSpPr>
            <a:spLocks noGrp="1"/>
          </p:cNvSpPr>
          <p:nvPr>
            <p:ph idx="1"/>
          </p:nvPr>
        </p:nvSpPr>
        <p:spPr>
          <a:xfrm>
            <a:off x="21116556" y="18815381"/>
            <a:ext cx="8460002" cy="5997070"/>
          </a:xfrm>
        </p:spPr>
        <p:txBody>
          <a:bodyPr>
            <a:normAutofit lnSpcReduction="10000"/>
          </a:bodyPr>
          <a:lstStyle/>
          <a:p>
            <a:pPr marL="0" indent="0" defTabSz="4176713" fontAlgn="base">
              <a:spcAft>
                <a:spcPct val="0"/>
              </a:spcAft>
              <a:buNone/>
            </a:pPr>
            <a:r>
              <a:rPr lang="en-US" sz="2800" b="1" dirty="0">
                <a:solidFill>
                  <a:srgbClr val="215968"/>
                </a:solidFill>
                <a:latin typeface="Arial" charset="0"/>
              </a:rPr>
              <a:t>FPGA/HMC boards</a:t>
            </a:r>
          </a:p>
          <a:p>
            <a:pPr marL="855663" lvl="1" indent="-457200" defTabSz="4176713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6600"/>
                </a:solidFill>
                <a:latin typeface="Arial" charset="0"/>
              </a:rPr>
              <a:t>Convey Merlin board (MA-100)</a:t>
            </a:r>
          </a:p>
          <a:p>
            <a:pPr marL="855663" lvl="1" indent="-457200" defTabSz="4176713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6600"/>
                </a:solidFill>
                <a:latin typeface="Arial" charset="0"/>
              </a:rPr>
              <a:t>PICO EX500 board with AC510 modules</a:t>
            </a:r>
          </a:p>
          <a:p>
            <a:pPr marL="0" indent="0" defTabSz="4176713" fontAlgn="base">
              <a:spcAft>
                <a:spcPct val="0"/>
              </a:spcAft>
              <a:buNone/>
            </a:pPr>
            <a:r>
              <a:rPr lang="en-US" sz="2800" b="1" dirty="0">
                <a:solidFill>
                  <a:srgbClr val="215968"/>
                </a:solidFill>
                <a:latin typeface="Arial" charset="0"/>
              </a:rPr>
              <a:t>Processor testbeds</a:t>
            </a:r>
          </a:p>
          <a:p>
            <a:pPr marL="855663" lvl="1" indent="-457200" defTabSz="4176713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6600"/>
                </a:solidFill>
                <a:latin typeface="Arial" charset="0"/>
              </a:rPr>
              <a:t>ARM64: JUNO ARM development platform</a:t>
            </a:r>
          </a:p>
          <a:p>
            <a:pPr marL="855663" lvl="1" indent="-457200" defTabSz="4176713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6600"/>
                </a:solidFill>
                <a:latin typeface="Arial" charset="0"/>
              </a:rPr>
              <a:t>RISC-V: Rocket Core on </a:t>
            </a:r>
            <a:r>
              <a:rPr lang="en-US" sz="3000" dirty="0" err="1">
                <a:solidFill>
                  <a:srgbClr val="FF6600"/>
                </a:solidFill>
                <a:latin typeface="Arial" charset="0"/>
              </a:rPr>
              <a:t>Zedboard</a:t>
            </a:r>
            <a:endParaRPr lang="en-US" sz="3000" dirty="0">
              <a:solidFill>
                <a:srgbClr val="FF6600"/>
              </a:solidFill>
              <a:latin typeface="Arial" charset="0"/>
            </a:endParaRPr>
          </a:p>
          <a:p>
            <a:pPr marL="0" indent="0" defTabSz="4176713" fontAlgn="base">
              <a:spcAft>
                <a:spcPct val="0"/>
              </a:spcAft>
              <a:buNone/>
            </a:pPr>
            <a:r>
              <a:rPr lang="en-US" sz="2800" b="1" dirty="0">
                <a:solidFill>
                  <a:srgbClr val="215968"/>
                </a:solidFill>
                <a:latin typeface="Arial" charset="0"/>
              </a:rPr>
              <a:t>Software simulators</a:t>
            </a:r>
          </a:p>
          <a:p>
            <a:pPr marL="855663" lvl="1" indent="-457200" defTabSz="4176713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6600"/>
                </a:solidFill>
                <a:latin typeface="Arial" charset="0"/>
              </a:rPr>
              <a:t>g</a:t>
            </a:r>
            <a:r>
              <a:rPr lang="en-US" sz="3000" dirty="0" smtClean="0">
                <a:solidFill>
                  <a:srgbClr val="FF6600"/>
                </a:solidFill>
                <a:latin typeface="Arial" charset="0"/>
              </a:rPr>
              <a:t>em5</a:t>
            </a:r>
            <a:endParaRPr lang="en-US" sz="3000" dirty="0">
              <a:solidFill>
                <a:srgbClr val="FF6600"/>
              </a:solidFill>
              <a:latin typeface="Arial" charset="0"/>
            </a:endParaRPr>
          </a:p>
          <a:p>
            <a:pPr marL="855663" lvl="1" indent="-457200" defTabSz="4176713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6600"/>
                </a:solidFill>
                <a:latin typeface="Arial" charset="0"/>
              </a:rPr>
              <a:t>Goblin </a:t>
            </a:r>
            <a:r>
              <a:rPr lang="en-US" sz="3000" dirty="0" smtClean="0">
                <a:solidFill>
                  <a:srgbClr val="FF6600"/>
                </a:solidFill>
                <a:latin typeface="Arial" charset="0"/>
              </a:rPr>
              <a:t>core64</a:t>
            </a:r>
          </a:p>
          <a:p>
            <a:pPr marL="855663" lvl="1" indent="-457200" defTabSz="4176713" fontAlgn="base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6600"/>
                </a:solidFill>
                <a:latin typeface="Arial" charset="0"/>
              </a:rPr>
              <a:t>SST</a:t>
            </a:r>
            <a:endParaRPr lang="en-US" sz="300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22108361" y="17810784"/>
            <a:ext cx="16220239" cy="892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HMC/CMC TESTBEDS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9" name="Content Placeholder 2"/>
          <p:cNvSpPr txBox="1">
            <a:spLocks/>
          </p:cNvSpPr>
          <p:nvPr/>
        </p:nvSpPr>
        <p:spPr bwMode="auto">
          <a:xfrm>
            <a:off x="29270778" y="26424744"/>
            <a:ext cx="7533822" cy="420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15900" lvl="1" indent="0">
              <a:lnSpc>
                <a:spcPct val="150000"/>
              </a:lnSpc>
              <a:spcBef>
                <a:spcPts val="200"/>
              </a:spcBef>
              <a:buClr>
                <a:srgbClr val="FF6600"/>
              </a:buClr>
              <a:buSzPct val="90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40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Task B: CMC prototyping</a:t>
            </a:r>
          </a:p>
          <a:p>
            <a:pPr marL="738188" lvl="2" indent="-3063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Design-space exploration using software simulation and Task-A testbeds</a:t>
            </a:r>
          </a:p>
          <a:p>
            <a:pPr marL="738188" lvl="2" indent="-3063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Develop CMC prototypes on FPGA &amp; evaluate different designs based on key application requirements</a:t>
            </a:r>
          </a:p>
        </p:txBody>
      </p:sp>
      <p:sp>
        <p:nvSpPr>
          <p:cNvPr id="150" name="Content Placeholder 2"/>
          <p:cNvSpPr txBox="1">
            <a:spLocks/>
          </p:cNvSpPr>
          <p:nvPr/>
        </p:nvSpPr>
        <p:spPr bwMode="auto">
          <a:xfrm>
            <a:off x="20878800" y="26424744"/>
            <a:ext cx="7364832" cy="250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15900" lvl="1" indent="0">
              <a:lnSpc>
                <a:spcPct val="150000"/>
              </a:lnSpc>
              <a:spcBef>
                <a:spcPts val="200"/>
              </a:spcBef>
              <a:buClr>
                <a:srgbClr val="FF6600"/>
              </a:buClr>
              <a:buSzPct val="90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40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Task A: </a:t>
            </a:r>
            <a:r>
              <a:rPr lang="en-US" sz="4000" dirty="0" smtClean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Memory-mapped HMC</a:t>
            </a:r>
            <a:endParaRPr lang="en-US" sz="4000" dirty="0">
              <a:solidFill>
                <a:srgbClr val="FF6600"/>
              </a:solidFill>
              <a:latin typeface="Arial" charset="0"/>
              <a:ea typeface="DejaVu Sans" charset="0"/>
              <a:cs typeface="DejaVu Sans" charset="0"/>
            </a:endParaRPr>
          </a:p>
          <a:p>
            <a:pPr marL="738188" lvl="2" indent="-3063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Enable HMC access from host </a:t>
            </a:r>
          </a:p>
          <a:p>
            <a:pPr marL="738188" lvl="2" indent="-3063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Measure &amp; report HMC access time</a:t>
            </a:r>
          </a:p>
        </p:txBody>
      </p:sp>
      <p:sp>
        <p:nvSpPr>
          <p:cNvPr id="172" name="Content Placeholder 2"/>
          <p:cNvSpPr txBox="1">
            <a:spLocks/>
          </p:cNvSpPr>
          <p:nvPr/>
        </p:nvSpPr>
        <p:spPr bwMode="auto">
          <a:xfrm>
            <a:off x="838200" y="19812000"/>
            <a:ext cx="9990769" cy="28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109788" lvl="1" indent="-1893888">
              <a:spcBef>
                <a:spcPts val="200"/>
              </a:spcBef>
              <a:buClr>
                <a:srgbClr val="FF6600"/>
              </a:buClr>
              <a:buSzPct val="90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Method </a:t>
            </a:r>
            <a:r>
              <a:rPr lang="en-US" sz="3200" dirty="0" smtClean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1</a:t>
            </a:r>
            <a:r>
              <a:rPr lang="en-US" sz="32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: “Direct” HMC access from host via </a:t>
            </a:r>
            <a:r>
              <a:rPr lang="en-US" sz="3200" dirty="0" smtClean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/>
            </a:r>
            <a:br>
              <a:rPr lang="en-US" sz="3200" dirty="0" smtClean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</a:br>
            <a:r>
              <a:rPr lang="en-US" sz="3200" dirty="0" smtClean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HIX</a:t>
            </a:r>
            <a:r>
              <a:rPr lang="en-US" sz="32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* core on FPGA</a:t>
            </a:r>
          </a:p>
          <a:p>
            <a:pPr marL="750888" lvl="2" indent="-3190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Use same virtual addresses for memory locations</a:t>
            </a:r>
          </a:p>
          <a:p>
            <a:pPr marL="750888" lvl="2" indent="-3190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Independent of user app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on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FPGA</a:t>
            </a:r>
          </a:p>
          <a:p>
            <a:pPr marL="750888" lvl="2" indent="-3190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Provided by Convey for Merlin board 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1696" y="23033352"/>
            <a:ext cx="8737904" cy="2493648"/>
          </a:xfrm>
          <a:prstGeom prst="rect">
            <a:avLst/>
          </a:prstGeom>
        </p:spPr>
      </p:pic>
      <p:sp>
        <p:nvSpPr>
          <p:cNvPr id="173" name="Rounded Rectangle 172"/>
          <p:cNvSpPr/>
          <p:nvPr/>
        </p:nvSpPr>
        <p:spPr>
          <a:xfrm>
            <a:off x="567821" y="25841569"/>
            <a:ext cx="13408894" cy="6440961"/>
          </a:xfrm>
          <a:prstGeom prst="roundRect">
            <a:avLst>
              <a:gd name="adj" fmla="val 782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178122" fontAlgn="auto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" y="26520280"/>
            <a:ext cx="7467600" cy="548372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26289000" y="4800600"/>
            <a:ext cx="12573000" cy="12420600"/>
          </a:xfrm>
          <a:prstGeom prst="roundRect">
            <a:avLst>
              <a:gd name="adj" fmla="val 7821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816" y="23220356"/>
            <a:ext cx="9290084" cy="1880607"/>
          </a:xfrm>
          <a:prstGeom prst="rect">
            <a:avLst/>
          </a:prstGeom>
        </p:spPr>
      </p:pic>
      <p:sp>
        <p:nvSpPr>
          <p:cNvPr id="174" name="Content Placeholder 2"/>
          <p:cNvSpPr txBox="1">
            <a:spLocks/>
          </p:cNvSpPr>
          <p:nvPr/>
        </p:nvSpPr>
        <p:spPr bwMode="auto">
          <a:xfrm>
            <a:off x="10828969" y="19812000"/>
            <a:ext cx="8906390" cy="286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44738" lvl="1" indent="-2128838">
              <a:spcBef>
                <a:spcPts val="200"/>
              </a:spcBef>
              <a:buClr>
                <a:srgbClr val="FF6600"/>
              </a:buClr>
              <a:buSzPct val="90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 smtClean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Method </a:t>
            </a:r>
            <a:r>
              <a:rPr lang="en-US" sz="3200" dirty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#2: Access HMC via user-built FPGA app from host</a:t>
            </a:r>
          </a:p>
          <a:p>
            <a:pPr marL="750888" lvl="2" indent="-319088">
              <a:spcBef>
                <a:spcPts val="6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Need to develop FPGA app</a:t>
            </a:r>
          </a:p>
          <a:p>
            <a:pPr marL="750888" lvl="2" indent="-3190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Flexible functionality</a:t>
            </a:r>
          </a:p>
          <a:p>
            <a:pPr marL="750888" lvl="2" indent="-319088">
              <a:spcBef>
                <a:spcPts val="200"/>
              </a:spcBef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Higher performance</a:t>
            </a:r>
          </a:p>
        </p:txBody>
      </p:sp>
      <p:graphicFrame>
        <p:nvGraphicFramePr>
          <p:cNvPr id="237" name="Table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80246"/>
              </p:ext>
            </p:extLst>
          </p:nvPr>
        </p:nvGraphicFramePr>
        <p:xfrm>
          <a:off x="14249400" y="26025399"/>
          <a:ext cx="5638801" cy="60183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583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59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45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3697">
                <a:tc>
                  <a:txBody>
                    <a:bodyPr/>
                    <a:lstStyle/>
                    <a:p>
                      <a:pPr marL="0" algn="ctr" defTabSz="4178122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178122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Convey Merlin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178122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PICO AC-510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FPGA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Altera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Arria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10 GX1150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Xilinx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Kintex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Ultrascale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060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 Cells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1150 K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725 K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BRAM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 Mb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Mb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Transceivers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17.4 Gb/s (96)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16.3 Gb/s (32)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DSPs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3036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2760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7520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HMC Links, Lanes per Link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2, 16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2, 8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Bandwidth per Lane**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Gb/s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Gb/s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Bandwidth**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GB/s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GB/s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GB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GB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PCI Gen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Bandwidth**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7.88 GB/s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7.88 GB/s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Tools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HDLs &amp; Convey HT*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HDLs &amp; OpenCL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51722"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avail.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Oct. 13, 2015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81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end of 2015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51" name="Rounded Rectangle 150"/>
          <p:cNvSpPr/>
          <p:nvPr/>
        </p:nvSpPr>
        <p:spPr>
          <a:xfrm>
            <a:off x="21183600" y="4800600"/>
            <a:ext cx="4648200" cy="12725400"/>
          </a:xfrm>
          <a:prstGeom prst="roundRect">
            <a:avLst>
              <a:gd name="adj" fmla="val 7821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412200" y="5029200"/>
            <a:ext cx="4419600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lvl="1" indent="-339725">
              <a:spcBef>
                <a:spcPts val="200"/>
              </a:spcBef>
              <a:buClr>
                <a:srgbClr val="FF6600"/>
              </a:buClr>
              <a:buSzPct val="90000"/>
              <a:buFont typeface="Arial" pitchFamily="34" charset="0"/>
              <a:buChar char="•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8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Custom memory cube with in-memory processing capability</a:t>
            </a:r>
          </a:p>
          <a:p>
            <a:pPr marL="387350" lvl="1" indent="-339725">
              <a:spcBef>
                <a:spcPts val="200"/>
              </a:spcBef>
              <a:buClr>
                <a:srgbClr val="FF6600"/>
              </a:buClr>
              <a:buSzPct val="90000"/>
              <a:buFont typeface="Arial" pitchFamily="34" charset="0"/>
              <a:buChar char="•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sz="1800" dirty="0" smtClean="0">
              <a:solidFill>
                <a:srgbClr val="FF6600"/>
              </a:solidFill>
              <a:ea typeface="DejaVu Sans" charset="0"/>
              <a:cs typeface="DejaVu Sans" charset="0"/>
            </a:endParaRPr>
          </a:p>
          <a:p>
            <a:pPr marL="387350" lvl="1" indent="-339725">
              <a:spcBef>
                <a:spcPts val="200"/>
              </a:spcBef>
              <a:buClr>
                <a:srgbClr val="FF6600"/>
              </a:buClr>
              <a:buSzPct val="90000"/>
              <a:buFont typeface="Arial" pitchFamily="34" charset="0"/>
              <a:buChar char="•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8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Ground </a:t>
            </a:r>
            <a:r>
              <a:rPr lang="en-US" sz="28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work involves</a:t>
            </a:r>
          </a:p>
          <a:p>
            <a:pPr marL="750888" lvl="1" indent="-325438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itchFamily="2" charset="2"/>
              <a:buChar char="§"/>
              <a:tabLst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Choosing	software simulators for design-space exploration</a:t>
            </a:r>
          </a:p>
          <a:p>
            <a:pPr marL="750888" lvl="1" indent="-325438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itchFamily="2" charset="2"/>
              <a:buChar char="§"/>
              <a:tabLst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Processor benchmarking with focus on memory bandwidth and power 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6746200" y="5353050"/>
            <a:ext cx="11963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1" indent="-927100"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7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ARM64: Juno ADP – </a:t>
            </a:r>
            <a:r>
              <a:rPr lang="en-US" sz="2700" dirty="0" smtClean="0">
                <a:solidFill>
                  <a:srgbClr val="000000"/>
                </a:solidFill>
                <a:cs typeface="Arial" charset="0"/>
              </a:rPr>
              <a:t>6 core </a:t>
            </a:r>
            <a:r>
              <a:rPr lang="en-US" sz="2700" dirty="0" err="1" smtClean="0">
                <a:solidFill>
                  <a:srgbClr val="000000"/>
                </a:solidFill>
                <a:cs typeface="Arial" charset="0"/>
              </a:rPr>
              <a:t>big.LITTLE</a:t>
            </a:r>
            <a:r>
              <a:rPr lang="en-US" sz="2700" dirty="0" smtClean="0">
                <a:solidFill>
                  <a:srgbClr val="000000"/>
                </a:solidFill>
                <a:cs typeface="Arial" charset="0"/>
              </a:rPr>
              <a:t> architecture: 2 low-power consuming Cortex A53 cores, 4 high-performance Cortex A57 cores;</a:t>
            </a:r>
            <a:br>
              <a:rPr lang="en-US" sz="2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2700" dirty="0" smtClean="0">
                <a:solidFill>
                  <a:srgbClr val="000000"/>
                </a:solidFill>
                <a:cs typeface="Arial" charset="0"/>
              </a:rPr>
              <a:t>1.1GHz max. operating frequency</a:t>
            </a:r>
            <a:endParaRPr lang="en-US" sz="2700" dirty="0" smtClean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</p:txBody>
      </p:sp>
      <p:graphicFrame>
        <p:nvGraphicFramePr>
          <p:cNvPr id="162" name="Chart 1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138841"/>
              </p:ext>
            </p:extLst>
          </p:nvPr>
        </p:nvGraphicFramePr>
        <p:xfrm>
          <a:off x="26593800" y="6705600"/>
          <a:ext cx="5715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65" name="TextBox 164"/>
          <p:cNvSpPr txBox="1"/>
          <p:nvPr/>
        </p:nvSpPr>
        <p:spPr>
          <a:xfrm>
            <a:off x="26212800" y="14028430"/>
            <a:ext cx="3200400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lvl="1" indent="0"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>RISC-V: Rocket Core –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Emulated on</a:t>
            </a:r>
            <a:r>
              <a:rPr lang="en-US" sz="2400" dirty="0" smtClean="0"/>
              <a:t> Xilinx Zynq-7020 FPGA SoC Operating at 25MHz</a:t>
            </a:r>
          </a:p>
          <a:p>
            <a:pPr marL="215900" lvl="1" indent="0"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400" dirty="0" smtClean="0"/>
              <a:t>5 stage, in-order execution pipeline</a:t>
            </a:r>
            <a:r>
              <a:rPr lang="en-US" sz="18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  <a:t/>
            </a:r>
            <a:br>
              <a:rPr lang="en-US" sz="1800" dirty="0" smtClean="0">
                <a:solidFill>
                  <a:srgbClr val="FF6600"/>
                </a:solidFill>
                <a:ea typeface="DejaVu Sans" charset="0"/>
                <a:cs typeface="DejaVu Sans" charset="0"/>
              </a:rPr>
            </a:b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graphicFrame>
        <p:nvGraphicFramePr>
          <p:cNvPr id="167" name="Char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4121"/>
              </p:ext>
            </p:extLst>
          </p:nvPr>
        </p:nvGraphicFramePr>
        <p:xfrm>
          <a:off x="33299400" y="13868400"/>
          <a:ext cx="5257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69" name="Chart 168"/>
          <p:cNvGraphicFramePr/>
          <p:nvPr/>
        </p:nvGraphicFramePr>
        <p:xfrm>
          <a:off x="29260800" y="13868400"/>
          <a:ext cx="3962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155" name="Picture 1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02525" y="9601200"/>
            <a:ext cx="3872075" cy="7240089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1183600" y="16840200"/>
            <a:ext cx="499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CMC Prototype</a:t>
            </a:r>
            <a:endParaRPr lang="en-US" sz="2800" b="1" dirty="0"/>
          </a:p>
        </p:txBody>
      </p:sp>
      <p:sp>
        <p:nvSpPr>
          <p:cNvPr id="168" name="Content Placeholder 2"/>
          <p:cNvSpPr txBox="1">
            <a:spLocks/>
          </p:cNvSpPr>
          <p:nvPr/>
        </p:nvSpPr>
        <p:spPr bwMode="auto">
          <a:xfrm>
            <a:off x="29718000" y="4800600"/>
            <a:ext cx="8267700" cy="69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15900" lvl="1" indent="0" algn="ctr">
              <a:spcBef>
                <a:spcPts val="200"/>
              </a:spcBef>
              <a:buClr>
                <a:srgbClr val="FF6600"/>
              </a:buClr>
              <a:buSzPct val="90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500" b="1" dirty="0" smtClean="0">
                <a:solidFill>
                  <a:srgbClr val="215968"/>
                </a:solidFill>
                <a:latin typeface="Arial" charset="0"/>
                <a:ea typeface="DejaVu Sans" charset="0"/>
                <a:cs typeface="DejaVu Sans" charset="0"/>
              </a:rPr>
              <a:t>Pro</a:t>
            </a:r>
            <a:r>
              <a:rPr lang="en-US" altLang="en-US" sz="35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ce</a:t>
            </a:r>
            <a:r>
              <a:rPr lang="en-US" altLang="en-US" sz="3500" b="1" dirty="0" smtClean="0">
                <a:solidFill>
                  <a:srgbClr val="215968"/>
                </a:solidFill>
                <a:latin typeface="Arial" charset="0"/>
                <a:ea typeface="DejaVu Sans" charset="0"/>
                <a:cs typeface="DejaVu Sans" charset="0"/>
              </a:rPr>
              <a:t>ssor Benchmarking</a:t>
            </a:r>
            <a:endParaRPr lang="en-US" altLang="en-US" sz="3500" b="1" dirty="0">
              <a:solidFill>
                <a:srgbClr val="215968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170" name="Picture 8" descr="http://www.micron.com/~/media/track-3-images/in_line-images/mergers-and-acquisitions/500_x_120_convey_is_now_micron_logo.jpg?la=e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120" y="27622804"/>
            <a:ext cx="2697480" cy="6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800" y="30980505"/>
            <a:ext cx="2743200" cy="1342572"/>
          </a:xfrm>
          <a:prstGeom prst="rect">
            <a:avLst/>
          </a:prstGeom>
        </p:spPr>
      </p:pic>
      <p:pic>
        <p:nvPicPr>
          <p:cNvPr id="17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909" y="31129422"/>
            <a:ext cx="3321691" cy="13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10" descr="http://sst.sandia.gov/images/sst-logo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643" y="23343820"/>
            <a:ext cx="2358757" cy="13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8" descr="https://www.arm.com/assets/images/gem5_logo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453" y="22908361"/>
            <a:ext cx="1318347" cy="146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Content Placeholder 2"/>
          <p:cNvSpPr txBox="1">
            <a:spLocks/>
          </p:cNvSpPr>
          <p:nvPr/>
        </p:nvSpPr>
        <p:spPr>
          <a:xfrm>
            <a:off x="8077200" y="26136600"/>
            <a:ext cx="6248400" cy="6091028"/>
          </a:xfrm>
          <a:prstGeom prst="rect">
            <a:avLst/>
          </a:prstGeom>
        </p:spPr>
        <p:txBody>
          <a:bodyPr vert="horz" lIns="417817" tIns="208904" rIns="417817" bIns="208904" rtlCol="0">
            <a:noAutofit/>
          </a:bodyPr>
          <a:lstStyle/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GUPS</a:t>
            </a:r>
          </a:p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Host code taken from HPCC suite</a:t>
            </a:r>
          </a:p>
          <a:p>
            <a:pPr marL="177800" marR="0" lvl="0" indent="-177800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Modified host code to test both methods</a:t>
            </a:r>
          </a:p>
          <a:p>
            <a:pPr marL="1566797" indent="-1566797" defTabSz="4178122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6600"/>
                </a:solidFill>
                <a:latin typeface="+mn-lt"/>
              </a:rPr>
              <a:t>Parameters</a:t>
            </a:r>
          </a:p>
          <a:p>
            <a:pPr marL="177800" marR="0" lvl="0" indent="-177800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Table/Field size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b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29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8-byte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</a:t>
            </a:r>
          </a:p>
          <a:p>
            <a:pPr marL="1566797" marR="0" lvl="0" indent="-1566797" algn="l" defTabSz="417812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Number of updates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x table size</a:t>
            </a:r>
          </a:p>
          <a:p>
            <a:pPr marL="1566797" marR="0" lvl="0" indent="-1566797" defTabSz="417812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rgbClr val="FF6600"/>
                </a:solidFill>
                <a:latin typeface="+mn-lt"/>
              </a:rPr>
              <a:t>Power </a:t>
            </a:r>
          </a:p>
          <a:p>
            <a:pPr marL="177800" marR="0" lvl="0" indent="-177800" algn="l" defTabSz="41781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Measured for entire board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Idle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~54 Watts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Busy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~59 Watts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17311" y="3159257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 Scale graph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68000" y="11336581"/>
            <a:ext cx="8954307" cy="6494219"/>
          </a:xfrm>
          <a:prstGeom prst="rect">
            <a:avLst/>
          </a:prstGeom>
        </p:spPr>
      </p:pic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2133599" y="25358100"/>
            <a:ext cx="10134602" cy="892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 smtClean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 Results</a:t>
            </a:r>
            <a:endParaRPr lang="en-US" sz="5000" b="1" dirty="0">
              <a:solidFill>
                <a:srgbClr val="00206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67" name="Picture 4" descr="Back Hom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0" y="22865636"/>
            <a:ext cx="1460205" cy="146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idel.com/images/CHREC_Logo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725" y="31575366"/>
            <a:ext cx="31432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psych.ufl.edu/~dpdevine/home/logo.bmp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9981" y="30879905"/>
            <a:ext cx="3103419" cy="5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Content Placeholder 2"/>
          <p:cNvSpPr txBox="1">
            <a:spLocks/>
          </p:cNvSpPr>
          <p:nvPr/>
        </p:nvSpPr>
        <p:spPr bwMode="auto">
          <a:xfrm>
            <a:off x="21891585" y="31165800"/>
            <a:ext cx="3864015" cy="115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15900" lvl="1" indent="0">
              <a:lnSpc>
                <a:spcPct val="150000"/>
              </a:lnSpc>
              <a:spcBef>
                <a:spcPts val="200"/>
              </a:spcBef>
              <a:buClr>
                <a:srgbClr val="FF6600"/>
              </a:buClr>
              <a:buSzPct val="90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4000" dirty="0" smtClean="0">
                <a:solidFill>
                  <a:srgbClr val="FF6600"/>
                </a:solidFill>
                <a:latin typeface="Arial" charset="0"/>
                <a:ea typeface="DejaVu Sans" charset="0"/>
                <a:cs typeface="DejaVu Sans" charset="0"/>
              </a:rPr>
              <a:t>Members e.g.,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graphicFrame>
        <p:nvGraphicFramePr>
          <p:cNvPr id="115" name="Chart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082448"/>
              </p:ext>
            </p:extLst>
          </p:nvPr>
        </p:nvGraphicFramePr>
        <p:xfrm>
          <a:off x="26593800" y="10439400"/>
          <a:ext cx="5791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2069244159"/>
              </p:ext>
            </p:extLst>
          </p:nvPr>
        </p:nvGraphicFramePr>
        <p:xfrm>
          <a:off x="32842200" y="10439400"/>
          <a:ext cx="5638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118" name="Chart 117"/>
          <p:cNvGraphicFramePr/>
          <p:nvPr/>
        </p:nvGraphicFramePr>
        <p:xfrm>
          <a:off x="32842200" y="6705600"/>
          <a:ext cx="5638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45278</TotalTime>
  <Words>557</Words>
  <Application>Microsoft Office PowerPoint</Application>
  <PresentationFormat>Custom</PresentationFormat>
  <Paragraphs>146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新細明體</vt:lpstr>
      <vt:lpstr>Arial</vt:lpstr>
      <vt:lpstr>Arial Narrow</vt:lpstr>
      <vt:lpstr>Calibri</vt:lpstr>
      <vt:lpstr>DejaVu Sans</vt:lpstr>
      <vt:lpstr>Wingdings</vt:lpstr>
      <vt:lpstr>Office Theme</vt:lpstr>
      <vt:lpstr>PowerPoint Presentation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</dc:creator>
  <cp:lastModifiedBy>Gongyu david wang</cp:lastModifiedBy>
  <cp:revision>1201</cp:revision>
  <dcterms:created xsi:type="dcterms:W3CDTF">2008-11-08T15:46:07Z</dcterms:created>
  <dcterms:modified xsi:type="dcterms:W3CDTF">2015-11-25T19:11:41Z</dcterms:modified>
</cp:coreProperties>
</file>