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809" r:id="rId2"/>
  </p:sldMasterIdLst>
  <p:notesMasterIdLst>
    <p:notesMasterId r:id="rId15"/>
  </p:notesMasterIdLst>
  <p:handoutMasterIdLst>
    <p:handoutMasterId r:id="rId16"/>
  </p:handoutMasterIdLst>
  <p:sldIdLst>
    <p:sldId id="544" r:id="rId3"/>
    <p:sldId id="559" r:id="rId4"/>
    <p:sldId id="570" r:id="rId5"/>
    <p:sldId id="573" r:id="rId6"/>
    <p:sldId id="577" r:id="rId7"/>
    <p:sldId id="562" r:id="rId8"/>
    <p:sldId id="569" r:id="rId9"/>
    <p:sldId id="575" r:id="rId10"/>
    <p:sldId id="565" r:id="rId11"/>
    <p:sldId id="566" r:id="rId12"/>
    <p:sldId id="567" r:id="rId13"/>
    <p:sldId id="578"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BB0"/>
    <a:srgbClr val="FF4A00"/>
    <a:srgbClr val="FF6600"/>
    <a:srgbClr val="FF814D"/>
    <a:srgbClr val="FF4747"/>
    <a:srgbClr val="FF6161"/>
    <a:srgbClr val="7BED91"/>
    <a:srgbClr val="FFD966"/>
    <a:srgbClr val="8FAADC"/>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3" autoAdjust="0"/>
    <p:restoredTop sz="94383" autoAdjust="0"/>
  </p:normalViewPr>
  <p:slideViewPr>
    <p:cSldViewPr>
      <p:cViewPr varScale="1">
        <p:scale>
          <a:sx n="106" d="100"/>
          <a:sy n="106" d="100"/>
        </p:scale>
        <p:origin x="-18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32" y="7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619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619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619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86300B-BD42-4E34-A8B8-3DA27BD9E9F7}" type="slidenum">
              <a:rPr lang="en-US"/>
              <a:pPr>
                <a:defRPr/>
              </a:pPr>
              <a:t>‹#›</a:t>
            </a:fld>
            <a:endParaRPr lang="en-US"/>
          </a:p>
        </p:txBody>
      </p:sp>
    </p:spTree>
    <p:extLst>
      <p:ext uri="{BB962C8B-B14F-4D97-AF65-F5344CB8AC3E}">
        <p14:creationId xmlns:p14="http://schemas.microsoft.com/office/powerpoint/2010/main" val="383316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547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54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11D969F-8327-402D-81D2-D765D141DA89}" type="slidenum">
              <a:rPr lang="en-US"/>
              <a:pPr>
                <a:defRPr/>
              </a:pPr>
              <a:t>‹#›</a:t>
            </a:fld>
            <a:endParaRPr lang="en-US"/>
          </a:p>
        </p:txBody>
      </p:sp>
    </p:spTree>
    <p:extLst>
      <p:ext uri="{BB962C8B-B14F-4D97-AF65-F5344CB8AC3E}">
        <p14:creationId xmlns:p14="http://schemas.microsoft.com/office/powerpoint/2010/main" val="3058546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D969F-8327-402D-81D2-D765D141DA89}" type="slidenum">
              <a:rPr lang="en-US" smtClean="0"/>
              <a:pPr>
                <a:defRPr/>
              </a:pPr>
              <a:t>1</a:t>
            </a:fld>
            <a:endParaRPr lang="en-US"/>
          </a:p>
        </p:txBody>
      </p:sp>
    </p:spTree>
    <p:extLst>
      <p:ext uri="{BB962C8B-B14F-4D97-AF65-F5344CB8AC3E}">
        <p14:creationId xmlns:p14="http://schemas.microsoft.com/office/powerpoint/2010/main" val="48799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D969F-8327-402D-81D2-D765D141DA89}" type="slidenum">
              <a:rPr lang="en-US"/>
              <a:pPr>
                <a:defRPr/>
              </a:pPr>
              <a:t>10</a:t>
            </a:fld>
            <a:endParaRPr lang="en-US"/>
          </a:p>
        </p:txBody>
      </p:sp>
    </p:spTree>
    <p:extLst>
      <p:ext uri="{BB962C8B-B14F-4D97-AF65-F5344CB8AC3E}">
        <p14:creationId xmlns:p14="http://schemas.microsoft.com/office/powerpoint/2010/main" val="1877435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B1AEEC-E6E7-4897-ACFA-211E4157F21F}" type="slidenum">
              <a:rPr lang="en-US" smtClean="0"/>
              <a:pPr>
                <a:defRPr/>
              </a:pPr>
              <a:t>11</a:t>
            </a:fld>
            <a:endParaRPr lang="en-US"/>
          </a:p>
        </p:txBody>
      </p:sp>
    </p:spTree>
    <p:extLst>
      <p:ext uri="{BB962C8B-B14F-4D97-AF65-F5344CB8AC3E}">
        <p14:creationId xmlns:p14="http://schemas.microsoft.com/office/powerpoint/2010/main" val="129716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p:spPr>
        <p:txBody>
          <a:bodyPr/>
          <a:lstStyle/>
          <a:p>
            <a:pPr eaLnBrk="1" hangingPunct="1"/>
            <a:endParaRPr lang="en-US" dirty="0" smtClean="0"/>
          </a:p>
        </p:txBody>
      </p:sp>
      <p:sp>
        <p:nvSpPr>
          <p:cNvPr id="7172" name="Slide Number Placeholder 3"/>
          <p:cNvSpPr>
            <a:spLocks noGrp="1"/>
          </p:cNvSpPr>
          <p:nvPr>
            <p:ph type="sldNum" sz="quarter" idx="5"/>
          </p:nvPr>
        </p:nvSpPr>
        <p:spPr>
          <a:noFill/>
        </p:spPr>
        <p:txBody>
          <a:bodyPr/>
          <a:lstStyle/>
          <a:p>
            <a:fld id="{C9CA9914-54E4-4E33-BCAA-4C8E20CB1729}" type="slidenum">
              <a:rPr lang="en-US" smtClean="0">
                <a:solidFill>
                  <a:srgbClr val="000000"/>
                </a:solidFill>
              </a:rPr>
              <a:pPr/>
              <a:t>12</a:t>
            </a:fld>
            <a:endParaRPr lang="en-US" smtClean="0">
              <a:solidFill>
                <a:srgbClr val="000000"/>
              </a:solidFill>
            </a:endParaRPr>
          </a:p>
        </p:txBody>
      </p:sp>
    </p:spTree>
    <p:extLst>
      <p:ext uri="{BB962C8B-B14F-4D97-AF65-F5344CB8AC3E}">
        <p14:creationId xmlns:p14="http://schemas.microsoft.com/office/powerpoint/2010/main" val="172063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motivation for the F3</a:t>
            </a:r>
            <a:r>
              <a:rPr lang="en-US" baseline="0" dirty="0" smtClean="0"/>
              <a:t> group for next year is the topic of a birds-of-a-feature (BOF) at the Supercomputing Conference SC14 in New Orleans last month, the resurgence in reconfigurable supercomputing, as a result from:</a:t>
            </a:r>
          </a:p>
          <a:p>
            <a:pPr marL="292608" lvl="0" indent="-171450" eaLnBrk="1" hangingPunct="1">
              <a:spcBef>
                <a:spcPts val="600"/>
              </a:spcBef>
              <a:buFont typeface="Arial" panose="020B0604020202020204" pitchFamily="34" charset="0"/>
              <a:buChar char="•"/>
            </a:pPr>
            <a:r>
              <a:rPr lang="en-US" sz="1200" spc="-80" dirty="0" smtClean="0">
                <a:solidFill>
                  <a:srgbClr val="FF3300"/>
                </a:solidFill>
              </a:rPr>
              <a:t>Demands from </a:t>
            </a:r>
            <a:r>
              <a:rPr lang="en-US" sz="1200" spc="-80" dirty="0" smtClean="0">
                <a:solidFill>
                  <a:srgbClr val="0021A5"/>
                </a:solidFill>
              </a:rPr>
              <a:t>Big Data </a:t>
            </a:r>
            <a:r>
              <a:rPr lang="en-US" sz="1200" spc="-80" dirty="0" smtClean="0">
                <a:solidFill>
                  <a:srgbClr val="FF3300"/>
                </a:solidFill>
              </a:rPr>
              <a:t>applications</a:t>
            </a:r>
          </a:p>
          <a:p>
            <a:pPr marL="292608" lvl="0" indent="-171450" eaLnBrk="1" hangingPunct="1">
              <a:spcBef>
                <a:spcPts val="600"/>
              </a:spcBef>
              <a:buFont typeface="Arial" panose="020B0604020202020204" pitchFamily="34" charset="0"/>
              <a:buChar char="•"/>
            </a:pPr>
            <a:r>
              <a:rPr lang="en-US" sz="1200" spc="-80" dirty="0" smtClean="0">
                <a:solidFill>
                  <a:srgbClr val="FF3300"/>
                </a:solidFill>
              </a:rPr>
              <a:t>Demands from </a:t>
            </a:r>
            <a:r>
              <a:rPr lang="en-US" sz="1200" spc="-80" dirty="0" smtClean="0">
                <a:solidFill>
                  <a:srgbClr val="0021A5"/>
                </a:solidFill>
              </a:rPr>
              <a:t>Extreme-scale Computation </a:t>
            </a:r>
            <a:r>
              <a:rPr lang="en-US" sz="1200" spc="-80" dirty="0" smtClean="0">
                <a:solidFill>
                  <a:srgbClr val="FF3300"/>
                </a:solidFill>
              </a:rPr>
              <a:t>(towards </a:t>
            </a:r>
            <a:r>
              <a:rPr lang="en-US" sz="1200" spc="-80" dirty="0" err="1" smtClean="0">
                <a:solidFill>
                  <a:srgbClr val="FF3300"/>
                </a:solidFill>
              </a:rPr>
              <a:t>Exascale</a:t>
            </a:r>
            <a:r>
              <a:rPr lang="en-US" sz="1200" spc="-80" dirty="0" smtClean="0">
                <a:solidFill>
                  <a:srgbClr val="FF3300"/>
                </a:solidFill>
              </a:rPr>
              <a:t>)</a:t>
            </a:r>
            <a:r>
              <a:rPr lang="en-US" sz="1200" spc="-80" dirty="0" smtClean="0">
                <a:solidFill>
                  <a:srgbClr val="0021A5"/>
                </a:solidFill>
              </a:rPr>
              <a:t> </a:t>
            </a:r>
          </a:p>
          <a:p>
            <a:pPr marL="292608" lvl="0" indent="-171450" eaLnBrk="1" hangingPunct="1">
              <a:spcBef>
                <a:spcPts val="600"/>
              </a:spcBef>
              <a:buFont typeface="Arial" panose="020B0604020202020204" pitchFamily="34" charset="0"/>
              <a:buChar char="•"/>
            </a:pPr>
            <a:r>
              <a:rPr lang="en-US" sz="1200" spc="-80" dirty="0" smtClean="0">
                <a:solidFill>
                  <a:srgbClr val="0021A5"/>
                </a:solidFill>
              </a:rPr>
              <a:t>Emerging</a:t>
            </a:r>
            <a:r>
              <a:rPr lang="en-US" sz="1200" spc="-80" dirty="0" smtClean="0">
                <a:solidFill>
                  <a:srgbClr val="FF4A00"/>
                </a:solidFill>
              </a:rPr>
              <a:t> </a:t>
            </a:r>
            <a:r>
              <a:rPr lang="en-US" sz="1200" spc="-80" dirty="0" smtClean="0">
                <a:solidFill>
                  <a:srgbClr val="FF3300"/>
                </a:solidFill>
              </a:rPr>
              <a:t>RSC players</a:t>
            </a:r>
            <a:r>
              <a:rPr lang="en-US" sz="1200" spc="-80" baseline="0" dirty="0" smtClean="0">
                <a:solidFill>
                  <a:srgbClr val="FF3300"/>
                </a:solidFill>
              </a:rPr>
              <a:t> and</a:t>
            </a:r>
            <a:r>
              <a:rPr lang="en-US" sz="1200" spc="-80" dirty="0" smtClean="0">
                <a:solidFill>
                  <a:srgbClr val="FF3300"/>
                </a:solidFill>
              </a:rPr>
              <a:t> innovations from major companies like IBM,</a:t>
            </a:r>
            <a:r>
              <a:rPr lang="en-US" sz="1200" spc="-80" baseline="0" dirty="0" smtClean="0">
                <a:solidFill>
                  <a:srgbClr val="FF3300"/>
                </a:solidFill>
              </a:rPr>
              <a:t> Microsoft, Google</a:t>
            </a:r>
            <a:r>
              <a:rPr lang="en-US" sz="1200" spc="-80" dirty="0" smtClean="0">
                <a:solidFill>
                  <a:srgbClr val="FF3300"/>
                </a:solidFill>
              </a:rPr>
              <a:t>, and Oracle &amp; new RSC applications</a:t>
            </a:r>
          </a:p>
          <a:p>
            <a:pPr marL="0" indent="0" eaLnBrk="1" hangingPunct="1">
              <a:spcBef>
                <a:spcPts val="600"/>
              </a:spcBef>
              <a:buFont typeface="Arial" panose="020B0604020202020204" pitchFamily="34" charset="0"/>
              <a:buNone/>
            </a:pPr>
            <a:r>
              <a:rPr lang="en-US" sz="1200" spc="-80" dirty="0" smtClean="0">
                <a:solidFill>
                  <a:srgbClr val="FF3300"/>
                </a:solidFill>
              </a:rPr>
              <a:t>The goal is to explore and advance some key technologies for</a:t>
            </a:r>
            <a:r>
              <a:rPr lang="en-US" sz="1200" spc="-80" baseline="0" dirty="0" smtClean="0">
                <a:solidFill>
                  <a:srgbClr val="FF3300"/>
                </a:solidFill>
              </a:rPr>
              <a:t> reconfigurable computing.</a:t>
            </a:r>
          </a:p>
          <a:p>
            <a:pPr marL="0" indent="0" eaLnBrk="1" hangingPunct="1">
              <a:spcBef>
                <a:spcPts val="600"/>
              </a:spcBef>
              <a:buFont typeface="Arial" panose="020B0604020202020204" pitchFamily="34" charset="0"/>
              <a:buNone/>
            </a:pPr>
            <a:r>
              <a:rPr lang="en-US" sz="1200" spc="-80" baseline="0" dirty="0" smtClean="0">
                <a:solidFill>
                  <a:srgbClr val="FF3300"/>
                </a:solidFill>
              </a:rPr>
              <a:t>   For demands from big data, …app and productivity studies</a:t>
            </a:r>
          </a:p>
          <a:p>
            <a:pPr marL="0" indent="0" eaLnBrk="1" hangingPunct="1">
              <a:spcBef>
                <a:spcPts val="600"/>
              </a:spcBef>
              <a:buFont typeface="Arial" panose="020B0604020202020204" pitchFamily="34" charset="0"/>
              <a:buNone/>
            </a:pPr>
            <a:r>
              <a:rPr lang="en-US" sz="1200" spc="-80" baseline="0" dirty="0" smtClean="0">
                <a:solidFill>
                  <a:srgbClr val="FF3300"/>
                </a:solidFill>
              </a:rPr>
              <a:t>   For demands from extreme-scale computing, … BE</a:t>
            </a:r>
          </a:p>
          <a:p>
            <a:pPr marL="0" indent="0" eaLnBrk="1" hangingPunct="1">
              <a:spcBef>
                <a:spcPts val="600"/>
              </a:spcBef>
              <a:buFont typeface="Arial" panose="020B0604020202020204" pitchFamily="34" charset="0"/>
              <a:buNone/>
            </a:pPr>
            <a:r>
              <a:rPr lang="en-US" sz="1200" spc="-80" baseline="0" dirty="0" smtClean="0">
                <a:solidFill>
                  <a:srgbClr val="FF3300"/>
                </a:solidFill>
              </a:rPr>
              <a:t>   Also for demands from big data, … </a:t>
            </a:r>
            <a:r>
              <a:rPr lang="en-US" sz="1200" spc="-80" baseline="0" dirty="0" err="1" smtClean="0">
                <a:solidFill>
                  <a:srgbClr val="FF3300"/>
                </a:solidFill>
              </a:rPr>
              <a:t>reconfig</a:t>
            </a:r>
            <a:r>
              <a:rPr lang="en-US" sz="1200" spc="-80" baseline="0" dirty="0" smtClean="0">
                <a:solidFill>
                  <a:srgbClr val="FF3300"/>
                </a:solidFill>
              </a:rPr>
              <a:t> interconnect</a:t>
            </a:r>
          </a:p>
          <a:p>
            <a:pPr marL="0" indent="0" eaLnBrk="1" hangingPunct="1">
              <a:spcBef>
                <a:spcPts val="600"/>
              </a:spcBef>
              <a:buFont typeface="Arial" panose="020B0604020202020204" pitchFamily="34" charset="0"/>
              <a:buNone/>
            </a:pPr>
            <a:r>
              <a:rPr lang="en-US" sz="1200" spc="-80" baseline="0" dirty="0" smtClean="0">
                <a:solidFill>
                  <a:srgbClr val="FF3300"/>
                </a:solidFill>
              </a:rPr>
              <a:t>The challenges are:</a:t>
            </a:r>
          </a:p>
          <a:p>
            <a:pPr marL="0" indent="0" eaLnBrk="1" hangingPunct="1">
              <a:spcBef>
                <a:spcPts val="600"/>
              </a:spcBef>
              <a:buFont typeface="Arial" panose="020B0604020202020204" pitchFamily="34" charset="0"/>
              <a:buNone/>
            </a:pPr>
            <a:r>
              <a:rPr lang="en-US" sz="1200" spc="-80" baseline="0" dirty="0" smtClean="0">
                <a:solidFill>
                  <a:srgbClr val="FF3300"/>
                </a:solidFill>
              </a:rPr>
              <a:t>   For app and </a:t>
            </a:r>
            <a:r>
              <a:rPr lang="en-US" sz="1200" spc="-80" baseline="0" dirty="0" err="1" smtClean="0">
                <a:solidFill>
                  <a:srgbClr val="FF3300"/>
                </a:solidFill>
              </a:rPr>
              <a:t>productiviity</a:t>
            </a:r>
            <a:r>
              <a:rPr lang="en-US" sz="1200" spc="-80" baseline="0" dirty="0" smtClean="0">
                <a:solidFill>
                  <a:srgbClr val="FF3300"/>
                </a:solidFill>
              </a:rPr>
              <a:t> studies ..</a:t>
            </a:r>
          </a:p>
          <a:p>
            <a:pPr marL="0" indent="0" eaLnBrk="1" hangingPunct="1">
              <a:spcBef>
                <a:spcPts val="600"/>
              </a:spcBef>
              <a:buFont typeface="Arial" panose="020B0604020202020204" pitchFamily="34" charset="0"/>
              <a:buNone/>
            </a:pPr>
            <a:r>
              <a:rPr lang="en-US" sz="1200" spc="-80" baseline="0" dirty="0" smtClean="0">
                <a:solidFill>
                  <a:srgbClr val="FF3300"/>
                </a:solidFill>
              </a:rPr>
              <a:t>   For BE …</a:t>
            </a:r>
          </a:p>
          <a:p>
            <a:pPr marL="0" indent="0" eaLnBrk="1" hangingPunct="1">
              <a:spcBef>
                <a:spcPts val="600"/>
              </a:spcBef>
              <a:buFont typeface="Arial" panose="020B0604020202020204" pitchFamily="34" charset="0"/>
              <a:buNone/>
            </a:pPr>
            <a:r>
              <a:rPr lang="en-US" sz="1200" spc="-80" baseline="0" dirty="0" smtClean="0">
                <a:solidFill>
                  <a:srgbClr val="FF3300"/>
                </a:solidFill>
              </a:rPr>
              <a:t>   For </a:t>
            </a:r>
            <a:r>
              <a:rPr lang="en-US" sz="1200" spc="-80" baseline="0" smtClean="0">
                <a:solidFill>
                  <a:srgbClr val="FF3300"/>
                </a:solidFill>
              </a:rPr>
              <a:t>rec interconnect …</a:t>
            </a:r>
            <a:endParaRPr lang="en-US" sz="1200" spc="-80" dirty="0" smtClean="0">
              <a:solidFill>
                <a:srgbClr val="FF3300"/>
              </a:solidFill>
            </a:endParaRPr>
          </a:p>
          <a:p>
            <a:endParaRPr lang="en-US" dirty="0"/>
          </a:p>
        </p:txBody>
      </p:sp>
      <p:sp>
        <p:nvSpPr>
          <p:cNvPr id="4" name="Slide Number Placeholder 3"/>
          <p:cNvSpPr>
            <a:spLocks noGrp="1"/>
          </p:cNvSpPr>
          <p:nvPr>
            <p:ph type="sldNum" sz="quarter" idx="10"/>
          </p:nvPr>
        </p:nvSpPr>
        <p:spPr/>
        <p:txBody>
          <a:bodyPr/>
          <a:lstStyle/>
          <a:p>
            <a:pPr>
              <a:defRPr/>
            </a:pPr>
            <a:fld id="{1EB1AEEC-E6E7-4897-ACFA-211E4157F21F}" type="slidenum">
              <a:rPr lang="en-US" smtClean="0"/>
              <a:pPr>
                <a:defRPr/>
              </a:pPr>
              <a:t>2</a:t>
            </a:fld>
            <a:endParaRPr lang="en-US"/>
          </a:p>
        </p:txBody>
      </p:sp>
    </p:spTree>
    <p:extLst>
      <p:ext uri="{BB962C8B-B14F-4D97-AF65-F5344CB8AC3E}">
        <p14:creationId xmlns:p14="http://schemas.microsoft.com/office/powerpoint/2010/main" val="393480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smtClean="0"/>
              <a:pPr>
                <a:defRPr/>
              </a:pPr>
              <a:t>3</a:t>
            </a:fld>
            <a:endParaRPr lang="en-US"/>
          </a:p>
        </p:txBody>
      </p:sp>
    </p:spTree>
    <p:extLst>
      <p:ext uri="{BB962C8B-B14F-4D97-AF65-F5344CB8AC3E}">
        <p14:creationId xmlns:p14="http://schemas.microsoft.com/office/powerpoint/2010/main" val="79412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a:t>
            </a:r>
            <a:r>
              <a:rPr lang="en-US"/>
              <a:t> - BE section:</a:t>
            </a:r>
            <a:endParaRPr lang="en-US" dirty="0"/>
          </a:p>
          <a:p>
            <a:r>
              <a:rPr lang="en-US"/>
              <a:t>- Could change it to Model, Validate, &amp; Predict</a:t>
            </a:r>
            <a:endParaRPr lang="en-US" dirty="0"/>
          </a:p>
          <a:p>
            <a:r>
              <a:rPr lang="en-US"/>
              <a:t>- ArchBEOs for various many-core processors</a:t>
            </a:r>
            <a:endParaRPr lang="en-US" dirty="0"/>
          </a:p>
          <a:p>
            <a:r>
              <a:rPr lang="en-US"/>
              <a:t>- Under ~10% error for device-level studies</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smtClean="0"/>
              <a:pPr>
                <a:defRPr/>
              </a:pPr>
              <a:t>4</a:t>
            </a:fld>
            <a:endParaRPr lang="en-US"/>
          </a:p>
        </p:txBody>
      </p:sp>
    </p:spTree>
    <p:extLst>
      <p:ext uri="{BB962C8B-B14F-4D97-AF65-F5344CB8AC3E}">
        <p14:creationId xmlns:p14="http://schemas.microsoft.com/office/powerpoint/2010/main" val="170141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1EB1AEEC-E6E7-4897-ACFA-211E4157F21F}" type="slidenum">
              <a:rPr lang="en-US">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109105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a:pPr>
                <a:defRPr/>
              </a:pPr>
              <a:t>6</a:t>
            </a:fld>
            <a:endParaRPr lang="en-US"/>
          </a:p>
        </p:txBody>
      </p:sp>
    </p:spTree>
    <p:extLst>
      <p:ext uri="{BB962C8B-B14F-4D97-AF65-F5344CB8AC3E}">
        <p14:creationId xmlns:p14="http://schemas.microsoft.com/office/powerpoint/2010/main" val="415151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3" indent="0" algn="l" defTabSz="914400" rtl="0" eaLnBrk="0" fontAlgn="base" latinLnBrk="0" hangingPunct="0">
              <a:lnSpc>
                <a:spcPct val="100000"/>
              </a:lnSpc>
              <a:spcBef>
                <a:spcPct val="30000"/>
              </a:spcBef>
              <a:spcAft>
                <a:spcPct val="0"/>
              </a:spcAft>
              <a:buClrTx/>
              <a:buSzTx/>
              <a:buFontTx/>
              <a:buNone/>
              <a:tabLst/>
              <a:defRPr/>
            </a:pPr>
            <a:r>
              <a:rPr lang="en-US" dirty="0" smtClean="0"/>
              <a:t>3Dinterconnection technology</a:t>
            </a:r>
          </a:p>
          <a:p>
            <a:pPr marL="0" marR="0" lvl="3" indent="0" algn="l" defTabSz="914400" rtl="0" eaLnBrk="0" fontAlgn="base" latinLnBrk="0" hangingPunct="0">
              <a:lnSpc>
                <a:spcPct val="100000"/>
              </a:lnSpc>
              <a:spcBef>
                <a:spcPct val="30000"/>
              </a:spcBef>
              <a:spcAft>
                <a:spcPct val="0"/>
              </a:spcAft>
              <a:buClrTx/>
              <a:buSzTx/>
              <a:buFontTx/>
              <a:buNone/>
              <a:tabLst/>
              <a:defRPr/>
            </a:pPr>
            <a:r>
              <a:rPr lang="en-US" dirty="0" smtClean="0"/>
              <a:t>HMC Gen 2: 8 DRAMs * 16 slices * 2 banks = 256 responders/ </a:t>
            </a:r>
            <a:r>
              <a:rPr lang="en-US" dirty="0" err="1" smtClean="0"/>
              <a:t>Acc</a:t>
            </a:r>
            <a:r>
              <a:rPr lang="en-US" dirty="0" smtClean="0"/>
              <a:t> to HMC</a:t>
            </a:r>
            <a:r>
              <a:rPr lang="en-US" baseline="0" dirty="0" smtClean="0"/>
              <a:t> 2.0 Documentation : 4GB has 256 banks, 8GB has 512 banks</a:t>
            </a:r>
            <a:endParaRPr lang="en-US" dirty="0" smtClean="0"/>
          </a:p>
          <a:p>
            <a:r>
              <a:rPr lang="en-US" dirty="0" smtClean="0"/>
              <a:t>Only</a:t>
            </a:r>
            <a:r>
              <a:rPr lang="en-US" baseline="0" dirty="0" smtClean="0"/>
              <a:t> challenge being system implementation may not be able to utilize the high BW it can provide – as can be seen comparing device metric and HMC BW of 320 GB/s</a:t>
            </a:r>
          </a:p>
          <a:p>
            <a:r>
              <a:rPr lang="en-US" baseline="0" dirty="0" smtClean="0"/>
              <a:t>Hence this project which aims to add PIM technology to HMC</a:t>
            </a:r>
          </a:p>
          <a:p>
            <a:endParaRPr lang="en-US" baseline="0" dirty="0" smtClean="0"/>
          </a:p>
          <a:p>
            <a:r>
              <a:rPr lang="en-US" u="sng" baseline="0" dirty="0" smtClean="0"/>
              <a:t>The project summary from Dr. George:</a:t>
            </a:r>
          </a:p>
          <a:p>
            <a:r>
              <a:rPr lang="en-US" dirty="0" smtClean="0"/>
              <a:t>This project focuses upon new forms of parallel processing and memory architectures to achieve an optimal combination of performance, power, and scalability for selected apps in computational science. We are exploring new ideas and technologies in hybrid memory cubes featuring an on-chip stack of memory and logic, such as technology from Micron and custom variants. The goal is to exploit performance and power advantages of custom memory/logic stacks, and of concepts in computational memory (C-RAM) or processor in memory (PIM) with them, and doing so by connecting and/or integrating processors such as 64-bit ARM and RISC-V. Research involves studies with device metrics and benchmarks, architecture modeling and simulation experiments, and </a:t>
            </a:r>
            <a:r>
              <a:rPr lang="en-US" dirty="0" err="1" smtClean="0"/>
              <a:t>testbed</a:t>
            </a:r>
            <a:r>
              <a:rPr lang="en-US" dirty="0" smtClean="0"/>
              <a:t> prototyping (via FPGAs) and evaluation. The project is being conducted in close collaboration with CHREC members at the Laboratory for Physical Sciences (LPS) in Maryland.</a:t>
            </a:r>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smtClean="0"/>
              <a:pPr>
                <a:defRPr/>
              </a:pPr>
              <a:t>7</a:t>
            </a:fld>
            <a:endParaRPr lang="en-US"/>
          </a:p>
        </p:txBody>
      </p:sp>
    </p:spTree>
    <p:extLst>
      <p:ext uri="{BB962C8B-B14F-4D97-AF65-F5344CB8AC3E}">
        <p14:creationId xmlns:p14="http://schemas.microsoft.com/office/powerpoint/2010/main" val="17379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(footnote: Structural Simulation Toolkit)</a:t>
            </a:r>
            <a:endParaRPr lang="en-US" kern="0" dirty="0" smtClean="0"/>
          </a:p>
          <a:p>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a:pPr>
                <a:defRPr/>
              </a:pPr>
              <a:t>8</a:t>
            </a:fld>
            <a:endParaRPr lang="en-US"/>
          </a:p>
        </p:txBody>
      </p:sp>
    </p:spTree>
    <p:extLst>
      <p:ext uri="{BB962C8B-B14F-4D97-AF65-F5344CB8AC3E}">
        <p14:creationId xmlns:p14="http://schemas.microsoft.com/office/powerpoint/2010/main" val="174201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1D969F-8327-402D-81D2-D765D141DA89}" type="slidenum">
              <a:rPr lang="en-US"/>
              <a:pPr>
                <a:defRPr/>
              </a:pPr>
              <a:t>9</a:t>
            </a:fld>
            <a:endParaRPr lang="en-US"/>
          </a:p>
        </p:txBody>
      </p:sp>
    </p:spTree>
    <p:extLst>
      <p:ext uri="{BB962C8B-B14F-4D97-AF65-F5344CB8AC3E}">
        <p14:creationId xmlns:p14="http://schemas.microsoft.com/office/powerpoint/2010/main" val="2098906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38100" cap="flat" cmpd="sng">
            <a:solidFill>
              <a:srgbClr val="FF4A00"/>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38100">
            <a:solidFill>
              <a:srgbClr val="FF4A00"/>
            </a:solidFill>
            <a:round/>
            <a:headEnd/>
            <a:tailEnd/>
          </a:ln>
          <a:effectLst/>
        </p:spPr>
        <p:txBody>
          <a:bodyPr/>
          <a:lstStyle/>
          <a:p>
            <a:pPr>
              <a:defRPr/>
            </a:pPr>
            <a:endParaRPr lang="en-US"/>
          </a:p>
        </p:txBody>
      </p:sp>
      <p:pic>
        <p:nvPicPr>
          <p:cNvPr id="6" name="Picture 37"/>
          <p:cNvPicPr>
            <a:picLocks noChangeAspect="1" noChangeArrowheads="1"/>
          </p:cNvPicPr>
          <p:nvPr userDrawn="1"/>
        </p:nvPicPr>
        <p:blipFill>
          <a:blip r:embed="rId2" cstate="print"/>
          <a:srcRect/>
          <a:stretch>
            <a:fillRect/>
          </a:stretch>
        </p:blipFill>
        <p:spPr bwMode="auto">
          <a:xfrm>
            <a:off x="0" y="355600"/>
            <a:ext cx="9144000" cy="482600"/>
          </a:xfrm>
          <a:prstGeom prst="rect">
            <a:avLst/>
          </a:prstGeom>
          <a:noFill/>
          <a:ln w="9525">
            <a:noFill/>
            <a:miter lim="800000"/>
            <a:headEnd/>
            <a:tailEnd/>
          </a:ln>
        </p:spPr>
      </p:pic>
      <p:pic>
        <p:nvPicPr>
          <p:cNvPr id="7" name="Picture 38"/>
          <p:cNvPicPr>
            <a:picLocks noChangeAspect="1" noChangeArrowheads="1"/>
          </p:cNvPicPr>
          <p:nvPr userDrawn="1"/>
        </p:nvPicPr>
        <p:blipFill>
          <a:blip r:embed="rId3" cstate="print"/>
          <a:srcRect/>
          <a:stretch>
            <a:fillRect/>
          </a:stretch>
        </p:blipFill>
        <p:spPr bwMode="auto">
          <a:xfrm>
            <a:off x="0" y="3511550"/>
            <a:ext cx="3200400" cy="908050"/>
          </a:xfrm>
          <a:prstGeom prst="rect">
            <a:avLst/>
          </a:prstGeom>
          <a:noFill/>
          <a:ln w="38100">
            <a:solidFill>
              <a:srgbClr val="FF4A00"/>
            </a:solidFill>
            <a:miter lim="800000"/>
            <a:headEnd/>
            <a:tailEnd/>
          </a:ln>
        </p:spPr>
      </p:pic>
      <p:pic>
        <p:nvPicPr>
          <p:cNvPr id="8" name="Picture 44" descr="CHRECschools"/>
          <p:cNvPicPr>
            <a:picLocks noChangeAspect="1" noChangeArrowheads="1"/>
          </p:cNvPicPr>
          <p:nvPr userDrawn="1"/>
        </p:nvPicPr>
        <p:blipFill>
          <a:blip r:embed="rId4" cstate="print"/>
          <a:srcRect/>
          <a:stretch>
            <a:fillRect/>
          </a:stretch>
        </p:blipFill>
        <p:spPr bwMode="auto">
          <a:xfrm>
            <a:off x="56016" y="4789714"/>
            <a:ext cx="3198812" cy="1371600"/>
          </a:xfrm>
          <a:prstGeom prst="rect">
            <a:avLst/>
          </a:prstGeom>
          <a:noFill/>
          <a:ln w="9525">
            <a:noFill/>
            <a:miter lim="800000"/>
            <a:headEnd/>
            <a:tailEnd/>
          </a:ln>
        </p:spPr>
      </p:pic>
      <p:sp>
        <p:nvSpPr>
          <p:cNvPr id="9" name="Text Box 39"/>
          <p:cNvSpPr txBox="1">
            <a:spLocks noChangeArrowheads="1"/>
          </p:cNvSpPr>
          <p:nvPr userDrawn="1"/>
        </p:nvSpPr>
        <p:spPr bwMode="auto">
          <a:xfrm>
            <a:off x="-33338" y="4462463"/>
            <a:ext cx="3267076" cy="338137"/>
          </a:xfrm>
          <a:prstGeom prst="rect">
            <a:avLst/>
          </a:prstGeom>
          <a:solidFill>
            <a:srgbClr val="0021A5"/>
          </a:solidFill>
          <a:ln w="9525">
            <a:noFill/>
            <a:miter lim="800000"/>
            <a:headEnd/>
            <a:tailEnd/>
          </a:ln>
          <a:effectLst/>
        </p:spPr>
        <p:txBody>
          <a:bodyPr/>
          <a:lstStyle/>
          <a:p>
            <a:pPr algn="ctr">
              <a:spcBef>
                <a:spcPct val="50000"/>
              </a:spcBef>
              <a:defRPr/>
            </a:pPr>
            <a:r>
              <a:rPr lang="en-US" sz="1600" b="1" spc="-30" dirty="0">
                <a:solidFill>
                  <a:schemeClr val="bg1"/>
                </a:solidFill>
                <a:latin typeface="Arial Narrow" pitchFamily="34" charset="0"/>
              </a:rPr>
              <a:t>CHREC </a:t>
            </a:r>
            <a:r>
              <a:rPr lang="en-US" sz="1600" b="1" spc="-30" dirty="0" smtClean="0">
                <a:solidFill>
                  <a:schemeClr val="bg1"/>
                </a:solidFill>
                <a:latin typeface="Arial Narrow" pitchFamily="34" charset="0"/>
              </a:rPr>
              <a:t>Midyear </a:t>
            </a:r>
            <a:r>
              <a:rPr lang="en-US" sz="1600" b="1" spc="-30" dirty="0">
                <a:solidFill>
                  <a:schemeClr val="bg1"/>
                </a:solidFill>
                <a:latin typeface="Arial Narrow" pitchFamily="34" charset="0"/>
              </a:rPr>
              <a:t>Workshop </a:t>
            </a:r>
            <a:r>
              <a:rPr lang="en-US" sz="1600" b="1" spc="-30" dirty="0" smtClean="0">
                <a:solidFill>
                  <a:schemeClr val="bg1"/>
                </a:solidFill>
                <a:latin typeface="Arial Narrow" pitchFamily="34" charset="0"/>
              </a:rPr>
              <a:t>(CMW15)</a:t>
            </a:r>
            <a:endParaRPr lang="en-US" sz="1600" b="1" spc="-30" dirty="0">
              <a:solidFill>
                <a:schemeClr val="bg1"/>
              </a:solidFill>
              <a:latin typeface="Arial Narrow" pitchFamily="34" charset="0"/>
            </a:endParaRPr>
          </a:p>
        </p:txBody>
      </p:sp>
      <p:sp>
        <p:nvSpPr>
          <p:cNvPr id="104450" name="Rectangle 2"/>
          <p:cNvSpPr>
            <a:spLocks noGrp="1" noChangeArrowheads="1"/>
          </p:cNvSpPr>
          <p:nvPr>
            <p:ph type="ctrTitle"/>
          </p:nvPr>
        </p:nvSpPr>
        <p:spPr>
          <a:xfrm>
            <a:off x="762000" y="1371600"/>
            <a:ext cx="7623175" cy="1752600"/>
          </a:xfrm>
        </p:spPr>
        <p:txBody>
          <a:bodyPr/>
          <a:lstStyle>
            <a:lvl1pPr>
              <a:defRPr sz="4600"/>
            </a:lvl1pPr>
          </a:lstStyle>
          <a:p>
            <a:r>
              <a:rPr lang="en-US" altLang="en-US"/>
              <a:t>Click to edit Master title style</a:t>
            </a:r>
          </a:p>
        </p:txBody>
      </p:sp>
      <p:sp>
        <p:nvSpPr>
          <p:cNvPr id="104451" name="Rectangle 3"/>
          <p:cNvSpPr>
            <a:spLocks noGrp="1" noChangeArrowheads="1"/>
          </p:cNvSpPr>
          <p:nvPr>
            <p:ph type="subTitle" idx="1"/>
          </p:nvPr>
        </p:nvSpPr>
        <p:spPr>
          <a:xfrm>
            <a:off x="3276600" y="3962400"/>
            <a:ext cx="5257800" cy="2286000"/>
          </a:xfrm>
        </p:spPr>
        <p:txBody>
          <a:bodyPr/>
          <a:lstStyle>
            <a:lvl1pPr marL="0" indent="0" algn="ctr">
              <a:buFont typeface="Wingdings" pitchFamily="2" charset="2"/>
              <a:buNone/>
              <a:defRPr sz="2600"/>
            </a:lvl1pPr>
          </a:lstStyle>
          <a:p>
            <a:r>
              <a:rPr lang="en-US" altLang="en-US"/>
              <a:t>Click to edit Master subtitle style</a:t>
            </a:r>
          </a:p>
        </p:txBody>
      </p:sp>
      <p:sp>
        <p:nvSpPr>
          <p:cNvPr id="10" name="Rectangle 36"/>
          <p:cNvSpPr>
            <a:spLocks noGrp="1" noChangeArrowheads="1"/>
          </p:cNvSpPr>
          <p:nvPr>
            <p:ph type="dt" sz="half" idx="10"/>
          </p:nvPr>
        </p:nvSpPr>
        <p:spPr bwMode="auto">
          <a:xfrm>
            <a:off x="76200" y="6243638"/>
            <a:ext cx="1447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US" dirty="0" smtClean="0"/>
              <a:t>June 4-5, 2015</a:t>
            </a:r>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0DD41DB-2DB7-4C4C-9866-4E1123D9328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7813"/>
            <a:ext cx="21336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7813"/>
            <a:ext cx="6248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2E3AF9A-79A8-4D81-ADA3-22F46D038F5A}"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38100" cap="flat" cmpd="sng">
            <a:solidFill>
              <a:srgbClr val="FF4A00"/>
            </a:solidFill>
            <a:prstDash val="solid"/>
            <a:miter lim="800000"/>
            <a:headEnd/>
            <a:tailEnd/>
          </a:ln>
        </p:spPr>
        <p:txBody>
          <a:bodyPr/>
          <a:lstStyle/>
          <a:p>
            <a:pPr>
              <a:defRPr/>
            </a:pPr>
            <a:endParaRPr lang="en-US" dirty="0">
              <a:solidFill>
                <a:srgbClr val="000000"/>
              </a:solidFill>
              <a:latin typeface="Arial"/>
              <a:cs typeface="Arial"/>
            </a:endParaRPr>
          </a:p>
        </p:txBody>
      </p:sp>
      <p:sp>
        <p:nvSpPr>
          <p:cNvPr id="6" name="Line 8"/>
          <p:cNvSpPr>
            <a:spLocks noChangeShapeType="1"/>
          </p:cNvSpPr>
          <p:nvPr/>
        </p:nvSpPr>
        <p:spPr bwMode="auto">
          <a:xfrm>
            <a:off x="1981202" y="3962400"/>
            <a:ext cx="6511925" cy="0"/>
          </a:xfrm>
          <a:prstGeom prst="line">
            <a:avLst/>
          </a:prstGeom>
          <a:noFill/>
          <a:ln w="38100">
            <a:solidFill>
              <a:srgbClr val="FF4A00"/>
            </a:solidFill>
            <a:round/>
            <a:headEnd/>
            <a:tailEnd/>
          </a:ln>
          <a:effectLst/>
        </p:spPr>
        <p:txBody>
          <a:bodyPr/>
          <a:lstStyle/>
          <a:p>
            <a:pPr>
              <a:defRPr/>
            </a:pPr>
            <a:endParaRPr lang="en-US" dirty="0">
              <a:solidFill>
                <a:srgbClr val="000000"/>
              </a:solidFill>
              <a:latin typeface="Arial"/>
              <a:cs typeface="Arial"/>
            </a:endParaRPr>
          </a:p>
        </p:txBody>
      </p:sp>
      <p:pic>
        <p:nvPicPr>
          <p:cNvPr id="7" name="Picture 37"/>
          <p:cNvPicPr>
            <a:picLocks noChangeAspect="1" noChangeArrowheads="1"/>
          </p:cNvPicPr>
          <p:nvPr userDrawn="1"/>
        </p:nvPicPr>
        <p:blipFill>
          <a:blip r:embed="rId2" cstate="print"/>
          <a:srcRect/>
          <a:stretch>
            <a:fillRect/>
          </a:stretch>
        </p:blipFill>
        <p:spPr bwMode="auto">
          <a:xfrm>
            <a:off x="0" y="355600"/>
            <a:ext cx="9144000" cy="482600"/>
          </a:xfrm>
          <a:prstGeom prst="rect">
            <a:avLst/>
          </a:prstGeom>
          <a:noFill/>
          <a:ln w="9525">
            <a:noFill/>
            <a:miter lim="800000"/>
            <a:headEnd/>
            <a:tailEnd/>
          </a:ln>
        </p:spPr>
      </p:pic>
      <p:pic>
        <p:nvPicPr>
          <p:cNvPr id="8" name="Picture 38"/>
          <p:cNvPicPr>
            <a:picLocks noChangeAspect="1" noChangeArrowheads="1"/>
          </p:cNvPicPr>
          <p:nvPr userDrawn="1"/>
        </p:nvPicPr>
        <p:blipFill>
          <a:blip r:embed="rId3" cstate="print"/>
          <a:srcRect/>
          <a:stretch>
            <a:fillRect/>
          </a:stretch>
        </p:blipFill>
        <p:spPr bwMode="auto">
          <a:xfrm>
            <a:off x="0" y="3511550"/>
            <a:ext cx="3200400" cy="908050"/>
          </a:xfrm>
          <a:prstGeom prst="rect">
            <a:avLst/>
          </a:prstGeom>
          <a:noFill/>
          <a:ln w="38100">
            <a:solidFill>
              <a:srgbClr val="FF4A00"/>
            </a:solidFill>
            <a:miter lim="800000"/>
            <a:headEnd/>
            <a:tailEnd/>
          </a:ln>
        </p:spPr>
      </p:pic>
      <p:sp>
        <p:nvSpPr>
          <p:cNvPr id="104450" name="Rectangle 2"/>
          <p:cNvSpPr>
            <a:spLocks noGrp="1" noChangeArrowheads="1"/>
          </p:cNvSpPr>
          <p:nvPr>
            <p:ph type="ctrTitle"/>
          </p:nvPr>
        </p:nvSpPr>
        <p:spPr>
          <a:xfrm>
            <a:off x="762002" y="1371600"/>
            <a:ext cx="7623175" cy="1752600"/>
          </a:xfrm>
        </p:spPr>
        <p:txBody>
          <a:bodyPr/>
          <a:lstStyle>
            <a:lvl1pPr>
              <a:defRPr sz="4600"/>
            </a:lvl1pPr>
          </a:lstStyle>
          <a:p>
            <a:r>
              <a:rPr lang="en-US" altLang="en-US"/>
              <a:t>Click to edit Master title style</a:t>
            </a:r>
          </a:p>
        </p:txBody>
      </p:sp>
      <p:sp>
        <p:nvSpPr>
          <p:cNvPr id="104451" name="Rectangle 3"/>
          <p:cNvSpPr>
            <a:spLocks noGrp="1" noChangeArrowheads="1"/>
          </p:cNvSpPr>
          <p:nvPr>
            <p:ph type="subTitle" idx="1"/>
          </p:nvPr>
        </p:nvSpPr>
        <p:spPr>
          <a:xfrm>
            <a:off x="3276600" y="3962400"/>
            <a:ext cx="5257800" cy="2286000"/>
          </a:xfrm>
        </p:spPr>
        <p:txBody>
          <a:bodyPr/>
          <a:lstStyle>
            <a:lvl1pPr marL="0" indent="0" algn="ctr">
              <a:buFont typeface="Wingdings" pitchFamily="2" charset="2"/>
              <a:buNone/>
              <a:defRPr sz="2600"/>
            </a:lvl1pPr>
          </a:lstStyle>
          <a:p>
            <a:r>
              <a:rPr lang="en-US" altLang="en-US"/>
              <a:t>Click to edit Master subtitle style</a:t>
            </a:r>
          </a:p>
        </p:txBody>
      </p:sp>
      <p:sp>
        <p:nvSpPr>
          <p:cNvPr id="10" name="Rectangle 36"/>
          <p:cNvSpPr>
            <a:spLocks noGrp="1" noChangeArrowheads="1"/>
          </p:cNvSpPr>
          <p:nvPr>
            <p:ph type="dt" sz="half" idx="10"/>
          </p:nvPr>
        </p:nvSpPr>
        <p:spPr bwMode="auto">
          <a:xfrm>
            <a:off x="76200" y="6243638"/>
            <a:ext cx="1447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US" dirty="0" smtClean="0">
                <a:solidFill>
                  <a:srgbClr val="000000"/>
                </a:solidFill>
                <a:cs typeface="Arial"/>
              </a:rPr>
              <a:t>June 3-4, 2014</a:t>
            </a:r>
            <a:endParaRPr lang="en-US" altLang="en-US" dirty="0">
              <a:solidFill>
                <a:srgbClr val="000000"/>
              </a:solidFill>
              <a:cs typeface="Arial"/>
            </a:endParaRPr>
          </a:p>
        </p:txBody>
      </p:sp>
      <p:pic>
        <p:nvPicPr>
          <p:cNvPr id="11" name="Picture 44" descr="CHRECschools"/>
          <p:cNvPicPr>
            <a:picLocks noChangeAspect="1" noChangeArrowheads="1"/>
          </p:cNvPicPr>
          <p:nvPr userDrawn="1"/>
        </p:nvPicPr>
        <p:blipFill>
          <a:blip r:embed="rId4" cstate="print"/>
          <a:srcRect/>
          <a:stretch>
            <a:fillRect/>
          </a:stretch>
        </p:blipFill>
        <p:spPr bwMode="auto">
          <a:xfrm>
            <a:off x="56017" y="4789714"/>
            <a:ext cx="3198812" cy="1371600"/>
          </a:xfrm>
          <a:prstGeom prst="rect">
            <a:avLst/>
          </a:prstGeom>
          <a:noFill/>
          <a:ln w="9525">
            <a:noFill/>
            <a:miter lim="800000"/>
            <a:headEnd/>
            <a:tailEnd/>
          </a:ln>
        </p:spPr>
      </p:pic>
      <p:sp>
        <p:nvSpPr>
          <p:cNvPr id="12" name="Text Box 39"/>
          <p:cNvSpPr txBox="1">
            <a:spLocks noChangeArrowheads="1"/>
          </p:cNvSpPr>
          <p:nvPr userDrawn="1"/>
        </p:nvSpPr>
        <p:spPr bwMode="auto">
          <a:xfrm>
            <a:off x="-33338" y="4462467"/>
            <a:ext cx="3267076" cy="338137"/>
          </a:xfrm>
          <a:prstGeom prst="rect">
            <a:avLst/>
          </a:prstGeom>
          <a:solidFill>
            <a:srgbClr val="0021A5"/>
          </a:solidFill>
          <a:ln w="9525">
            <a:noFill/>
            <a:miter lim="800000"/>
            <a:headEnd/>
            <a:tailEnd/>
          </a:ln>
          <a:effectLst/>
        </p:spPr>
        <p:txBody>
          <a:bodyPr/>
          <a:lstStyle/>
          <a:p>
            <a:pPr algn="ctr">
              <a:spcBef>
                <a:spcPct val="50000"/>
              </a:spcBef>
              <a:defRPr/>
            </a:pPr>
            <a:r>
              <a:rPr lang="en-US" sz="1600" b="1" spc="-31" dirty="0">
                <a:solidFill>
                  <a:srgbClr val="FFFFFF"/>
                </a:solidFill>
                <a:latin typeface="Arial Narrow" pitchFamily="34" charset="0"/>
                <a:cs typeface="Arial"/>
              </a:rPr>
              <a:t>CHREC Annual Workshop (CAW14)</a:t>
            </a:r>
          </a:p>
        </p:txBody>
      </p:sp>
    </p:spTree>
    <p:extLst>
      <p:ext uri="{BB962C8B-B14F-4D97-AF65-F5344CB8AC3E}">
        <p14:creationId xmlns:p14="http://schemas.microsoft.com/office/powerpoint/2010/main" val="221077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71664E6-88B0-4C1C-9C61-F4DA8154D7BC}"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0913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670C8789-6D68-439F-9594-9BDF1193AD9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4092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4"/>
            <a:ext cx="4191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4"/>
            <a:ext cx="4191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9958A5BB-CDFE-430C-B294-B042D724E480}"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5819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209FFA5-071C-4018-A73A-0F5384B2AF9C}"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38342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F288AE75-B836-4FF8-8DCE-4A5DDA8711A2}"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859387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089B0A-10CF-4117-BB30-947EA964008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42013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96EF7D6-4A8D-418E-AAE3-2FBBAEBF2FA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92319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1CDB180-F93F-440A-8193-8CC661418732}"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4484FC2-DEC3-491D-BF9E-2FCDA52C2667}"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15950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ADFE732-6BA6-4AB6-BEB7-5946491E2240}"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815428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7813"/>
            <a:ext cx="21336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7813"/>
            <a:ext cx="6248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B60A2B4-EDA1-458D-AD7A-9217265C4B5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88130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8FB4396-281B-46DC-8533-9466036CB08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91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91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0CD7D40-D8A8-4797-953F-D3651DBF688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D21A0C9-09E3-4D87-AC57-A781079DA96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FC472E6-AE85-4A61-A838-5BB8BF3B8A7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A0FDD64-BDDF-4354-A3F4-89493CCA822F}"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8909C15-8E16-48C4-9A3A-C1FD57F5BB9C}"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1156F6-95AA-4941-AEDC-9966AA962F1B}"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457200" y="277813"/>
            <a:ext cx="8229600" cy="94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219200"/>
            <a:ext cx="85344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430" name="Rectangle 6"/>
          <p:cNvSpPr>
            <a:spLocks noGrp="1" noChangeArrowheads="1"/>
          </p:cNvSpPr>
          <p:nvPr>
            <p:ph type="sldNum" sz="quarter" idx="4"/>
          </p:nvPr>
        </p:nvSpPr>
        <p:spPr bwMode="auto">
          <a:xfrm>
            <a:off x="3657600" y="6248400"/>
            <a:ext cx="1828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fld id="{9E97EFF3-893A-4573-A848-E3013EA4D8FE}" type="slidenum">
              <a:rPr lang="en-US" altLang="en-US"/>
              <a:pPr>
                <a:defRPr/>
              </a:pPr>
              <a:t>‹#›</a:t>
            </a:fld>
            <a:endParaRPr lang="en-US" altLang="en-US"/>
          </a:p>
        </p:txBody>
      </p:sp>
      <p:sp>
        <p:nvSpPr>
          <p:cNvPr id="1034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FF4A00"/>
            </a:solidFill>
            <a:prstDash val="solid"/>
            <a:miter lim="800000"/>
            <a:headEnd/>
            <a:tailEnd/>
          </a:ln>
        </p:spPr>
        <p:txBody>
          <a:bodyPr/>
          <a:lstStyle/>
          <a:p>
            <a:pPr>
              <a:defRPr/>
            </a:pPr>
            <a:endParaRPr lang="en-US"/>
          </a:p>
        </p:txBody>
      </p:sp>
      <p:sp>
        <p:nvSpPr>
          <p:cNvPr id="103432" name="Line 8"/>
          <p:cNvSpPr>
            <a:spLocks noChangeShapeType="1"/>
          </p:cNvSpPr>
          <p:nvPr/>
        </p:nvSpPr>
        <p:spPr bwMode="auto">
          <a:xfrm>
            <a:off x="457200" y="6172200"/>
            <a:ext cx="8229600" cy="0"/>
          </a:xfrm>
          <a:prstGeom prst="line">
            <a:avLst/>
          </a:prstGeom>
          <a:noFill/>
          <a:ln w="28575">
            <a:solidFill>
              <a:srgbClr val="FF4A00"/>
            </a:solidFill>
            <a:round/>
            <a:headEnd/>
            <a:tailEnd/>
          </a:ln>
          <a:effectLst/>
        </p:spPr>
        <p:txBody>
          <a:bodyPr/>
          <a:lstStyle/>
          <a:p>
            <a:pPr>
              <a:defRPr/>
            </a:pPr>
            <a:endParaRPr lang="en-US"/>
          </a:p>
        </p:txBody>
      </p:sp>
      <p:pic>
        <p:nvPicPr>
          <p:cNvPr id="1031" name="Picture 21"/>
          <p:cNvPicPr>
            <a:picLocks noChangeAspect="1" noChangeArrowheads="1"/>
          </p:cNvPicPr>
          <p:nvPr userDrawn="1"/>
        </p:nvPicPr>
        <p:blipFill>
          <a:blip r:embed="rId13" cstate="print"/>
          <a:srcRect/>
          <a:stretch>
            <a:fillRect/>
          </a:stretch>
        </p:blipFill>
        <p:spPr bwMode="auto">
          <a:xfrm>
            <a:off x="76200" y="6257925"/>
            <a:ext cx="1828800" cy="519113"/>
          </a:xfrm>
          <a:prstGeom prst="rect">
            <a:avLst/>
          </a:prstGeom>
          <a:noFill/>
          <a:ln w="9525">
            <a:noFill/>
            <a:miter lim="800000"/>
            <a:headEnd/>
            <a:tailEnd/>
          </a:ln>
        </p:spPr>
      </p:pic>
      <p:pic>
        <p:nvPicPr>
          <p:cNvPr id="1032" name="Picture 22"/>
          <p:cNvPicPr>
            <a:picLocks noChangeAspect="1" noChangeArrowheads="1"/>
          </p:cNvPicPr>
          <p:nvPr userDrawn="1"/>
        </p:nvPicPr>
        <p:blipFill>
          <a:blip r:embed="rId14" cstate="print"/>
          <a:srcRect l="1895" t="8839" r="3317" b="7182"/>
          <a:stretch>
            <a:fillRect/>
          </a:stretch>
        </p:blipFill>
        <p:spPr bwMode="auto">
          <a:xfrm>
            <a:off x="7467600" y="6229350"/>
            <a:ext cx="1524000" cy="579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2pPr>
      <a:lvl3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3pPr>
      <a:lvl4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4pPr>
      <a:lvl5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5pPr>
      <a:lvl6pPr marL="457200"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6pPr>
      <a:lvl7pPr marL="914400"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7pPr>
      <a:lvl8pPr marL="1371600"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8pPr>
      <a:lvl9pPr marL="1828800"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457200" y="277817"/>
            <a:ext cx="8229600" cy="94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219204"/>
            <a:ext cx="85344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430" name="Rectangle 6"/>
          <p:cNvSpPr>
            <a:spLocks noGrp="1" noChangeArrowheads="1"/>
          </p:cNvSpPr>
          <p:nvPr>
            <p:ph type="sldNum" sz="quarter" idx="4"/>
          </p:nvPr>
        </p:nvSpPr>
        <p:spPr bwMode="auto">
          <a:xfrm>
            <a:off x="3657600" y="6248400"/>
            <a:ext cx="1828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fld id="{D2147983-34FF-46F8-B126-A690851334CC}" type="slidenum">
              <a:rPr lang="en-US" altLang="en-US">
                <a:solidFill>
                  <a:srgbClr val="000000"/>
                </a:solidFill>
                <a:cs typeface="Arial"/>
              </a:rPr>
              <a:pPr>
                <a:defRPr/>
              </a:pPr>
              <a:t>‹#›</a:t>
            </a:fld>
            <a:endParaRPr lang="en-US" altLang="en-US" dirty="0">
              <a:solidFill>
                <a:srgbClr val="000000"/>
              </a:solidFill>
              <a:cs typeface="Arial"/>
            </a:endParaRPr>
          </a:p>
        </p:txBody>
      </p:sp>
      <p:sp>
        <p:nvSpPr>
          <p:cNvPr id="1034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FF4A00"/>
            </a:solidFill>
            <a:prstDash val="solid"/>
            <a:miter lim="800000"/>
            <a:headEnd/>
            <a:tailEnd/>
          </a:ln>
        </p:spPr>
        <p:txBody>
          <a:bodyPr/>
          <a:lstStyle/>
          <a:p>
            <a:pPr>
              <a:defRPr/>
            </a:pPr>
            <a:endParaRPr lang="en-US" dirty="0">
              <a:solidFill>
                <a:srgbClr val="000000"/>
              </a:solidFill>
              <a:latin typeface="Arial"/>
              <a:cs typeface="Arial"/>
            </a:endParaRPr>
          </a:p>
        </p:txBody>
      </p:sp>
      <p:sp>
        <p:nvSpPr>
          <p:cNvPr id="103432" name="Line 8"/>
          <p:cNvSpPr>
            <a:spLocks noChangeShapeType="1"/>
          </p:cNvSpPr>
          <p:nvPr/>
        </p:nvSpPr>
        <p:spPr bwMode="auto">
          <a:xfrm>
            <a:off x="457200" y="6172200"/>
            <a:ext cx="8229600" cy="0"/>
          </a:xfrm>
          <a:prstGeom prst="line">
            <a:avLst/>
          </a:prstGeom>
          <a:noFill/>
          <a:ln w="28575">
            <a:solidFill>
              <a:srgbClr val="FF4A00"/>
            </a:solidFill>
            <a:round/>
            <a:headEnd/>
            <a:tailEnd/>
          </a:ln>
          <a:effectLst/>
        </p:spPr>
        <p:txBody>
          <a:bodyPr/>
          <a:lstStyle/>
          <a:p>
            <a:pPr>
              <a:defRPr/>
            </a:pPr>
            <a:endParaRPr lang="en-US" dirty="0">
              <a:solidFill>
                <a:srgbClr val="000000"/>
              </a:solidFill>
              <a:latin typeface="Arial"/>
              <a:cs typeface="Arial"/>
            </a:endParaRPr>
          </a:p>
        </p:txBody>
      </p:sp>
      <p:pic>
        <p:nvPicPr>
          <p:cNvPr id="1031" name="Picture 21"/>
          <p:cNvPicPr>
            <a:picLocks noChangeAspect="1" noChangeArrowheads="1"/>
          </p:cNvPicPr>
          <p:nvPr userDrawn="1"/>
        </p:nvPicPr>
        <p:blipFill>
          <a:blip r:embed="rId13" cstate="print"/>
          <a:srcRect/>
          <a:stretch>
            <a:fillRect/>
          </a:stretch>
        </p:blipFill>
        <p:spPr bwMode="auto">
          <a:xfrm>
            <a:off x="76200" y="6257929"/>
            <a:ext cx="1828800" cy="519113"/>
          </a:xfrm>
          <a:prstGeom prst="rect">
            <a:avLst/>
          </a:prstGeom>
          <a:noFill/>
          <a:ln w="9525">
            <a:noFill/>
            <a:miter lim="800000"/>
            <a:headEnd/>
            <a:tailEnd/>
          </a:ln>
        </p:spPr>
      </p:pic>
      <p:pic>
        <p:nvPicPr>
          <p:cNvPr id="1032" name="Picture 22"/>
          <p:cNvPicPr>
            <a:picLocks noChangeAspect="1" noChangeArrowheads="1"/>
          </p:cNvPicPr>
          <p:nvPr userDrawn="1"/>
        </p:nvPicPr>
        <p:blipFill>
          <a:blip r:embed="rId14" cstate="print"/>
          <a:srcRect l="1895" t="8839" r="3317" b="7182"/>
          <a:stretch>
            <a:fillRect/>
          </a:stretch>
        </p:blipFill>
        <p:spPr bwMode="auto">
          <a:xfrm>
            <a:off x="7467600" y="6229350"/>
            <a:ext cx="1524000" cy="579438"/>
          </a:xfrm>
          <a:prstGeom prst="rect">
            <a:avLst/>
          </a:prstGeom>
          <a:noFill/>
          <a:ln w="9525">
            <a:noFill/>
            <a:miter lim="800000"/>
            <a:headEnd/>
            <a:tailEnd/>
          </a:ln>
        </p:spPr>
      </p:pic>
    </p:spTree>
    <p:extLst>
      <p:ext uri="{BB962C8B-B14F-4D97-AF65-F5344CB8AC3E}">
        <p14:creationId xmlns:p14="http://schemas.microsoft.com/office/powerpoint/2010/main" val="144475011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2pPr>
      <a:lvl3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3pPr>
      <a:lvl4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4pPr>
      <a:lvl5pPr algn="l" rtl="0" eaLnBrk="0" fontAlgn="base" hangingPunct="0">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5pPr>
      <a:lvl6pPr marL="457189"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6pPr>
      <a:lvl7pPr marL="914377"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7pPr>
      <a:lvl8pPr marL="1371566"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8pPr>
      <a:lvl9pPr marL="1828754" algn="l" rtl="0" fontAlgn="base">
        <a:spcBef>
          <a:spcPct val="0"/>
        </a:spcBef>
        <a:spcAft>
          <a:spcPct val="0"/>
        </a:spcAft>
        <a:defRPr sz="4200" b="1">
          <a:solidFill>
            <a:srgbClr val="0021A5"/>
          </a:solidFill>
          <a:effectLst>
            <a:outerShdw blurRad="38100" dist="38100" dir="2700000" algn="tl">
              <a:srgbClr val="C0C0C0"/>
            </a:outerShdw>
          </a:effectLst>
          <a:latin typeface="Garamond" pitchFamily="18" charset="0"/>
          <a:cs typeface="Arial" charset="0"/>
        </a:defRPr>
      </a:lvl9pPr>
    </p:titleStyle>
    <p:bodyStyle>
      <a:lvl1pPr marL="342891" indent="-342891"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09" indent="-325431"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25" indent="-350830"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17" indent="-315905"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21" indent="-339717"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09" indent="-339717"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498" indent="-339717"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686" indent="-339717"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875" indent="-339717"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31.tiff"/><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JPG"/><Relationship Id="rId11" Type="http://schemas.openxmlformats.org/officeDocument/2006/relationships/image" Target="../media/image12.png"/><Relationship Id="rId5" Type="http://schemas.openxmlformats.org/officeDocument/2006/relationships/image" Target="../media/image39.emf"/><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14.gif"/><Relationship Id="rId4" Type="http://schemas.openxmlformats.org/officeDocument/2006/relationships/image" Target="../media/image9.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gif"/><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gi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notesSlide" Target="../notesSlides/notesSlide9.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2.wdp"/><Relationship Id="rId5" Type="http://schemas.openxmlformats.org/officeDocument/2006/relationships/image" Target="../media/image34.png"/><Relationship Id="rId4" Type="http://schemas.openxmlformats.org/officeDocument/2006/relationships/image" Target="../media/image33.emf"/><Relationship Id="rId9" Type="http://schemas.openxmlformats.org/officeDocument/2006/relationships/image" Target="../media/image3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
          <p:cNvSpPr>
            <a:spLocks noGrp="1" noChangeArrowheads="1"/>
          </p:cNvSpPr>
          <p:nvPr>
            <p:ph type="dt" sz="quarter" idx="10"/>
          </p:nvPr>
        </p:nvSpPr>
        <p:spPr/>
        <p:txBody>
          <a:bodyPr/>
          <a:lstStyle/>
          <a:p>
            <a:pPr>
              <a:defRPr/>
            </a:pPr>
            <a:r>
              <a:rPr lang="en-US" dirty="0" smtClean="0"/>
              <a:t>June 4-5, 2015</a:t>
            </a:r>
            <a:endParaRPr lang="en-US" altLang="en-US" dirty="0"/>
          </a:p>
        </p:txBody>
      </p:sp>
      <p:sp>
        <p:nvSpPr>
          <p:cNvPr id="557058" name="Rectangle 2"/>
          <p:cNvSpPr>
            <a:spLocks noGrp="1" noChangeArrowheads="1"/>
          </p:cNvSpPr>
          <p:nvPr>
            <p:ph type="ctrTitle"/>
          </p:nvPr>
        </p:nvSpPr>
        <p:spPr>
          <a:xfrm>
            <a:off x="762000" y="1371600"/>
            <a:ext cx="8153400" cy="1752600"/>
          </a:xfrm>
        </p:spPr>
        <p:txBody>
          <a:bodyPr/>
          <a:lstStyle/>
          <a:p>
            <a:pPr eaLnBrk="1" hangingPunct="1">
              <a:defRPr/>
            </a:pPr>
            <a:r>
              <a:rPr lang="en-US" sz="4000" dirty="0" smtClean="0"/>
              <a:t>F3-15: App and Architecture Studies in Reconfigurable Supercomputing</a:t>
            </a:r>
          </a:p>
        </p:txBody>
      </p:sp>
      <p:sp>
        <p:nvSpPr>
          <p:cNvPr id="3077" name="Text Box 10"/>
          <p:cNvSpPr txBox="1">
            <a:spLocks noChangeArrowheads="1"/>
          </p:cNvSpPr>
          <p:nvPr/>
        </p:nvSpPr>
        <p:spPr bwMode="auto">
          <a:xfrm>
            <a:off x="3657600" y="6100763"/>
            <a:ext cx="4800600" cy="400110"/>
          </a:xfrm>
          <a:prstGeom prst="rect">
            <a:avLst/>
          </a:prstGeom>
          <a:solidFill>
            <a:srgbClr val="FFF2CD"/>
          </a:solidFill>
          <a:ln w="9525">
            <a:solidFill>
              <a:schemeClr val="tx1"/>
            </a:solidFill>
            <a:miter lim="800000"/>
            <a:headEnd/>
            <a:tailEnd/>
          </a:ln>
        </p:spPr>
        <p:txBody>
          <a:bodyPr wrap="square">
            <a:spAutoFit/>
          </a:bodyPr>
          <a:lstStyle/>
          <a:p>
            <a:pPr>
              <a:spcBef>
                <a:spcPct val="50000"/>
              </a:spcBef>
            </a:pPr>
            <a:r>
              <a:rPr lang="en-US" sz="2000" dirty="0"/>
              <a:t>Number of supporting </a:t>
            </a:r>
            <a:r>
              <a:rPr lang="en-US" sz="2000" dirty="0" smtClean="0"/>
              <a:t>memberships =  6</a:t>
            </a:r>
            <a:endParaRPr lang="en-US" sz="2000" dirty="0"/>
          </a:p>
        </p:txBody>
      </p:sp>
      <p:sp>
        <p:nvSpPr>
          <p:cNvPr id="7" name="Rectangle 11"/>
          <p:cNvSpPr>
            <a:spLocks noChangeArrowheads="1"/>
          </p:cNvSpPr>
          <p:nvPr/>
        </p:nvSpPr>
        <p:spPr bwMode="auto">
          <a:xfrm>
            <a:off x="3245427" y="4008065"/>
            <a:ext cx="2438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lnSpc>
                <a:spcPct val="80000"/>
              </a:lnSpc>
              <a:spcBef>
                <a:spcPct val="20000"/>
              </a:spcBef>
              <a:buClr>
                <a:srgbClr val="CC9900"/>
              </a:buClr>
              <a:buSzPct val="65000"/>
            </a:pPr>
            <a:r>
              <a:rPr lang="en-US" altLang="zh-CN" b="1" u="sng" dirty="0">
                <a:solidFill>
                  <a:srgbClr val="000000"/>
                </a:solidFill>
                <a:ea typeface="宋体" pitchFamily="2" charset="-122"/>
              </a:rPr>
              <a:t>Dr. Herman Lam</a:t>
            </a:r>
          </a:p>
          <a:p>
            <a:pPr algn="r">
              <a:lnSpc>
                <a:spcPct val="80000"/>
              </a:lnSpc>
              <a:spcBef>
                <a:spcPct val="20000"/>
              </a:spcBef>
              <a:buClr>
                <a:srgbClr val="CC9900"/>
              </a:buClr>
              <a:buSzPct val="65000"/>
            </a:pPr>
            <a:r>
              <a:rPr lang="en-US" altLang="zh-CN" sz="1000" dirty="0">
                <a:solidFill>
                  <a:srgbClr val="FF4A00"/>
                </a:solidFill>
                <a:ea typeface="宋体" pitchFamily="2" charset="-122"/>
              </a:rPr>
              <a:t> </a:t>
            </a:r>
            <a:r>
              <a:rPr lang="en-US" altLang="zh-CN" sz="1200" dirty="0">
                <a:solidFill>
                  <a:srgbClr val="FF4A00"/>
                </a:solidFill>
                <a:ea typeface="宋体" pitchFamily="2" charset="-122"/>
              </a:rPr>
              <a:t>Assoc. Professor of ECE</a:t>
            </a:r>
          </a:p>
          <a:p>
            <a:pPr algn="r">
              <a:lnSpc>
                <a:spcPct val="80000"/>
              </a:lnSpc>
              <a:spcBef>
                <a:spcPct val="20000"/>
              </a:spcBef>
              <a:buClr>
                <a:srgbClr val="CC9900"/>
              </a:buClr>
              <a:buSzPct val="65000"/>
            </a:pPr>
            <a:r>
              <a:rPr lang="en-US" altLang="zh-CN" sz="1200" spc="-20" dirty="0">
                <a:solidFill>
                  <a:srgbClr val="FF4A00"/>
                </a:solidFill>
                <a:ea typeface="宋体" pitchFamily="2" charset="-122"/>
              </a:rPr>
              <a:t>University of Florida</a:t>
            </a:r>
          </a:p>
          <a:p>
            <a:pPr algn="r">
              <a:lnSpc>
                <a:spcPct val="80000"/>
              </a:lnSpc>
              <a:spcBef>
                <a:spcPct val="20000"/>
              </a:spcBef>
              <a:buClr>
                <a:srgbClr val="CC9900"/>
              </a:buClr>
              <a:buSzPct val="65000"/>
            </a:pPr>
            <a:endParaRPr lang="en-US" altLang="zh-CN" sz="800" u="sng" dirty="0">
              <a:solidFill>
                <a:srgbClr val="000000"/>
              </a:solidFill>
              <a:ea typeface="宋体" pitchFamily="2" charset="-122"/>
            </a:endParaRPr>
          </a:p>
          <a:p>
            <a:pPr algn="r">
              <a:lnSpc>
                <a:spcPct val="80000"/>
              </a:lnSpc>
              <a:spcBef>
                <a:spcPct val="20000"/>
              </a:spcBef>
              <a:buClr>
                <a:schemeClr val="accent1"/>
              </a:buClr>
              <a:buSzPct val="65000"/>
              <a:buFont typeface="Wingdings" pitchFamily="2" charset="2"/>
              <a:buNone/>
            </a:pPr>
            <a:r>
              <a:rPr lang="en-US" altLang="zh-CN" b="1" dirty="0">
                <a:ea typeface="宋体" pitchFamily="2" charset="-122"/>
              </a:rPr>
              <a:t>Dr. </a:t>
            </a:r>
            <a:r>
              <a:rPr lang="en-US" altLang="zh-CN" b="1" dirty="0" smtClean="0">
                <a:ea typeface="宋体" pitchFamily="2" charset="-122"/>
              </a:rPr>
              <a:t>Alan George</a:t>
            </a:r>
            <a:endParaRPr lang="en-US" altLang="zh-CN" b="1" dirty="0">
              <a:ea typeface="宋体" pitchFamily="2" charset="-122"/>
            </a:endParaRPr>
          </a:p>
          <a:p>
            <a:pPr algn="r">
              <a:lnSpc>
                <a:spcPct val="80000"/>
              </a:lnSpc>
              <a:spcBef>
                <a:spcPct val="20000"/>
              </a:spcBef>
              <a:buClr>
                <a:schemeClr val="accent1"/>
              </a:buClr>
              <a:buSzPct val="65000"/>
              <a:buFont typeface="Wingdings" pitchFamily="2" charset="2"/>
              <a:buNone/>
            </a:pPr>
            <a:r>
              <a:rPr lang="en-US" altLang="zh-CN" sz="1200" dirty="0">
                <a:solidFill>
                  <a:srgbClr val="FF4A00"/>
                </a:solidFill>
                <a:ea typeface="宋体" pitchFamily="2" charset="-122"/>
              </a:rPr>
              <a:t>Professor of ECE</a:t>
            </a:r>
          </a:p>
          <a:p>
            <a:pPr algn="r">
              <a:lnSpc>
                <a:spcPct val="80000"/>
              </a:lnSpc>
              <a:spcBef>
                <a:spcPct val="20000"/>
              </a:spcBef>
              <a:buClr>
                <a:schemeClr val="accent1"/>
              </a:buClr>
              <a:buSzPct val="65000"/>
              <a:buFont typeface="Wingdings" pitchFamily="2" charset="2"/>
              <a:buNone/>
            </a:pPr>
            <a:r>
              <a:rPr lang="en-US" altLang="zh-CN" sz="1200" spc="-20" dirty="0">
                <a:solidFill>
                  <a:srgbClr val="FF4A00"/>
                </a:solidFill>
                <a:ea typeface="宋体" pitchFamily="2" charset="-122"/>
              </a:rPr>
              <a:t>University of Florida</a:t>
            </a:r>
          </a:p>
          <a:p>
            <a:pPr algn="r">
              <a:lnSpc>
                <a:spcPct val="80000"/>
              </a:lnSpc>
              <a:spcBef>
                <a:spcPct val="20000"/>
              </a:spcBef>
              <a:buClr>
                <a:schemeClr val="accent1"/>
              </a:buClr>
              <a:buSzPct val="65000"/>
              <a:buFont typeface="Wingdings" pitchFamily="2" charset="2"/>
              <a:buNone/>
            </a:pPr>
            <a:endParaRPr lang="en-US" altLang="zh-CN" sz="600" dirty="0">
              <a:ea typeface="宋体" pitchFamily="2" charset="-122"/>
            </a:endParaRPr>
          </a:p>
          <a:p>
            <a:pPr algn="r">
              <a:lnSpc>
                <a:spcPct val="80000"/>
              </a:lnSpc>
              <a:spcBef>
                <a:spcPct val="20000"/>
              </a:spcBef>
              <a:buClr>
                <a:schemeClr val="accent1"/>
              </a:buClr>
              <a:buSzPct val="65000"/>
              <a:buFont typeface="Wingdings" pitchFamily="2" charset="2"/>
              <a:buNone/>
            </a:pPr>
            <a:endParaRPr lang="en-US" altLang="zh-CN" sz="900" dirty="0">
              <a:solidFill>
                <a:srgbClr val="FF4A00"/>
              </a:solidFill>
              <a:ea typeface="宋体" pitchFamily="2" charset="-122"/>
            </a:endParaRPr>
          </a:p>
          <a:p>
            <a:pPr algn="r">
              <a:lnSpc>
                <a:spcPct val="80000"/>
              </a:lnSpc>
              <a:spcBef>
                <a:spcPct val="20000"/>
              </a:spcBef>
              <a:buClr>
                <a:schemeClr val="accent1"/>
              </a:buClr>
              <a:buSzPct val="65000"/>
              <a:buFont typeface="Wingdings" pitchFamily="2" charset="2"/>
              <a:buNone/>
            </a:pPr>
            <a:endParaRPr lang="en-US" altLang="zh-CN" sz="600" dirty="0">
              <a:solidFill>
                <a:srgbClr val="FF4A00"/>
              </a:solidFill>
              <a:ea typeface="宋体" pitchFamily="2" charset="-122"/>
            </a:endParaRPr>
          </a:p>
          <a:p>
            <a:pPr algn="r">
              <a:lnSpc>
                <a:spcPct val="80000"/>
              </a:lnSpc>
              <a:spcBef>
                <a:spcPct val="20000"/>
              </a:spcBef>
              <a:buClr>
                <a:schemeClr val="accent1"/>
              </a:buClr>
              <a:buSzPct val="65000"/>
              <a:buFont typeface="Wingdings" pitchFamily="2" charset="2"/>
              <a:buNone/>
            </a:pPr>
            <a:r>
              <a:rPr lang="en-US" altLang="zh-CN" sz="900" dirty="0">
                <a:solidFill>
                  <a:srgbClr val="FF4A00"/>
                </a:solidFill>
                <a:ea typeface="宋体" pitchFamily="2" charset="-122"/>
              </a:rPr>
              <a:t>	</a:t>
            </a:r>
          </a:p>
        </p:txBody>
      </p:sp>
      <p:sp>
        <p:nvSpPr>
          <p:cNvPr id="8" name="Rectangle 7"/>
          <p:cNvSpPr txBox="1">
            <a:spLocks noChangeArrowheads="1"/>
          </p:cNvSpPr>
          <p:nvPr/>
        </p:nvSpPr>
        <p:spPr bwMode="auto">
          <a:xfrm>
            <a:off x="5777346" y="3962400"/>
            <a:ext cx="2667000" cy="178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ts val="0"/>
              </a:spcBef>
              <a:buClr>
                <a:srgbClr val="CC9900"/>
              </a:buClr>
              <a:buSzPct val="65000"/>
            </a:pPr>
            <a:r>
              <a:rPr lang="en-US" sz="1400" b="1" u="sng" dirty="0">
                <a:solidFill>
                  <a:srgbClr val="000000"/>
                </a:solidFill>
                <a:latin typeface="Arial" charset="0"/>
                <a:ea typeface="宋体" pitchFamily="2" charset="-122"/>
                <a:cs typeface="Arial" charset="0"/>
              </a:rPr>
              <a:t>Kenneth Hill</a:t>
            </a:r>
          </a:p>
          <a:p>
            <a:pPr algn="r" eaLnBrk="1" hangingPunct="1">
              <a:spcBef>
                <a:spcPts val="0"/>
              </a:spcBef>
              <a:buClr>
                <a:srgbClr val="CC9900"/>
              </a:buClr>
              <a:buSzPct val="65000"/>
            </a:pPr>
            <a:r>
              <a:rPr lang="en-US" sz="1400" b="1" u="sng" dirty="0">
                <a:solidFill>
                  <a:srgbClr val="000000"/>
                </a:solidFill>
                <a:latin typeface="Arial" charset="0"/>
                <a:ea typeface="宋体" pitchFamily="2" charset="-122"/>
                <a:cs typeface="Arial" charset="0"/>
              </a:rPr>
              <a:t>Abhijeet Lawande</a:t>
            </a:r>
          </a:p>
          <a:p>
            <a:pPr algn="r" eaLnBrk="1" hangingPunct="1">
              <a:spcBef>
                <a:spcPts val="0"/>
              </a:spcBef>
              <a:buClr>
                <a:srgbClr val="CC9900"/>
              </a:buClr>
              <a:buSzPct val="65000"/>
            </a:pPr>
            <a:r>
              <a:rPr lang="en-US" sz="1400" b="1" dirty="0">
                <a:solidFill>
                  <a:srgbClr val="000000"/>
                </a:solidFill>
                <a:latin typeface="Arial" charset="0"/>
                <a:ea typeface="宋体" pitchFamily="2" charset="-122"/>
                <a:cs typeface="Arial" charset="0"/>
              </a:rPr>
              <a:t>Nikhil </a:t>
            </a:r>
            <a:r>
              <a:rPr lang="en-US" sz="1400" b="1" dirty="0" err="1">
                <a:solidFill>
                  <a:srgbClr val="000000"/>
                </a:solidFill>
                <a:latin typeface="Arial" charset="0"/>
                <a:ea typeface="宋体" pitchFamily="2" charset="-122"/>
                <a:cs typeface="Arial" charset="0"/>
              </a:rPr>
              <a:t>Ghanathe</a:t>
            </a:r>
            <a:endParaRPr lang="en-US" sz="1400" b="1" dirty="0"/>
          </a:p>
          <a:p>
            <a:pPr algn="r" eaLnBrk="1" hangingPunct="1">
              <a:spcBef>
                <a:spcPts val="0"/>
              </a:spcBef>
              <a:buClr>
                <a:srgbClr val="CC9900"/>
              </a:buClr>
              <a:buSzPct val="65000"/>
            </a:pPr>
            <a:r>
              <a:rPr lang="en-US" sz="1400" b="1" dirty="0" err="1">
                <a:solidFill>
                  <a:srgbClr val="000000"/>
                </a:solidFill>
                <a:latin typeface="Arial" charset="0"/>
                <a:ea typeface="宋体" pitchFamily="2" charset="-122"/>
                <a:cs typeface="Arial" charset="0"/>
              </a:rPr>
              <a:t>Shefali</a:t>
            </a:r>
            <a:r>
              <a:rPr lang="en-US" sz="1400" b="1" dirty="0">
                <a:solidFill>
                  <a:srgbClr val="000000"/>
                </a:solidFill>
                <a:latin typeface="Arial" charset="0"/>
                <a:ea typeface="宋体" pitchFamily="2" charset="-122"/>
                <a:cs typeface="Arial" charset="0"/>
              </a:rPr>
              <a:t> </a:t>
            </a:r>
            <a:r>
              <a:rPr lang="en-US" sz="1400" b="1" dirty="0" err="1">
                <a:solidFill>
                  <a:srgbClr val="000000"/>
                </a:solidFill>
                <a:latin typeface="Arial" charset="0"/>
                <a:ea typeface="宋体" pitchFamily="2" charset="-122"/>
                <a:cs typeface="Arial" charset="0"/>
              </a:rPr>
              <a:t>Gundecha</a:t>
            </a:r>
            <a:endParaRPr lang="en-US" sz="1400" b="1" dirty="0">
              <a:solidFill>
                <a:srgbClr val="000000"/>
              </a:solidFill>
              <a:latin typeface="Arial" charset="0"/>
              <a:ea typeface="宋体" pitchFamily="2" charset="-122"/>
              <a:cs typeface="Arial" charset="0"/>
            </a:endParaRPr>
          </a:p>
          <a:p>
            <a:pPr algn="r" eaLnBrk="1" hangingPunct="1">
              <a:spcBef>
                <a:spcPts val="0"/>
              </a:spcBef>
              <a:buClr>
                <a:srgbClr val="CC9900"/>
              </a:buClr>
              <a:buSzPct val="65000"/>
            </a:pPr>
            <a:r>
              <a:rPr lang="en-US" sz="1400" b="1" dirty="0" err="1">
                <a:solidFill>
                  <a:srgbClr val="000000"/>
                </a:solidFill>
                <a:latin typeface="Arial" charset="0"/>
                <a:ea typeface="宋体" pitchFamily="2" charset="-122"/>
                <a:cs typeface="Arial" charset="0"/>
              </a:rPr>
              <a:t>Nalini</a:t>
            </a:r>
            <a:r>
              <a:rPr lang="en-US" sz="1400" b="1" dirty="0">
                <a:solidFill>
                  <a:srgbClr val="000000"/>
                </a:solidFill>
                <a:latin typeface="Arial" charset="0"/>
                <a:ea typeface="宋体" pitchFamily="2" charset="-122"/>
                <a:cs typeface="Arial" charset="0"/>
              </a:rPr>
              <a:t> Kumar</a:t>
            </a:r>
          </a:p>
          <a:p>
            <a:pPr algn="r" eaLnBrk="1" hangingPunct="1">
              <a:spcBef>
                <a:spcPts val="0"/>
              </a:spcBef>
              <a:buClr>
                <a:srgbClr val="CC9900"/>
              </a:buClr>
              <a:buSzPct val="65000"/>
            </a:pPr>
            <a:r>
              <a:rPr lang="en-US" sz="1400" b="1" dirty="0">
                <a:solidFill>
                  <a:srgbClr val="000000"/>
                </a:solidFill>
                <a:latin typeface="Arial" charset="0"/>
                <a:ea typeface="宋体" pitchFamily="2" charset="-122"/>
                <a:cs typeface="Arial" charset="0"/>
              </a:rPr>
              <a:t>Carlo Pascoe</a:t>
            </a:r>
          </a:p>
          <a:p>
            <a:pPr algn="r" eaLnBrk="1" hangingPunct="1">
              <a:spcBef>
                <a:spcPts val="0"/>
              </a:spcBef>
              <a:buClr>
                <a:srgbClr val="CC9900"/>
              </a:buClr>
              <a:buSzPct val="65000"/>
            </a:pPr>
            <a:r>
              <a:rPr lang="en-US" sz="1400" b="1" dirty="0" err="1">
                <a:solidFill>
                  <a:srgbClr val="000000"/>
                </a:solidFill>
                <a:latin typeface="Arial" charset="0"/>
                <a:ea typeface="宋体" pitchFamily="2" charset="-122"/>
                <a:cs typeface="Arial" charset="0"/>
              </a:rPr>
              <a:t>Gongyu</a:t>
            </a:r>
            <a:r>
              <a:rPr lang="en-US" sz="1400" b="1" dirty="0">
                <a:solidFill>
                  <a:srgbClr val="000000"/>
                </a:solidFill>
                <a:latin typeface="Arial" charset="0"/>
                <a:ea typeface="宋体" pitchFamily="2" charset="-122"/>
                <a:cs typeface="Arial" charset="0"/>
              </a:rPr>
              <a:t> Wang</a:t>
            </a:r>
          </a:p>
          <a:p>
            <a:pPr algn="r" eaLnBrk="1" hangingPunct="1">
              <a:spcBef>
                <a:spcPts val="0"/>
              </a:spcBef>
              <a:buClr>
                <a:srgbClr val="CC9900"/>
              </a:buClr>
              <a:buSzPct val="65000"/>
            </a:pPr>
            <a:r>
              <a:rPr lang="en-US" sz="1400" b="1" err="1">
                <a:solidFill>
                  <a:srgbClr val="000000"/>
                </a:solidFill>
                <a:latin typeface="Arial" charset="0"/>
                <a:ea typeface="宋体" pitchFamily="2" charset="-122"/>
                <a:cs typeface="Arial" charset="0"/>
              </a:rPr>
              <a:t>Riju</a:t>
            </a:r>
            <a:r>
              <a:rPr lang="en-US" sz="1400" b="1">
                <a:solidFill>
                  <a:srgbClr val="000000"/>
                </a:solidFill>
                <a:latin typeface="Arial" charset="0"/>
                <a:ea typeface="宋体" pitchFamily="2" charset="-122"/>
                <a:cs typeface="Arial" charset="0"/>
              </a:rPr>
              <a:t> </a:t>
            </a:r>
            <a:r>
              <a:rPr lang="en-US" sz="1400" b="1" dirty="0">
                <a:solidFill>
                  <a:srgbClr val="000000"/>
                </a:solidFill>
                <a:latin typeface="Arial" charset="0"/>
                <a:ea typeface="宋体" pitchFamily="2" charset="-122"/>
                <a:cs typeface="Arial" charset="0"/>
              </a:rPr>
              <a:t>John</a:t>
            </a:r>
            <a:r>
              <a:rPr lang="en-US" sz="1400" b="1">
                <a:solidFill>
                  <a:srgbClr val="000000"/>
                </a:solidFill>
                <a:latin typeface="Arial" charset="0"/>
                <a:ea typeface="宋体" pitchFamily="2" charset="-122"/>
                <a:cs typeface="Arial" charset="0"/>
              </a:rPr>
              <a:t> Xavier</a:t>
            </a:r>
            <a:endParaRPr lang="en-US" sz="1400" b="1" dirty="0">
              <a:solidFill>
                <a:srgbClr val="000000"/>
              </a:solidFill>
              <a:latin typeface="Arial" charset="0"/>
              <a:ea typeface="宋体" pitchFamily="2" charset="-122"/>
              <a:cs typeface="Arial" charset="0"/>
            </a:endParaRPr>
          </a:p>
          <a:p>
            <a:pPr algn="r" eaLnBrk="1" hangingPunct="1">
              <a:lnSpc>
                <a:spcPct val="80000"/>
              </a:lnSpc>
              <a:spcBef>
                <a:spcPts val="600"/>
              </a:spcBef>
            </a:pPr>
            <a:r>
              <a:rPr lang="en-US" altLang="zh-CN" sz="1200" dirty="0">
                <a:solidFill>
                  <a:srgbClr val="FF4A00"/>
                </a:solidFill>
                <a:ea typeface="宋体" pitchFamily="2" charset="-122"/>
              </a:rPr>
              <a:t>Research Students</a:t>
            </a:r>
          </a:p>
          <a:p>
            <a:pPr algn="r" eaLnBrk="1" hangingPunct="1">
              <a:lnSpc>
                <a:spcPct val="80000"/>
              </a:lnSpc>
            </a:pPr>
            <a:r>
              <a:rPr lang="en-US" altLang="zh-CN" sz="1200" spc="-20" dirty="0">
                <a:solidFill>
                  <a:srgbClr val="FF4A00"/>
                </a:solidFill>
                <a:ea typeface="宋体" pitchFamily="2" charset="-122"/>
              </a:rPr>
              <a:t>University of Florida</a:t>
            </a:r>
            <a:endParaRPr lang="en-US" altLang="zh-CN" sz="600" spc="-20" dirty="0">
              <a:solidFill>
                <a:srgbClr val="FF4A00"/>
              </a:solidFill>
              <a:ea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p:nvPr/>
        </p:nvSpPr>
        <p:spPr bwMode="auto">
          <a:xfrm>
            <a:off x="4616012" y="896245"/>
            <a:ext cx="4468903" cy="5228624"/>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sp>
        <p:nvSpPr>
          <p:cNvPr id="2" name="Title 1"/>
          <p:cNvSpPr>
            <a:spLocks noGrp="1"/>
          </p:cNvSpPr>
          <p:nvPr>
            <p:ph type="title"/>
          </p:nvPr>
        </p:nvSpPr>
        <p:spPr/>
        <p:txBody>
          <a:bodyPr/>
          <a:lstStyle/>
          <a:p>
            <a:r>
              <a:rPr lang="en-US" sz="2800" dirty="0"/>
              <a:t>P3: </a:t>
            </a:r>
            <a:r>
              <a:rPr lang="en-US" sz="2800" dirty="0" smtClean="0"/>
              <a:t>Novo-G# Modeling &amp; </a:t>
            </a:r>
            <a:r>
              <a:rPr lang="en-US" sz="2800" dirty="0" err="1" smtClean="0"/>
              <a:t>OpenCL</a:t>
            </a:r>
            <a:r>
              <a:rPr lang="en-US" sz="2800" dirty="0" smtClean="0"/>
              <a:t> Support</a:t>
            </a:r>
            <a:endParaRPr lang="en-US" sz="2800" dirty="0"/>
          </a:p>
        </p:txBody>
      </p:sp>
      <p:sp>
        <p:nvSpPr>
          <p:cNvPr id="3" name="Content Placeholder 2"/>
          <p:cNvSpPr>
            <a:spLocks noGrp="1"/>
          </p:cNvSpPr>
          <p:nvPr>
            <p:ph idx="1"/>
          </p:nvPr>
        </p:nvSpPr>
        <p:spPr>
          <a:xfrm>
            <a:off x="-228600" y="4770789"/>
            <a:ext cx="4844612" cy="1332143"/>
          </a:xfrm>
        </p:spPr>
        <p:txBody>
          <a:bodyPr>
            <a:normAutofit fontScale="70000" lnSpcReduction="20000"/>
          </a:bodyPr>
          <a:lstStyle/>
          <a:p>
            <a:pPr marL="0" indent="339725">
              <a:buNone/>
            </a:pPr>
            <a:r>
              <a:rPr lang="en-US" i="1" dirty="0" smtClean="0"/>
              <a:t>CAW15 Plans</a:t>
            </a:r>
          </a:p>
          <a:p>
            <a:pPr lvl="1"/>
            <a:r>
              <a:rPr lang="en-US" dirty="0" smtClean="0"/>
              <a:t>Explore reconfigurable interconnects in simulation &amp; hardware</a:t>
            </a:r>
          </a:p>
          <a:p>
            <a:pPr lvl="1"/>
            <a:r>
              <a:rPr lang="en-US" dirty="0"/>
              <a:t>I</a:t>
            </a:r>
            <a:r>
              <a:rPr lang="en-US" dirty="0" smtClean="0"/>
              <a:t>mprove Novo-G# </a:t>
            </a:r>
            <a:r>
              <a:rPr lang="en-US" dirty="0" err="1" smtClean="0"/>
              <a:t>OpenCL</a:t>
            </a:r>
            <a:r>
              <a:rPr lang="en-US" dirty="0"/>
              <a:t> </a:t>
            </a:r>
            <a:r>
              <a:rPr lang="en-US" dirty="0" smtClean="0"/>
              <a:t>support &amp; evaluate using meaningful apps</a:t>
            </a:r>
          </a:p>
        </p:txBody>
      </p:sp>
      <p:sp>
        <p:nvSpPr>
          <p:cNvPr id="4" name="Slide Number Placeholder 3"/>
          <p:cNvSpPr>
            <a:spLocks noGrp="1"/>
          </p:cNvSpPr>
          <p:nvPr>
            <p:ph type="sldNum" sz="quarter" idx="10"/>
          </p:nvPr>
        </p:nvSpPr>
        <p:spPr/>
        <p:txBody>
          <a:bodyPr/>
          <a:lstStyle/>
          <a:p>
            <a:pPr>
              <a:defRPr/>
            </a:pPr>
            <a:fld id="{81CDB180-F93F-440A-8193-8CC661418732}" type="slidenum">
              <a:rPr lang="en-US" altLang="en-US" smtClean="0"/>
              <a:pPr>
                <a:defRPr/>
              </a:pPr>
              <a:t>10</a:t>
            </a:fld>
            <a:endParaRPr lang="en-US" altLang="en-US"/>
          </a:p>
        </p:txBody>
      </p:sp>
      <p:sp>
        <p:nvSpPr>
          <p:cNvPr id="5" name="Content Placeholder 2"/>
          <p:cNvSpPr txBox="1">
            <a:spLocks/>
          </p:cNvSpPr>
          <p:nvPr/>
        </p:nvSpPr>
        <p:spPr bwMode="auto">
          <a:xfrm>
            <a:off x="77766" y="929578"/>
            <a:ext cx="4538247" cy="22708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r>
              <a:rPr lang="en-US" kern="0" dirty="0" smtClean="0"/>
              <a:t>Modeling &amp; Simulation</a:t>
            </a:r>
          </a:p>
          <a:p>
            <a:pPr lvl="1"/>
            <a:r>
              <a:rPr lang="en-US" kern="0" dirty="0" smtClean="0"/>
              <a:t>Novo-G# </a:t>
            </a:r>
            <a:r>
              <a:rPr lang="en-US" kern="0" dirty="0" err="1" smtClean="0"/>
              <a:t>perf</a:t>
            </a:r>
            <a:r>
              <a:rPr lang="en-US" kern="0" dirty="0" smtClean="0"/>
              <a:t>. model (F3-14) optimized and updated with h/w data</a:t>
            </a:r>
          </a:p>
          <a:p>
            <a:pPr lvl="1"/>
            <a:r>
              <a:rPr lang="en-US" kern="0" dirty="0" smtClean="0"/>
              <a:t>Kernel and network stack tested on 2x2x2 Novo-G# system</a:t>
            </a:r>
          </a:p>
          <a:p>
            <a:pPr lvl="2"/>
            <a:r>
              <a:rPr lang="en-US" kern="0" dirty="0" smtClean="0"/>
              <a:t>Performance measurements used to validate VisualSim model predictions</a:t>
            </a:r>
          </a:p>
          <a:p>
            <a:pPr lvl="1"/>
            <a:r>
              <a:rPr lang="en-US" kern="0" dirty="0" smtClean="0"/>
              <a:t>Updated model predicts 20x speedup over IBM </a:t>
            </a:r>
            <a:r>
              <a:rPr lang="en-US" kern="0" dirty="0" err="1" smtClean="0"/>
              <a:t>BlueGene</a:t>
            </a:r>
            <a:r>
              <a:rPr lang="en-US" kern="0" dirty="0" smtClean="0"/>
              <a:t>/Q for 3D FFT</a:t>
            </a:r>
            <a:endParaRPr lang="en-US" kern="0" dirty="0"/>
          </a:p>
        </p:txBody>
      </p:sp>
      <p:graphicFrame>
        <p:nvGraphicFramePr>
          <p:cNvPr id="7" name="Table 6"/>
          <p:cNvGraphicFramePr>
            <a:graphicFrameLocks noGrp="1"/>
          </p:cNvGraphicFramePr>
          <p:nvPr>
            <p:extLst>
              <p:ext uri="{D42A27DB-BD31-4B8C-83A1-F6EECF244321}">
                <p14:modId xmlns:p14="http://schemas.microsoft.com/office/powerpoint/2010/main" val="2923474023"/>
              </p:ext>
            </p:extLst>
          </p:nvPr>
        </p:nvGraphicFramePr>
        <p:xfrm>
          <a:off x="109725" y="3417798"/>
          <a:ext cx="4447899" cy="1188720"/>
        </p:xfrm>
        <a:graphic>
          <a:graphicData uri="http://schemas.openxmlformats.org/drawingml/2006/table">
            <a:tbl>
              <a:tblPr firstRow="1" bandRow="1">
                <a:tableStyleId>{85BE263C-DBD7-4A20-BB59-AAB30ACAA65A}</a:tableStyleId>
              </a:tblPr>
              <a:tblGrid>
                <a:gridCol w="649907">
                  <a:extLst>
                    <a:ext uri="{9D8B030D-6E8A-4147-A177-3AD203B41FA5}">
                      <a16:colId xmlns="" xmlns:a16="http://schemas.microsoft.com/office/drawing/2014/main" val="20000"/>
                    </a:ext>
                  </a:extLst>
                </a:gridCol>
                <a:gridCol w="474749">
                  <a:extLst>
                    <a:ext uri="{9D8B030D-6E8A-4147-A177-3AD203B41FA5}">
                      <a16:colId xmlns="" xmlns:a16="http://schemas.microsoft.com/office/drawing/2014/main" val="20001"/>
                    </a:ext>
                  </a:extLst>
                </a:gridCol>
                <a:gridCol w="474749">
                  <a:extLst>
                    <a:ext uri="{9D8B030D-6E8A-4147-A177-3AD203B41FA5}">
                      <a16:colId xmlns="" xmlns:a16="http://schemas.microsoft.com/office/drawing/2014/main" val="20002"/>
                    </a:ext>
                  </a:extLst>
                </a:gridCol>
                <a:gridCol w="474749">
                  <a:extLst>
                    <a:ext uri="{9D8B030D-6E8A-4147-A177-3AD203B41FA5}">
                      <a16:colId xmlns="" xmlns:a16="http://schemas.microsoft.com/office/drawing/2014/main" val="20003"/>
                    </a:ext>
                  </a:extLst>
                </a:gridCol>
                <a:gridCol w="474749">
                  <a:extLst>
                    <a:ext uri="{9D8B030D-6E8A-4147-A177-3AD203B41FA5}">
                      <a16:colId xmlns="" xmlns:a16="http://schemas.microsoft.com/office/drawing/2014/main" val="20004"/>
                    </a:ext>
                  </a:extLst>
                </a:gridCol>
                <a:gridCol w="474749">
                  <a:extLst>
                    <a:ext uri="{9D8B030D-6E8A-4147-A177-3AD203B41FA5}">
                      <a16:colId xmlns="" xmlns:a16="http://schemas.microsoft.com/office/drawing/2014/main" val="20005"/>
                    </a:ext>
                  </a:extLst>
                </a:gridCol>
                <a:gridCol w="474749">
                  <a:extLst>
                    <a:ext uri="{9D8B030D-6E8A-4147-A177-3AD203B41FA5}">
                      <a16:colId xmlns="" xmlns:a16="http://schemas.microsoft.com/office/drawing/2014/main" val="20006"/>
                    </a:ext>
                  </a:extLst>
                </a:gridCol>
                <a:gridCol w="474749">
                  <a:extLst>
                    <a:ext uri="{9D8B030D-6E8A-4147-A177-3AD203B41FA5}">
                      <a16:colId xmlns="" xmlns:a16="http://schemas.microsoft.com/office/drawing/2014/main" val="20007"/>
                    </a:ext>
                  </a:extLst>
                </a:gridCol>
                <a:gridCol w="474749">
                  <a:extLst>
                    <a:ext uri="{9D8B030D-6E8A-4147-A177-3AD203B41FA5}">
                      <a16:colId xmlns="" xmlns:a16="http://schemas.microsoft.com/office/drawing/2014/main" val="20008"/>
                    </a:ext>
                  </a:extLst>
                </a:gridCol>
              </a:tblGrid>
              <a:tr h="186700">
                <a:tc rowSpan="2">
                  <a:txBody>
                    <a:bodyPr/>
                    <a:lstStyle/>
                    <a:p>
                      <a:pPr algn="ctr"/>
                      <a:r>
                        <a:rPr lang="en-US" sz="1100" dirty="0" smtClean="0"/>
                        <a:t>FFT size</a:t>
                      </a:r>
                      <a:endParaRPr lang="en-US" sz="1100" dirty="0"/>
                    </a:p>
                  </a:txBody>
                  <a:tcPr marL="0" marR="0" marT="18288" marB="18288"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100" dirty="0" smtClean="0"/>
                        <a:t>64 nodes</a:t>
                      </a:r>
                      <a:endParaRPr lang="en-US" sz="1100" dirty="0"/>
                    </a:p>
                  </a:txBody>
                  <a:tcPr marT="18288" marB="18288"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hMerge="1">
                  <a:txBody>
                    <a:bodyPr/>
                    <a:lstStyle/>
                    <a:p>
                      <a:endParaRPr lang="en-US" sz="1100" dirty="0"/>
                    </a:p>
                  </a:txBody>
                  <a:tcPr/>
                </a:tc>
                <a:tc gridSpan="2">
                  <a:txBody>
                    <a:bodyPr/>
                    <a:lstStyle/>
                    <a:p>
                      <a:pPr algn="ctr"/>
                      <a:r>
                        <a:rPr lang="en-US" sz="1100" dirty="0" smtClean="0"/>
                        <a:t>128 nodes</a:t>
                      </a:r>
                      <a:endParaRPr lang="en-US" sz="1100" dirty="0"/>
                    </a:p>
                  </a:txBody>
                  <a:tcPr marT="18288" marB="18288"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hMerge="1">
                  <a:txBody>
                    <a:bodyPr/>
                    <a:lstStyle/>
                    <a:p>
                      <a:endParaRPr lang="en-US" sz="1100" dirty="0"/>
                    </a:p>
                  </a:txBody>
                  <a:tcPr/>
                </a:tc>
                <a:tc gridSpan="2">
                  <a:txBody>
                    <a:bodyPr/>
                    <a:lstStyle/>
                    <a:p>
                      <a:pPr algn="ctr"/>
                      <a:r>
                        <a:rPr lang="en-US" sz="1100" dirty="0" smtClean="0"/>
                        <a:t>256 nodes</a:t>
                      </a:r>
                      <a:endParaRPr lang="en-US" sz="1100" dirty="0"/>
                    </a:p>
                  </a:txBody>
                  <a:tcPr marT="18288" marB="18288"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hMerge="1">
                  <a:txBody>
                    <a:bodyPr/>
                    <a:lstStyle/>
                    <a:p>
                      <a:endParaRPr lang="en-US" sz="1100" dirty="0"/>
                    </a:p>
                  </a:txBody>
                  <a:tcPr/>
                </a:tc>
                <a:tc gridSpan="2">
                  <a:txBody>
                    <a:bodyPr/>
                    <a:lstStyle/>
                    <a:p>
                      <a:pPr algn="ctr"/>
                      <a:r>
                        <a:rPr lang="en-US" sz="1100" dirty="0" smtClean="0"/>
                        <a:t>512 nodes</a:t>
                      </a:r>
                      <a:endParaRPr lang="en-US" sz="1100" dirty="0"/>
                    </a:p>
                  </a:txBody>
                  <a:tcPr marT="18288" marB="18288"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hMerge="1">
                  <a:txBody>
                    <a:bodyPr/>
                    <a:lstStyle/>
                    <a:p>
                      <a:pPr algn="ctr"/>
                      <a:endParaRPr lang="en-US" sz="1100" dirty="0"/>
                    </a:p>
                  </a:txBody>
                  <a:tcPr marT="18288" marB="18288"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86700">
                <a:tc vMerge="1">
                  <a:txBody>
                    <a:bodyPr/>
                    <a:lstStyle/>
                    <a:p>
                      <a:pPr algn="ctr"/>
                      <a:endParaRPr lang="en-US" sz="1100" dirty="0"/>
                    </a:p>
                  </a:txBody>
                  <a:tcPr marL="0" marR="0" marT="18288" marB="18288" anchor="ctr"/>
                </a:tc>
                <a:tc>
                  <a:txBody>
                    <a:bodyPr/>
                    <a:lstStyle/>
                    <a:p>
                      <a:pPr algn="ctr"/>
                      <a:r>
                        <a:rPr lang="en-US" sz="1100" b="1" kern="1200" dirty="0" smtClean="0">
                          <a:solidFill>
                            <a:schemeClr val="lt1"/>
                          </a:solidFill>
                          <a:latin typeface="+mn-lt"/>
                          <a:ea typeface="+mn-ea"/>
                          <a:cs typeface="+mn-cs"/>
                        </a:rPr>
                        <a:t>BG/Q</a:t>
                      </a:r>
                    </a:p>
                    <a:p>
                      <a:pPr algn="ctr"/>
                      <a:r>
                        <a:rPr lang="en-US" sz="1100" b="1" kern="1200" dirty="0" smtClean="0">
                          <a:solidFill>
                            <a:schemeClr val="lt1"/>
                          </a:solidFill>
                          <a:latin typeface="+mn-lt"/>
                          <a:ea typeface="+mn-ea"/>
                          <a:cs typeface="+mn-cs"/>
                        </a:rPr>
                        <a:t>(</a:t>
                      </a:r>
                      <a:r>
                        <a:rPr lang="en-US" sz="1100" b="1" kern="1200" dirty="0" smtClean="0">
                          <a:solidFill>
                            <a:schemeClr val="lt1"/>
                          </a:solidFill>
                          <a:latin typeface="Calibri" panose="020F0502020204030204" pitchFamily="34" charset="0"/>
                          <a:ea typeface="+mn-ea"/>
                          <a:cs typeface="+mn-cs"/>
                        </a:rPr>
                        <a:t>µs)</a:t>
                      </a:r>
                      <a:endParaRPr lang="en-US" sz="1100" b="1" kern="1200" dirty="0">
                        <a:solidFill>
                          <a:schemeClr val="lt1"/>
                        </a:solidFill>
                        <a:latin typeface="+mn-lt"/>
                        <a:ea typeface="+mn-ea"/>
                        <a:cs typeface="+mn-cs"/>
                      </a:endParaRPr>
                    </a:p>
                  </a:txBody>
                  <a:tcPr marL="0" marR="0" marT="18288" marB="18288" anchor="ctr">
                    <a:lnL w="12700" cap="flat" cmpd="sng" algn="ctr">
                      <a:noFill/>
                      <a:prstDash val="solid"/>
                      <a:round/>
                      <a:headEnd type="none" w="med" len="med"/>
                      <a:tailEnd type="none" w="med" len="med"/>
                    </a:lnL>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Speedup</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BG/Q</a:t>
                      </a:r>
                    </a:p>
                    <a:p>
                      <a:pPr algn="ctr"/>
                      <a:r>
                        <a:rPr lang="en-US" sz="1100" b="1" kern="1200" dirty="0" smtClean="0">
                          <a:solidFill>
                            <a:schemeClr val="lt1"/>
                          </a:solidFill>
                          <a:latin typeface="+mn-lt"/>
                          <a:ea typeface="+mn-ea"/>
                          <a:cs typeface="+mn-cs"/>
                        </a:rPr>
                        <a:t>(</a:t>
                      </a:r>
                      <a:r>
                        <a:rPr lang="en-US" sz="1100" b="1" kern="1200" dirty="0" smtClean="0">
                          <a:solidFill>
                            <a:schemeClr val="lt1"/>
                          </a:solidFill>
                          <a:latin typeface="Calibri" panose="020F0502020204030204" pitchFamily="34" charset="0"/>
                          <a:ea typeface="+mn-ea"/>
                          <a:cs typeface="+mn-cs"/>
                        </a:rPr>
                        <a:t>µs)</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Speedup</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BG/Q</a:t>
                      </a:r>
                    </a:p>
                    <a:p>
                      <a:pPr algn="ctr"/>
                      <a:r>
                        <a:rPr lang="en-US" sz="1100" b="1" kern="1200" dirty="0" smtClean="0">
                          <a:solidFill>
                            <a:schemeClr val="lt1"/>
                          </a:solidFill>
                          <a:latin typeface="+mn-lt"/>
                          <a:ea typeface="+mn-ea"/>
                          <a:cs typeface="+mn-cs"/>
                        </a:rPr>
                        <a:t>(</a:t>
                      </a:r>
                      <a:r>
                        <a:rPr lang="en-US" sz="1100" b="1" kern="1200" dirty="0" smtClean="0">
                          <a:solidFill>
                            <a:schemeClr val="lt1"/>
                          </a:solidFill>
                          <a:latin typeface="Calibri" panose="020F0502020204030204" pitchFamily="34" charset="0"/>
                          <a:ea typeface="+mn-ea"/>
                          <a:cs typeface="+mn-cs"/>
                        </a:rPr>
                        <a:t>µs)</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Speedup</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BG/Q</a:t>
                      </a:r>
                    </a:p>
                    <a:p>
                      <a:pPr algn="ctr"/>
                      <a:r>
                        <a:rPr lang="en-US" sz="1100" b="1" kern="1200" dirty="0" smtClean="0">
                          <a:solidFill>
                            <a:schemeClr val="lt1"/>
                          </a:solidFill>
                          <a:latin typeface="+mn-lt"/>
                          <a:ea typeface="+mn-ea"/>
                          <a:cs typeface="+mn-cs"/>
                        </a:rPr>
                        <a:t>(</a:t>
                      </a:r>
                      <a:r>
                        <a:rPr lang="en-US" sz="1100" b="1" kern="1200" dirty="0" smtClean="0">
                          <a:solidFill>
                            <a:schemeClr val="lt1"/>
                          </a:solidFill>
                          <a:latin typeface="Calibri" panose="020F0502020204030204" pitchFamily="34" charset="0"/>
                          <a:ea typeface="+mn-ea"/>
                          <a:cs typeface="+mn-cs"/>
                        </a:rPr>
                        <a:t>µs)</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kern="1200" dirty="0" smtClean="0">
                          <a:solidFill>
                            <a:schemeClr val="lt1"/>
                          </a:solidFill>
                          <a:latin typeface="+mn-lt"/>
                          <a:ea typeface="+mn-ea"/>
                          <a:cs typeface="+mn-cs"/>
                        </a:rPr>
                        <a:t>Speedup</a:t>
                      </a:r>
                      <a:endParaRPr lang="en-US" sz="1100" b="1" kern="1200" dirty="0">
                        <a:solidFill>
                          <a:schemeClr val="lt1"/>
                        </a:solidFill>
                        <a:latin typeface="+mn-lt"/>
                        <a:ea typeface="+mn-ea"/>
                        <a:cs typeface="+mn-cs"/>
                      </a:endParaRPr>
                    </a:p>
                  </a:txBody>
                  <a:tcPr marL="0" marR="0" marT="18288" marB="18288" anchor="ctr">
                    <a:lnT w="25400" cmpd="sng">
                      <a:noFill/>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1"/>
                  </a:ext>
                </a:extLst>
              </a:tr>
              <a:tr h="186700">
                <a:tc>
                  <a:txBody>
                    <a:bodyPr/>
                    <a:lstStyle/>
                    <a:p>
                      <a:pPr algn="ctr"/>
                      <a:r>
                        <a:rPr lang="en-US" sz="1100" dirty="0" smtClean="0"/>
                        <a:t>32^3</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142</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19.03</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127</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18.94</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110</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15.86</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93</a:t>
                      </a:r>
                      <a:endParaRPr lang="en-US" sz="1100" dirty="0"/>
                    </a:p>
                  </a:txBody>
                  <a:tcPr marL="0" marR="0" marT="18288" marB="18288" anchor="ctr">
                    <a:lnT w="12700" cap="flat" cmpd="sng" algn="ctr">
                      <a:solidFill>
                        <a:schemeClr val="tx1"/>
                      </a:solidFill>
                      <a:prstDash val="solid"/>
                      <a:round/>
                      <a:headEnd type="none" w="med" len="med"/>
                      <a:tailEnd type="none" w="med" len="med"/>
                    </a:lnT>
                  </a:tcPr>
                </a:tc>
                <a:tc>
                  <a:txBody>
                    <a:bodyPr/>
                    <a:lstStyle/>
                    <a:p>
                      <a:pPr algn="ctr"/>
                      <a:r>
                        <a:rPr lang="en-US" sz="1100" dirty="0" smtClean="0"/>
                        <a:t>11.26</a:t>
                      </a:r>
                      <a:endParaRPr lang="en-US" sz="1100" dirty="0"/>
                    </a:p>
                  </a:txBody>
                  <a:tcPr marL="0" marR="0" marT="18288" marB="18288"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3"/>
                  </a:ext>
                </a:extLst>
              </a:tr>
              <a:tr h="186700">
                <a:tc>
                  <a:txBody>
                    <a:bodyPr/>
                    <a:lstStyle/>
                    <a:p>
                      <a:pPr algn="ctr"/>
                      <a:r>
                        <a:rPr lang="en-US" sz="1100" dirty="0" smtClean="0"/>
                        <a:t>64^3</a:t>
                      </a:r>
                      <a:endParaRPr lang="en-US" sz="1100" dirty="0"/>
                    </a:p>
                  </a:txBody>
                  <a:tcPr marL="0" marR="0" marT="18288" marB="18288" anchor="ctr"/>
                </a:tc>
                <a:tc>
                  <a:txBody>
                    <a:bodyPr/>
                    <a:lstStyle/>
                    <a:p>
                      <a:pPr algn="ctr"/>
                      <a:r>
                        <a:rPr lang="en-US" sz="1100" dirty="0" smtClean="0"/>
                        <a:t>507</a:t>
                      </a:r>
                      <a:endParaRPr lang="en-US" sz="1100" dirty="0"/>
                    </a:p>
                  </a:txBody>
                  <a:tcPr marL="0" marR="0" marT="18288" marB="18288" anchor="ctr"/>
                </a:tc>
                <a:tc>
                  <a:txBody>
                    <a:bodyPr/>
                    <a:lstStyle/>
                    <a:p>
                      <a:pPr algn="ctr"/>
                      <a:r>
                        <a:rPr lang="en-US" sz="1100" dirty="0" smtClean="0"/>
                        <a:t>12.92</a:t>
                      </a:r>
                      <a:endParaRPr lang="en-US" sz="1100" dirty="0"/>
                    </a:p>
                  </a:txBody>
                  <a:tcPr marL="0" marR="0" marT="18288" marB="18288" anchor="ctr"/>
                </a:tc>
                <a:tc>
                  <a:txBody>
                    <a:bodyPr/>
                    <a:lstStyle/>
                    <a:p>
                      <a:pPr algn="ctr"/>
                      <a:r>
                        <a:rPr lang="en-US" sz="1100" dirty="0" smtClean="0"/>
                        <a:t>459</a:t>
                      </a:r>
                      <a:endParaRPr lang="en-US" sz="1100" dirty="0"/>
                    </a:p>
                  </a:txBody>
                  <a:tcPr marL="0" marR="0" marT="18288" marB="18288" anchor="ctr"/>
                </a:tc>
                <a:tc>
                  <a:txBody>
                    <a:bodyPr/>
                    <a:lstStyle/>
                    <a:p>
                      <a:pPr algn="ctr"/>
                      <a:r>
                        <a:rPr lang="en-US" sz="1100" dirty="0" smtClean="0"/>
                        <a:t>17.99</a:t>
                      </a:r>
                      <a:endParaRPr lang="en-US" sz="1100" dirty="0"/>
                    </a:p>
                  </a:txBody>
                  <a:tcPr marL="0" marR="0" marT="18288" marB="18288" anchor="ctr"/>
                </a:tc>
                <a:tc>
                  <a:txBody>
                    <a:bodyPr/>
                    <a:lstStyle/>
                    <a:p>
                      <a:pPr algn="ctr"/>
                      <a:r>
                        <a:rPr lang="en-US" sz="1100" dirty="0" smtClean="0"/>
                        <a:t>268</a:t>
                      </a:r>
                      <a:endParaRPr lang="en-US" sz="1100" dirty="0"/>
                    </a:p>
                  </a:txBody>
                  <a:tcPr marL="0" marR="0" marT="18288" marB="18288" anchor="ctr"/>
                </a:tc>
                <a:tc>
                  <a:txBody>
                    <a:bodyPr/>
                    <a:lstStyle/>
                    <a:p>
                      <a:pPr algn="ctr"/>
                      <a:r>
                        <a:rPr lang="en-US" sz="1100" dirty="0" smtClean="0"/>
                        <a:t>16.64</a:t>
                      </a:r>
                      <a:endParaRPr lang="en-US" sz="1100" dirty="0"/>
                    </a:p>
                  </a:txBody>
                  <a:tcPr marL="0" marR="0" marT="18288" marB="18288" anchor="ctr"/>
                </a:tc>
                <a:tc>
                  <a:txBody>
                    <a:bodyPr/>
                    <a:lstStyle/>
                    <a:p>
                      <a:pPr algn="ctr"/>
                      <a:r>
                        <a:rPr lang="en-US" sz="1100" dirty="0" smtClean="0"/>
                        <a:t>229</a:t>
                      </a:r>
                      <a:endParaRPr lang="en-US" sz="1100" dirty="0"/>
                    </a:p>
                  </a:txBody>
                  <a:tcPr marL="0" marR="0" marT="18288" marB="18288" anchor="ctr"/>
                </a:tc>
                <a:tc>
                  <a:txBody>
                    <a:bodyPr/>
                    <a:lstStyle/>
                    <a:p>
                      <a:pPr algn="ctr"/>
                      <a:r>
                        <a:rPr lang="en-US" sz="1100" dirty="0" smtClean="0"/>
                        <a:t>18.12</a:t>
                      </a:r>
                      <a:endParaRPr lang="en-US" sz="1100" dirty="0"/>
                    </a:p>
                  </a:txBody>
                  <a:tcPr marL="0" marR="0" marT="18288" marB="18288" anchor="ctr"/>
                </a:tc>
                <a:extLst>
                  <a:ext uri="{0D108BD9-81ED-4DB2-BD59-A6C34878D82A}">
                    <a16:rowId xmlns="" xmlns:a16="http://schemas.microsoft.com/office/drawing/2014/main" val="10004"/>
                  </a:ext>
                </a:extLst>
              </a:tr>
              <a:tr h="186700">
                <a:tc>
                  <a:txBody>
                    <a:bodyPr/>
                    <a:lstStyle/>
                    <a:p>
                      <a:pPr algn="ctr"/>
                      <a:r>
                        <a:rPr lang="en-US" sz="1100" dirty="0" smtClean="0"/>
                        <a:t>128^3</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1826</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6.13</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1426</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8.20</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944</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8.69</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677</a:t>
                      </a:r>
                      <a:endParaRPr lang="en-US" sz="1100" dirty="0"/>
                    </a:p>
                  </a:txBody>
                  <a:tcPr marL="0" marR="0" marT="18288" marB="18288" anchor="ctr">
                    <a:lnB w="12700" cap="flat" cmpd="sng" algn="ctr">
                      <a:solidFill>
                        <a:schemeClr val="tx1"/>
                      </a:solidFill>
                      <a:prstDash val="solid"/>
                      <a:round/>
                      <a:headEnd type="none" w="med" len="med"/>
                      <a:tailEnd type="none" w="med" len="med"/>
                    </a:lnB>
                  </a:tcPr>
                </a:tc>
                <a:tc>
                  <a:txBody>
                    <a:bodyPr/>
                    <a:lstStyle/>
                    <a:p>
                      <a:pPr algn="ctr"/>
                      <a:r>
                        <a:rPr lang="en-US" sz="1100" dirty="0" smtClean="0"/>
                        <a:t>10.40</a:t>
                      </a:r>
                      <a:endParaRPr lang="en-US" sz="1100" dirty="0"/>
                    </a:p>
                  </a:txBody>
                  <a:tcPr marL="0" marR="0" marT="18288" marB="18288"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TextBox 7"/>
          <p:cNvSpPr txBox="1"/>
          <p:nvPr/>
        </p:nvSpPr>
        <p:spPr>
          <a:xfrm>
            <a:off x="109725" y="3053155"/>
            <a:ext cx="4253087" cy="307777"/>
          </a:xfrm>
          <a:prstGeom prst="rect">
            <a:avLst/>
          </a:prstGeom>
          <a:noFill/>
        </p:spPr>
        <p:txBody>
          <a:bodyPr wrap="none" rtlCol="0">
            <a:spAutoFit/>
          </a:bodyPr>
          <a:lstStyle/>
          <a:p>
            <a:r>
              <a:rPr lang="en-US" sz="1400" dirty="0" smtClean="0"/>
              <a:t>Predicted Novo-G# speedup over BG/Q for 3D FFT</a:t>
            </a:r>
            <a:endParaRPr lang="en-US" sz="1400" dirty="0"/>
          </a:p>
        </p:txBody>
      </p:sp>
      <p:sp>
        <p:nvSpPr>
          <p:cNvPr id="21" name="Content Placeholder 2"/>
          <p:cNvSpPr txBox="1">
            <a:spLocks/>
          </p:cNvSpPr>
          <p:nvPr/>
        </p:nvSpPr>
        <p:spPr bwMode="auto">
          <a:xfrm>
            <a:off x="4616013" y="929577"/>
            <a:ext cx="4450221" cy="196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r>
              <a:rPr lang="en-US" kern="0" dirty="0" err="1" smtClean="0"/>
              <a:t>OpenCL</a:t>
            </a:r>
            <a:r>
              <a:rPr lang="en-US" kern="0" dirty="0" smtClean="0"/>
              <a:t> support</a:t>
            </a:r>
          </a:p>
          <a:p>
            <a:pPr lvl="1"/>
            <a:r>
              <a:rPr lang="en-US" kern="0" dirty="0" smtClean="0"/>
              <a:t>Enable productive use of Novo-G# by integrating into Altera </a:t>
            </a:r>
            <a:r>
              <a:rPr lang="en-US" kern="0" dirty="0" err="1" smtClean="0"/>
              <a:t>OpenCL</a:t>
            </a:r>
            <a:endParaRPr lang="en-US" kern="0" dirty="0" smtClean="0"/>
          </a:p>
          <a:p>
            <a:pPr lvl="2"/>
            <a:r>
              <a:rPr lang="en-US" kern="0" dirty="0" smtClean="0"/>
              <a:t>Inter-FPGA links map to Altera </a:t>
            </a:r>
            <a:r>
              <a:rPr lang="en-US" kern="0" dirty="0" err="1" smtClean="0"/>
              <a:t>OpenCL</a:t>
            </a:r>
            <a:r>
              <a:rPr lang="en-US" kern="0" dirty="0" smtClean="0"/>
              <a:t> channels</a:t>
            </a:r>
          </a:p>
          <a:p>
            <a:pPr lvl="1"/>
            <a:r>
              <a:rPr lang="en-US" kern="0" dirty="0" smtClean="0"/>
              <a:t>Preliminary support for inter-FPGA channels completed &amp; tested with synthetic kernels</a:t>
            </a:r>
          </a:p>
        </p:txBody>
      </p:sp>
      <p:sp>
        <p:nvSpPr>
          <p:cNvPr id="19" name="32-Point Star 18"/>
          <p:cNvSpPr/>
          <p:nvPr/>
        </p:nvSpPr>
        <p:spPr bwMode="auto">
          <a:xfrm>
            <a:off x="4420681" y="4634246"/>
            <a:ext cx="1555149" cy="1367092"/>
          </a:xfrm>
          <a:prstGeom prst="star3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anose="020F0502020204030204" pitchFamily="34" charset="0"/>
                <a:cs typeface="Arial" charset="0"/>
              </a:rPr>
              <a:t>Please visit</a:t>
            </a:r>
            <a:r>
              <a:rPr kumimoji="0" lang="en-US" sz="1600" b="1" i="1" u="none" strike="noStrike" cap="none" normalizeH="0" dirty="0" smtClean="0">
                <a:ln>
                  <a:noFill/>
                </a:ln>
                <a:solidFill>
                  <a:schemeClr val="tx1"/>
                </a:solidFill>
                <a:effectLst/>
                <a:latin typeface="Calibri" panose="020F0502020204030204" pitchFamily="34" charset="0"/>
                <a:cs typeface="Arial" charset="0"/>
              </a:rPr>
              <a:t> our poster for details</a:t>
            </a:r>
            <a:endParaRPr kumimoji="0" lang="en-US" sz="1600" b="1" i="1" u="none" strike="noStrike" cap="none" normalizeH="0" baseline="0" dirty="0" smtClean="0">
              <a:ln>
                <a:noFill/>
              </a:ln>
              <a:solidFill>
                <a:schemeClr val="tx1"/>
              </a:solidFill>
              <a:effectLst/>
              <a:latin typeface="Calibri" panose="020F0502020204030204" pitchFamily="34" charset="0"/>
              <a:cs typeface="Arial" charset="0"/>
            </a:endParaRPr>
          </a:p>
        </p:txBody>
      </p:sp>
      <p:grpSp>
        <p:nvGrpSpPr>
          <p:cNvPr id="23" name="Group 22"/>
          <p:cNvGrpSpPr/>
          <p:nvPr/>
        </p:nvGrpSpPr>
        <p:grpSpPr>
          <a:xfrm>
            <a:off x="5976682" y="2756677"/>
            <a:ext cx="3138355" cy="3387561"/>
            <a:chOff x="5976682" y="2756677"/>
            <a:chExt cx="3138355" cy="3387561"/>
          </a:xfrm>
        </p:grpSpPr>
        <p:sp>
          <p:nvSpPr>
            <p:cNvPr id="17" name="TextBox 16"/>
            <p:cNvSpPr txBox="1"/>
            <p:nvPr/>
          </p:nvSpPr>
          <p:spPr>
            <a:xfrm>
              <a:off x="7010400" y="4310909"/>
              <a:ext cx="1776448" cy="307777"/>
            </a:xfrm>
            <a:prstGeom prst="rect">
              <a:avLst/>
            </a:prstGeom>
            <a:noFill/>
          </p:spPr>
          <p:txBody>
            <a:bodyPr wrap="none" rtlCol="0">
              <a:spAutoFit/>
            </a:bodyPr>
            <a:lstStyle/>
            <a:p>
              <a:r>
                <a:rPr lang="en-US" sz="1400" dirty="0" smtClean="0">
                  <a:latin typeface="+mn-lt"/>
                </a:rPr>
                <a:t>Inter-FPGA channel</a:t>
              </a:r>
              <a:endParaRPr lang="en-US" sz="1400" dirty="0">
                <a:latin typeface="+mn-lt"/>
              </a:endParaRPr>
            </a:p>
          </p:txBody>
        </p:sp>
        <p:pic>
          <p:nvPicPr>
            <p:cNvPr id="10" name="Picture 9"/>
            <p:cNvPicPr>
              <a:picLocks noChangeAspect="1"/>
            </p:cNvPicPr>
            <p:nvPr/>
          </p:nvPicPr>
          <p:blipFill>
            <a:blip r:embed="rId3"/>
            <a:stretch>
              <a:fillRect/>
            </a:stretch>
          </p:blipFill>
          <p:spPr>
            <a:xfrm>
              <a:off x="6005287" y="2756677"/>
              <a:ext cx="3109750" cy="1559255"/>
            </a:xfrm>
            <a:prstGeom prst="rect">
              <a:avLst/>
            </a:prstGeom>
          </p:spPr>
        </p:pic>
        <p:sp>
          <p:nvSpPr>
            <p:cNvPr id="12" name="Rectangle 11"/>
            <p:cNvSpPr/>
            <p:nvPr/>
          </p:nvSpPr>
          <p:spPr bwMode="auto">
            <a:xfrm>
              <a:off x="6684770" y="2871811"/>
              <a:ext cx="2306830" cy="13030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err="1" smtClean="0">
                  <a:latin typeface="+mn-lt"/>
                </a:rPr>
                <a:t>ProceV</a:t>
              </a:r>
              <a:r>
                <a:rPr lang="en-US" sz="1600" dirty="0" smtClean="0">
                  <a:latin typeface="+mn-lt"/>
                </a:rPr>
                <a:t> board</a:t>
              </a:r>
              <a:endParaRPr kumimoji="0" lang="en-US" sz="1600" b="0" i="0" u="none" strike="noStrike" cap="none" normalizeH="0" baseline="0" dirty="0" smtClean="0">
                <a:ln>
                  <a:noFill/>
                </a:ln>
                <a:solidFill>
                  <a:schemeClr val="tx1"/>
                </a:solidFill>
                <a:effectLst/>
                <a:latin typeface="+mn-lt"/>
              </a:endParaRPr>
            </a:p>
          </p:txBody>
        </p:sp>
        <p:pic>
          <p:nvPicPr>
            <p:cNvPr id="20" name="Picture 19"/>
            <p:cNvPicPr>
              <a:picLocks noChangeAspect="1"/>
            </p:cNvPicPr>
            <p:nvPr/>
          </p:nvPicPr>
          <p:blipFill>
            <a:blip r:embed="rId3"/>
            <a:stretch>
              <a:fillRect/>
            </a:stretch>
          </p:blipFill>
          <p:spPr>
            <a:xfrm>
              <a:off x="5976682" y="4584983"/>
              <a:ext cx="3109750" cy="1559255"/>
            </a:xfrm>
            <a:prstGeom prst="rect">
              <a:avLst/>
            </a:prstGeom>
          </p:spPr>
        </p:pic>
        <p:sp>
          <p:nvSpPr>
            <p:cNvPr id="22" name="Rectangle 21"/>
            <p:cNvSpPr/>
            <p:nvPr/>
          </p:nvSpPr>
          <p:spPr bwMode="auto">
            <a:xfrm>
              <a:off x="6656165" y="4700117"/>
              <a:ext cx="2306830" cy="13030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err="1" smtClean="0">
                  <a:latin typeface="+mn-lt"/>
                </a:rPr>
                <a:t>ProceV</a:t>
              </a:r>
              <a:r>
                <a:rPr lang="en-US" sz="1600" dirty="0" smtClean="0">
                  <a:latin typeface="+mn-lt"/>
                </a:rPr>
                <a:t> board</a:t>
              </a:r>
              <a:endParaRPr kumimoji="0" lang="en-US" sz="1600" b="0" i="0" u="none" strike="noStrike" cap="none" normalizeH="0" baseline="0" dirty="0" smtClean="0">
                <a:ln>
                  <a:noFill/>
                </a:ln>
                <a:solidFill>
                  <a:schemeClr val="tx1"/>
                </a:solidFill>
                <a:effectLst/>
                <a:latin typeface="+mn-lt"/>
              </a:endParaRPr>
            </a:p>
          </p:txBody>
        </p:sp>
        <p:cxnSp>
          <p:nvCxnSpPr>
            <p:cNvPr id="15" name="Straight Arrow Connector 14"/>
            <p:cNvCxnSpPr/>
            <p:nvPr/>
          </p:nvCxnSpPr>
          <p:spPr bwMode="auto">
            <a:xfrm flipV="1">
              <a:off x="8729949" y="4049096"/>
              <a:ext cx="0" cy="1056304"/>
            </a:xfrm>
            <a:prstGeom prst="straightConnector1">
              <a:avLst/>
            </a:prstGeom>
            <a:noFill/>
            <a:ln w="9525" cap="flat" cmpd="sng" algn="ctr">
              <a:solidFill>
                <a:schemeClr val="tx1"/>
              </a:solidFill>
              <a:prstDash val="solid"/>
              <a:round/>
              <a:headEnd type="triangle"/>
              <a:tailEnd type="triangle"/>
            </a:ln>
            <a:effectLst/>
          </p:spPr>
        </p:cxnSp>
      </p:grpSp>
      <p:pic>
        <p:nvPicPr>
          <p:cNvPr id="24" name="Picture 23"/>
          <p:cNvPicPr>
            <a:picLocks noChangeAspect="1"/>
          </p:cNvPicPr>
          <p:nvPr/>
        </p:nvPicPr>
        <p:blipFill>
          <a:blip r:embed="rId4"/>
          <a:stretch>
            <a:fillRect/>
          </a:stretch>
        </p:blipFill>
        <p:spPr>
          <a:xfrm>
            <a:off x="4959807" y="3185160"/>
            <a:ext cx="671375" cy="474304"/>
          </a:xfrm>
          <a:prstGeom prst="rect">
            <a:avLst/>
          </a:prstGeom>
          <a:effectLst/>
        </p:spPr>
      </p:pic>
      <p:pic>
        <p:nvPicPr>
          <p:cNvPr id="25" name="Picture 2" descr="http://www.altera.com/products/ip/ampp/gidel/images/gidel.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566" y="3781444"/>
            <a:ext cx="1117566" cy="366703"/>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4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21"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t="10449"/>
          <a:stretch/>
        </p:blipFill>
        <p:spPr>
          <a:xfrm>
            <a:off x="7456265" y="3125926"/>
            <a:ext cx="1687735" cy="1133137"/>
          </a:xfrm>
          <a:prstGeom prst="rect">
            <a:avLst/>
          </a:prstGeom>
          <a:solidFill>
            <a:schemeClr val="bg1"/>
          </a:solidFill>
        </p:spPr>
      </p:pic>
      <p:sp>
        <p:nvSpPr>
          <p:cNvPr id="25" name="Rectangle 24"/>
          <p:cNvSpPr/>
          <p:nvPr/>
        </p:nvSpPr>
        <p:spPr bwMode="auto">
          <a:xfrm>
            <a:off x="361227" y="4367460"/>
            <a:ext cx="8779490" cy="357348"/>
          </a:xfrm>
          <a:prstGeom prst="rect">
            <a:avLst/>
          </a:prstGeom>
          <a:gradFill>
            <a:gsLst>
              <a:gs pos="0">
                <a:schemeClr val="bg1"/>
              </a:gs>
              <a:gs pos="63000">
                <a:schemeClr val="accent6">
                  <a:lumMod val="20000"/>
                  <a:lumOff val="80000"/>
                </a:schemeClr>
              </a:gs>
              <a:gs pos="70000">
                <a:schemeClr val="accent6">
                  <a:lumMod val="20000"/>
                  <a:lumOff val="80000"/>
                </a:schemeClr>
              </a:gs>
              <a:gs pos="100000">
                <a:schemeClr val="accent6">
                  <a:lumMod val="20000"/>
                  <a:lumOff val="80000"/>
                </a:schemeClr>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4" name="Rectangle 23"/>
          <p:cNvSpPr/>
          <p:nvPr/>
        </p:nvSpPr>
        <p:spPr bwMode="auto">
          <a:xfrm>
            <a:off x="361227" y="2646864"/>
            <a:ext cx="8779490" cy="357348"/>
          </a:xfrm>
          <a:prstGeom prst="rect">
            <a:avLst/>
          </a:prstGeom>
          <a:gradFill>
            <a:gsLst>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3" name="Rectangle 22"/>
          <p:cNvSpPr/>
          <p:nvPr/>
        </p:nvSpPr>
        <p:spPr bwMode="auto">
          <a:xfrm>
            <a:off x="361227" y="1008599"/>
            <a:ext cx="8779490" cy="357348"/>
          </a:xfrm>
          <a:prstGeom prst="rect">
            <a:avLst/>
          </a:prstGeom>
          <a:gradFill>
            <a:gsLst>
              <a:gs pos="0">
                <a:schemeClr val="bg1"/>
              </a:gs>
              <a:gs pos="74000">
                <a:srgbClr val="E1F0FF"/>
              </a:gs>
              <a:gs pos="83000">
                <a:srgbClr val="E1F0FF"/>
              </a:gs>
              <a:gs pos="100000">
                <a:srgbClr val="E1F0FF"/>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223" name="Title 1"/>
          <p:cNvSpPr>
            <a:spLocks noGrp="1"/>
          </p:cNvSpPr>
          <p:nvPr>
            <p:ph type="title"/>
          </p:nvPr>
        </p:nvSpPr>
        <p:spPr>
          <a:xfrm>
            <a:off x="457200" y="277813"/>
            <a:ext cx="8229600" cy="636587"/>
          </a:xfrm>
        </p:spPr>
        <p:txBody>
          <a:bodyPr/>
          <a:lstStyle/>
          <a:p>
            <a:pPr>
              <a:defRPr/>
            </a:pPr>
            <a:r>
              <a:rPr lang="en-US" sz="3600" dirty="0" smtClean="0">
                <a:effectLst>
                  <a:outerShdw blurRad="38100" dist="38100" dir="2700000" algn="tl">
                    <a:srgbClr val="000000">
                      <a:alpha val="43137"/>
                    </a:srgbClr>
                  </a:outerShdw>
                </a:effectLst>
              </a:rPr>
              <a:t>Conclusions</a:t>
            </a:r>
          </a:p>
        </p:txBody>
      </p:sp>
      <p:sp>
        <p:nvSpPr>
          <p:cNvPr id="225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69C19C-FD3F-439C-BC9D-0936879F7CB2}" type="slidenum">
              <a:rPr lang="en-US" altLang="en-US" smtClean="0">
                <a:latin typeface="Garamond" pitchFamily="18" charset="0"/>
              </a:rPr>
              <a:pPr eaLnBrk="1" hangingPunct="1"/>
              <a:t>11</a:t>
            </a:fld>
            <a:endParaRPr lang="en-US" altLang="en-US" dirty="0" smtClean="0">
              <a:latin typeface="Garamond" pitchFamily="18" charset="0"/>
            </a:endParaRPr>
          </a:p>
        </p:txBody>
      </p:sp>
      <p:sp>
        <p:nvSpPr>
          <p:cNvPr id="11" name="Rectangle 1"/>
          <p:cNvSpPr>
            <a:spLocks noChangeArrowheads="1"/>
          </p:cNvSpPr>
          <p:nvPr/>
        </p:nvSpPr>
        <p:spPr bwMode="auto">
          <a:xfrm>
            <a:off x="310895" y="1032666"/>
            <a:ext cx="7923041" cy="1520416"/>
          </a:xfrm>
          <a:prstGeom prst="rect">
            <a:avLst/>
          </a:prstGeom>
          <a:noFill/>
          <a:ln>
            <a:noFill/>
          </a:ln>
          <a:extLst/>
        </p:spPr>
        <p:txBody>
          <a:bodyPr wrap="square">
            <a:spAutoFit/>
          </a:bodyPr>
          <a:lstStyle/>
          <a:p>
            <a:pPr>
              <a:lnSpc>
                <a:spcPct val="90000"/>
              </a:lnSpc>
              <a:spcBef>
                <a:spcPts val="600"/>
              </a:spcBef>
              <a:buClr>
                <a:schemeClr val="accent1"/>
              </a:buClr>
              <a:buSzPct val="65000"/>
              <a:defRPr/>
            </a:pPr>
            <a:r>
              <a:rPr lang="en-US" altLang="zh-CN" sz="2000" b="1" kern="0" dirty="0">
                <a:solidFill>
                  <a:srgbClr val="FF4A00"/>
                </a:solidFill>
                <a:latin typeface="Arial"/>
                <a:cs typeface="Arial"/>
              </a:rPr>
              <a:t>P1: </a:t>
            </a:r>
            <a:r>
              <a:rPr lang="en-US" altLang="zh-CN" sz="2000" b="1" kern="0" dirty="0">
                <a:solidFill>
                  <a:srgbClr val="0000CC"/>
                </a:solidFill>
                <a:latin typeface="Arial"/>
                <a:cs typeface="Arial"/>
              </a:rPr>
              <a:t>App and </a:t>
            </a:r>
            <a:r>
              <a:rPr lang="en-US" altLang="zh-CN" sz="2000" b="1" kern="0" dirty="0" smtClean="0">
                <a:solidFill>
                  <a:srgbClr val="0000CC"/>
                </a:solidFill>
                <a:latin typeface="Arial"/>
                <a:cs typeface="Arial"/>
              </a:rPr>
              <a:t>HLS Studies</a:t>
            </a:r>
          </a:p>
          <a:p>
            <a:pPr marL="457200" indent="-285750">
              <a:lnSpc>
                <a:spcPct val="90000"/>
              </a:lnSpc>
              <a:spcBef>
                <a:spcPts val="600"/>
              </a:spcBef>
              <a:buClr>
                <a:schemeClr val="accent1"/>
              </a:buClr>
              <a:buSzPct val="65000"/>
              <a:buFont typeface="Wingdings" pitchFamily="2" charset="2"/>
              <a:buChar char="n"/>
              <a:defRPr/>
            </a:pPr>
            <a:r>
              <a:rPr lang="en-US" altLang="zh-CN" kern="0" dirty="0">
                <a:latin typeface="Arial"/>
                <a:cs typeface="Arial"/>
              </a:rPr>
              <a:t>OpenCL &amp; HT offer </a:t>
            </a:r>
            <a:r>
              <a:rPr lang="en-US" altLang="zh-CN" i="1" kern="0" dirty="0">
                <a:solidFill>
                  <a:srgbClr val="FF4A00"/>
                </a:solidFill>
                <a:latin typeface="Arial"/>
                <a:cs typeface="Arial"/>
              </a:rPr>
              <a:t>productive</a:t>
            </a:r>
            <a:r>
              <a:rPr lang="en-US" altLang="zh-CN" kern="0" dirty="0">
                <a:latin typeface="Arial"/>
                <a:cs typeface="Arial"/>
              </a:rPr>
              <a:t> app development environment for FPGAs </a:t>
            </a:r>
            <a:r>
              <a:rPr lang="en-US" altLang="zh-CN" kern="0" dirty="0" smtClean="0">
                <a:latin typeface="Arial"/>
                <a:cs typeface="Arial"/>
              </a:rPr>
              <a:t>while maintaining </a:t>
            </a:r>
            <a:r>
              <a:rPr lang="en-US" altLang="zh-CN" i="1" kern="0" dirty="0">
                <a:solidFill>
                  <a:srgbClr val="FF4A00"/>
                </a:solidFill>
                <a:latin typeface="Arial"/>
                <a:cs typeface="Arial"/>
              </a:rPr>
              <a:t>comparable</a:t>
            </a:r>
            <a:r>
              <a:rPr lang="en-US" altLang="zh-CN" kern="0" dirty="0" smtClean="0">
                <a:solidFill>
                  <a:srgbClr val="FF4A00"/>
                </a:solidFill>
                <a:latin typeface="Arial"/>
                <a:cs typeface="Arial"/>
              </a:rPr>
              <a:t> performance</a:t>
            </a:r>
            <a:endParaRPr lang="en-US" altLang="zh-CN" kern="0" dirty="0">
              <a:solidFill>
                <a:srgbClr val="FF4A00"/>
              </a:solidFill>
              <a:latin typeface="Arial"/>
              <a:cs typeface="Arial"/>
            </a:endParaRPr>
          </a:p>
          <a:p>
            <a:pPr marL="457200" indent="-285750">
              <a:lnSpc>
                <a:spcPct val="90000"/>
              </a:lnSpc>
              <a:spcBef>
                <a:spcPts val="600"/>
              </a:spcBef>
              <a:buClr>
                <a:schemeClr val="accent1"/>
              </a:buClr>
              <a:buSzPct val="65000"/>
              <a:buFont typeface="Wingdings" pitchFamily="2" charset="2"/>
              <a:buChar char="n"/>
              <a:defRPr/>
            </a:pPr>
            <a:r>
              <a:rPr lang="en-US" altLang="zh-CN" kern="0" dirty="0" smtClean="0">
                <a:latin typeface="Arial"/>
                <a:cs typeface="Arial"/>
              </a:rPr>
              <a:t>Evaluated HLS </a:t>
            </a:r>
            <a:r>
              <a:rPr lang="en-US" altLang="zh-CN" kern="0" dirty="0">
                <a:latin typeface="Arial"/>
                <a:cs typeface="Arial"/>
              </a:rPr>
              <a:t>tools on various platforms to </a:t>
            </a:r>
            <a:r>
              <a:rPr lang="en-US" altLang="zh-CN" kern="0" dirty="0" smtClean="0">
                <a:latin typeface="Arial"/>
                <a:cs typeface="Arial"/>
              </a:rPr>
              <a:t>identify</a:t>
            </a:r>
            <a:br>
              <a:rPr lang="en-US" altLang="zh-CN" kern="0" dirty="0" smtClean="0">
                <a:latin typeface="Arial"/>
                <a:cs typeface="Arial"/>
              </a:rPr>
            </a:br>
            <a:r>
              <a:rPr lang="en-US" altLang="zh-CN" i="1" kern="0" dirty="0" smtClean="0">
                <a:solidFill>
                  <a:srgbClr val="FF4A00"/>
                </a:solidFill>
                <a:latin typeface="Arial"/>
                <a:cs typeface="Arial"/>
              </a:rPr>
              <a:t>tradeoff</a:t>
            </a:r>
            <a:r>
              <a:rPr lang="en-US" altLang="zh-CN" kern="0" dirty="0" smtClean="0">
                <a:solidFill>
                  <a:srgbClr val="FF4A00"/>
                </a:solidFill>
                <a:latin typeface="Arial"/>
                <a:cs typeface="Arial"/>
              </a:rPr>
              <a:t> </a:t>
            </a:r>
            <a:r>
              <a:rPr lang="en-US" altLang="zh-CN" kern="0" dirty="0" smtClean="0">
                <a:latin typeface="Arial"/>
                <a:cs typeface="Arial"/>
              </a:rPr>
              <a:t>between </a:t>
            </a:r>
            <a:r>
              <a:rPr lang="en-US" altLang="zh-CN" kern="0" dirty="0">
                <a:latin typeface="Arial"/>
                <a:cs typeface="Arial"/>
              </a:rPr>
              <a:t>performance &amp; </a:t>
            </a:r>
            <a:r>
              <a:rPr lang="en-US" altLang="zh-CN" kern="0" dirty="0" smtClean="0">
                <a:latin typeface="Arial"/>
                <a:cs typeface="Arial"/>
              </a:rPr>
              <a:t>productivity</a:t>
            </a:r>
            <a:endParaRPr lang="en-US" altLang="zh-CN" kern="0" dirty="0">
              <a:latin typeface="Arial"/>
              <a:cs typeface="Arial"/>
            </a:endParaRPr>
          </a:p>
        </p:txBody>
      </p:sp>
      <p:sp>
        <p:nvSpPr>
          <p:cNvPr id="6" name="Rectangle 1"/>
          <p:cNvSpPr>
            <a:spLocks noChangeArrowheads="1"/>
          </p:cNvSpPr>
          <p:nvPr/>
        </p:nvSpPr>
        <p:spPr bwMode="auto">
          <a:xfrm>
            <a:off x="310896" y="2683764"/>
            <a:ext cx="6781020" cy="1520416"/>
          </a:xfrm>
          <a:prstGeom prst="rect">
            <a:avLst/>
          </a:prstGeom>
          <a:noFill/>
          <a:ln>
            <a:noFill/>
          </a:ln>
          <a:extLst/>
        </p:spPr>
        <p:txBody>
          <a:bodyPr wrap="square">
            <a:spAutoFit/>
          </a:bodyPr>
          <a:lstStyle/>
          <a:p>
            <a:pPr>
              <a:lnSpc>
                <a:spcPct val="90000"/>
              </a:lnSpc>
              <a:spcBef>
                <a:spcPts val="600"/>
              </a:spcBef>
              <a:buClr>
                <a:schemeClr val="accent1"/>
              </a:buClr>
              <a:buSzPct val="65000"/>
              <a:defRPr/>
            </a:pPr>
            <a:r>
              <a:rPr lang="en-US" altLang="zh-CN" sz="2000" b="1" kern="0" dirty="0">
                <a:solidFill>
                  <a:srgbClr val="FF4A00"/>
                </a:solidFill>
              </a:rPr>
              <a:t>P2: </a:t>
            </a:r>
            <a:r>
              <a:rPr lang="en-US" altLang="zh-CN" sz="2000" b="1" kern="0" dirty="0">
                <a:solidFill>
                  <a:srgbClr val="0000CC"/>
                </a:solidFill>
              </a:rPr>
              <a:t>Exploration of Future-gen </a:t>
            </a:r>
            <a:r>
              <a:rPr lang="en-US" altLang="zh-CN" sz="2000" b="1" kern="0" dirty="0" smtClean="0">
                <a:solidFill>
                  <a:srgbClr val="0000CC"/>
                </a:solidFill>
              </a:rPr>
              <a:t>Devices &amp; Systems</a:t>
            </a:r>
            <a:endParaRPr lang="en-US" altLang="zh-CN" sz="2000" b="1" kern="0" dirty="0">
              <a:solidFill>
                <a:srgbClr val="0000CC"/>
              </a:solidFill>
            </a:endParaRPr>
          </a:p>
          <a:p>
            <a:pPr marL="457200" indent="-285750">
              <a:lnSpc>
                <a:spcPct val="90000"/>
              </a:lnSpc>
              <a:spcBef>
                <a:spcPts val="600"/>
              </a:spcBef>
              <a:buClr>
                <a:schemeClr val="accent1"/>
              </a:buClr>
              <a:buSzPct val="65000"/>
              <a:buFont typeface="Wingdings" pitchFamily="2" charset="2"/>
              <a:buChar char="n"/>
              <a:defRPr/>
            </a:pPr>
            <a:r>
              <a:rPr lang="en-US" altLang="zh-CN" i="1" kern="0" dirty="0" smtClean="0">
                <a:solidFill>
                  <a:srgbClr val="FF4A00"/>
                </a:solidFill>
                <a:latin typeface="Arial"/>
                <a:cs typeface="Arial"/>
              </a:rPr>
              <a:t>Custom </a:t>
            </a:r>
            <a:r>
              <a:rPr lang="en-US" altLang="zh-CN" i="1" kern="0" dirty="0">
                <a:solidFill>
                  <a:srgbClr val="FF4A00"/>
                </a:solidFill>
                <a:latin typeface="Arial"/>
                <a:cs typeface="Arial"/>
              </a:rPr>
              <a:t>memory cube </a:t>
            </a:r>
            <a:r>
              <a:rPr lang="en-US" altLang="zh-CN" i="1" kern="0" dirty="0" smtClean="0">
                <a:solidFill>
                  <a:srgbClr val="FF4A00"/>
                </a:solidFill>
                <a:latin typeface="Arial"/>
                <a:cs typeface="Arial"/>
              </a:rPr>
              <a:t>(CMC</a:t>
            </a:r>
            <a:r>
              <a:rPr lang="en-US" altLang="zh-CN" i="1" kern="0" dirty="0">
                <a:solidFill>
                  <a:srgbClr val="FF4A00"/>
                </a:solidFill>
                <a:latin typeface="Arial"/>
                <a:cs typeface="Arial"/>
              </a:rPr>
              <a:t>) </a:t>
            </a:r>
            <a:r>
              <a:rPr lang="en-US" altLang="zh-CN" kern="0" dirty="0">
                <a:latin typeface="Arial"/>
                <a:cs typeface="Arial"/>
              </a:rPr>
              <a:t>with custom logic layer to provide computational memory or processor in </a:t>
            </a:r>
            <a:r>
              <a:rPr lang="en-US" altLang="zh-CN" kern="0" dirty="0" smtClean="0">
                <a:latin typeface="Arial"/>
                <a:cs typeface="Arial"/>
              </a:rPr>
              <a:t>memory</a:t>
            </a:r>
          </a:p>
          <a:p>
            <a:pPr marL="457200" indent="-285750">
              <a:lnSpc>
                <a:spcPct val="90000"/>
              </a:lnSpc>
              <a:spcBef>
                <a:spcPts val="600"/>
              </a:spcBef>
              <a:buClr>
                <a:schemeClr val="accent1"/>
              </a:buClr>
              <a:buSzPct val="65000"/>
              <a:buFont typeface="Wingdings" pitchFamily="2" charset="2"/>
              <a:buChar char="n"/>
              <a:defRPr/>
            </a:pPr>
            <a:r>
              <a:rPr lang="en-US" altLang="zh-CN" kern="0" dirty="0">
                <a:latin typeface="Arial"/>
                <a:cs typeface="Arial"/>
              </a:rPr>
              <a:t>Behavioral Emulation </a:t>
            </a:r>
            <a:r>
              <a:rPr lang="en-US" altLang="zh-CN" i="1" kern="0" dirty="0">
                <a:solidFill>
                  <a:srgbClr val="FF4A00"/>
                </a:solidFill>
                <a:latin typeface="Arial"/>
                <a:cs typeface="Arial"/>
              </a:rPr>
              <a:t>p</a:t>
            </a:r>
            <a:r>
              <a:rPr lang="en-US" i="1" kern="0" dirty="0">
                <a:solidFill>
                  <a:srgbClr val="FF4A00"/>
                </a:solidFill>
                <a:latin typeface="Arial"/>
                <a:cs typeface="Arial"/>
              </a:rPr>
              <a:t>rovides foundation</a:t>
            </a:r>
            <a:r>
              <a:rPr lang="en-US" kern="0" dirty="0">
                <a:solidFill>
                  <a:srgbClr val="FF4A00"/>
                </a:solidFill>
                <a:latin typeface="Arial"/>
                <a:cs typeface="Arial"/>
              </a:rPr>
              <a:t> </a:t>
            </a:r>
            <a:r>
              <a:rPr lang="en-US" kern="0" dirty="0">
                <a:latin typeface="Arial"/>
                <a:cs typeface="Arial"/>
              </a:rPr>
              <a:t>to study large-scale, future-gen apps &amp; </a:t>
            </a:r>
            <a:r>
              <a:rPr lang="en-US" kern="0" dirty="0" smtClean="0">
                <a:latin typeface="Arial"/>
                <a:cs typeface="Arial"/>
              </a:rPr>
              <a:t>architectures</a:t>
            </a:r>
            <a:endParaRPr lang="en-US" altLang="zh-CN" kern="0" dirty="0">
              <a:latin typeface="Arial"/>
              <a:cs typeface="Arial"/>
            </a:endParaRPr>
          </a:p>
        </p:txBody>
      </p:sp>
      <p:sp>
        <p:nvSpPr>
          <p:cNvPr id="7" name="Rectangle 1"/>
          <p:cNvSpPr>
            <a:spLocks noChangeArrowheads="1"/>
          </p:cNvSpPr>
          <p:nvPr/>
        </p:nvSpPr>
        <p:spPr bwMode="auto">
          <a:xfrm>
            <a:off x="310896" y="4412446"/>
            <a:ext cx="7276678" cy="2062103"/>
          </a:xfrm>
          <a:prstGeom prst="rect">
            <a:avLst/>
          </a:prstGeom>
          <a:noFill/>
          <a:ln>
            <a:noFill/>
          </a:ln>
          <a:extLst/>
        </p:spPr>
        <p:txBody>
          <a:bodyPr wrap="square">
            <a:spAutoFit/>
          </a:bodyPr>
          <a:lstStyle/>
          <a:p>
            <a:pPr>
              <a:lnSpc>
                <a:spcPct val="90000"/>
              </a:lnSpc>
              <a:spcBef>
                <a:spcPts val="600"/>
              </a:spcBef>
              <a:buClr>
                <a:schemeClr val="accent1"/>
              </a:buClr>
              <a:buSzPct val="65000"/>
              <a:defRPr/>
            </a:pPr>
            <a:r>
              <a:rPr lang="en-US" altLang="zh-CN" sz="2000" b="1" kern="0" dirty="0">
                <a:solidFill>
                  <a:srgbClr val="FF4A00"/>
                </a:solidFill>
                <a:latin typeface="Arial"/>
                <a:cs typeface="Arial"/>
              </a:rPr>
              <a:t>P3: </a:t>
            </a:r>
            <a:r>
              <a:rPr lang="en-US" altLang="zh-CN" sz="2000" b="1" kern="0" dirty="0" smtClean="0">
                <a:solidFill>
                  <a:srgbClr val="0000CC"/>
                </a:solidFill>
                <a:latin typeface="Arial"/>
                <a:cs typeface="Arial"/>
              </a:rPr>
              <a:t>Reconfigurable Interconnectivity </a:t>
            </a:r>
            <a:r>
              <a:rPr lang="en-US" altLang="zh-CN" sz="2000" b="1" kern="0" dirty="0">
                <a:solidFill>
                  <a:srgbClr val="0000CC"/>
                </a:solidFill>
                <a:latin typeface="Arial"/>
                <a:cs typeface="Arial"/>
              </a:rPr>
              <a:t>for </a:t>
            </a:r>
            <a:r>
              <a:rPr lang="en-US" altLang="zh-CN" sz="2000" b="1" kern="0" dirty="0" smtClean="0">
                <a:solidFill>
                  <a:srgbClr val="0000CC"/>
                </a:solidFill>
                <a:latin typeface="Arial"/>
                <a:cs typeface="Arial"/>
              </a:rPr>
              <a:t>Novo-G#</a:t>
            </a:r>
            <a:endParaRPr lang="en-US" altLang="zh-CN" sz="2000" b="1" kern="0" dirty="0">
              <a:solidFill>
                <a:srgbClr val="0000CC"/>
              </a:solidFill>
              <a:latin typeface="Arial"/>
              <a:cs typeface="Arial"/>
            </a:endParaRPr>
          </a:p>
          <a:p>
            <a:pPr marL="457200" indent="-285750">
              <a:spcBef>
                <a:spcPts val="600"/>
              </a:spcBef>
              <a:buClr>
                <a:schemeClr val="accent1"/>
              </a:buClr>
              <a:buSzPct val="65000"/>
              <a:buFont typeface="Wingdings" pitchFamily="2" charset="2"/>
              <a:buChar char="n"/>
              <a:defRPr/>
            </a:pPr>
            <a:r>
              <a:rPr lang="en-US" altLang="zh-CN" kern="0" dirty="0">
                <a:latin typeface="Arial"/>
                <a:cs typeface="Arial"/>
              </a:rPr>
              <a:t>Novo-G# provides a </a:t>
            </a:r>
            <a:r>
              <a:rPr lang="en-US" altLang="zh-CN" i="1" kern="0" dirty="0">
                <a:solidFill>
                  <a:srgbClr val="FF4A00"/>
                </a:solidFill>
                <a:latin typeface="Arial"/>
                <a:cs typeface="Arial"/>
              </a:rPr>
              <a:t>high-bandwidth</a:t>
            </a:r>
            <a:r>
              <a:rPr lang="en-US" altLang="zh-CN" i="1" kern="0" dirty="0">
                <a:latin typeface="Arial"/>
                <a:cs typeface="Arial"/>
              </a:rPr>
              <a:t>, </a:t>
            </a:r>
            <a:r>
              <a:rPr lang="en-US" altLang="zh-CN" i="1" kern="0" dirty="0" smtClean="0">
                <a:latin typeface="Arial"/>
                <a:cs typeface="Arial"/>
              </a:rPr>
              <a:t>low-latency,</a:t>
            </a:r>
            <a:r>
              <a:rPr lang="en-US" altLang="zh-CN" kern="0" dirty="0" smtClean="0">
                <a:latin typeface="Arial"/>
                <a:cs typeface="Arial"/>
              </a:rPr>
              <a:t> </a:t>
            </a:r>
            <a:r>
              <a:rPr lang="en-US" altLang="zh-CN" kern="0" dirty="0">
                <a:latin typeface="Arial"/>
                <a:cs typeface="Arial"/>
              </a:rPr>
              <a:t>and</a:t>
            </a:r>
            <a:br>
              <a:rPr lang="en-US" altLang="zh-CN" kern="0" dirty="0">
                <a:latin typeface="Arial"/>
                <a:cs typeface="Arial"/>
              </a:rPr>
            </a:br>
            <a:r>
              <a:rPr lang="en-US" altLang="zh-CN" kern="0" dirty="0">
                <a:latin typeface="Arial"/>
                <a:cs typeface="Arial"/>
              </a:rPr>
              <a:t>multi-dimensional platform </a:t>
            </a:r>
            <a:r>
              <a:rPr lang="en-US" altLang="zh-CN" kern="0" dirty="0" smtClean="0">
                <a:latin typeface="Arial"/>
                <a:cs typeface="Arial"/>
              </a:rPr>
              <a:t>for </a:t>
            </a:r>
            <a:r>
              <a:rPr lang="en-US" altLang="zh-CN" i="1" kern="0" dirty="0">
                <a:solidFill>
                  <a:srgbClr val="FF4A00"/>
                </a:solidFill>
                <a:latin typeface="Arial"/>
                <a:cs typeface="Arial"/>
              </a:rPr>
              <a:t>multi-FPGA </a:t>
            </a:r>
            <a:r>
              <a:rPr lang="en-US" altLang="zh-CN" i="1" kern="0" dirty="0" smtClean="0">
                <a:solidFill>
                  <a:srgbClr val="FF4A00"/>
                </a:solidFill>
                <a:latin typeface="Arial"/>
                <a:cs typeface="Arial"/>
              </a:rPr>
              <a:t>applications</a:t>
            </a:r>
            <a:endParaRPr lang="en-US" altLang="zh-CN" kern="0" dirty="0">
              <a:solidFill>
                <a:srgbClr val="FF4A00"/>
              </a:solidFill>
              <a:latin typeface="Arial"/>
              <a:cs typeface="Arial"/>
            </a:endParaRPr>
          </a:p>
          <a:p>
            <a:pPr marL="457200" indent="-285750">
              <a:spcBef>
                <a:spcPts val="600"/>
              </a:spcBef>
              <a:buClr>
                <a:schemeClr val="accent1"/>
              </a:buClr>
              <a:buSzPct val="65000"/>
              <a:buFont typeface="Wingdings" pitchFamily="2" charset="2"/>
              <a:buChar char="n"/>
              <a:defRPr/>
            </a:pPr>
            <a:r>
              <a:rPr lang="en-US" altLang="zh-CN" i="1" kern="0" dirty="0">
                <a:latin typeface="Arial"/>
                <a:cs typeface="Arial"/>
              </a:rPr>
              <a:t>Design of </a:t>
            </a:r>
            <a:r>
              <a:rPr lang="en-US" altLang="zh-CN" i="1" kern="0" dirty="0">
                <a:solidFill>
                  <a:srgbClr val="FF4A00"/>
                </a:solidFill>
                <a:latin typeface="Arial"/>
                <a:cs typeface="Arial"/>
              </a:rPr>
              <a:t>protocol stack</a:t>
            </a:r>
            <a:r>
              <a:rPr lang="en-US" altLang="zh-CN" kern="0" dirty="0">
                <a:solidFill>
                  <a:srgbClr val="FF4A00"/>
                </a:solidFill>
                <a:latin typeface="Arial"/>
                <a:cs typeface="Arial"/>
              </a:rPr>
              <a:t> </a:t>
            </a:r>
            <a:r>
              <a:rPr lang="en-US" altLang="zh-CN" kern="0" dirty="0">
                <a:latin typeface="Arial"/>
                <a:cs typeface="Arial"/>
              </a:rPr>
              <a:t>driven by lessons learned from</a:t>
            </a:r>
            <a:br>
              <a:rPr lang="en-US" altLang="zh-CN" kern="0" dirty="0">
                <a:latin typeface="Arial"/>
                <a:cs typeface="Arial"/>
              </a:rPr>
            </a:br>
            <a:r>
              <a:rPr lang="en-US" altLang="zh-CN" kern="0" dirty="0">
                <a:latin typeface="Arial"/>
                <a:cs typeface="Arial"/>
              </a:rPr>
              <a:t>exploration and </a:t>
            </a:r>
            <a:r>
              <a:rPr lang="en-US" altLang="zh-CN" i="1" kern="0" dirty="0">
                <a:solidFill>
                  <a:srgbClr val="FF4A00"/>
                </a:solidFill>
                <a:latin typeface="Arial"/>
                <a:cs typeface="Arial"/>
              </a:rPr>
              <a:t>evaluation in </a:t>
            </a:r>
            <a:r>
              <a:rPr lang="en-US" altLang="zh-CN" i="1" kern="0" dirty="0" err="1" smtClean="0">
                <a:solidFill>
                  <a:srgbClr val="FF4A00"/>
                </a:solidFill>
                <a:latin typeface="Arial"/>
                <a:cs typeface="Arial"/>
              </a:rPr>
              <a:t>VisualSim</a:t>
            </a:r>
            <a:endParaRPr lang="en-US" altLang="zh-CN" kern="0" dirty="0">
              <a:solidFill>
                <a:srgbClr val="FF4A00"/>
              </a:solidFill>
              <a:latin typeface="Arial"/>
              <a:cs typeface="Arial"/>
            </a:endParaRPr>
          </a:p>
          <a:p>
            <a:pPr marL="457200" indent="-285750">
              <a:spcBef>
                <a:spcPts val="1200"/>
              </a:spcBef>
              <a:buClr>
                <a:schemeClr val="accent1"/>
              </a:buClr>
              <a:buSzPct val="65000"/>
              <a:buFont typeface="Wingdings" pitchFamily="2" charset="2"/>
              <a:buChar char="n"/>
              <a:defRPr/>
            </a:pPr>
            <a:endParaRPr lang="en-US" altLang="zh-CN" kern="0" dirty="0">
              <a:solidFill>
                <a:srgbClr val="FF4A00"/>
              </a:solidFill>
              <a:latin typeface="Arial"/>
              <a:cs typeface="Arial"/>
            </a:endParaRPr>
          </a:p>
        </p:txBody>
      </p:sp>
      <p:pic>
        <p:nvPicPr>
          <p:cNvPr id="17" name="Picture 17"/>
          <p:cNvPicPr>
            <a:picLocks noChangeAspect="1"/>
          </p:cNvPicPr>
          <p:nvPr/>
        </p:nvPicPr>
        <p:blipFill>
          <a:blip r:embed="rId4"/>
          <a:stretch>
            <a:fillRect/>
          </a:stretch>
        </p:blipFill>
        <p:spPr>
          <a:xfrm>
            <a:off x="8158809" y="1471570"/>
            <a:ext cx="789740" cy="557971"/>
          </a:xfrm>
          <a:prstGeom prst="rect">
            <a:avLst/>
          </a:prstGeom>
        </p:spPr>
      </p:pic>
      <p:pic>
        <p:nvPicPr>
          <p:cNvPr id="3" name="Picture 2"/>
          <p:cNvPicPr>
            <a:picLocks noChangeAspect="1"/>
          </p:cNvPicPr>
          <p:nvPr/>
        </p:nvPicPr>
        <p:blipFill>
          <a:blip r:embed="rId5"/>
          <a:stretch>
            <a:fillRect/>
          </a:stretch>
        </p:blipFill>
        <p:spPr>
          <a:xfrm>
            <a:off x="7573153" y="5029346"/>
            <a:ext cx="1597787" cy="937256"/>
          </a:xfrm>
          <a:prstGeom prst="rect">
            <a:avLst/>
          </a:prstGeom>
        </p:spPr>
      </p:pic>
      <p:pic>
        <p:nvPicPr>
          <p:cNvPr id="15" name="Picture 1"/>
          <p:cNvPicPr>
            <a:picLocks noChangeAspect="1"/>
          </p:cNvPicPr>
          <p:nvPr/>
        </p:nvPicPr>
        <p:blipFill rotWithShape="1">
          <a:blip r:embed="rId6">
            <a:extLst>
              <a:ext uri="{28A0092B-C50C-407E-A947-70E740481C1C}">
                <a14:useLocalDpi xmlns:a14="http://schemas.microsoft.com/office/drawing/2010/main" val="0"/>
              </a:ext>
            </a:extLst>
          </a:blip>
          <a:srcRect l="9013" r="19303"/>
          <a:stretch/>
        </p:blipFill>
        <p:spPr>
          <a:xfrm>
            <a:off x="6545935" y="4902605"/>
            <a:ext cx="887767" cy="925569"/>
          </a:xfrm>
          <a:prstGeom prst="rect">
            <a:avLst/>
          </a:prstGeom>
          <a:ln>
            <a:noFill/>
          </a:ln>
          <a:effectLst>
            <a:outerShdw blurRad="292100" dist="139700" dir="2700000" algn="tl" rotWithShape="0">
              <a:srgbClr val="333333">
                <a:alpha val="65000"/>
              </a:srgbClr>
            </a:outerShdw>
          </a:effectLst>
        </p:spPr>
      </p:pic>
      <p:sp>
        <p:nvSpPr>
          <p:cNvPr id="16" name="TextBox 3"/>
          <p:cNvSpPr txBox="1"/>
          <p:nvPr/>
        </p:nvSpPr>
        <p:spPr>
          <a:xfrm>
            <a:off x="6487118" y="5806415"/>
            <a:ext cx="1039067" cy="338554"/>
          </a:xfrm>
          <a:prstGeom prst="rect">
            <a:avLst/>
          </a:prstGeom>
          <a:noFill/>
        </p:spPr>
        <p:txBody>
          <a:bodyPr wrap="none" rtlCol="0">
            <a:spAutoFit/>
          </a:bodyPr>
          <a:lstStyle/>
          <a:p>
            <a:r>
              <a:rPr lang="en-US" sz="1600" b="1" dirty="0" smtClean="0">
                <a:solidFill>
                  <a:srgbClr val="0000CC"/>
                </a:solidFill>
              </a:rPr>
              <a:t>Novo-G</a:t>
            </a:r>
            <a:r>
              <a:rPr lang="en-US" sz="1600" b="1" dirty="0" smtClean="0">
                <a:solidFill>
                  <a:srgbClr val="FF4A00"/>
                </a:solidFill>
              </a:rPr>
              <a:t>#</a:t>
            </a:r>
            <a:endParaRPr lang="en-US" sz="1600" b="1" dirty="0">
              <a:solidFill>
                <a:srgbClr val="FF4A00"/>
              </a:solidFill>
            </a:endParaRPr>
          </a:p>
        </p:txBody>
      </p:sp>
      <p:pic>
        <p:nvPicPr>
          <p:cNvPr id="2" name="Picture 1"/>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33440" y="265220"/>
            <a:ext cx="819952" cy="819952"/>
          </a:xfrm>
          <a:prstGeom prst="rect">
            <a:avLst/>
          </a:prstGeom>
        </p:spPr>
      </p:pic>
      <p:pic>
        <p:nvPicPr>
          <p:cNvPr id="20" name="Picture 19"/>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5368" t="22268" r="14100" b="21927"/>
          <a:stretch/>
        </p:blipFill>
        <p:spPr>
          <a:xfrm>
            <a:off x="6750793" y="3477591"/>
            <a:ext cx="1839264" cy="1091431"/>
          </a:xfrm>
          <a:prstGeom prst="rect">
            <a:avLst/>
          </a:prstGeom>
        </p:spPr>
      </p:pic>
      <p:grpSp>
        <p:nvGrpSpPr>
          <p:cNvPr id="22" name="Group 21"/>
          <p:cNvGrpSpPr/>
          <p:nvPr/>
        </p:nvGrpSpPr>
        <p:grpSpPr>
          <a:xfrm>
            <a:off x="8206846" y="1970486"/>
            <a:ext cx="829623" cy="637157"/>
            <a:chOff x="7427152" y="505004"/>
            <a:chExt cx="1101245" cy="944353"/>
          </a:xfrm>
        </p:grpSpPr>
        <p:pic>
          <p:nvPicPr>
            <p:cNvPr id="26" name="Picture 25"/>
            <p:cNvPicPr>
              <a:picLocks noChangeAspect="1"/>
            </p:cNvPicPr>
            <p:nvPr/>
          </p:nvPicPr>
          <p:blipFill>
            <a:blip r:embed="rId9"/>
            <a:stretch>
              <a:fillRect/>
            </a:stretch>
          </p:blipFill>
          <p:spPr>
            <a:xfrm>
              <a:off x="7542942" y="505004"/>
              <a:ext cx="869667" cy="614393"/>
            </a:xfrm>
            <a:prstGeom prst="rect">
              <a:avLst/>
            </a:prstGeom>
            <a:effectLst>
              <a:outerShdw blurRad="50800" dist="38100" dir="2700000" algn="tl" rotWithShape="0">
                <a:prstClr val="black">
                  <a:alpha val="40000"/>
                </a:prstClr>
              </a:outerShdw>
            </a:effectLst>
          </p:spPr>
        </p:pic>
        <p:pic>
          <p:nvPicPr>
            <p:cNvPr id="2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7152" y="1135463"/>
              <a:ext cx="1101245" cy="31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9" name="Picture 28"/>
          <p:cNvPicPr>
            <a:picLocks noChangeAspect="1"/>
          </p:cNvPicPr>
          <p:nvPr/>
        </p:nvPicPr>
        <p:blipFill>
          <a:blip r:embed="rId11"/>
          <a:stretch>
            <a:fillRect/>
          </a:stretch>
        </p:blipFill>
        <p:spPr>
          <a:xfrm>
            <a:off x="6932031" y="1776932"/>
            <a:ext cx="1188307" cy="293972"/>
          </a:xfrm>
          <a:prstGeom prst="rect">
            <a:avLst/>
          </a:prstGeom>
          <a:effectLst>
            <a:outerShdw blurRad="50800" dist="38100" dir="2700000" algn="tl" rotWithShape="0">
              <a:prstClr val="black">
                <a:alpha val="40000"/>
              </a:prstClr>
            </a:outerShdw>
          </a:effectLst>
        </p:spPr>
      </p:pic>
      <p:pic>
        <p:nvPicPr>
          <p:cNvPr id="28"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89818" y="2095598"/>
            <a:ext cx="1143000" cy="50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238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3" grpId="0" animBg="1"/>
      <p:bldP spid="11" grpId="0"/>
      <p:bldP spid="6" grpId="0"/>
      <p:bldP spid="7"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Questions, Posters, &amp; Demos</a:t>
            </a:r>
          </a:p>
        </p:txBody>
      </p:sp>
      <p:sp>
        <p:nvSpPr>
          <p:cNvPr id="4" name="Content Placeholder 3"/>
          <p:cNvSpPr>
            <a:spLocks noGrp="1"/>
          </p:cNvSpPr>
          <p:nvPr>
            <p:ph idx="1"/>
          </p:nvPr>
        </p:nvSpPr>
        <p:spPr>
          <a:xfrm>
            <a:off x="319201" y="1282998"/>
            <a:ext cx="8499218" cy="4786234"/>
          </a:xfrm>
        </p:spPr>
        <p:txBody>
          <a:bodyPr/>
          <a:lstStyle/>
          <a:p>
            <a:pPr>
              <a:lnSpc>
                <a:spcPct val="90000"/>
              </a:lnSpc>
              <a:defRPr/>
            </a:pPr>
            <a:r>
              <a:rPr lang="en-US" sz="2400" dirty="0"/>
              <a:t>Posters &amp; Demos</a:t>
            </a:r>
          </a:p>
          <a:p>
            <a:pPr marL="576263" lvl="1" indent="-228600">
              <a:spcBef>
                <a:spcPts val="600"/>
              </a:spcBef>
              <a:buClr>
                <a:schemeClr val="accent1"/>
              </a:buClr>
              <a:buSzPct val="65000"/>
              <a:buFont typeface="Wingdings" pitchFamily="2" charset="2"/>
              <a:buChar char="n"/>
              <a:tabLst>
                <a:tab pos="576263" algn="l"/>
              </a:tabLst>
              <a:defRPr/>
            </a:pPr>
            <a:r>
              <a:rPr lang="en-US" sz="1800" dirty="0"/>
              <a:t>Altera </a:t>
            </a:r>
            <a:r>
              <a:rPr lang="en-US" sz="1800" dirty="0" err="1"/>
              <a:t>OpenCL</a:t>
            </a:r>
            <a:r>
              <a:rPr lang="en-US" sz="1800" dirty="0"/>
              <a:t> for FPGAs</a:t>
            </a:r>
            <a:endParaRPr lang="en-US" sz="1800" dirty="0">
              <a:solidFill>
                <a:schemeClr val="tx1"/>
              </a:solidFill>
            </a:endParaRPr>
          </a:p>
          <a:p>
            <a:pPr marL="576263" lvl="1" indent="-228600">
              <a:spcBef>
                <a:spcPts val="600"/>
              </a:spcBef>
              <a:buClr>
                <a:schemeClr val="accent1"/>
              </a:buClr>
              <a:buSzPct val="65000"/>
              <a:buFont typeface="Wingdings" pitchFamily="2" charset="2"/>
              <a:buChar char="n"/>
              <a:tabLst>
                <a:tab pos="576263" algn="l"/>
              </a:tabLst>
              <a:defRPr/>
            </a:pPr>
            <a:r>
              <a:rPr lang="en-US" sz="1800" dirty="0">
                <a:solidFill>
                  <a:srgbClr val="0021A5"/>
                </a:solidFill>
              </a:rPr>
              <a:t>Evaluation of </a:t>
            </a:r>
            <a:r>
              <a:rPr lang="en-US" sz="1800" dirty="0" smtClean="0">
                <a:solidFill>
                  <a:srgbClr val="0021A5"/>
                </a:solidFill>
              </a:rPr>
              <a:t>Convey </a:t>
            </a:r>
            <a:r>
              <a:rPr lang="en-US" sz="1800" dirty="0">
                <a:solidFill>
                  <a:srgbClr val="0021A5"/>
                </a:solidFill>
              </a:rPr>
              <a:t>HT versus </a:t>
            </a:r>
            <a:r>
              <a:rPr lang="en-US" sz="1800" dirty="0" smtClean="0">
                <a:solidFill>
                  <a:srgbClr val="0021A5"/>
                </a:solidFill>
              </a:rPr>
              <a:t>HDL &amp; </a:t>
            </a:r>
            <a:br>
              <a:rPr lang="en-US" sz="1800" dirty="0" smtClean="0">
                <a:solidFill>
                  <a:srgbClr val="0021A5"/>
                </a:solidFill>
              </a:rPr>
            </a:br>
            <a:r>
              <a:rPr lang="en-US" sz="1800" dirty="0" smtClean="0">
                <a:solidFill>
                  <a:srgbClr val="0021A5"/>
                </a:solidFill>
              </a:rPr>
              <a:t>CMS L1 Trigger on Virtex-7</a:t>
            </a:r>
            <a:endParaRPr lang="en-US" sz="1800" dirty="0">
              <a:solidFill>
                <a:srgbClr val="0021A5"/>
              </a:solidFill>
            </a:endParaRPr>
          </a:p>
          <a:p>
            <a:pPr marL="576263" lvl="1" indent="-228600">
              <a:spcBef>
                <a:spcPts val="600"/>
              </a:spcBef>
              <a:buClr>
                <a:schemeClr val="accent1"/>
              </a:buClr>
              <a:buSzPct val="65000"/>
              <a:buFont typeface="Wingdings" pitchFamily="2" charset="2"/>
              <a:buChar char="n"/>
              <a:tabLst>
                <a:tab pos="576263" algn="l"/>
              </a:tabLst>
              <a:defRPr/>
            </a:pPr>
            <a:r>
              <a:rPr lang="en-US" sz="1800" dirty="0" smtClean="0"/>
              <a:t>Behavioral </a:t>
            </a:r>
            <a:r>
              <a:rPr lang="en-US" sz="1800" dirty="0"/>
              <a:t>Emulation of Future-Gen Devices &amp; Systems</a:t>
            </a:r>
          </a:p>
          <a:p>
            <a:pPr marL="576263" lvl="1" indent="-228600">
              <a:spcBef>
                <a:spcPts val="600"/>
              </a:spcBef>
              <a:buClr>
                <a:schemeClr val="accent1"/>
              </a:buClr>
              <a:buSzPct val="65000"/>
              <a:buFont typeface="Wingdings" pitchFamily="2" charset="2"/>
              <a:buChar char="n"/>
              <a:tabLst>
                <a:tab pos="576263" algn="l"/>
              </a:tabLst>
              <a:defRPr/>
            </a:pPr>
            <a:r>
              <a:rPr lang="en-US" sz="1800" dirty="0">
                <a:solidFill>
                  <a:srgbClr val="0021A5"/>
                </a:solidFill>
              </a:rPr>
              <a:t>Custom Memory </a:t>
            </a:r>
            <a:r>
              <a:rPr lang="en-US" sz="1800" dirty="0" smtClean="0">
                <a:solidFill>
                  <a:srgbClr val="0021A5"/>
                </a:solidFill>
              </a:rPr>
              <a:t>Cube</a:t>
            </a:r>
            <a:endParaRPr lang="en-US" sz="1800" dirty="0">
              <a:solidFill>
                <a:srgbClr val="0021A5"/>
              </a:solidFill>
            </a:endParaRPr>
          </a:p>
          <a:p>
            <a:pPr marL="576263" lvl="1" indent="-228600">
              <a:spcBef>
                <a:spcPts val="600"/>
              </a:spcBef>
              <a:buClr>
                <a:schemeClr val="accent1"/>
              </a:buClr>
              <a:buSzPct val="65000"/>
              <a:buFont typeface="Wingdings" pitchFamily="2" charset="2"/>
              <a:buChar char="n"/>
              <a:tabLst>
                <a:tab pos="576263" algn="l"/>
              </a:tabLst>
              <a:defRPr/>
            </a:pPr>
            <a:r>
              <a:rPr lang="en-US" sz="1800" dirty="0"/>
              <a:t>A Reconfigurable 3D Interconnect for Novo-G</a:t>
            </a:r>
            <a:endParaRPr lang="en-US" sz="1800" dirty="0">
              <a:solidFill>
                <a:srgbClr val="0000CC"/>
              </a:solidFill>
            </a:endParaRPr>
          </a:p>
          <a:p>
            <a:pPr>
              <a:spcBef>
                <a:spcPts val="1800"/>
              </a:spcBef>
              <a:defRPr/>
            </a:pPr>
            <a:r>
              <a:rPr lang="en-US" sz="2400" dirty="0"/>
              <a:t>Publications</a:t>
            </a:r>
            <a:endParaRPr lang="en-US" sz="3600" dirty="0"/>
          </a:p>
          <a:p>
            <a:pPr marL="800100" lvl="1">
              <a:spcBef>
                <a:spcPts val="600"/>
              </a:spcBef>
              <a:defRPr/>
            </a:pPr>
            <a:r>
              <a:rPr lang="en-US" sz="1200" dirty="0" smtClean="0">
                <a:solidFill>
                  <a:srgbClr val="0000CC"/>
                </a:solidFill>
              </a:rPr>
              <a:t>A. Lawande, A. </a:t>
            </a:r>
            <a:r>
              <a:rPr lang="en-US" sz="1200" dirty="0">
                <a:solidFill>
                  <a:srgbClr val="0000CC"/>
                </a:solidFill>
              </a:rPr>
              <a:t>George</a:t>
            </a:r>
            <a:r>
              <a:rPr lang="en-US" sz="1200" dirty="0" smtClean="0">
                <a:solidFill>
                  <a:srgbClr val="0000CC"/>
                </a:solidFill>
              </a:rPr>
              <a:t>, </a:t>
            </a:r>
            <a:r>
              <a:rPr lang="en-US" sz="1200" dirty="0">
                <a:solidFill>
                  <a:srgbClr val="0000CC"/>
                </a:solidFill>
              </a:rPr>
              <a:t>and </a:t>
            </a:r>
            <a:r>
              <a:rPr lang="en-US" sz="1200" dirty="0" smtClean="0">
                <a:solidFill>
                  <a:srgbClr val="0000CC"/>
                </a:solidFill>
              </a:rPr>
              <a:t>H. Lam, “Novo-G</a:t>
            </a:r>
            <a:r>
              <a:rPr lang="en-US" sz="1200" dirty="0">
                <a:solidFill>
                  <a:srgbClr val="0000CC"/>
                </a:solidFill>
              </a:rPr>
              <a:t>#: A multidimensional Torus-based Reconfigurable Cluster for Molecular </a:t>
            </a:r>
            <a:r>
              <a:rPr lang="en-US" sz="1200" dirty="0" smtClean="0">
                <a:solidFill>
                  <a:srgbClr val="0000CC"/>
                </a:solidFill>
              </a:rPr>
              <a:t>Dynamics” </a:t>
            </a:r>
            <a:r>
              <a:rPr lang="en-US" sz="1200" dirty="0">
                <a:solidFill>
                  <a:srgbClr val="0000CC"/>
                </a:solidFill>
              </a:rPr>
              <a:t>Concurrency </a:t>
            </a:r>
            <a:r>
              <a:rPr lang="en-US" sz="1200" dirty="0" smtClean="0">
                <a:solidFill>
                  <a:srgbClr val="0000CC"/>
                </a:solidFill>
              </a:rPr>
              <a:t>&amp; Computation: Practice &amp; Experience, 2015, to appear.</a:t>
            </a:r>
          </a:p>
          <a:p>
            <a:pPr marL="800100" lvl="1">
              <a:spcBef>
                <a:spcPts val="600"/>
              </a:spcBef>
              <a:defRPr/>
            </a:pPr>
            <a:r>
              <a:rPr lang="en-US" sz="1200" dirty="0" smtClean="0">
                <a:solidFill>
                  <a:srgbClr val="0000CC"/>
                </a:solidFill>
              </a:rPr>
              <a:t>K. Hill, S. </a:t>
            </a:r>
            <a:r>
              <a:rPr lang="en-US" sz="1200" dirty="0" err="1" smtClean="0">
                <a:solidFill>
                  <a:srgbClr val="0000CC"/>
                </a:solidFill>
              </a:rPr>
              <a:t>Craciun</a:t>
            </a:r>
            <a:r>
              <a:rPr lang="en-US" sz="1200" dirty="0" smtClean="0">
                <a:solidFill>
                  <a:srgbClr val="0000CC"/>
                </a:solidFill>
              </a:rPr>
              <a:t>, A. George, and H. Lam, “Comparative Analysis of OpenCL vs. HDL with Image-Processing Kernels on Stratix-V FPGA,” 2015 IEEE Application-Specific Systems, Architectures and Processors, </a:t>
            </a:r>
            <a:br>
              <a:rPr lang="en-US" sz="1200" dirty="0" smtClean="0">
                <a:solidFill>
                  <a:srgbClr val="0000CC"/>
                </a:solidFill>
              </a:rPr>
            </a:br>
            <a:r>
              <a:rPr lang="en-US" sz="1200" dirty="0" smtClean="0">
                <a:solidFill>
                  <a:srgbClr val="0000CC"/>
                </a:solidFill>
              </a:rPr>
              <a:t>to appear.</a:t>
            </a:r>
            <a:endParaRPr lang="en-US" sz="1200" dirty="0">
              <a:solidFill>
                <a:srgbClr val="0000CC"/>
              </a:solidFill>
            </a:endParaRPr>
          </a:p>
          <a:p>
            <a:pPr marL="800100" lvl="1">
              <a:spcBef>
                <a:spcPts val="600"/>
              </a:spcBef>
              <a:defRPr/>
            </a:pPr>
            <a:r>
              <a:rPr lang="en-US" sz="1200" dirty="0">
                <a:solidFill>
                  <a:srgbClr val="0000CC"/>
                </a:solidFill>
              </a:rPr>
              <a:t>G. Wang, H. Lam, A. George, and G. Edwards, “Performance and Productivity Evaluation of Hybrid-Threading HLS versus HDLs,” 2015 IEEE High Performance Extreme Computing Conference (HPEC’15), </a:t>
            </a:r>
            <a:r>
              <a:rPr lang="en-US" sz="1200" i="1" dirty="0" smtClean="0">
                <a:solidFill>
                  <a:srgbClr val="0000CC"/>
                </a:solidFill>
              </a:rPr>
              <a:t>submitted</a:t>
            </a:r>
            <a:endParaRPr lang="en-US" sz="1100" dirty="0">
              <a:solidFill>
                <a:srgbClr val="0000CC"/>
              </a:solidFill>
            </a:endParaRPr>
          </a:p>
        </p:txBody>
      </p:sp>
      <p:sp>
        <p:nvSpPr>
          <p:cNvPr id="5" name="Slide Number Placeholder 3"/>
          <p:cNvSpPr>
            <a:spLocks noGrp="1"/>
          </p:cNvSpPr>
          <p:nvPr>
            <p:ph type="sldNum" sz="quarter" idx="10"/>
          </p:nvPr>
        </p:nvSpPr>
        <p:spPr/>
        <p:txBody>
          <a:bodyPr/>
          <a:lstStyle/>
          <a:p>
            <a:fld id="{6CC161F2-DB94-49F3-BCD4-80A319A0F858}" type="slidenum">
              <a:rPr lang="en-US" altLang="en-US" smtClean="0">
                <a:solidFill>
                  <a:srgbClr val="000000"/>
                </a:solidFill>
              </a:rPr>
              <a:pPr/>
              <a:t>12</a:t>
            </a:fld>
            <a:endParaRPr lang="en-US" altLang="en-US">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077" y="2135124"/>
            <a:ext cx="1001342" cy="820148"/>
          </a:xfrm>
          <a:prstGeom prst="rect">
            <a:avLst/>
          </a:prstGeom>
          <a:ln w="19050">
            <a:solidFill>
              <a:srgbClr val="00B0F0"/>
            </a:solidFill>
          </a:ln>
          <a:effectLst>
            <a:outerShdw blurRad="190500" algn="tl" rotWithShape="0">
              <a:srgbClr val="000000">
                <a:alpha val="70000"/>
              </a:srgbClr>
            </a:outerShdw>
          </a:effectLst>
        </p:spPr>
      </p:pic>
      <p:pic>
        <p:nvPicPr>
          <p:cNvPr id="10" name="Picture 9"/>
          <p:cNvPicPr>
            <a:picLocks noChangeAspect="1"/>
          </p:cNvPicPr>
          <p:nvPr/>
        </p:nvPicPr>
        <p:blipFill>
          <a:blip r:embed="rId4"/>
          <a:stretch>
            <a:fillRect/>
          </a:stretch>
        </p:blipFill>
        <p:spPr>
          <a:xfrm>
            <a:off x="7594866" y="2690878"/>
            <a:ext cx="1049950" cy="856799"/>
          </a:xfrm>
          <a:prstGeom prst="rect">
            <a:avLst/>
          </a:prstGeom>
          <a:ln w="19050">
            <a:solidFill>
              <a:srgbClr val="00B0F0"/>
            </a:solidFill>
          </a:ln>
          <a:effectLst>
            <a:outerShdw blurRad="190500" algn="tl" rotWithShape="0">
              <a:srgbClr val="000000">
                <a:alpha val="70000"/>
              </a:srgbClr>
            </a:outerShdw>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2132" y="1489836"/>
            <a:ext cx="998897" cy="817132"/>
          </a:xfrm>
          <a:prstGeom prst="rect">
            <a:avLst/>
          </a:prstGeom>
          <a:ln w="19050">
            <a:solidFill>
              <a:srgbClr val="00B0F0"/>
            </a:solidFill>
          </a:ln>
          <a:effectLst>
            <a:glow rad="63500">
              <a:schemeClr val="accent4">
                <a:satMod val="175000"/>
                <a:alpha val="40000"/>
              </a:schemeClr>
            </a:glow>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5967" y="3235516"/>
            <a:ext cx="998897" cy="817132"/>
          </a:xfrm>
          <a:prstGeom prst="rect">
            <a:avLst/>
          </a:prstGeom>
          <a:ln w="19050">
            <a:solidFill>
              <a:srgbClr val="00B0F0"/>
            </a:solidFill>
          </a:ln>
          <a:effectLst>
            <a:glow rad="63500">
              <a:schemeClr val="accent4">
                <a:satMod val="175000"/>
                <a:alpha val="40000"/>
              </a:schemeClr>
            </a:glow>
          </a:effectLst>
        </p:spPr>
      </p:pic>
    </p:spTree>
    <p:extLst>
      <p:ext uri="{BB962C8B-B14F-4D97-AF65-F5344CB8AC3E}">
        <p14:creationId xmlns:p14="http://schemas.microsoft.com/office/powerpoint/2010/main" val="217890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6297"/>
          <a:stretch/>
        </p:blipFill>
        <p:spPr bwMode="auto">
          <a:xfrm>
            <a:off x="449494" y="4702673"/>
            <a:ext cx="1453892" cy="12700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4" name="Title 1"/>
          <p:cNvSpPr>
            <a:spLocks noGrp="1"/>
          </p:cNvSpPr>
          <p:nvPr>
            <p:ph type="title"/>
          </p:nvPr>
        </p:nvSpPr>
        <p:spPr>
          <a:xfrm>
            <a:off x="457200" y="277813"/>
            <a:ext cx="8229600" cy="646331"/>
          </a:xfrm>
        </p:spPr>
        <p:txBody>
          <a:bodyPr>
            <a:spAutoFit/>
          </a:bodyPr>
          <a:lstStyle/>
          <a:p>
            <a:pPr>
              <a:defRPr/>
            </a:pPr>
            <a:r>
              <a:rPr lang="en-US" sz="3600" dirty="0" smtClean="0">
                <a:effectLst>
                  <a:outerShdw blurRad="38100" dist="38100" dir="2700000" algn="tl">
                    <a:srgbClr val="000000">
                      <a:alpha val="43137"/>
                    </a:srgbClr>
                  </a:outerShdw>
                </a:effectLst>
              </a:rPr>
              <a:t>Project Goals, Motivations, &amp; Challenges</a:t>
            </a:r>
          </a:p>
        </p:txBody>
      </p:sp>
      <p:sp>
        <p:nvSpPr>
          <p:cNvPr id="17418" name="Slide Number Placeholder 3"/>
          <p:cNvSpPr>
            <a:spLocks noGrp="1"/>
          </p:cNvSpPr>
          <p:nvPr>
            <p:ph type="sldNum" sz="quarter" idx="10"/>
          </p:nvPr>
        </p:nvSpPr>
        <p:spPr>
          <a:xfrm>
            <a:off x="3657600" y="6428601"/>
            <a:ext cx="18288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0E0EE9B-DD9B-4071-8E04-EF7D423C8F77}" type="slidenum">
              <a:rPr lang="en-US" altLang="en-US" smtClean="0">
                <a:latin typeface="Garamond" pitchFamily="18" charset="0"/>
              </a:rPr>
              <a:pPr eaLnBrk="1" hangingPunct="1"/>
              <a:t>2</a:t>
            </a:fld>
            <a:endParaRPr lang="en-US" altLang="en-US" dirty="0" smtClean="0">
              <a:latin typeface="Garamond" pitchFamily="18" charset="0"/>
            </a:endParaRPr>
          </a:p>
        </p:txBody>
      </p:sp>
      <p:sp>
        <p:nvSpPr>
          <p:cNvPr id="11" name="Content Placeholder 2"/>
          <p:cNvSpPr>
            <a:spLocks noGrp="1"/>
          </p:cNvSpPr>
          <p:nvPr>
            <p:ph sz="half" idx="1"/>
          </p:nvPr>
        </p:nvSpPr>
        <p:spPr>
          <a:xfrm>
            <a:off x="457200" y="2789029"/>
            <a:ext cx="6994372" cy="1700466"/>
          </a:xfrm>
          <a:noFill/>
          <a:ln>
            <a:noFill/>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spAutoFit/>
          </a:bodyPr>
          <a:lstStyle/>
          <a:p>
            <a:pPr marL="3175" indent="0" eaLnBrk="1" hangingPunct="1">
              <a:spcBef>
                <a:spcPts val="600"/>
              </a:spcBef>
              <a:buNone/>
            </a:pPr>
            <a:r>
              <a:rPr lang="en-US" sz="2100" b="1" u="sng" kern="1200" dirty="0" smtClean="0">
                <a:solidFill>
                  <a:schemeClr val="tx1"/>
                </a:solidFill>
                <a:latin typeface="Arial" charset="0"/>
                <a:cs typeface="Arial" charset="0"/>
              </a:rPr>
              <a:t>Goal:</a:t>
            </a:r>
            <a:r>
              <a:rPr lang="en-US" sz="2100" b="1" kern="1200" dirty="0" smtClean="0">
                <a:solidFill>
                  <a:schemeClr val="tx1"/>
                </a:solidFill>
                <a:latin typeface="Arial" charset="0"/>
                <a:cs typeface="Arial" charset="0"/>
              </a:rPr>
              <a:t> </a:t>
            </a:r>
            <a:r>
              <a:rPr lang="en-US" sz="2100" b="1" i="1" kern="1200" dirty="0">
                <a:solidFill>
                  <a:schemeClr val="tx1"/>
                </a:solidFill>
                <a:latin typeface="Arial" charset="0"/>
                <a:cs typeface="Arial" charset="0"/>
              </a:rPr>
              <a:t>Explore</a:t>
            </a:r>
            <a:r>
              <a:rPr lang="en-US" sz="2100" i="1" kern="1200" dirty="0">
                <a:solidFill>
                  <a:schemeClr val="tx1"/>
                </a:solidFill>
                <a:latin typeface="Arial" charset="0"/>
                <a:cs typeface="Arial" charset="0"/>
              </a:rPr>
              <a:t> </a:t>
            </a:r>
            <a:r>
              <a:rPr lang="en-US" sz="2100" kern="1200" dirty="0">
                <a:solidFill>
                  <a:schemeClr val="tx1"/>
                </a:solidFill>
                <a:latin typeface="Arial" charset="0"/>
                <a:cs typeface="Arial" charset="0"/>
              </a:rPr>
              <a:t>and</a:t>
            </a:r>
            <a:r>
              <a:rPr lang="en-US" sz="2100" i="1" kern="1200" dirty="0">
                <a:solidFill>
                  <a:schemeClr val="tx1"/>
                </a:solidFill>
                <a:latin typeface="Arial" charset="0"/>
                <a:cs typeface="Arial" charset="0"/>
              </a:rPr>
              <a:t> </a:t>
            </a:r>
            <a:r>
              <a:rPr lang="en-US" sz="2100" b="1" i="1" kern="1200" dirty="0">
                <a:solidFill>
                  <a:schemeClr val="tx1"/>
                </a:solidFill>
                <a:latin typeface="Arial" charset="0"/>
                <a:cs typeface="Arial" charset="0"/>
              </a:rPr>
              <a:t>advance</a:t>
            </a:r>
            <a:r>
              <a:rPr lang="en-US" sz="2100" i="1" kern="1200" dirty="0">
                <a:solidFill>
                  <a:schemeClr val="tx1"/>
                </a:solidFill>
                <a:latin typeface="Arial" charset="0"/>
                <a:cs typeface="Arial" charset="0"/>
              </a:rPr>
              <a:t> </a:t>
            </a:r>
            <a:r>
              <a:rPr lang="en-US" sz="2100" kern="1200" dirty="0" smtClean="0">
                <a:solidFill>
                  <a:schemeClr val="tx1"/>
                </a:solidFill>
                <a:latin typeface="Arial" charset="0"/>
                <a:cs typeface="Arial" charset="0"/>
              </a:rPr>
              <a:t>key technologies for RSC</a:t>
            </a:r>
            <a:endParaRPr lang="en-US" sz="2100" dirty="0" smtClean="0">
              <a:solidFill>
                <a:schemeClr val="tx1"/>
              </a:solidFill>
            </a:endParaRPr>
          </a:p>
          <a:p>
            <a:pPr marL="515938" indent="-344488" eaLnBrk="1" hangingPunct="1">
              <a:spcBef>
                <a:spcPts val="300"/>
              </a:spcBef>
              <a:buClr>
                <a:schemeClr val="tx1"/>
              </a:buClr>
              <a:buSzPct val="100000"/>
              <a:buFont typeface="+mj-lt"/>
              <a:buAutoNum type="arabicPeriod"/>
            </a:pPr>
            <a:r>
              <a:rPr lang="en-US" sz="1900" dirty="0">
                <a:solidFill>
                  <a:srgbClr val="0021A5"/>
                </a:solidFill>
              </a:rPr>
              <a:t>App </a:t>
            </a:r>
            <a:r>
              <a:rPr lang="en-US" sz="1900" dirty="0" smtClean="0">
                <a:solidFill>
                  <a:srgbClr val="0021A5"/>
                </a:solidFill>
              </a:rPr>
              <a:t>&amp; productivity studies </a:t>
            </a:r>
            <a:r>
              <a:rPr lang="en-US" sz="1900" dirty="0" smtClean="0">
                <a:solidFill>
                  <a:srgbClr val="FF4A00"/>
                </a:solidFill>
              </a:rPr>
              <a:t>in reconfigurable computing</a:t>
            </a:r>
            <a:endParaRPr lang="en-US" sz="1900" kern="1200" spc="-80" dirty="0" smtClean="0">
              <a:solidFill>
                <a:srgbClr val="FF4A00"/>
              </a:solidFill>
            </a:endParaRPr>
          </a:p>
          <a:p>
            <a:pPr marL="515938" indent="-344488" eaLnBrk="1" hangingPunct="1">
              <a:spcBef>
                <a:spcPts val="300"/>
              </a:spcBef>
              <a:buClr>
                <a:schemeClr val="tx1"/>
              </a:buClr>
              <a:buSzPct val="100000"/>
              <a:buFont typeface="+mj-lt"/>
              <a:buAutoNum type="arabicPeriod"/>
            </a:pPr>
            <a:r>
              <a:rPr lang="en-US" sz="1900" dirty="0" smtClean="0">
                <a:solidFill>
                  <a:srgbClr val="FF4A00"/>
                </a:solidFill>
              </a:rPr>
              <a:t>Exploration of</a:t>
            </a:r>
            <a:r>
              <a:rPr lang="en-US" sz="1900" dirty="0" smtClean="0">
                <a:solidFill>
                  <a:srgbClr val="FF3300"/>
                </a:solidFill>
              </a:rPr>
              <a:t> </a:t>
            </a:r>
            <a:r>
              <a:rPr lang="en-US" sz="1900" dirty="0" smtClean="0">
                <a:solidFill>
                  <a:srgbClr val="0021A5"/>
                </a:solidFill>
              </a:rPr>
              <a:t>future-gen</a:t>
            </a:r>
            <a:r>
              <a:rPr lang="en-US" sz="1900" dirty="0" smtClean="0">
                <a:solidFill>
                  <a:srgbClr val="FF3300"/>
                </a:solidFill>
              </a:rPr>
              <a:t> </a:t>
            </a:r>
            <a:r>
              <a:rPr lang="en-US" sz="1900" dirty="0" smtClean="0">
                <a:solidFill>
                  <a:srgbClr val="FF4A00"/>
                </a:solidFill>
              </a:rPr>
              <a:t>devices &amp; systems</a:t>
            </a:r>
          </a:p>
          <a:p>
            <a:pPr marL="515938" indent="-344488" eaLnBrk="1" hangingPunct="1">
              <a:spcBef>
                <a:spcPts val="300"/>
              </a:spcBef>
              <a:buClr>
                <a:schemeClr val="tx1"/>
              </a:buClr>
              <a:buSzPct val="100000"/>
              <a:buFont typeface="+mj-lt"/>
              <a:buAutoNum type="arabicPeriod"/>
            </a:pPr>
            <a:r>
              <a:rPr lang="en-US" sz="1900" kern="1200" spc="-80" dirty="0" smtClean="0">
                <a:solidFill>
                  <a:srgbClr val="0021A5"/>
                </a:solidFill>
              </a:rPr>
              <a:t>R</a:t>
            </a:r>
            <a:r>
              <a:rPr lang="en-US" sz="1900" dirty="0" smtClean="0">
                <a:solidFill>
                  <a:srgbClr val="0021A5"/>
                </a:solidFill>
              </a:rPr>
              <a:t>econfigurable </a:t>
            </a:r>
            <a:r>
              <a:rPr lang="en-US" sz="1900" dirty="0">
                <a:solidFill>
                  <a:srgbClr val="0021A5"/>
                </a:solidFill>
              </a:rPr>
              <a:t>interconnect </a:t>
            </a:r>
            <a:r>
              <a:rPr lang="en-US" sz="1900" kern="1200" spc="-80" dirty="0">
                <a:solidFill>
                  <a:srgbClr val="FF4A00"/>
                </a:solidFill>
              </a:rPr>
              <a:t>for acceleration of communication-intensive </a:t>
            </a:r>
            <a:r>
              <a:rPr lang="en-US" sz="1900" kern="1200" spc="-80" dirty="0" smtClean="0">
                <a:solidFill>
                  <a:srgbClr val="FF4A00"/>
                </a:solidFill>
              </a:rPr>
              <a:t>RSC </a:t>
            </a:r>
            <a:r>
              <a:rPr lang="en-US" sz="1900" kern="1200" spc="-80" dirty="0">
                <a:solidFill>
                  <a:srgbClr val="FF4A00"/>
                </a:solidFill>
              </a:rPr>
              <a:t>apps</a:t>
            </a:r>
          </a:p>
        </p:txBody>
      </p:sp>
      <p:sp>
        <p:nvSpPr>
          <p:cNvPr id="2" name="Rectangle 1"/>
          <p:cNvSpPr/>
          <p:nvPr/>
        </p:nvSpPr>
        <p:spPr>
          <a:xfrm>
            <a:off x="2133600" y="4612071"/>
            <a:ext cx="6992420" cy="1408078"/>
          </a:xfrm>
          <a:prstGeom prst="rect">
            <a:avLst/>
          </a:prstGeom>
        </p:spPr>
        <p:txBody>
          <a:bodyPr wrap="square">
            <a:spAutoFit/>
          </a:bodyPr>
          <a:lstStyle/>
          <a:p>
            <a:pPr>
              <a:spcBef>
                <a:spcPts val="0"/>
              </a:spcBef>
              <a:buClr>
                <a:schemeClr val="accent1"/>
              </a:buClr>
              <a:buSzPct val="65000"/>
            </a:pPr>
            <a:r>
              <a:rPr lang="en-US" sz="2100" b="1" u="sng" dirty="0"/>
              <a:t>Challenges</a:t>
            </a:r>
          </a:p>
          <a:p>
            <a:pPr marL="515938" indent="-344488">
              <a:lnSpc>
                <a:spcPct val="100000"/>
              </a:lnSpc>
              <a:spcBef>
                <a:spcPts val="300"/>
              </a:spcBef>
              <a:buClr>
                <a:schemeClr val="tx1"/>
              </a:buClr>
              <a:buSzPct val="100000"/>
              <a:buFont typeface="+mj-lt"/>
              <a:buAutoNum type="arabicPeriod"/>
            </a:pPr>
            <a:r>
              <a:rPr lang="en-US" sz="1900" dirty="0" smtClean="0">
                <a:solidFill>
                  <a:srgbClr val="FF4A00"/>
                </a:solidFill>
                <a:latin typeface="+mn-lt"/>
                <a:cs typeface="+mn-cs"/>
              </a:rPr>
              <a:t>Achieve</a:t>
            </a:r>
            <a:r>
              <a:rPr lang="en-US" sz="1900" dirty="0" smtClean="0">
                <a:solidFill>
                  <a:srgbClr val="0021A5"/>
                </a:solidFill>
                <a:latin typeface="+mn-lt"/>
                <a:cs typeface="+mn-cs"/>
              </a:rPr>
              <a:t> performance gain </a:t>
            </a:r>
            <a:r>
              <a:rPr lang="en-US" sz="1900" spc="-80" dirty="0">
                <a:solidFill>
                  <a:srgbClr val="FF4A00"/>
                </a:solidFill>
                <a:latin typeface="+mn-lt"/>
                <a:cs typeface="+mn-cs"/>
              </a:rPr>
              <a:t>while </a:t>
            </a:r>
            <a:r>
              <a:rPr lang="en-US" sz="1900" spc="-80" dirty="0" smtClean="0">
                <a:solidFill>
                  <a:srgbClr val="FF4A00"/>
                </a:solidFill>
                <a:latin typeface="+mn-lt"/>
                <a:cs typeface="+mn-cs"/>
              </a:rPr>
              <a:t>maintaining </a:t>
            </a:r>
            <a:r>
              <a:rPr lang="en-US" sz="1900" spc="-80" dirty="0">
                <a:solidFill>
                  <a:srgbClr val="0021A5"/>
                </a:solidFill>
                <a:latin typeface="+mn-lt"/>
                <a:cs typeface="+mn-cs"/>
              </a:rPr>
              <a:t>productivity</a:t>
            </a:r>
          </a:p>
          <a:p>
            <a:pPr marL="515938" indent="-344488">
              <a:lnSpc>
                <a:spcPct val="100000"/>
              </a:lnSpc>
              <a:spcBef>
                <a:spcPts val="300"/>
              </a:spcBef>
              <a:buClr>
                <a:schemeClr val="tx1"/>
              </a:buClr>
              <a:buSzPct val="100000"/>
              <a:buFont typeface="+mj-lt"/>
              <a:buAutoNum type="arabicPeriod"/>
            </a:pPr>
            <a:r>
              <a:rPr lang="en-US" sz="1900" dirty="0">
                <a:solidFill>
                  <a:srgbClr val="0021A5"/>
                </a:solidFill>
                <a:latin typeface="+mn-lt"/>
                <a:cs typeface="+mn-cs"/>
              </a:rPr>
              <a:t>Balance tradeoff </a:t>
            </a:r>
            <a:r>
              <a:rPr lang="en-US" sz="1900" spc="-80" dirty="0" smtClean="0">
                <a:solidFill>
                  <a:srgbClr val="FF4A00"/>
                </a:solidFill>
                <a:latin typeface="+mn-lt"/>
                <a:cs typeface="+mn-cs"/>
              </a:rPr>
              <a:t>b/w uncertainty, </a:t>
            </a:r>
            <a:r>
              <a:rPr lang="en-US" sz="1900" spc="-80" dirty="0">
                <a:solidFill>
                  <a:srgbClr val="FF4A00"/>
                </a:solidFill>
                <a:latin typeface="+mn-lt"/>
                <a:cs typeface="+mn-cs"/>
              </a:rPr>
              <a:t>accuracy, scalability, &amp; speed</a:t>
            </a:r>
          </a:p>
          <a:p>
            <a:pPr marL="515938" indent="-344488">
              <a:lnSpc>
                <a:spcPct val="100000"/>
              </a:lnSpc>
              <a:spcBef>
                <a:spcPts val="300"/>
              </a:spcBef>
              <a:buClr>
                <a:schemeClr val="tx1"/>
              </a:buClr>
              <a:buSzPct val="100000"/>
              <a:buFont typeface="+mj-lt"/>
              <a:buAutoNum type="arabicPeriod"/>
            </a:pPr>
            <a:r>
              <a:rPr lang="en-US" sz="1900" spc="-80" dirty="0">
                <a:solidFill>
                  <a:srgbClr val="FF4A00"/>
                </a:solidFill>
                <a:latin typeface="+mn-lt"/>
                <a:cs typeface="+mn-cs"/>
              </a:rPr>
              <a:t>Design </a:t>
            </a:r>
            <a:r>
              <a:rPr lang="en-US" sz="1900" dirty="0">
                <a:solidFill>
                  <a:srgbClr val="0021A5"/>
                </a:solidFill>
                <a:latin typeface="+mn-lt"/>
                <a:cs typeface="+mn-cs"/>
              </a:rPr>
              <a:t>min </a:t>
            </a:r>
            <a:r>
              <a:rPr lang="en-US" sz="1900" spc="-80" dirty="0">
                <a:solidFill>
                  <a:srgbClr val="FF4A00"/>
                </a:solidFill>
                <a:latin typeface="+mn-lt"/>
                <a:cs typeface="+mn-cs"/>
              </a:rPr>
              <a:t>architectural changes with </a:t>
            </a:r>
            <a:r>
              <a:rPr lang="en-US" sz="1900" dirty="0">
                <a:solidFill>
                  <a:srgbClr val="0021A5"/>
                </a:solidFill>
                <a:latin typeface="+mn-lt"/>
                <a:cs typeface="+mn-cs"/>
              </a:rPr>
              <a:t>max impact</a:t>
            </a:r>
          </a:p>
        </p:txBody>
      </p:sp>
      <p:sp>
        <p:nvSpPr>
          <p:cNvPr id="9" name="Content Placeholder 2"/>
          <p:cNvSpPr txBox="1">
            <a:spLocks/>
          </p:cNvSpPr>
          <p:nvPr/>
        </p:nvSpPr>
        <p:spPr bwMode="auto">
          <a:xfrm>
            <a:off x="498628" y="936597"/>
            <a:ext cx="8055322" cy="1700466"/>
          </a:xfrm>
          <a:prstGeom prst="rect">
            <a:avLst/>
          </a:prstGeom>
          <a:noFill/>
          <a:ln w="25400" cap="flat" cmpd="sng" algn="ctr">
            <a:noFill/>
            <a:prstDash val="solid"/>
            <a:miter lim="800000"/>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dk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chemeClr val="dk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dk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dk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dk1"/>
                </a:solidFill>
                <a:latin typeface="+mn-lt"/>
                <a:ea typeface="+mn-ea"/>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dk1"/>
                </a:solidFill>
                <a:latin typeface="+mn-lt"/>
                <a:ea typeface="+mn-ea"/>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dk1"/>
                </a:solidFill>
                <a:latin typeface="+mn-lt"/>
                <a:ea typeface="+mn-ea"/>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dk1"/>
                </a:solidFill>
                <a:latin typeface="+mn-lt"/>
                <a:ea typeface="+mn-ea"/>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dk1"/>
                </a:solidFill>
                <a:latin typeface="+mn-lt"/>
                <a:ea typeface="+mn-ea"/>
                <a:cs typeface="+mn-cs"/>
              </a:defRPr>
            </a:lvl9pPr>
          </a:lstStyle>
          <a:p>
            <a:pPr marL="573088" indent="-573088" eaLnBrk="1" hangingPunct="1">
              <a:spcBef>
                <a:spcPts val="400"/>
              </a:spcBef>
              <a:buFont typeface="Wingdings" pitchFamily="2" charset="2"/>
              <a:buNone/>
            </a:pPr>
            <a:r>
              <a:rPr lang="en-US" sz="2100" b="1" u="sng" kern="1200" dirty="0">
                <a:solidFill>
                  <a:schemeClr val="tx1"/>
                </a:solidFill>
                <a:latin typeface="Arial" charset="0"/>
                <a:cs typeface="Arial" charset="0"/>
              </a:rPr>
              <a:t>Motivation:</a:t>
            </a:r>
            <a:r>
              <a:rPr lang="en-US" sz="2100" b="1" kern="1200" dirty="0">
                <a:solidFill>
                  <a:schemeClr val="tx1"/>
                </a:solidFill>
                <a:latin typeface="Arial" charset="0"/>
                <a:cs typeface="Arial" charset="0"/>
              </a:rPr>
              <a:t> </a:t>
            </a:r>
            <a:r>
              <a:rPr lang="en-US" sz="2100" b="1" i="1" dirty="0">
                <a:solidFill>
                  <a:schemeClr val="tx1"/>
                </a:solidFill>
                <a:latin typeface="Arial" charset="0"/>
                <a:cs typeface="Arial" charset="0"/>
              </a:rPr>
              <a:t>Resurgence</a:t>
            </a:r>
            <a:r>
              <a:rPr lang="en-US" sz="2100" kern="1200" dirty="0" smtClean="0">
                <a:solidFill>
                  <a:schemeClr val="tx1"/>
                </a:solidFill>
                <a:latin typeface="Arial" charset="0"/>
                <a:cs typeface="Arial" charset="0"/>
              </a:rPr>
              <a:t> in </a:t>
            </a:r>
            <a:r>
              <a:rPr lang="en-US" sz="2100" dirty="0" smtClean="0">
                <a:solidFill>
                  <a:schemeClr val="tx1"/>
                </a:solidFill>
                <a:latin typeface="Arial" charset="0"/>
                <a:cs typeface="Arial" charset="0"/>
              </a:rPr>
              <a:t>reconfigurable supercomputing </a:t>
            </a:r>
            <a:r>
              <a:rPr lang="en-US" sz="2100" b="1" dirty="0" smtClean="0">
                <a:solidFill>
                  <a:schemeClr val="tx1"/>
                </a:solidFill>
                <a:latin typeface="Arial" charset="0"/>
                <a:cs typeface="Arial" charset="0"/>
              </a:rPr>
              <a:t>(RSC)</a:t>
            </a:r>
            <a:endParaRPr lang="en-US" sz="2100" b="1" kern="0" dirty="0">
              <a:solidFill>
                <a:schemeClr val="tx1"/>
              </a:solidFill>
            </a:endParaRPr>
          </a:p>
          <a:p>
            <a:pPr marL="581025" eaLnBrk="1" hangingPunct="1">
              <a:spcBef>
                <a:spcPts val="300"/>
              </a:spcBef>
            </a:pPr>
            <a:r>
              <a:rPr lang="en-US" sz="1900" spc="-80" dirty="0" smtClean="0">
                <a:solidFill>
                  <a:srgbClr val="FF4A00"/>
                </a:solidFill>
              </a:rPr>
              <a:t>Demands from</a:t>
            </a:r>
            <a:r>
              <a:rPr lang="en-US" sz="1900" spc="-80" dirty="0" smtClean="0">
                <a:solidFill>
                  <a:srgbClr val="FF3300"/>
                </a:solidFill>
              </a:rPr>
              <a:t> </a:t>
            </a:r>
            <a:r>
              <a:rPr lang="en-US" sz="1900" spc="-80" dirty="0">
                <a:solidFill>
                  <a:srgbClr val="0021A5"/>
                </a:solidFill>
              </a:rPr>
              <a:t>B</a:t>
            </a:r>
            <a:r>
              <a:rPr lang="en-US" sz="1900" spc="-80" dirty="0" smtClean="0">
                <a:solidFill>
                  <a:srgbClr val="0021A5"/>
                </a:solidFill>
              </a:rPr>
              <a:t>ig </a:t>
            </a:r>
            <a:r>
              <a:rPr lang="en-US" sz="1900" spc="-80" dirty="0">
                <a:solidFill>
                  <a:srgbClr val="0021A5"/>
                </a:solidFill>
              </a:rPr>
              <a:t>D</a:t>
            </a:r>
            <a:r>
              <a:rPr lang="en-US" sz="1900" spc="-80" dirty="0" smtClean="0">
                <a:solidFill>
                  <a:srgbClr val="0021A5"/>
                </a:solidFill>
              </a:rPr>
              <a:t>ata </a:t>
            </a:r>
            <a:r>
              <a:rPr lang="en-US" sz="1900" spc="-80" dirty="0" smtClean="0">
                <a:solidFill>
                  <a:srgbClr val="FF4A00"/>
                </a:solidFill>
              </a:rPr>
              <a:t>applications</a:t>
            </a:r>
          </a:p>
          <a:p>
            <a:pPr marL="581025" eaLnBrk="1" hangingPunct="1">
              <a:spcBef>
                <a:spcPts val="300"/>
              </a:spcBef>
            </a:pPr>
            <a:r>
              <a:rPr lang="en-US" sz="1900" spc="-80" dirty="0" smtClean="0">
                <a:solidFill>
                  <a:srgbClr val="FF4A00"/>
                </a:solidFill>
              </a:rPr>
              <a:t>Demands from</a:t>
            </a:r>
            <a:r>
              <a:rPr lang="en-US" sz="1900" spc="-80" dirty="0" smtClean="0">
                <a:solidFill>
                  <a:srgbClr val="FF3300"/>
                </a:solidFill>
              </a:rPr>
              <a:t> </a:t>
            </a:r>
            <a:r>
              <a:rPr lang="en-US" sz="1900" spc="-80" dirty="0" smtClean="0">
                <a:solidFill>
                  <a:srgbClr val="0021A5"/>
                </a:solidFill>
              </a:rPr>
              <a:t>Extreme-scale </a:t>
            </a:r>
            <a:r>
              <a:rPr lang="en-US" sz="1900" spc="-80" dirty="0">
                <a:solidFill>
                  <a:srgbClr val="0021A5"/>
                </a:solidFill>
              </a:rPr>
              <a:t>C</a:t>
            </a:r>
            <a:r>
              <a:rPr lang="en-US" sz="1900" spc="-80" dirty="0" smtClean="0">
                <a:solidFill>
                  <a:srgbClr val="0021A5"/>
                </a:solidFill>
              </a:rPr>
              <a:t>omputation </a:t>
            </a:r>
            <a:r>
              <a:rPr lang="en-US" sz="1900" spc="-80" dirty="0" smtClean="0">
                <a:solidFill>
                  <a:srgbClr val="FF4A00"/>
                </a:solidFill>
              </a:rPr>
              <a:t>(towards Exascale)</a:t>
            </a:r>
            <a:r>
              <a:rPr lang="en-US" sz="1900" spc="-80" dirty="0" smtClean="0">
                <a:solidFill>
                  <a:srgbClr val="0021A5"/>
                </a:solidFill>
              </a:rPr>
              <a:t> </a:t>
            </a:r>
          </a:p>
          <a:p>
            <a:pPr marL="581025" eaLnBrk="1" hangingPunct="1">
              <a:spcBef>
                <a:spcPts val="300"/>
              </a:spcBef>
            </a:pPr>
            <a:r>
              <a:rPr lang="en-US" sz="1900" spc="-80" dirty="0" smtClean="0">
                <a:solidFill>
                  <a:srgbClr val="0021A5"/>
                </a:solidFill>
              </a:rPr>
              <a:t>Emerging</a:t>
            </a:r>
            <a:r>
              <a:rPr lang="en-US" sz="1900" spc="-80" dirty="0" smtClean="0">
                <a:solidFill>
                  <a:srgbClr val="FF4A00"/>
                </a:solidFill>
              </a:rPr>
              <a:t> RSC players, innovations, &amp; applications</a:t>
            </a:r>
            <a:r>
              <a:rPr lang="en-US" sz="1900" spc="-80" dirty="0" smtClean="0">
                <a:solidFill>
                  <a:srgbClr val="FF3300"/>
                </a:solidFill>
              </a:rPr>
              <a:t> </a:t>
            </a:r>
            <a:r>
              <a:rPr lang="en-US" sz="1900" spc="-80" dirty="0" smtClean="0">
                <a:solidFill>
                  <a:srgbClr val="0021A5"/>
                </a:solidFill>
              </a:rPr>
              <a:t>(IBM, Microsoft, Intel, </a:t>
            </a:r>
            <a:r>
              <a:rPr lang="en-US" sz="1900" spc="-80" dirty="0" err="1" smtClean="0">
                <a:solidFill>
                  <a:srgbClr val="0021A5"/>
                </a:solidFill>
              </a:rPr>
              <a:t>Baidu</a:t>
            </a:r>
            <a:r>
              <a:rPr lang="en-US" sz="1900" spc="-80" dirty="0" smtClean="0">
                <a:solidFill>
                  <a:srgbClr val="0021A5"/>
                </a:solidFill>
              </a:rPr>
              <a:t>, Google, Oracle, …)</a:t>
            </a:r>
            <a:endParaRPr lang="en-US" sz="1900" spc="-80" dirty="0">
              <a:solidFill>
                <a:srgbClr val="0021A5"/>
              </a:solidFill>
            </a:endParaRPr>
          </a:p>
        </p:txBody>
      </p:sp>
      <p:pic>
        <p:nvPicPr>
          <p:cNvPr id="10"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l="8262" t="3422" r="9779" b="7585"/>
          <a:stretch/>
        </p:blipFill>
        <p:spPr bwMode="auto">
          <a:xfrm>
            <a:off x="7085681" y="3085740"/>
            <a:ext cx="1752600" cy="128117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500"/>
                                        <p:tgtEl>
                                          <p:spTgt spid="11">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500"/>
                                        <p:tgtEl>
                                          <p:spTgt spid="11">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nodeType="with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fade">
                                      <p:cBhvr>
                                        <p:cTn id="3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cron.com/~/media/track-2-images/media-kit/high_res_hmc.jpg?la=e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348"/>
          <a:stretch/>
        </p:blipFill>
        <p:spPr bwMode="auto">
          <a:xfrm>
            <a:off x="7467600" y="3429000"/>
            <a:ext cx="1591595" cy="1197253"/>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p:cNvSpPr/>
          <p:nvPr/>
        </p:nvSpPr>
        <p:spPr bwMode="auto">
          <a:xfrm>
            <a:off x="4050452" y="2923596"/>
            <a:ext cx="1000284" cy="958604"/>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RSC</a:t>
            </a:r>
          </a:p>
        </p:txBody>
      </p:sp>
      <p:grpSp>
        <p:nvGrpSpPr>
          <p:cNvPr id="71" name="Group 70"/>
          <p:cNvGrpSpPr/>
          <p:nvPr/>
        </p:nvGrpSpPr>
        <p:grpSpPr>
          <a:xfrm>
            <a:off x="4228072" y="4073036"/>
            <a:ext cx="5398300" cy="911975"/>
            <a:chOff x="4228072" y="4073036"/>
            <a:chExt cx="5398300" cy="911975"/>
          </a:xfrm>
        </p:grpSpPr>
        <p:sp>
          <p:nvSpPr>
            <p:cNvPr id="68" name="Rectangle 67"/>
            <p:cNvSpPr/>
            <p:nvPr/>
          </p:nvSpPr>
          <p:spPr bwMode="auto">
            <a:xfrm rot="17640919">
              <a:off x="6508122" y="1792986"/>
              <a:ext cx="838200" cy="5398300"/>
            </a:xfrm>
            <a:prstGeom prst="rect">
              <a:avLst/>
            </a:prstGeom>
            <a:gradFill flip="none" rotWithShape="1">
              <a:gsLst>
                <a:gs pos="60000">
                  <a:srgbClr val="7BED91"/>
                </a:gs>
                <a:gs pos="40000">
                  <a:srgbClr val="7BED91"/>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2" name="Oval 31"/>
            <p:cNvSpPr/>
            <p:nvPr/>
          </p:nvSpPr>
          <p:spPr bwMode="auto">
            <a:xfrm>
              <a:off x="6714205" y="4181736"/>
              <a:ext cx="838200" cy="803275"/>
            </a:xfrm>
            <a:prstGeom prst="ellipse">
              <a:avLst/>
            </a:prstGeom>
            <a:solidFill>
              <a:srgbClr val="7BED9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Arch.</a:t>
              </a:r>
            </a:p>
          </p:txBody>
        </p:sp>
      </p:grpSp>
      <p:sp>
        <p:nvSpPr>
          <p:cNvPr id="2" name="Title 1"/>
          <p:cNvSpPr>
            <a:spLocks noGrp="1"/>
          </p:cNvSpPr>
          <p:nvPr>
            <p:ph type="title"/>
          </p:nvPr>
        </p:nvSpPr>
        <p:spPr/>
        <p:txBody>
          <a:bodyPr/>
          <a:lstStyle/>
          <a:p>
            <a:r>
              <a:rPr lang="en-US" dirty="0" smtClean="0"/>
              <a:t>Approach</a:t>
            </a:r>
            <a:endParaRPr lang="en-US" dirty="0"/>
          </a:p>
        </p:txBody>
      </p:sp>
      <p:sp>
        <p:nvSpPr>
          <p:cNvPr id="4" name="Slide Number Placeholder 3"/>
          <p:cNvSpPr>
            <a:spLocks noGrp="1"/>
          </p:cNvSpPr>
          <p:nvPr>
            <p:ph type="sldNum" sz="quarter" idx="10"/>
          </p:nvPr>
        </p:nvSpPr>
        <p:spPr/>
        <p:txBody>
          <a:bodyPr/>
          <a:lstStyle/>
          <a:p>
            <a:pPr>
              <a:defRPr/>
            </a:pPr>
            <a:fld id="{81CDB180-F93F-440A-8193-8CC661418732}" type="slidenum">
              <a:rPr lang="en-US" altLang="en-US" smtClean="0"/>
              <a:pPr>
                <a:defRPr/>
              </a:pPr>
              <a:t>3</a:t>
            </a:fld>
            <a:endParaRPr lang="en-US" altLang="en-US" dirty="0"/>
          </a:p>
        </p:txBody>
      </p:sp>
      <p:sp>
        <p:nvSpPr>
          <p:cNvPr id="11" name="Content Placeholder 2"/>
          <p:cNvSpPr txBox="1">
            <a:spLocks/>
          </p:cNvSpPr>
          <p:nvPr/>
        </p:nvSpPr>
        <p:spPr bwMode="auto">
          <a:xfrm>
            <a:off x="4908199" y="1093055"/>
            <a:ext cx="4267199" cy="23069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855663" indent="-511175" defTabSz="796925">
              <a:spcBef>
                <a:spcPct val="0"/>
              </a:spcBef>
              <a:buFont typeface="Wingdings" pitchFamily="2" charset="2"/>
              <a:buNone/>
            </a:pPr>
            <a:r>
              <a:rPr lang="en-US" sz="2000" b="1" dirty="0">
                <a:solidFill>
                  <a:srgbClr val="FF4A00"/>
                </a:solidFill>
                <a:latin typeface="Arial" charset="0"/>
                <a:cs typeface="Arial" charset="0"/>
              </a:rPr>
              <a:t>P2: </a:t>
            </a:r>
            <a:r>
              <a:rPr lang="en-US" sz="1800" b="1" dirty="0">
                <a:solidFill>
                  <a:srgbClr val="0000CC"/>
                </a:solidFill>
                <a:latin typeface="Arial" charset="0"/>
                <a:cs typeface="Arial" charset="0"/>
              </a:rPr>
              <a:t>Exploration </a:t>
            </a:r>
            <a:r>
              <a:rPr lang="en-US" sz="1800" b="1" dirty="0" smtClean="0">
                <a:solidFill>
                  <a:srgbClr val="0000CC"/>
                </a:solidFill>
                <a:latin typeface="Arial" charset="0"/>
                <a:cs typeface="Arial" charset="0"/>
              </a:rPr>
              <a:t>of Future-gen Devices &amp; Systems</a:t>
            </a:r>
            <a:endParaRPr lang="en-US" sz="1800" b="1" dirty="0">
              <a:solidFill>
                <a:srgbClr val="0000CC"/>
              </a:solidFill>
              <a:latin typeface="Arial" charset="0"/>
              <a:cs typeface="Arial" charset="0"/>
            </a:endParaRPr>
          </a:p>
          <a:p>
            <a:pPr marL="52388" indent="0">
              <a:buNone/>
            </a:pPr>
            <a:r>
              <a:rPr lang="en-US" sz="1600" b="1" i="1" dirty="0"/>
              <a:t>Study behavior of </a:t>
            </a:r>
            <a:r>
              <a:rPr lang="en-US" sz="1600" b="1" i="1" dirty="0">
                <a:solidFill>
                  <a:srgbClr val="FF4A00"/>
                </a:solidFill>
              </a:rPr>
              <a:t>large-scale, </a:t>
            </a:r>
            <a:r>
              <a:rPr lang="en-US" sz="1600" b="1" i="1" dirty="0" smtClean="0">
                <a:solidFill>
                  <a:srgbClr val="FF4A00"/>
                </a:solidFill>
              </a:rPr>
              <a:t>future-gen</a:t>
            </a:r>
            <a:r>
              <a:rPr lang="en-US" sz="1600" b="1" i="1" dirty="0" smtClean="0"/>
              <a:t> applications&amp; architectures</a:t>
            </a:r>
            <a:endParaRPr lang="en-US" sz="1700" b="1" i="1" dirty="0">
              <a:latin typeface="Arial" charset="0"/>
              <a:cs typeface="Arial" charset="0"/>
            </a:endParaRPr>
          </a:p>
          <a:p>
            <a:pPr marL="457200" lvl="1" indent="-234950">
              <a:buClr>
                <a:schemeClr val="accent1"/>
              </a:buClr>
              <a:buSzPct val="65000"/>
              <a:buFont typeface="Wingdings" pitchFamily="2" charset="2"/>
              <a:buChar char="n"/>
              <a:tabLst>
                <a:tab pos="627063" algn="l"/>
              </a:tabLst>
            </a:pPr>
            <a:r>
              <a:rPr lang="en-US" sz="1600" kern="0" dirty="0">
                <a:solidFill>
                  <a:srgbClr val="0000CC"/>
                </a:solidFill>
              </a:rPr>
              <a:t>Custom memory cube (CMC) with </a:t>
            </a:r>
            <a:br>
              <a:rPr lang="en-US" sz="1600" kern="0" dirty="0">
                <a:solidFill>
                  <a:srgbClr val="0000CC"/>
                </a:solidFill>
              </a:rPr>
            </a:br>
            <a:r>
              <a:rPr lang="en-US" sz="1600" kern="0" dirty="0">
                <a:solidFill>
                  <a:srgbClr val="0000CC"/>
                </a:solidFill>
              </a:rPr>
              <a:t>custom logic layer </a:t>
            </a:r>
            <a:r>
              <a:rPr lang="en-US" sz="1600" kern="0" dirty="0" smtClean="0">
                <a:solidFill>
                  <a:srgbClr val="0000CC"/>
                </a:solidFill>
              </a:rPr>
              <a:t>for C-RAM</a:t>
            </a:r>
            <a:r>
              <a:rPr lang="en-US" sz="1600" kern="0" baseline="30000" dirty="0" smtClean="0">
                <a:solidFill>
                  <a:srgbClr val="0000CC"/>
                </a:solidFill>
              </a:rPr>
              <a:t>4</a:t>
            </a:r>
            <a:r>
              <a:rPr lang="en-US" sz="1600" kern="0" dirty="0" smtClean="0">
                <a:solidFill>
                  <a:srgbClr val="0000CC"/>
                </a:solidFill>
              </a:rPr>
              <a:t> </a:t>
            </a:r>
            <a:r>
              <a:rPr lang="en-US" sz="1600" kern="0" dirty="0">
                <a:solidFill>
                  <a:srgbClr val="0000CC"/>
                </a:solidFill>
              </a:rPr>
              <a:t>or </a:t>
            </a:r>
            <a:r>
              <a:rPr lang="en-US" sz="1600" kern="0" dirty="0" smtClean="0">
                <a:solidFill>
                  <a:srgbClr val="0000CC"/>
                </a:solidFill>
              </a:rPr>
              <a:t>PIM</a:t>
            </a:r>
            <a:r>
              <a:rPr lang="en-US" sz="1600" kern="0" baseline="30000" dirty="0">
                <a:solidFill>
                  <a:srgbClr val="0000CC"/>
                </a:solidFill>
              </a:rPr>
              <a:t>5</a:t>
            </a:r>
            <a:endParaRPr lang="en-US" sz="1600" kern="0" dirty="0">
              <a:solidFill>
                <a:srgbClr val="0000CC"/>
              </a:solidFill>
            </a:endParaRPr>
          </a:p>
          <a:p>
            <a:pPr marL="457200" lvl="1" indent="-234950">
              <a:buClr>
                <a:schemeClr val="accent1"/>
              </a:buClr>
              <a:buSzPct val="65000"/>
              <a:buFont typeface="Wingdings" pitchFamily="2" charset="2"/>
              <a:buChar char="n"/>
              <a:tabLst>
                <a:tab pos="627063" algn="l"/>
              </a:tabLst>
            </a:pPr>
            <a:r>
              <a:rPr lang="en-US" sz="1600" kern="0" dirty="0">
                <a:solidFill>
                  <a:srgbClr val="0000CC"/>
                </a:solidFill>
              </a:rPr>
              <a:t>Multi-scale coarse-grained simulation for </a:t>
            </a:r>
            <a:r>
              <a:rPr lang="en-US" sz="1600" kern="0" dirty="0"/>
              <a:t>design space exploration </a:t>
            </a:r>
            <a:endParaRPr lang="en-US" sz="1600" kern="0" dirty="0">
              <a:solidFill>
                <a:srgbClr val="FF814D"/>
              </a:solidFill>
            </a:endParaRPr>
          </a:p>
        </p:txBody>
      </p:sp>
      <p:grpSp>
        <p:nvGrpSpPr>
          <p:cNvPr id="21" name="Group 20"/>
          <p:cNvGrpSpPr/>
          <p:nvPr/>
        </p:nvGrpSpPr>
        <p:grpSpPr>
          <a:xfrm>
            <a:off x="6886130" y="4585760"/>
            <a:ext cx="2122727" cy="1664687"/>
            <a:chOff x="6865882" y="3827688"/>
            <a:chExt cx="1691013" cy="1177306"/>
          </a:xfrm>
        </p:grpSpPr>
        <p:pic>
          <p:nvPicPr>
            <p:cNvPr id="22" name="Picture 2" descr="http://wiki.ci.uchicago.edu/pub/Beagle/SystemSpecs/UnvChicago_img1.bmp"/>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647" b="94588" l="6667" r="89919">
                          <a14:backgroundMark x1="25528" y1="16941" x2="25528" y2="16941"/>
                          <a14:backgroundMark x1="54472" y1="84706" x2="54472" y2="84706"/>
                          <a14:backgroundMark x1="80163" y1="48235" x2="80163" y2="48235"/>
                          <a14:backgroundMark x1="80813" y1="84941" x2="80813" y2="84941"/>
                          <a14:backgroundMark x1="85691" y1="84941" x2="85691" y2="84941"/>
                          <a14:backgroundMark x1="66504" y1="77412" x2="66504" y2="77412"/>
                          <a14:backgroundMark x1="60163" y1="70588" x2="60163" y2="70588"/>
                          <a14:backgroundMark x1="75122" y1="66353" x2="75122" y2="66353"/>
                          <a14:backgroundMark x1="52358" y1="77882" x2="52358" y2="77882"/>
                          <a14:backgroundMark x1="37073" y1="76941" x2="37073" y2="76941"/>
                          <a14:backgroundMark x1="38537" y1="85176" x2="38537" y2="85176"/>
                          <a14:backgroundMark x1="28618" y1="83529" x2="28618" y2="83529"/>
                          <a14:backgroundMark x1="25203" y1="85176" x2="25203" y2="85176"/>
                          <a14:backgroundMark x1="75122" y1="43294" x2="75122" y2="43294"/>
                          <a14:backgroundMark x1="69919" y1="40235" x2="69919" y2="40235"/>
                          <a14:backgroundMark x1="56260" y1="16941" x2="56260" y2="16941"/>
                          <a14:backgroundMark x1="38699" y1="16706" x2="38699" y2="16706"/>
                          <a14:backgroundMark x1="16098" y1="64941" x2="16098" y2="64941"/>
                          <a14:backgroundMark x1="33659" y1="90118" x2="33659" y2="90118"/>
                          <a14:backgroundMark x1="79837" y1="89647" x2="79837" y2="89647"/>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6865882" y="3827688"/>
              <a:ext cx="1691013" cy="11685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Picture 2" descr="http://topnews.in/usa/files/Novo-G-worl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1760" y="4252138"/>
              <a:ext cx="646228" cy="7528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10" name="Content Placeholder 2"/>
          <p:cNvSpPr txBox="1">
            <a:spLocks/>
          </p:cNvSpPr>
          <p:nvPr/>
        </p:nvSpPr>
        <p:spPr bwMode="auto">
          <a:xfrm>
            <a:off x="1" y="959778"/>
            <a:ext cx="4152722" cy="26273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0" indent="0" algn="ctr">
              <a:spcBef>
                <a:spcPct val="0"/>
              </a:spcBef>
              <a:spcAft>
                <a:spcPts val="300"/>
              </a:spcAft>
              <a:buFont typeface="Wingdings" pitchFamily="2" charset="2"/>
              <a:buNone/>
            </a:pPr>
            <a:r>
              <a:rPr lang="en-US" sz="2000" b="1" dirty="0">
                <a:solidFill>
                  <a:srgbClr val="FF4A00"/>
                </a:solidFill>
                <a:effectLst/>
                <a:latin typeface="Arial" charset="0"/>
                <a:cs typeface="Arial" charset="0"/>
              </a:rPr>
              <a:t>P1: </a:t>
            </a:r>
            <a:r>
              <a:rPr lang="en-US" sz="1800" b="1" dirty="0">
                <a:solidFill>
                  <a:srgbClr val="0000CC"/>
                </a:solidFill>
                <a:effectLst/>
                <a:latin typeface="Arial" charset="0"/>
                <a:cs typeface="Arial" charset="0"/>
              </a:rPr>
              <a:t>App &amp; HLS Studies</a:t>
            </a:r>
          </a:p>
          <a:p>
            <a:pPr marL="0" indent="0">
              <a:buNone/>
            </a:pPr>
            <a:r>
              <a:rPr lang="en-US" sz="1600" b="1" i="1" dirty="0">
                <a:effectLst/>
              </a:rPr>
              <a:t>Explore use of </a:t>
            </a:r>
            <a:r>
              <a:rPr lang="en-US" sz="1600" b="1" i="1" dirty="0" smtClean="0">
                <a:solidFill>
                  <a:srgbClr val="FF4A00"/>
                </a:solidFill>
                <a:effectLst/>
              </a:rPr>
              <a:t>HLS</a:t>
            </a:r>
            <a:r>
              <a:rPr lang="en-US" sz="1600" b="1" i="1" baseline="30000" dirty="0" smtClean="0">
                <a:solidFill>
                  <a:srgbClr val="FF4A00"/>
                </a:solidFill>
                <a:effectLst/>
              </a:rPr>
              <a:t>1</a:t>
            </a:r>
            <a:r>
              <a:rPr lang="en-US" sz="1600" b="1" i="1" dirty="0" smtClean="0">
                <a:solidFill>
                  <a:srgbClr val="FF4A00"/>
                </a:solidFill>
                <a:effectLst/>
              </a:rPr>
              <a:t> </a:t>
            </a:r>
            <a:r>
              <a:rPr lang="en-US" sz="1600" b="1" i="1" dirty="0">
                <a:solidFill>
                  <a:srgbClr val="FF4A00"/>
                </a:solidFill>
                <a:effectLst/>
              </a:rPr>
              <a:t>languages &amp; tools</a:t>
            </a:r>
            <a:r>
              <a:rPr lang="en-US" sz="1600" b="1" i="1" dirty="0">
                <a:effectLst/>
              </a:rPr>
              <a:t> for productive development</a:t>
            </a:r>
          </a:p>
          <a:p>
            <a:pPr marL="234950" indent="-234950"/>
            <a:r>
              <a:rPr lang="en-US" sz="1600" kern="0" dirty="0" smtClean="0">
                <a:solidFill>
                  <a:srgbClr val="0000CC"/>
                </a:solidFill>
                <a:effectLst/>
              </a:rPr>
              <a:t>Acceleration of </a:t>
            </a:r>
            <a:r>
              <a:rPr lang="en-US" sz="1600" kern="0" dirty="0">
                <a:solidFill>
                  <a:srgbClr val="0000CC"/>
                </a:solidFill>
                <a:effectLst/>
              </a:rPr>
              <a:t>impactful </a:t>
            </a:r>
            <a:r>
              <a:rPr lang="en-US" sz="1600" kern="0" dirty="0" smtClean="0">
                <a:solidFill>
                  <a:srgbClr val="0000CC"/>
                </a:solidFill>
                <a:effectLst/>
              </a:rPr>
              <a:t>apps</a:t>
            </a:r>
          </a:p>
          <a:p>
            <a:pPr marL="457200" indent="-228600">
              <a:buClr>
                <a:schemeClr val="tx1"/>
              </a:buClr>
              <a:buFont typeface="Wingdings" panose="05000000000000000000" pitchFamily="2" charset="2"/>
              <a:buChar char="q"/>
            </a:pPr>
            <a:r>
              <a:rPr lang="en-US" sz="1600" kern="0" dirty="0" err="1" smtClean="0">
                <a:solidFill>
                  <a:srgbClr val="FF4A00"/>
                </a:solidFill>
              </a:rPr>
              <a:t>OpenCV</a:t>
            </a:r>
            <a:r>
              <a:rPr lang="en-US" sz="1600" kern="0" dirty="0" smtClean="0"/>
              <a:t> kernels using POWER8/CAPI</a:t>
            </a:r>
            <a:endParaRPr lang="en-US" sz="1600" kern="0" dirty="0"/>
          </a:p>
          <a:p>
            <a:pPr marL="457200" indent="-228600">
              <a:buClr>
                <a:schemeClr val="tx1"/>
              </a:buClr>
              <a:buFont typeface="Wingdings" panose="05000000000000000000" pitchFamily="2" charset="2"/>
              <a:buChar char="q"/>
            </a:pPr>
            <a:r>
              <a:rPr lang="en-US" sz="1600" kern="0" dirty="0" smtClean="0">
                <a:solidFill>
                  <a:srgbClr val="FF4A00"/>
                </a:solidFill>
              </a:rPr>
              <a:t>CMS</a:t>
            </a:r>
            <a:r>
              <a:rPr lang="en-US" sz="1600" kern="0" baseline="30000" dirty="0" smtClean="0">
                <a:solidFill>
                  <a:srgbClr val="FF4A00"/>
                </a:solidFill>
              </a:rPr>
              <a:t>2</a:t>
            </a:r>
            <a:r>
              <a:rPr lang="en-US" sz="1600" kern="0" dirty="0" smtClean="0">
                <a:solidFill>
                  <a:srgbClr val="FF4A00"/>
                </a:solidFill>
              </a:rPr>
              <a:t> L1 trigger </a:t>
            </a:r>
            <a:r>
              <a:rPr lang="en-US" sz="1600" kern="0" dirty="0" smtClean="0">
                <a:solidFill>
                  <a:schemeClr val="tx1">
                    <a:lumMod val="95000"/>
                    <a:lumOff val="5000"/>
                  </a:schemeClr>
                </a:solidFill>
              </a:rPr>
              <a:t>on Virtex-7</a:t>
            </a:r>
            <a:endParaRPr lang="en-US" sz="1600" kern="0" dirty="0">
              <a:solidFill>
                <a:schemeClr val="tx1">
                  <a:lumMod val="95000"/>
                  <a:lumOff val="5000"/>
                </a:schemeClr>
              </a:solidFill>
            </a:endParaRPr>
          </a:p>
          <a:p>
            <a:pPr marL="234950" indent="-234950"/>
            <a:r>
              <a:rPr lang="en-US" sz="1600" kern="0" dirty="0" smtClean="0">
                <a:solidFill>
                  <a:srgbClr val="0000CC"/>
                </a:solidFill>
              </a:rPr>
              <a:t>Experiments on m</a:t>
            </a:r>
            <a:r>
              <a:rPr lang="en-US" sz="1600" kern="0" dirty="0" smtClean="0">
                <a:solidFill>
                  <a:srgbClr val="0000CC"/>
                </a:solidFill>
                <a:effectLst/>
              </a:rPr>
              <a:t>ultiple platforms</a:t>
            </a:r>
            <a:endParaRPr lang="en-US" sz="1600" kern="0" dirty="0">
              <a:solidFill>
                <a:srgbClr val="0000CC"/>
              </a:solidFill>
              <a:effectLst/>
            </a:endParaRPr>
          </a:p>
          <a:p>
            <a:pPr marL="457200" indent="-228600">
              <a:buClr>
                <a:schemeClr val="tx1"/>
              </a:buClr>
              <a:buFont typeface="Wingdings" panose="05000000000000000000" pitchFamily="2" charset="2"/>
              <a:buChar char="q"/>
            </a:pPr>
            <a:r>
              <a:rPr lang="en-US" sz="1600" kern="0" dirty="0" err="1">
                <a:solidFill>
                  <a:srgbClr val="FF4A00"/>
                </a:solidFill>
                <a:effectLst/>
              </a:rPr>
              <a:t>OpenCL</a:t>
            </a:r>
            <a:r>
              <a:rPr lang="en-US" sz="1600" kern="0" dirty="0">
                <a:effectLst/>
              </a:rPr>
              <a:t> on IBM </a:t>
            </a:r>
            <a:r>
              <a:rPr lang="en-US" sz="1600" kern="0" dirty="0" smtClean="0"/>
              <a:t>POWER8</a:t>
            </a:r>
            <a:br>
              <a:rPr lang="en-US" sz="1600" kern="0" dirty="0" smtClean="0"/>
            </a:br>
            <a:r>
              <a:rPr lang="en-US" sz="1600" kern="0" dirty="0" smtClean="0"/>
              <a:t>with</a:t>
            </a:r>
            <a:r>
              <a:rPr lang="en-US" sz="1600" kern="0" dirty="0" smtClean="0">
                <a:effectLst/>
              </a:rPr>
              <a:t> </a:t>
            </a:r>
            <a:r>
              <a:rPr lang="en-US" sz="1600" kern="0" dirty="0">
                <a:effectLst/>
              </a:rPr>
              <a:t>Nallatech PCIe385n</a:t>
            </a:r>
          </a:p>
          <a:p>
            <a:pPr marL="457200" indent="-228600">
              <a:buClr>
                <a:schemeClr val="tx1"/>
              </a:buClr>
              <a:buFont typeface="Wingdings" panose="05000000000000000000" pitchFamily="2" charset="2"/>
              <a:buChar char="q"/>
            </a:pPr>
            <a:r>
              <a:rPr lang="en-US" sz="1600" kern="0" dirty="0" smtClean="0">
                <a:solidFill>
                  <a:srgbClr val="FF4A00"/>
                </a:solidFill>
                <a:effectLst/>
              </a:rPr>
              <a:t>HT</a:t>
            </a:r>
            <a:r>
              <a:rPr lang="en-US" sz="1600" kern="0" baseline="30000" dirty="0" smtClean="0">
                <a:solidFill>
                  <a:srgbClr val="FF4A00"/>
                </a:solidFill>
                <a:effectLst/>
              </a:rPr>
              <a:t>3</a:t>
            </a:r>
            <a:r>
              <a:rPr lang="en-US" sz="1600" kern="0" dirty="0" smtClean="0">
                <a:solidFill>
                  <a:srgbClr val="FF4A00"/>
                </a:solidFill>
                <a:effectLst/>
              </a:rPr>
              <a:t> </a:t>
            </a:r>
            <a:r>
              <a:rPr lang="en-US" sz="1600" kern="0" dirty="0">
                <a:solidFill>
                  <a:schemeClr val="tx1">
                    <a:lumMod val="95000"/>
                    <a:lumOff val="5000"/>
                  </a:schemeClr>
                </a:solidFill>
                <a:effectLst/>
              </a:rPr>
              <a:t>on Convey </a:t>
            </a:r>
            <a:r>
              <a:rPr lang="en-US" sz="1600" kern="0" dirty="0" smtClean="0">
                <a:solidFill>
                  <a:schemeClr val="tx1">
                    <a:lumMod val="95000"/>
                    <a:lumOff val="5000"/>
                  </a:schemeClr>
                </a:solidFill>
                <a:effectLst/>
              </a:rPr>
              <a:t>HC-2ex</a:t>
            </a:r>
          </a:p>
        </p:txBody>
      </p:sp>
      <p:grpSp>
        <p:nvGrpSpPr>
          <p:cNvPr id="70" name="Group 69"/>
          <p:cNvGrpSpPr/>
          <p:nvPr/>
        </p:nvGrpSpPr>
        <p:grpSpPr>
          <a:xfrm>
            <a:off x="4135722" y="277812"/>
            <a:ext cx="838200" cy="3151187"/>
            <a:chOff x="4135722" y="277812"/>
            <a:chExt cx="838200" cy="3151187"/>
          </a:xfrm>
        </p:grpSpPr>
        <p:sp>
          <p:nvSpPr>
            <p:cNvPr id="54" name="Rectangle 53"/>
            <p:cNvSpPr/>
            <p:nvPr/>
          </p:nvSpPr>
          <p:spPr bwMode="auto">
            <a:xfrm>
              <a:off x="4135722" y="277812"/>
              <a:ext cx="838200" cy="3151187"/>
            </a:xfrm>
            <a:prstGeom prst="rect">
              <a:avLst/>
            </a:prstGeom>
            <a:gradFill flip="none" rotWithShape="1">
              <a:gsLst>
                <a:gs pos="60000">
                  <a:srgbClr val="8FAADC"/>
                </a:gs>
                <a:gs pos="40000">
                  <a:srgbClr val="8FAADC"/>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4135722" y="1106702"/>
              <a:ext cx="838200" cy="803275"/>
            </a:xfrm>
            <a:prstGeom prst="ellipse">
              <a:avLst/>
            </a:prstGeom>
            <a:solidFill>
              <a:srgbClr val="8FAAD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Apps</a:t>
              </a:r>
            </a:p>
          </p:txBody>
        </p:sp>
      </p:grpSp>
      <p:grpSp>
        <p:nvGrpSpPr>
          <p:cNvPr id="72" name="Group 71"/>
          <p:cNvGrpSpPr/>
          <p:nvPr/>
        </p:nvGrpSpPr>
        <p:grpSpPr>
          <a:xfrm>
            <a:off x="-424373" y="4143123"/>
            <a:ext cx="5235019" cy="841889"/>
            <a:chOff x="-424373" y="4143123"/>
            <a:chExt cx="5235019" cy="841889"/>
          </a:xfrm>
        </p:grpSpPr>
        <p:sp>
          <p:nvSpPr>
            <p:cNvPr id="67" name="Rectangle 66"/>
            <p:cNvSpPr/>
            <p:nvPr/>
          </p:nvSpPr>
          <p:spPr bwMode="auto">
            <a:xfrm rot="3880525">
              <a:off x="1774037" y="1944713"/>
              <a:ext cx="838200" cy="5235019"/>
            </a:xfrm>
            <a:prstGeom prst="rect">
              <a:avLst/>
            </a:prstGeom>
            <a:gradFill flip="none" rotWithShape="1">
              <a:gsLst>
                <a:gs pos="60000">
                  <a:srgbClr val="FF4747"/>
                </a:gs>
                <a:gs pos="40000">
                  <a:srgbClr val="FF4747"/>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1" name="Oval 30"/>
            <p:cNvSpPr/>
            <p:nvPr/>
          </p:nvSpPr>
          <p:spPr bwMode="auto">
            <a:xfrm>
              <a:off x="1733686" y="4181737"/>
              <a:ext cx="838200" cy="803275"/>
            </a:xfrm>
            <a:prstGeom prst="ellipse">
              <a:avLst/>
            </a:prstGeom>
            <a:solidFill>
              <a:srgbClr val="FF4747"/>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Tools</a:t>
              </a:r>
            </a:p>
          </p:txBody>
        </p:sp>
      </p:grpSp>
      <p:sp>
        <p:nvSpPr>
          <p:cNvPr id="33" name="Oval 32"/>
          <p:cNvSpPr/>
          <p:nvPr/>
        </p:nvSpPr>
        <p:spPr bwMode="auto">
          <a:xfrm>
            <a:off x="3793312" y="2673118"/>
            <a:ext cx="1523022" cy="1459560"/>
          </a:xfrm>
          <a:prstGeom prst="ellipse">
            <a:avLst/>
          </a:prstGeom>
          <a:gradFill flip="none" rotWithShape="1">
            <a:gsLst>
              <a:gs pos="0">
                <a:schemeClr val="bg1"/>
              </a:gs>
              <a:gs pos="32000">
                <a:srgbClr val="FFFFFF"/>
              </a:gs>
              <a:gs pos="61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RSC</a:t>
            </a:r>
          </a:p>
        </p:txBody>
      </p:sp>
      <p:pic>
        <p:nvPicPr>
          <p:cNvPr id="62" name="Picture 61"/>
          <p:cNvPicPr>
            <a:picLocks noChangeAspect="1"/>
          </p:cNvPicPr>
          <p:nvPr/>
        </p:nvPicPr>
        <p:blipFill>
          <a:blip r:embed="rId7"/>
          <a:stretch>
            <a:fillRect/>
          </a:stretch>
        </p:blipFill>
        <p:spPr>
          <a:xfrm>
            <a:off x="330099" y="5147943"/>
            <a:ext cx="671375" cy="474304"/>
          </a:xfrm>
          <a:prstGeom prst="rect">
            <a:avLst/>
          </a:prstGeom>
          <a:effectLst/>
        </p:spPr>
      </p:pic>
      <p:pic>
        <p:nvPicPr>
          <p:cNvPr id="63" name="Picture 62"/>
          <p:cNvPicPr>
            <a:picLocks noChangeAspect="1"/>
          </p:cNvPicPr>
          <p:nvPr/>
        </p:nvPicPr>
        <p:blipFill>
          <a:blip r:embed="rId8"/>
          <a:stretch>
            <a:fillRect/>
          </a:stretch>
        </p:blipFill>
        <p:spPr>
          <a:xfrm>
            <a:off x="159914" y="4134740"/>
            <a:ext cx="1343574" cy="332383"/>
          </a:xfrm>
          <a:prstGeom prst="rect">
            <a:avLst/>
          </a:prstGeom>
          <a:effectLst/>
        </p:spPr>
      </p:pic>
      <p:pic>
        <p:nvPicPr>
          <p:cNvPr id="65"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300" t="24745" r="10652" b="29355"/>
          <a:stretch/>
        </p:blipFill>
        <p:spPr bwMode="auto">
          <a:xfrm>
            <a:off x="695628" y="4637009"/>
            <a:ext cx="828372" cy="327532"/>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laceholder 2"/>
          <p:cNvSpPr txBox="1">
            <a:spLocks/>
          </p:cNvSpPr>
          <p:nvPr/>
        </p:nvSpPr>
        <p:spPr bwMode="auto">
          <a:xfrm>
            <a:off x="2536544" y="4233294"/>
            <a:ext cx="4405200" cy="2130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290513" indent="509588">
              <a:buNone/>
            </a:pPr>
            <a:r>
              <a:rPr lang="en-US" sz="2000" b="1" dirty="0" smtClean="0">
                <a:solidFill>
                  <a:srgbClr val="FF4A00"/>
                </a:solidFill>
                <a:effectLst/>
              </a:rPr>
              <a:t>P3</a:t>
            </a:r>
            <a:r>
              <a:rPr lang="en-US" sz="2000" b="1" dirty="0">
                <a:solidFill>
                  <a:srgbClr val="FF4A00"/>
                </a:solidFill>
                <a:effectLst/>
              </a:rPr>
              <a:t>:</a:t>
            </a:r>
            <a:r>
              <a:rPr lang="en-US" sz="1800" b="1" dirty="0">
                <a:solidFill>
                  <a:srgbClr val="FF4A00"/>
                </a:solidFill>
                <a:effectLst/>
              </a:rPr>
              <a:t> </a:t>
            </a:r>
            <a:r>
              <a:rPr lang="en-US" sz="1800" b="1" dirty="0" smtClean="0">
                <a:solidFill>
                  <a:srgbClr val="0000CC"/>
                </a:solidFill>
                <a:effectLst/>
              </a:rPr>
              <a:t>Reconfigurable</a:t>
            </a:r>
            <a:br>
              <a:rPr lang="en-US" sz="1800" b="1" dirty="0" smtClean="0">
                <a:solidFill>
                  <a:srgbClr val="0000CC"/>
                </a:solidFill>
                <a:effectLst/>
              </a:rPr>
            </a:br>
            <a:r>
              <a:rPr lang="en-US" sz="1800" b="1" dirty="0" smtClean="0">
                <a:solidFill>
                  <a:srgbClr val="0000CC"/>
                </a:solidFill>
                <a:effectLst/>
              </a:rPr>
              <a:t>Interconnectivity for </a:t>
            </a:r>
            <a:r>
              <a:rPr lang="en-US" sz="1800" b="1" dirty="0">
                <a:solidFill>
                  <a:srgbClr val="0000CC"/>
                </a:solidFill>
                <a:effectLst/>
              </a:rPr>
              <a:t>Novo-G</a:t>
            </a:r>
            <a:r>
              <a:rPr lang="en-US" sz="1800" b="1" dirty="0" smtClean="0">
                <a:solidFill>
                  <a:srgbClr val="0000CC"/>
                </a:solidFill>
                <a:effectLst/>
              </a:rPr>
              <a:t>#</a:t>
            </a:r>
          </a:p>
          <a:p>
            <a:pPr marL="290513" indent="0">
              <a:buNone/>
            </a:pPr>
            <a:r>
              <a:rPr lang="en-US" sz="1600" b="1" i="1" dirty="0" smtClean="0">
                <a:effectLst/>
              </a:rPr>
              <a:t>Improve </a:t>
            </a:r>
            <a:r>
              <a:rPr lang="en-US" sz="1600" b="1" i="1" dirty="0" smtClean="0">
                <a:solidFill>
                  <a:srgbClr val="FF4A00"/>
                </a:solidFill>
                <a:effectLst/>
              </a:rPr>
              <a:t>performance</a:t>
            </a:r>
            <a:r>
              <a:rPr lang="en-US" sz="1600" b="1" i="1" dirty="0" smtClean="0">
                <a:effectLst/>
              </a:rPr>
              <a:t> and </a:t>
            </a:r>
            <a:r>
              <a:rPr lang="en-US" sz="1600" b="1" i="1" dirty="0" smtClean="0">
                <a:solidFill>
                  <a:srgbClr val="FF4A00"/>
                </a:solidFill>
                <a:effectLst/>
              </a:rPr>
              <a:t>usability</a:t>
            </a:r>
            <a:endParaRPr lang="en-US" sz="1600" b="1" i="1" dirty="0">
              <a:solidFill>
                <a:srgbClr val="FF4A00"/>
              </a:solidFill>
              <a:effectLst/>
            </a:endParaRPr>
          </a:p>
          <a:p>
            <a:pPr marL="282575" indent="-230188" defTabSz="339725">
              <a:spcBef>
                <a:spcPts val="100"/>
              </a:spcBef>
              <a:buFont typeface="Wingdings" panose="05000000000000000000" pitchFamily="2" charset="2"/>
              <a:buChar char=""/>
            </a:pPr>
            <a:r>
              <a:rPr lang="en-US" sz="1600" kern="0" dirty="0" smtClean="0">
                <a:solidFill>
                  <a:srgbClr val="0000CC"/>
                </a:solidFill>
                <a:effectLst/>
              </a:rPr>
              <a:t>Novel </a:t>
            </a:r>
            <a:r>
              <a:rPr lang="en-US" sz="1600" kern="0" dirty="0">
                <a:solidFill>
                  <a:srgbClr val="0000CC"/>
                </a:solidFill>
                <a:effectLst/>
              </a:rPr>
              <a:t>interconnects </a:t>
            </a:r>
            <a:r>
              <a:rPr lang="en-US" sz="1600" kern="0" dirty="0" smtClean="0">
                <a:solidFill>
                  <a:srgbClr val="0000CC"/>
                </a:solidFill>
                <a:effectLst/>
              </a:rPr>
              <a:t>explored through </a:t>
            </a:r>
            <a:r>
              <a:rPr lang="en-US" sz="1600" kern="0" dirty="0">
                <a:solidFill>
                  <a:srgbClr val="0000CC"/>
                </a:solidFill>
                <a:effectLst/>
              </a:rPr>
              <a:t>Novo-G# simulation </a:t>
            </a:r>
            <a:r>
              <a:rPr lang="en-US" sz="1600" kern="0" dirty="0" smtClean="0">
                <a:solidFill>
                  <a:srgbClr val="0000CC"/>
                </a:solidFill>
                <a:effectLst/>
              </a:rPr>
              <a:t>model and </a:t>
            </a:r>
            <a:r>
              <a:rPr lang="en-US" sz="1600" kern="0" dirty="0" err="1" smtClean="0">
                <a:solidFill>
                  <a:srgbClr val="0000CC"/>
                </a:solidFill>
                <a:effectLst/>
              </a:rPr>
              <a:t>testbed</a:t>
            </a:r>
            <a:endParaRPr lang="en-US" sz="1600" kern="0" dirty="0" smtClean="0">
              <a:solidFill>
                <a:srgbClr val="0000CC"/>
              </a:solidFill>
              <a:effectLst/>
            </a:endParaRPr>
          </a:p>
          <a:p>
            <a:pPr marL="282575" indent="-230188" defTabSz="339725">
              <a:spcBef>
                <a:spcPts val="100"/>
              </a:spcBef>
              <a:buFont typeface="Wingdings" panose="05000000000000000000" pitchFamily="2" charset="2"/>
              <a:buChar char=""/>
            </a:pPr>
            <a:r>
              <a:rPr lang="en-US" sz="1600" kern="0" dirty="0" smtClean="0">
                <a:solidFill>
                  <a:srgbClr val="0000CC"/>
                </a:solidFill>
                <a:effectLst/>
              </a:rPr>
              <a:t>Improved usability through </a:t>
            </a:r>
            <a:r>
              <a:rPr lang="en-US" sz="1600" kern="0" dirty="0" err="1" smtClean="0">
                <a:solidFill>
                  <a:srgbClr val="0000CC"/>
                </a:solidFill>
                <a:effectLst/>
              </a:rPr>
              <a:t>OpenCL</a:t>
            </a:r>
            <a:r>
              <a:rPr lang="en-US" sz="1600" kern="0" dirty="0" smtClean="0">
                <a:solidFill>
                  <a:srgbClr val="0000CC"/>
                </a:solidFill>
                <a:effectLst/>
              </a:rPr>
              <a:t> and efficiency through intelligent network design</a:t>
            </a:r>
            <a:endParaRPr lang="en-US" sz="1600" kern="0" dirty="0">
              <a:solidFill>
                <a:srgbClr val="0000CC"/>
              </a:solidFill>
              <a:effectLst/>
            </a:endParaRPr>
          </a:p>
        </p:txBody>
      </p:sp>
      <p:pic>
        <p:nvPicPr>
          <p:cNvPr id="75" name="Picture 2" descr="http://www.altera.com/products/ip/ampp/gidel/images/gidel.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58" y="5744227"/>
            <a:ext cx="1117566" cy="366703"/>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tangle 14"/>
          <p:cNvSpPr>
            <a:spLocks noChangeArrowheads="1"/>
          </p:cNvSpPr>
          <p:nvPr/>
        </p:nvSpPr>
        <p:spPr bwMode="auto">
          <a:xfrm>
            <a:off x="4791905" y="6248630"/>
            <a:ext cx="2401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4</a:t>
            </a:r>
            <a:r>
              <a:rPr lang="en-US" sz="1200" dirty="0">
                <a:solidFill>
                  <a:srgbClr val="000000"/>
                </a:solidFill>
                <a:cs typeface="DejaVu Sans" charset="0"/>
              </a:rPr>
              <a:t> C-RAM: Computational RAM</a:t>
            </a:r>
          </a:p>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5</a:t>
            </a:r>
            <a:r>
              <a:rPr lang="en-US" sz="1200" dirty="0">
                <a:solidFill>
                  <a:srgbClr val="000000"/>
                </a:solidFill>
                <a:cs typeface="DejaVu Sans" charset="0"/>
              </a:rPr>
              <a:t> PIM: Processor-in-Memory</a:t>
            </a:r>
          </a:p>
        </p:txBody>
      </p:sp>
      <p:sp>
        <p:nvSpPr>
          <p:cNvPr id="27" name="Rectangle 14"/>
          <p:cNvSpPr>
            <a:spLocks noChangeArrowheads="1"/>
          </p:cNvSpPr>
          <p:nvPr/>
        </p:nvSpPr>
        <p:spPr bwMode="auto">
          <a:xfrm>
            <a:off x="2065338" y="6219825"/>
            <a:ext cx="2401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1</a:t>
            </a:r>
            <a:r>
              <a:rPr lang="en-US" sz="1200" dirty="0">
                <a:solidFill>
                  <a:srgbClr val="000000"/>
                </a:solidFill>
                <a:cs typeface="DejaVu Sans" charset="0"/>
              </a:rPr>
              <a:t> </a:t>
            </a:r>
            <a:r>
              <a:rPr lang="en-US" sz="1200" dirty="0" smtClean="0">
                <a:solidFill>
                  <a:srgbClr val="000000"/>
                </a:solidFill>
                <a:cs typeface="DejaVu Sans" charset="0"/>
              </a:rPr>
              <a:t>HLS: High-Level Synthesis</a:t>
            </a:r>
            <a:endParaRPr lang="en-US" sz="1200" dirty="0">
              <a:solidFill>
                <a:srgbClr val="000000"/>
              </a:solidFill>
              <a:cs typeface="DejaVu Sans" charset="0"/>
            </a:endParaRPr>
          </a:p>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2</a:t>
            </a:r>
            <a:r>
              <a:rPr lang="en-US" sz="1200" dirty="0">
                <a:solidFill>
                  <a:srgbClr val="000000"/>
                </a:solidFill>
                <a:cs typeface="DejaVu Sans" charset="0"/>
              </a:rPr>
              <a:t> </a:t>
            </a:r>
            <a:r>
              <a:rPr lang="en-US" sz="1200" dirty="0" smtClean="0">
                <a:solidFill>
                  <a:srgbClr val="000000"/>
                </a:solidFill>
                <a:cs typeface="DejaVu Sans" charset="0"/>
              </a:rPr>
              <a:t>CMS: Compact </a:t>
            </a:r>
            <a:r>
              <a:rPr lang="en-US" sz="1200" dirty="0" err="1" smtClean="0">
                <a:solidFill>
                  <a:srgbClr val="000000"/>
                </a:solidFill>
                <a:cs typeface="DejaVu Sans" charset="0"/>
              </a:rPr>
              <a:t>Muon</a:t>
            </a:r>
            <a:r>
              <a:rPr lang="en-US" sz="1200" dirty="0" smtClean="0">
                <a:solidFill>
                  <a:srgbClr val="000000"/>
                </a:solidFill>
                <a:cs typeface="DejaVu Sans" charset="0"/>
              </a:rPr>
              <a:t> Solenoid</a:t>
            </a:r>
            <a:endParaRPr lang="en-US" sz="1200" dirty="0">
              <a:solidFill>
                <a:srgbClr val="000000"/>
              </a:solidFill>
              <a:cs typeface="DejaVu Sans" charset="0"/>
            </a:endParaRPr>
          </a:p>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3</a:t>
            </a:r>
            <a:r>
              <a:rPr lang="en-US" sz="1200" dirty="0">
                <a:solidFill>
                  <a:srgbClr val="000000"/>
                </a:solidFill>
                <a:cs typeface="DejaVu Sans" charset="0"/>
              </a:rPr>
              <a:t> </a:t>
            </a:r>
            <a:r>
              <a:rPr lang="en-US" sz="1200" dirty="0" smtClean="0">
                <a:solidFill>
                  <a:srgbClr val="000000"/>
                </a:solidFill>
                <a:cs typeface="DejaVu Sans" charset="0"/>
              </a:rPr>
              <a:t>HT: Hybrid Threading</a:t>
            </a:r>
            <a:endParaRPr lang="en-US" sz="1200" dirty="0">
              <a:solidFill>
                <a:srgbClr val="000000"/>
              </a:solidFill>
              <a:cs typeface="DejaVu Sans" charset="0"/>
            </a:endParaRPr>
          </a:p>
        </p:txBody>
      </p:sp>
    </p:spTree>
    <p:extLst>
      <p:ext uri="{BB962C8B-B14F-4D97-AF65-F5344CB8AC3E}">
        <p14:creationId xmlns:p14="http://schemas.microsoft.com/office/powerpoint/2010/main" val="31343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wipe(down)">
                                      <p:cBhvr>
                                        <p:cTn id="14" dur="500"/>
                                        <p:tgtEl>
                                          <p:spTgt spid="70"/>
                                        </p:tgtEl>
                                      </p:cBhvr>
                                    </p:animEffect>
                                  </p:childTnLst>
                                </p:cTn>
                              </p:par>
                              <p:par>
                                <p:cTn id="15" presetID="22" presetClass="entr" presetSubtype="8"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left)">
                                      <p:cBhvr>
                                        <p:cTn id="17" dur="500"/>
                                        <p:tgtEl>
                                          <p:spTgt spid="71"/>
                                        </p:tgtEl>
                                      </p:cBhvr>
                                    </p:animEffect>
                                  </p:childTnLst>
                                </p:cTn>
                              </p:par>
                              <p:par>
                                <p:cTn id="18" presetID="22" presetClass="entr" presetSubtype="2" fill="hold"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right)">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fade">
                                      <p:cBhvr>
                                        <p:cTn id="44" dur="500"/>
                                        <p:tgtEl>
                                          <p:spTgt spid="1026"/>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1" grpId="0"/>
      <p:bldP spid="10" grpId="0"/>
      <p:bldP spid="33" grpId="0" animBg="1"/>
      <p:bldP spid="18" grpId="0"/>
      <p:bldP spid="3"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http://www.micron.com/~/media/track-2-images/media-kit/high_res_hmc.jpg?la=e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348"/>
          <a:stretch/>
        </p:blipFill>
        <p:spPr bwMode="auto">
          <a:xfrm>
            <a:off x="7552405" y="3352800"/>
            <a:ext cx="1591595" cy="119725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bwMode="auto">
          <a:xfrm>
            <a:off x="4124325" y="277812"/>
            <a:ext cx="838200" cy="3151187"/>
          </a:xfrm>
          <a:prstGeom prst="rect">
            <a:avLst/>
          </a:prstGeom>
          <a:gradFill flip="none" rotWithShape="1">
            <a:gsLst>
              <a:gs pos="60000">
                <a:srgbClr val="8FAADC"/>
              </a:gs>
              <a:gs pos="40000">
                <a:srgbClr val="8FAADC"/>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8" name="Rectangle 67"/>
          <p:cNvSpPr/>
          <p:nvPr/>
        </p:nvSpPr>
        <p:spPr bwMode="auto">
          <a:xfrm rot="17640919">
            <a:off x="6508122" y="1792986"/>
            <a:ext cx="838200" cy="5398300"/>
          </a:xfrm>
          <a:prstGeom prst="rect">
            <a:avLst/>
          </a:prstGeom>
          <a:gradFill flip="none" rotWithShape="1">
            <a:gsLst>
              <a:gs pos="60000">
                <a:srgbClr val="7BED91"/>
              </a:gs>
              <a:gs pos="40000">
                <a:srgbClr val="7BED91"/>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7" name="Rectangle 66"/>
          <p:cNvSpPr/>
          <p:nvPr/>
        </p:nvSpPr>
        <p:spPr bwMode="auto">
          <a:xfrm rot="3880525">
            <a:off x="1774037" y="1944713"/>
            <a:ext cx="838200" cy="5235019"/>
          </a:xfrm>
          <a:prstGeom prst="rect">
            <a:avLst/>
          </a:prstGeom>
          <a:gradFill flip="none" rotWithShape="1">
            <a:gsLst>
              <a:gs pos="60000">
                <a:srgbClr val="FF4747"/>
              </a:gs>
              <a:gs pos="40000">
                <a:srgbClr val="FF4747"/>
              </a:gs>
              <a:gs pos="0">
                <a:schemeClr val="bg1"/>
              </a:gs>
              <a:gs pos="100000">
                <a:schemeClr val="bg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en-US" dirty="0" smtClean="0"/>
              <a:t>Highlights</a:t>
            </a:r>
            <a:endParaRPr lang="en-US" dirty="0"/>
          </a:p>
        </p:txBody>
      </p:sp>
      <p:sp>
        <p:nvSpPr>
          <p:cNvPr id="4" name="Slide Number Placeholder 3"/>
          <p:cNvSpPr>
            <a:spLocks noGrp="1"/>
          </p:cNvSpPr>
          <p:nvPr>
            <p:ph type="sldNum" sz="quarter" idx="10"/>
          </p:nvPr>
        </p:nvSpPr>
        <p:spPr/>
        <p:txBody>
          <a:bodyPr/>
          <a:lstStyle/>
          <a:p>
            <a:pPr>
              <a:defRPr/>
            </a:pPr>
            <a:fld id="{81CDB180-F93F-440A-8193-8CC661418732}" type="slidenum">
              <a:rPr lang="en-US" altLang="en-US" smtClean="0"/>
              <a:pPr>
                <a:defRPr/>
              </a:pPr>
              <a:t>4</a:t>
            </a:fld>
            <a:endParaRPr lang="en-US" altLang="en-US" dirty="0"/>
          </a:p>
        </p:txBody>
      </p:sp>
      <p:sp>
        <p:nvSpPr>
          <p:cNvPr id="30" name="Oval 29"/>
          <p:cNvSpPr/>
          <p:nvPr/>
        </p:nvSpPr>
        <p:spPr bwMode="auto">
          <a:xfrm>
            <a:off x="4114800" y="1106702"/>
            <a:ext cx="838200" cy="803275"/>
          </a:xfrm>
          <a:prstGeom prst="ellipse">
            <a:avLst/>
          </a:prstGeom>
          <a:solidFill>
            <a:srgbClr val="8FAADC"/>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Apps</a:t>
            </a:r>
          </a:p>
        </p:txBody>
      </p:sp>
      <p:sp>
        <p:nvSpPr>
          <p:cNvPr id="31" name="Oval 30"/>
          <p:cNvSpPr/>
          <p:nvPr/>
        </p:nvSpPr>
        <p:spPr bwMode="auto">
          <a:xfrm>
            <a:off x="1733686" y="4181737"/>
            <a:ext cx="838200" cy="803275"/>
          </a:xfrm>
          <a:prstGeom prst="ellipse">
            <a:avLst/>
          </a:prstGeom>
          <a:solidFill>
            <a:srgbClr val="FF4747"/>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Tools</a:t>
            </a:r>
          </a:p>
        </p:txBody>
      </p:sp>
      <p:sp>
        <p:nvSpPr>
          <p:cNvPr id="32" name="Oval 31"/>
          <p:cNvSpPr/>
          <p:nvPr/>
        </p:nvSpPr>
        <p:spPr bwMode="auto">
          <a:xfrm>
            <a:off x="6714205" y="4181736"/>
            <a:ext cx="838200" cy="803275"/>
          </a:xfrm>
          <a:prstGeom prst="ellipse">
            <a:avLst/>
          </a:prstGeom>
          <a:solidFill>
            <a:srgbClr val="7BED9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Arch.</a:t>
            </a:r>
          </a:p>
        </p:txBody>
      </p:sp>
      <p:sp>
        <p:nvSpPr>
          <p:cNvPr id="33" name="Oval 32"/>
          <p:cNvSpPr/>
          <p:nvPr/>
        </p:nvSpPr>
        <p:spPr bwMode="auto">
          <a:xfrm>
            <a:off x="3793312" y="2673118"/>
            <a:ext cx="1523022" cy="1459560"/>
          </a:xfrm>
          <a:prstGeom prst="ellipse">
            <a:avLst/>
          </a:prstGeom>
          <a:gradFill flip="none" rotWithShape="1">
            <a:gsLst>
              <a:gs pos="0">
                <a:schemeClr val="bg1"/>
              </a:gs>
              <a:gs pos="32000">
                <a:srgbClr val="FFFFFF"/>
              </a:gs>
              <a:gs pos="61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RSC</a:t>
            </a:r>
          </a:p>
        </p:txBody>
      </p:sp>
      <p:pic>
        <p:nvPicPr>
          <p:cNvPr id="62" name="Picture 61"/>
          <p:cNvPicPr>
            <a:picLocks noChangeAspect="1"/>
          </p:cNvPicPr>
          <p:nvPr/>
        </p:nvPicPr>
        <p:blipFill>
          <a:blip r:embed="rId4"/>
          <a:stretch>
            <a:fillRect/>
          </a:stretch>
        </p:blipFill>
        <p:spPr>
          <a:xfrm>
            <a:off x="330099" y="5147943"/>
            <a:ext cx="671375" cy="474304"/>
          </a:xfrm>
          <a:prstGeom prst="rect">
            <a:avLst/>
          </a:prstGeom>
          <a:effectLst/>
        </p:spPr>
      </p:pic>
      <p:pic>
        <p:nvPicPr>
          <p:cNvPr id="64" name="Picture 2" descr="http://www.altera.com/products/ip/ampp/gidel/images/gidel.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8" y="5744227"/>
            <a:ext cx="1117566" cy="366703"/>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Content Placeholder 2"/>
          <p:cNvSpPr txBox="1">
            <a:spLocks/>
          </p:cNvSpPr>
          <p:nvPr/>
        </p:nvSpPr>
        <p:spPr bwMode="auto">
          <a:xfrm>
            <a:off x="1" y="914568"/>
            <a:ext cx="4163267" cy="8426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0" indent="0" algn="ctr">
              <a:spcBef>
                <a:spcPct val="0"/>
              </a:spcBef>
              <a:spcAft>
                <a:spcPts val="300"/>
              </a:spcAft>
              <a:buFont typeface="Wingdings" pitchFamily="2" charset="2"/>
              <a:buNone/>
            </a:pPr>
            <a:r>
              <a:rPr lang="en-US" sz="1800" b="1" dirty="0">
                <a:solidFill>
                  <a:srgbClr val="FF4A00"/>
                </a:solidFill>
                <a:latin typeface="Arial" charset="0"/>
                <a:cs typeface="Arial" charset="0"/>
              </a:rPr>
              <a:t>P1:</a:t>
            </a:r>
            <a:r>
              <a:rPr lang="en-US" sz="1800" b="1" dirty="0">
                <a:solidFill>
                  <a:srgbClr val="FF0000"/>
                </a:solidFill>
                <a:latin typeface="Arial" charset="0"/>
                <a:cs typeface="Arial" charset="0"/>
              </a:rPr>
              <a:t> </a:t>
            </a:r>
            <a:r>
              <a:rPr lang="en-US" sz="1800" b="1" dirty="0">
                <a:solidFill>
                  <a:srgbClr val="0000CC"/>
                </a:solidFill>
                <a:latin typeface="Arial" charset="0"/>
                <a:cs typeface="Arial" charset="0"/>
              </a:rPr>
              <a:t>App &amp; </a:t>
            </a:r>
            <a:r>
              <a:rPr lang="en-US" sz="1800" b="1" dirty="0" smtClean="0">
                <a:solidFill>
                  <a:srgbClr val="0000CC"/>
                </a:solidFill>
                <a:latin typeface="Arial" charset="0"/>
                <a:cs typeface="Arial" charset="0"/>
              </a:rPr>
              <a:t>HLS </a:t>
            </a:r>
            <a:r>
              <a:rPr lang="en-US" sz="1800" b="1" dirty="0">
                <a:solidFill>
                  <a:srgbClr val="0000CC"/>
                </a:solidFill>
                <a:latin typeface="Arial" charset="0"/>
                <a:cs typeface="Arial" charset="0"/>
              </a:rPr>
              <a:t>Studies</a:t>
            </a:r>
          </a:p>
          <a:p>
            <a:pPr marL="0" indent="0">
              <a:spcBef>
                <a:spcPts val="20"/>
              </a:spcBef>
              <a:buNone/>
            </a:pPr>
            <a:r>
              <a:rPr lang="en-US" sz="1700" b="1" i="1" dirty="0"/>
              <a:t>Performance / productivity </a:t>
            </a:r>
            <a:r>
              <a:rPr lang="en-US" sz="1700" b="1" i="1" dirty="0" smtClean="0"/>
              <a:t>tradeoff</a:t>
            </a:r>
            <a:endParaRPr lang="en-US" sz="1700" b="1" dirty="0" smtClean="0"/>
          </a:p>
        </p:txBody>
      </p:sp>
      <p:sp>
        <p:nvSpPr>
          <p:cNvPr id="27" name="Content Placeholder 2"/>
          <p:cNvSpPr txBox="1">
            <a:spLocks/>
          </p:cNvSpPr>
          <p:nvPr/>
        </p:nvSpPr>
        <p:spPr bwMode="auto">
          <a:xfrm>
            <a:off x="4520" y="1597454"/>
            <a:ext cx="4163267" cy="13258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52387" indent="0" defTabSz="339725">
              <a:spcBef>
                <a:spcPts val="0"/>
              </a:spcBef>
              <a:buNone/>
            </a:pPr>
            <a:r>
              <a:rPr lang="en-US" sz="1700" b="1" i="1" dirty="0">
                <a:latin typeface="Arial" charset="0"/>
                <a:cs typeface="Arial" charset="0"/>
              </a:rPr>
              <a:t>Altera </a:t>
            </a:r>
            <a:r>
              <a:rPr lang="en-US" sz="1700" b="1" i="1" dirty="0" err="1">
                <a:latin typeface="Arial" charset="0"/>
                <a:cs typeface="Arial" charset="0"/>
              </a:rPr>
              <a:t>OpenCL</a:t>
            </a:r>
            <a:r>
              <a:rPr lang="en-US" sz="1700" b="1" i="1" dirty="0">
                <a:latin typeface="Arial" charset="0"/>
                <a:cs typeface="Arial" charset="0"/>
              </a:rPr>
              <a:t> vs. HDL</a:t>
            </a:r>
          </a:p>
          <a:p>
            <a:pPr marL="234950" lvl="1" indent="-234950" defTabSz="339725">
              <a:buClr>
                <a:schemeClr val="accent1"/>
              </a:buClr>
              <a:buSzPct val="65000"/>
              <a:buFont typeface="Wingdings" pitchFamily="2" charset="2"/>
              <a:buChar char="n"/>
              <a:tabLst>
                <a:tab pos="627063" algn="l"/>
              </a:tabLst>
            </a:pPr>
            <a:r>
              <a:rPr lang="en-US" sz="1400" kern="0" dirty="0">
                <a:solidFill>
                  <a:srgbClr val="0000CC"/>
                </a:solidFill>
              </a:rPr>
              <a:t>Improved </a:t>
            </a:r>
            <a:r>
              <a:rPr lang="en-US" sz="1400" i="1" kern="0" dirty="0">
                <a:solidFill>
                  <a:schemeClr val="accent6"/>
                </a:solidFill>
              </a:rPr>
              <a:t>productivity </a:t>
            </a:r>
            <a:r>
              <a:rPr lang="en-US" sz="1400" kern="0" dirty="0">
                <a:solidFill>
                  <a:srgbClr val="0000CC"/>
                </a:solidFill>
              </a:rPr>
              <a:t>with comparable perform.</a:t>
            </a:r>
          </a:p>
          <a:p>
            <a:pPr marL="234950" lvl="1" indent="-234950" defTabSz="339725">
              <a:buClr>
                <a:schemeClr val="accent1"/>
              </a:buClr>
              <a:buSzPct val="65000"/>
              <a:buFont typeface="Wingdings" pitchFamily="2" charset="2"/>
              <a:buChar char="n"/>
              <a:tabLst>
                <a:tab pos="627063" algn="l"/>
              </a:tabLst>
            </a:pPr>
            <a:r>
              <a:rPr lang="en-US" sz="1400" kern="0" dirty="0">
                <a:solidFill>
                  <a:srgbClr val="0000CC"/>
                </a:solidFill>
              </a:rPr>
              <a:t>Application </a:t>
            </a:r>
            <a:r>
              <a:rPr lang="en-US" sz="1400" i="1" kern="0" dirty="0">
                <a:solidFill>
                  <a:schemeClr val="accent6"/>
                </a:solidFill>
              </a:rPr>
              <a:t>portability</a:t>
            </a:r>
            <a:r>
              <a:rPr lang="en-US" sz="1400" kern="0" dirty="0">
                <a:solidFill>
                  <a:srgbClr val="0000CC"/>
                </a:solidFill>
              </a:rPr>
              <a:t> across different FPGA board vendors featuring </a:t>
            </a:r>
            <a:r>
              <a:rPr lang="en-US" sz="1400" kern="0" dirty="0" smtClean="0">
                <a:solidFill>
                  <a:srgbClr val="0000CC"/>
                </a:solidFill>
              </a:rPr>
              <a:t>Altera FPGAs</a:t>
            </a:r>
            <a:endParaRPr lang="en-US" sz="1400" kern="0" dirty="0">
              <a:solidFill>
                <a:srgbClr val="0000CC"/>
              </a:solidFill>
            </a:endParaRPr>
          </a:p>
        </p:txBody>
      </p:sp>
      <p:sp>
        <p:nvSpPr>
          <p:cNvPr id="28" name="Content Placeholder 2"/>
          <p:cNvSpPr txBox="1">
            <a:spLocks/>
          </p:cNvSpPr>
          <p:nvPr/>
        </p:nvSpPr>
        <p:spPr bwMode="auto">
          <a:xfrm>
            <a:off x="0" y="2593308"/>
            <a:ext cx="4163267" cy="163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52387" indent="0" defTabSz="339725">
              <a:spcBef>
                <a:spcPts val="0"/>
              </a:spcBef>
              <a:buNone/>
            </a:pPr>
            <a:r>
              <a:rPr lang="en-US" sz="1700" b="1" i="1" dirty="0">
                <a:latin typeface="Arial" charset="0"/>
                <a:cs typeface="Arial" charset="0"/>
              </a:rPr>
              <a:t>Convey HT vs. HDL</a:t>
            </a:r>
          </a:p>
          <a:p>
            <a:pPr marL="234950" lvl="1" indent="-234950" defTabSz="339725">
              <a:buClr>
                <a:schemeClr val="accent1"/>
              </a:buClr>
              <a:buSzPct val="65000"/>
              <a:buFont typeface="Wingdings" pitchFamily="2" charset="2"/>
              <a:buChar char="n"/>
              <a:tabLst>
                <a:tab pos="627063" algn="l"/>
              </a:tabLst>
            </a:pPr>
            <a:r>
              <a:rPr lang="en-US" sz="1400" kern="0" dirty="0">
                <a:solidFill>
                  <a:srgbClr val="0000CC"/>
                </a:solidFill>
              </a:rPr>
              <a:t>Improved </a:t>
            </a:r>
            <a:r>
              <a:rPr lang="en-US" sz="1400" i="1" kern="0" dirty="0">
                <a:solidFill>
                  <a:schemeClr val="accent6"/>
                </a:solidFill>
              </a:rPr>
              <a:t>productivity</a:t>
            </a:r>
            <a:r>
              <a:rPr lang="en-US" sz="1400" kern="0" dirty="0">
                <a:solidFill>
                  <a:srgbClr val="0000CC"/>
                </a:solidFill>
              </a:rPr>
              <a:t> with low </a:t>
            </a:r>
            <a:r>
              <a:rPr lang="en-US" sz="1400" kern="0" dirty="0" err="1">
                <a:solidFill>
                  <a:srgbClr val="0000CC"/>
                </a:solidFill>
              </a:rPr>
              <a:t>perf</a:t>
            </a:r>
            <a:r>
              <a:rPr lang="en-US" sz="1400" kern="0" dirty="0">
                <a:solidFill>
                  <a:srgbClr val="0000CC"/>
                </a:solidFill>
              </a:rPr>
              <a:t>. overhead</a:t>
            </a:r>
          </a:p>
          <a:p>
            <a:pPr marL="234950" lvl="1" indent="-234950" defTabSz="339725">
              <a:buClr>
                <a:schemeClr val="accent1"/>
              </a:buClr>
              <a:buSzPct val="65000"/>
              <a:buFont typeface="Wingdings" pitchFamily="2" charset="2"/>
              <a:buChar char="n"/>
              <a:tabLst>
                <a:tab pos="627063" algn="l"/>
              </a:tabLst>
            </a:pPr>
            <a:r>
              <a:rPr lang="en-US" sz="1400" i="1" kern="0" dirty="0">
                <a:solidFill>
                  <a:schemeClr val="accent6"/>
                </a:solidFill>
              </a:rPr>
              <a:t>1/8th </a:t>
            </a:r>
            <a:r>
              <a:rPr lang="en-US" sz="1400" i="1" kern="0" dirty="0">
                <a:solidFill>
                  <a:schemeClr val="accent6"/>
                </a:solidFill>
              </a:rPr>
              <a:t>dev. time to </a:t>
            </a:r>
            <a:r>
              <a:rPr lang="en-US" sz="1400" kern="0" dirty="0" smtClean="0">
                <a:solidFill>
                  <a:srgbClr val="0000CC"/>
                </a:solidFill>
              </a:rPr>
              <a:t>achieve </a:t>
            </a:r>
            <a:r>
              <a:rPr lang="en-US" sz="1400" i="1" kern="0" dirty="0">
                <a:solidFill>
                  <a:schemeClr val="accent6"/>
                </a:solidFill>
              </a:rPr>
              <a:t>&gt;80</a:t>
            </a:r>
            <a:r>
              <a:rPr lang="en-US" sz="1400" i="1" kern="0" dirty="0">
                <a:solidFill>
                  <a:schemeClr val="accent6"/>
                </a:solidFill>
              </a:rPr>
              <a:t>% </a:t>
            </a:r>
            <a:r>
              <a:rPr lang="en-US" sz="1400" i="1" kern="0" dirty="0">
                <a:solidFill>
                  <a:schemeClr val="accent6"/>
                </a:solidFill>
              </a:rPr>
              <a:t/>
            </a:r>
            <a:br>
              <a:rPr lang="en-US" sz="1400" i="1" kern="0" dirty="0">
                <a:solidFill>
                  <a:schemeClr val="accent6"/>
                </a:solidFill>
              </a:rPr>
            </a:br>
            <a:r>
              <a:rPr lang="en-US" sz="1400" i="1" kern="0" dirty="0">
                <a:solidFill>
                  <a:schemeClr val="accent6"/>
                </a:solidFill>
              </a:rPr>
              <a:t>performance</a:t>
            </a:r>
            <a:r>
              <a:rPr lang="en-US" sz="1400" i="1" kern="0" dirty="0" smtClean="0"/>
              <a:t> </a:t>
            </a:r>
            <a:r>
              <a:rPr lang="en-US" sz="1400" kern="0" dirty="0">
                <a:solidFill>
                  <a:srgbClr val="0000CC"/>
                </a:solidFill>
              </a:rPr>
              <a:t>of </a:t>
            </a:r>
            <a:r>
              <a:rPr lang="en-US" sz="1400" kern="0" dirty="0" smtClean="0">
                <a:solidFill>
                  <a:srgbClr val="0000CC"/>
                </a:solidFill>
              </a:rPr>
              <a:t>optimized </a:t>
            </a:r>
            <a:r>
              <a:rPr lang="en-US" sz="1400" kern="0" dirty="0">
                <a:solidFill>
                  <a:srgbClr val="0000CC"/>
                </a:solidFill>
              </a:rPr>
              <a:t>HDL </a:t>
            </a:r>
            <a:r>
              <a:rPr lang="en-US" sz="1400" kern="0" dirty="0" smtClean="0">
                <a:solidFill>
                  <a:srgbClr val="0000CC"/>
                </a:solidFill>
              </a:rPr>
              <a:t>apps</a:t>
            </a:r>
          </a:p>
        </p:txBody>
      </p:sp>
      <p:sp>
        <p:nvSpPr>
          <p:cNvPr id="29" name="Content Placeholder 2"/>
          <p:cNvSpPr txBox="1">
            <a:spLocks/>
          </p:cNvSpPr>
          <p:nvPr/>
        </p:nvSpPr>
        <p:spPr bwMode="auto">
          <a:xfrm>
            <a:off x="4929129" y="609600"/>
            <a:ext cx="4291071" cy="779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793750" indent="-568325" defTabSz="796925">
              <a:spcBef>
                <a:spcPct val="0"/>
              </a:spcBef>
              <a:buFont typeface="Wingdings" pitchFamily="2" charset="2"/>
              <a:buNone/>
            </a:pPr>
            <a:r>
              <a:rPr lang="en-US" sz="1800" b="1" dirty="0" smtClean="0">
                <a:solidFill>
                  <a:srgbClr val="FF4A00"/>
                </a:solidFill>
                <a:latin typeface="Arial" charset="0"/>
                <a:cs typeface="Arial" charset="0"/>
              </a:rPr>
              <a:t>P2: </a:t>
            </a:r>
            <a:r>
              <a:rPr lang="en-US" sz="1800" b="1" dirty="0" smtClean="0">
                <a:solidFill>
                  <a:srgbClr val="0000CC"/>
                </a:solidFill>
                <a:latin typeface="Arial" charset="0"/>
                <a:cs typeface="Arial" charset="0"/>
              </a:rPr>
              <a:t>Exploration</a:t>
            </a:r>
            <a:r>
              <a:rPr lang="en-US" sz="1800" b="1" dirty="0">
                <a:solidFill>
                  <a:srgbClr val="0000CC"/>
                </a:solidFill>
                <a:latin typeface="Arial" charset="0"/>
                <a:cs typeface="Arial" charset="0"/>
              </a:rPr>
              <a:t> </a:t>
            </a:r>
            <a:r>
              <a:rPr lang="en-US" sz="1800" b="1" dirty="0" smtClean="0">
                <a:solidFill>
                  <a:srgbClr val="0000CC"/>
                </a:solidFill>
                <a:latin typeface="Arial" charset="0"/>
                <a:cs typeface="Arial" charset="0"/>
              </a:rPr>
              <a:t>of Future-gen Devices &amp; </a:t>
            </a:r>
            <a:r>
              <a:rPr lang="en-US" sz="1800" b="1" dirty="0" smtClean="0">
                <a:solidFill>
                  <a:srgbClr val="0000CC"/>
                </a:solidFill>
                <a:latin typeface="Arial" charset="0"/>
                <a:cs typeface="Arial" charset="0"/>
              </a:rPr>
              <a:t>Systems</a:t>
            </a:r>
            <a:r>
              <a:rPr lang="en-US" sz="1700" b="1" i="1" dirty="0" smtClean="0">
                <a:latin typeface="Arial" charset="0"/>
                <a:cs typeface="Arial" charset="0"/>
              </a:rPr>
              <a:t>	</a:t>
            </a:r>
            <a:endParaRPr lang="en-US" sz="1600" kern="0" dirty="0"/>
          </a:p>
        </p:txBody>
      </p:sp>
      <p:sp>
        <p:nvSpPr>
          <p:cNvPr id="35" name="Content Placeholder 2"/>
          <p:cNvSpPr txBox="1">
            <a:spLocks/>
          </p:cNvSpPr>
          <p:nvPr/>
        </p:nvSpPr>
        <p:spPr bwMode="auto">
          <a:xfrm>
            <a:off x="5046715" y="2288464"/>
            <a:ext cx="4089296" cy="1340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173038" indent="-173038">
              <a:spcBef>
                <a:spcPts val="0"/>
              </a:spcBef>
              <a:buNone/>
              <a:tabLst>
                <a:tab pos="228600" algn="l"/>
              </a:tabLst>
            </a:pPr>
            <a:r>
              <a:rPr lang="en-US" sz="1700" b="1" i="1" dirty="0" smtClean="0">
                <a:latin typeface="Arial" charset="0"/>
                <a:cs typeface="Arial" charset="0"/>
              </a:rPr>
              <a:t>Behavioral Emulation (BE)</a:t>
            </a:r>
          </a:p>
          <a:p>
            <a:pPr marL="234950" lvl="1" indent="-234950">
              <a:buClr>
                <a:schemeClr val="accent1"/>
              </a:buClr>
              <a:buSzPct val="65000"/>
              <a:buFont typeface="Wingdings" pitchFamily="2" charset="2"/>
              <a:buChar char="n"/>
              <a:tabLst>
                <a:tab pos="627063" algn="l"/>
              </a:tabLst>
            </a:pPr>
            <a:r>
              <a:rPr lang="en-US" sz="1400" i="1" kern="0" dirty="0" err="1">
                <a:solidFill>
                  <a:schemeClr val="accent6"/>
                </a:solidFill>
              </a:rPr>
              <a:t>ArchBEOs</a:t>
            </a:r>
            <a:r>
              <a:rPr lang="en-US" sz="1400" kern="0" dirty="0" smtClean="0">
                <a:solidFill>
                  <a:srgbClr val="0000CC"/>
                </a:solidFill>
              </a:rPr>
              <a:t> for Tile-Gx36, </a:t>
            </a:r>
            <a:r>
              <a:rPr lang="en-US" sz="1400" kern="0" dirty="0" err="1" smtClean="0">
                <a:solidFill>
                  <a:srgbClr val="0000CC"/>
                </a:solidFill>
              </a:rPr>
              <a:t>XeonPhi</a:t>
            </a:r>
            <a:r>
              <a:rPr lang="en-US" sz="1400" kern="0" dirty="0" smtClean="0">
                <a:solidFill>
                  <a:srgbClr val="0000CC"/>
                </a:solidFill>
              </a:rPr>
              <a:t>, 64-bit ARM, IBM Power7  cores</a:t>
            </a:r>
          </a:p>
          <a:p>
            <a:pPr marL="234950" lvl="1" indent="-234950">
              <a:buClr>
                <a:schemeClr val="accent1"/>
              </a:buClr>
              <a:buSzPct val="65000"/>
              <a:buFont typeface="Wingdings" pitchFamily="2" charset="2"/>
              <a:buChar char="n"/>
              <a:tabLst>
                <a:tab pos="627063" algn="l"/>
              </a:tabLst>
            </a:pPr>
            <a:r>
              <a:rPr lang="en-US" sz="1400" i="1" kern="0" dirty="0" err="1">
                <a:solidFill>
                  <a:schemeClr val="accent6"/>
                </a:solidFill>
              </a:rPr>
              <a:t>AppBEOs</a:t>
            </a:r>
            <a:r>
              <a:rPr lang="en-US" sz="1400" i="1" kern="0" dirty="0">
                <a:solidFill>
                  <a:schemeClr val="accent6"/>
                </a:solidFill>
              </a:rPr>
              <a:t> </a:t>
            </a:r>
            <a:r>
              <a:rPr lang="en-US" sz="1400" kern="0" dirty="0" smtClean="0">
                <a:solidFill>
                  <a:srgbClr val="0000CC"/>
                </a:solidFill>
              </a:rPr>
              <a:t>for 2D/3D matrix multiply, </a:t>
            </a:r>
            <a:r>
              <a:rPr lang="en-US" sz="1400" kern="0" dirty="0" err="1" smtClean="0">
                <a:solidFill>
                  <a:srgbClr val="0000CC"/>
                </a:solidFill>
              </a:rPr>
              <a:t>Sobel</a:t>
            </a:r>
            <a:endParaRPr lang="en-US" sz="1400" kern="0" dirty="0" smtClean="0">
              <a:solidFill>
                <a:srgbClr val="0000CC"/>
              </a:solidFill>
            </a:endParaRPr>
          </a:p>
          <a:p>
            <a:pPr marL="0" lvl="1" indent="0">
              <a:buClr>
                <a:schemeClr val="accent1"/>
              </a:buClr>
              <a:buSzPct val="65000"/>
              <a:buNone/>
              <a:tabLst>
                <a:tab pos="627063" algn="l"/>
              </a:tabLst>
            </a:pPr>
            <a:endParaRPr lang="en-US" sz="1600" kern="0" dirty="0">
              <a:solidFill>
                <a:srgbClr val="0000CC"/>
              </a:solidFill>
            </a:endParaRPr>
          </a:p>
        </p:txBody>
      </p:sp>
      <p:sp>
        <p:nvSpPr>
          <p:cNvPr id="36" name="Content Placeholder 2"/>
          <p:cNvSpPr txBox="1">
            <a:spLocks/>
          </p:cNvSpPr>
          <p:nvPr/>
        </p:nvSpPr>
        <p:spPr bwMode="auto">
          <a:xfrm>
            <a:off x="5046715" y="1241812"/>
            <a:ext cx="4097286" cy="971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173038" indent="-173038">
              <a:spcBef>
                <a:spcPts val="300"/>
              </a:spcBef>
              <a:buNone/>
              <a:tabLst>
                <a:tab pos="228600" algn="l"/>
              </a:tabLst>
            </a:pPr>
            <a:r>
              <a:rPr lang="en-US" sz="1700" b="1" i="1" dirty="0" smtClean="0">
                <a:latin typeface="Arial" charset="0"/>
                <a:cs typeface="Arial" charset="0"/>
              </a:rPr>
              <a:t>Custom Memory Cube (CMC)</a:t>
            </a:r>
          </a:p>
          <a:p>
            <a:pPr marL="234950" lvl="1" indent="-234950">
              <a:buClr>
                <a:schemeClr val="accent1"/>
              </a:buClr>
              <a:buSzPct val="65000"/>
              <a:buFont typeface="Wingdings" pitchFamily="2" charset="2"/>
              <a:buChar char="n"/>
              <a:tabLst>
                <a:tab pos="627063" algn="l"/>
              </a:tabLst>
            </a:pPr>
            <a:r>
              <a:rPr lang="en-US" sz="1400" kern="0" dirty="0" smtClean="0">
                <a:solidFill>
                  <a:srgbClr val="0000CC"/>
                </a:solidFill>
              </a:rPr>
              <a:t>Candidate simulators identified for ARM64, RISC-V, and HMC</a:t>
            </a:r>
          </a:p>
          <a:p>
            <a:pPr marL="234950" lvl="1" indent="-234950">
              <a:buClr>
                <a:schemeClr val="accent1"/>
              </a:buClr>
              <a:buSzPct val="65000"/>
              <a:buFont typeface="Wingdings" pitchFamily="2" charset="2"/>
              <a:buChar char="n"/>
              <a:tabLst>
                <a:tab pos="627063" algn="l"/>
              </a:tabLst>
            </a:pPr>
            <a:r>
              <a:rPr lang="en-US" sz="1400" kern="0" dirty="0" smtClean="0">
                <a:solidFill>
                  <a:srgbClr val="0000CC"/>
                </a:solidFill>
              </a:rPr>
              <a:t>ARM64 mem. B/W</a:t>
            </a:r>
            <a:r>
              <a:rPr lang="en-US" sz="1400" kern="0" dirty="0">
                <a:solidFill>
                  <a:srgbClr val="0000CC"/>
                </a:solidFill>
              </a:rPr>
              <a:t> </a:t>
            </a:r>
            <a:r>
              <a:rPr lang="en-US" sz="1400" kern="0" dirty="0" smtClean="0">
                <a:solidFill>
                  <a:srgbClr val="0000CC"/>
                </a:solidFill>
              </a:rPr>
              <a:t>measured (ext.: 12.8GB/s) </a:t>
            </a:r>
          </a:p>
        </p:txBody>
      </p:sp>
      <p:sp>
        <p:nvSpPr>
          <p:cNvPr id="37" name="Content Placeholder 2"/>
          <p:cNvSpPr txBox="1">
            <a:spLocks/>
          </p:cNvSpPr>
          <p:nvPr/>
        </p:nvSpPr>
        <p:spPr bwMode="auto">
          <a:xfrm>
            <a:off x="1377416" y="4955776"/>
            <a:ext cx="4297268" cy="10612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indent="119063">
              <a:spcBef>
                <a:spcPts val="300"/>
              </a:spcBef>
              <a:buNone/>
            </a:pPr>
            <a:r>
              <a:rPr lang="en-US" sz="1700" b="1" i="1" dirty="0"/>
              <a:t> Modeling &amp; </a:t>
            </a:r>
            <a:r>
              <a:rPr lang="en-US" sz="1700" b="1" i="1" dirty="0" smtClean="0"/>
              <a:t>Simulation</a:t>
            </a:r>
            <a:endParaRPr lang="en-US" sz="1700" b="1" i="1" dirty="0"/>
          </a:p>
          <a:p>
            <a:pPr marL="282575" indent="-230188" defTabSz="339725">
              <a:spcBef>
                <a:spcPts val="336"/>
              </a:spcBef>
              <a:buFont typeface="Wingdings" panose="05000000000000000000" pitchFamily="2" charset="2"/>
              <a:buChar char=""/>
            </a:pPr>
            <a:r>
              <a:rPr lang="en-US" sz="1400" kern="0" dirty="0">
                <a:solidFill>
                  <a:srgbClr val="0000CC"/>
                </a:solidFill>
              </a:rPr>
              <a:t>Novo-G# model &amp; predictions </a:t>
            </a:r>
            <a:r>
              <a:rPr lang="en-US" sz="1400" kern="0" dirty="0" smtClean="0">
                <a:solidFill>
                  <a:srgbClr val="0000CC"/>
                </a:solidFill>
              </a:rPr>
              <a:t>updated</a:t>
            </a:r>
            <a:endParaRPr lang="en-US" sz="1400" kern="0" dirty="0">
              <a:solidFill>
                <a:srgbClr val="0000CC"/>
              </a:solidFill>
            </a:endParaRPr>
          </a:p>
          <a:p>
            <a:pPr marL="515938" lvl="1" indent="-233363" defTabSz="339725">
              <a:spcBef>
                <a:spcPts val="0"/>
              </a:spcBef>
              <a:buClr>
                <a:schemeClr val="tx1"/>
              </a:buClr>
              <a:buSzPct val="65000"/>
            </a:pPr>
            <a:r>
              <a:rPr lang="en-US" sz="1400" kern="0" dirty="0"/>
              <a:t>Validated with h/w experiments and</a:t>
            </a:r>
            <a:br>
              <a:rPr lang="en-US" sz="1400" kern="0" dirty="0"/>
            </a:br>
            <a:r>
              <a:rPr lang="en-US" sz="1400" kern="0" dirty="0"/>
              <a:t>measurements on 2x2x2 </a:t>
            </a:r>
            <a:r>
              <a:rPr lang="en-US" sz="1400" kern="0" dirty="0" smtClean="0"/>
              <a:t>system</a:t>
            </a:r>
            <a:endParaRPr lang="en-US" sz="1400" kern="0" dirty="0"/>
          </a:p>
          <a:p>
            <a:pPr marL="515938" lvl="1" indent="-233363" defTabSz="339725">
              <a:spcBef>
                <a:spcPts val="0"/>
              </a:spcBef>
              <a:buClr>
                <a:schemeClr val="tx1"/>
              </a:buClr>
              <a:buSzPct val="65000"/>
            </a:pPr>
            <a:r>
              <a:rPr lang="en-US" sz="1400" i="1" kern="0" dirty="0"/>
              <a:t>10-20x </a:t>
            </a:r>
            <a:r>
              <a:rPr lang="en-US" sz="1400" i="1" kern="0" dirty="0" err="1"/>
              <a:t>BlueGene</a:t>
            </a:r>
            <a:r>
              <a:rPr lang="en-US" sz="1400" i="1" kern="0" dirty="0"/>
              <a:t>/Q </a:t>
            </a:r>
            <a:r>
              <a:rPr lang="en-US" sz="1400" kern="0" dirty="0" smtClean="0"/>
              <a:t>(CPU </a:t>
            </a:r>
            <a:r>
              <a:rPr lang="en-US" sz="1400" kern="0" dirty="0"/>
              <a:t>cluster) </a:t>
            </a:r>
            <a:r>
              <a:rPr lang="en-US" sz="1400" kern="0" dirty="0" err="1" smtClean="0"/>
              <a:t>perf</a:t>
            </a:r>
            <a:r>
              <a:rPr lang="en-US" sz="1400" kern="0" dirty="0" smtClean="0"/>
              <a:t>.</a:t>
            </a:r>
            <a:endParaRPr lang="en-US" sz="1400" kern="0" dirty="0"/>
          </a:p>
          <a:p>
            <a:pPr indent="0">
              <a:spcBef>
                <a:spcPts val="0"/>
              </a:spcBef>
              <a:buNone/>
            </a:pPr>
            <a:endParaRPr lang="en-US" sz="1600" b="1" dirty="0"/>
          </a:p>
          <a:p>
            <a:pPr marL="282575" indent="-230188" defTabSz="339725">
              <a:spcBef>
                <a:spcPts val="0"/>
              </a:spcBef>
              <a:buFont typeface="Wingdings" panose="05000000000000000000" pitchFamily="2" charset="2"/>
              <a:buChar char=""/>
            </a:pPr>
            <a:endParaRPr lang="en-US" sz="1600" kern="0" dirty="0">
              <a:solidFill>
                <a:srgbClr val="FF4A00"/>
              </a:solidFill>
            </a:endParaRPr>
          </a:p>
        </p:txBody>
      </p:sp>
      <p:sp>
        <p:nvSpPr>
          <p:cNvPr id="38" name="Content Placeholder 2"/>
          <p:cNvSpPr txBox="1">
            <a:spLocks/>
          </p:cNvSpPr>
          <p:nvPr/>
        </p:nvSpPr>
        <p:spPr bwMode="auto">
          <a:xfrm>
            <a:off x="5046714" y="4949525"/>
            <a:ext cx="3954192" cy="11894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indent="-3175">
              <a:spcBef>
                <a:spcPts val="300"/>
              </a:spcBef>
              <a:buNone/>
            </a:pPr>
            <a:r>
              <a:rPr lang="en-US" sz="1700" b="1" i="1" dirty="0"/>
              <a:t>Network D</a:t>
            </a:r>
            <a:r>
              <a:rPr lang="en-US" sz="1700" b="1" i="1" dirty="0" smtClean="0"/>
              <a:t>esign</a:t>
            </a:r>
            <a:endParaRPr lang="en-US" sz="1700" b="1" i="1" dirty="0"/>
          </a:p>
          <a:p>
            <a:pPr marL="225425" indent="-225425" defTabSz="339725">
              <a:spcBef>
                <a:spcPts val="336"/>
              </a:spcBef>
              <a:buFont typeface="Wingdings" panose="05000000000000000000" pitchFamily="2" charset="2"/>
              <a:buChar char=""/>
              <a:tabLst>
                <a:tab pos="914400" algn="l"/>
              </a:tabLst>
            </a:pPr>
            <a:r>
              <a:rPr lang="en-US" sz="1400" kern="0" dirty="0">
                <a:solidFill>
                  <a:srgbClr val="0000CC"/>
                </a:solidFill>
              </a:rPr>
              <a:t>Working 3D </a:t>
            </a:r>
            <a:r>
              <a:rPr lang="en-US" sz="1400" kern="0" dirty="0" smtClean="0">
                <a:solidFill>
                  <a:srgbClr val="0000CC"/>
                </a:solidFill>
              </a:rPr>
              <a:t>torus </a:t>
            </a:r>
            <a:r>
              <a:rPr lang="en-US" sz="1400" kern="0" dirty="0">
                <a:solidFill>
                  <a:srgbClr val="0000CC"/>
                </a:solidFill>
              </a:rPr>
              <a:t>network stack</a:t>
            </a:r>
            <a:br>
              <a:rPr lang="en-US" sz="1400" kern="0" dirty="0">
                <a:solidFill>
                  <a:srgbClr val="0000CC"/>
                </a:solidFill>
              </a:rPr>
            </a:br>
            <a:r>
              <a:rPr lang="en-US" sz="1400" i="1" kern="0" dirty="0">
                <a:solidFill>
                  <a:srgbClr val="FF4A00"/>
                </a:solidFill>
              </a:rPr>
              <a:t>(based on custom RTL &amp; </a:t>
            </a:r>
            <a:r>
              <a:rPr lang="en-US" sz="1400" i="1" kern="0" dirty="0" smtClean="0">
                <a:solidFill>
                  <a:srgbClr val="FF4A00"/>
                </a:solidFill>
              </a:rPr>
              <a:t>Interlaken)</a:t>
            </a:r>
            <a:endParaRPr lang="en-US" sz="1400" i="1" kern="0" dirty="0">
              <a:solidFill>
                <a:srgbClr val="FF4A00"/>
              </a:solidFill>
            </a:endParaRPr>
          </a:p>
          <a:p>
            <a:pPr marL="461963" lvl="1" indent="-236538" defTabSz="339725">
              <a:spcBef>
                <a:spcPts val="0"/>
              </a:spcBef>
              <a:buClr>
                <a:schemeClr val="tx1"/>
              </a:buClr>
              <a:buSzPct val="65000"/>
            </a:pPr>
            <a:r>
              <a:rPr lang="en-US" sz="1400" i="1" kern="0" dirty="0"/>
              <a:t>40 </a:t>
            </a:r>
            <a:r>
              <a:rPr lang="en-US" sz="1400" i="1" kern="0" dirty="0" err="1"/>
              <a:t>Gbps</a:t>
            </a:r>
            <a:r>
              <a:rPr lang="en-US" sz="1400" i="1" kern="0" dirty="0"/>
              <a:t> </a:t>
            </a:r>
            <a:r>
              <a:rPr lang="en-US" sz="1400" kern="0" dirty="0"/>
              <a:t>inter-FPGA links with 10</a:t>
            </a:r>
            <a:r>
              <a:rPr lang="en-US" sz="1400" kern="0" baseline="30000" dirty="0"/>
              <a:t>-13</a:t>
            </a:r>
            <a:r>
              <a:rPr lang="en-US" sz="1400" kern="0" dirty="0"/>
              <a:t> </a:t>
            </a:r>
            <a:r>
              <a:rPr lang="en-US" sz="1400" kern="0" dirty="0" smtClean="0"/>
              <a:t>BER</a:t>
            </a:r>
            <a:r>
              <a:rPr lang="en-US" sz="1400" kern="0" baseline="30000" dirty="0" smtClean="0"/>
              <a:t>1</a:t>
            </a:r>
            <a:endParaRPr lang="en-US" sz="1400" kern="0" baseline="30000" dirty="0"/>
          </a:p>
          <a:p>
            <a:pPr marL="461963" lvl="1" indent="-236538" defTabSz="339725">
              <a:spcBef>
                <a:spcPts val="0"/>
              </a:spcBef>
              <a:buClr>
                <a:schemeClr val="tx1"/>
              </a:buClr>
              <a:buSzPct val="65000"/>
            </a:pPr>
            <a:r>
              <a:rPr lang="en-US" sz="1400" kern="0" dirty="0"/>
              <a:t>Supports variety of protocols &amp; features</a:t>
            </a:r>
          </a:p>
        </p:txBody>
      </p:sp>
      <p:sp>
        <p:nvSpPr>
          <p:cNvPr id="39" name="TextBox 38"/>
          <p:cNvSpPr txBox="1"/>
          <p:nvPr/>
        </p:nvSpPr>
        <p:spPr>
          <a:xfrm>
            <a:off x="2909119" y="4306669"/>
            <a:ext cx="3429144" cy="646331"/>
          </a:xfrm>
          <a:prstGeom prst="rect">
            <a:avLst/>
          </a:prstGeom>
          <a:noFill/>
        </p:spPr>
        <p:txBody>
          <a:bodyPr wrap="none" rtlCol="0" anchor="ctr">
            <a:spAutoFit/>
          </a:bodyPr>
          <a:lstStyle>
            <a:defPPr>
              <a:defRPr lang="en-US"/>
            </a:defPPr>
            <a:lvl1pPr algn="ctr">
              <a:defRPr sz="2000" b="1" i="1">
                <a:solidFill>
                  <a:srgbClr val="FF6600"/>
                </a:solidFill>
              </a:defRPr>
            </a:lvl1pPr>
          </a:lstStyle>
          <a:p>
            <a:r>
              <a:rPr lang="en-US" sz="1800" i="0" dirty="0" smtClean="0">
                <a:solidFill>
                  <a:srgbClr val="FF4A00"/>
                </a:solidFill>
              </a:rPr>
              <a:t>P3: </a:t>
            </a:r>
            <a:r>
              <a:rPr lang="en-US" sz="1800" i="0" dirty="0" smtClean="0">
                <a:solidFill>
                  <a:srgbClr val="0000CC"/>
                </a:solidFill>
              </a:rPr>
              <a:t>Reconfigurable</a:t>
            </a:r>
            <a:br>
              <a:rPr lang="en-US" sz="1800" i="0" dirty="0" smtClean="0">
                <a:solidFill>
                  <a:srgbClr val="0000CC"/>
                </a:solidFill>
              </a:rPr>
            </a:br>
            <a:r>
              <a:rPr lang="en-US" sz="1800" i="0" dirty="0" smtClean="0">
                <a:solidFill>
                  <a:srgbClr val="0000CC"/>
                </a:solidFill>
              </a:rPr>
              <a:t>Interconnectivity for Novo-G#</a:t>
            </a:r>
            <a:endParaRPr lang="en-US" sz="1800" i="0" dirty="0">
              <a:solidFill>
                <a:srgbClr val="0000CC"/>
              </a:solidFill>
            </a:endParaRPr>
          </a:p>
        </p:txBody>
      </p:sp>
      <p:pic>
        <p:nvPicPr>
          <p:cNvPr id="34" name="Picture 33"/>
          <p:cNvPicPr>
            <a:picLocks noChangeAspect="1"/>
          </p:cNvPicPr>
          <p:nvPr/>
        </p:nvPicPr>
        <p:blipFill>
          <a:blip r:embed="rId6"/>
          <a:stretch>
            <a:fillRect/>
          </a:stretch>
        </p:blipFill>
        <p:spPr>
          <a:xfrm>
            <a:off x="159914" y="4134740"/>
            <a:ext cx="1343574" cy="332383"/>
          </a:xfrm>
          <a:prstGeom prst="rect">
            <a:avLst/>
          </a:prstGeom>
          <a:effectLst/>
        </p:spPr>
      </p:pic>
      <p:pic>
        <p:nvPicPr>
          <p:cNvPr id="43"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300" t="24745" r="10652" b="29355"/>
          <a:stretch/>
        </p:blipFill>
        <p:spPr bwMode="auto">
          <a:xfrm>
            <a:off x="533400" y="4637009"/>
            <a:ext cx="828372" cy="327532"/>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14"/>
          <p:cNvSpPr>
            <a:spLocks noChangeArrowheads="1"/>
          </p:cNvSpPr>
          <p:nvPr/>
        </p:nvSpPr>
        <p:spPr bwMode="auto">
          <a:xfrm>
            <a:off x="4791905" y="6248630"/>
            <a:ext cx="2401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a:lnSpc>
                <a:spcPct val="100000"/>
              </a:lnSpc>
              <a:tabLst>
                <a:tab pos="457200" algn="l"/>
                <a:tab pos="914400" algn="l"/>
                <a:tab pos="1371600" algn="l"/>
                <a:tab pos="1828800" algn="l"/>
                <a:tab pos="2286000" algn="l"/>
              </a:tabLst>
            </a:pPr>
            <a:r>
              <a:rPr lang="en-US" sz="1200" baseline="30000" dirty="0" smtClean="0">
                <a:solidFill>
                  <a:srgbClr val="000000"/>
                </a:solidFill>
                <a:cs typeface="DejaVu Sans" charset="0"/>
              </a:rPr>
              <a:t>1</a:t>
            </a:r>
            <a:r>
              <a:rPr lang="en-US" sz="1200" dirty="0" smtClean="0">
                <a:solidFill>
                  <a:srgbClr val="000000"/>
                </a:solidFill>
                <a:cs typeface="DejaVu Sans" charset="0"/>
              </a:rPr>
              <a:t> BER: Bit Error Rate</a:t>
            </a:r>
            <a:endParaRPr lang="en-US" sz="1200" dirty="0">
              <a:solidFill>
                <a:srgbClr val="000000"/>
              </a:solidFill>
              <a:cs typeface="DejaVu Sans" charset="0"/>
            </a:endParaRPr>
          </a:p>
        </p:txBody>
      </p:sp>
    </p:spTree>
    <p:extLst>
      <p:ext uri="{BB962C8B-B14F-4D97-AF65-F5344CB8AC3E}">
        <p14:creationId xmlns:p14="http://schemas.microsoft.com/office/powerpoint/2010/main" val="107211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5" grpId="0"/>
      <p:bldP spid="36" grpId="0"/>
      <p:bldP spid="37" grpId="0"/>
      <p:bldP spid="38" grpId="0"/>
      <p:bldP spid="39"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6"/>
          <p:cNvGrpSpPr/>
          <p:nvPr/>
        </p:nvGrpSpPr>
        <p:grpSpPr>
          <a:xfrm>
            <a:off x="6964824" y="914400"/>
            <a:ext cx="2023746" cy="2176328"/>
            <a:chOff x="5758723" y="600394"/>
            <a:chExt cx="2766822" cy="3877533"/>
          </a:xfrm>
        </p:grpSpPr>
        <p:pic>
          <p:nvPicPr>
            <p:cNvPr id="30" name="Picture 2" descr="http://www.mcs.anl.gov/%7Eitf/dbpp/text/img54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723" y="600394"/>
              <a:ext cx="2766822" cy="2339296"/>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9"/>
            <p:cNvSpPr/>
            <p:nvPr/>
          </p:nvSpPr>
          <p:spPr bwMode="auto">
            <a:xfrm>
              <a:off x="5940138" y="4208055"/>
              <a:ext cx="2427269" cy="26987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700" b="1" dirty="0" smtClean="0">
                  <a:solidFill>
                    <a:srgbClr val="000000"/>
                  </a:solidFill>
                </a:rPr>
                <a:t>Network</a:t>
              </a:r>
            </a:p>
          </p:txBody>
        </p:sp>
        <p:sp>
          <p:nvSpPr>
            <p:cNvPr id="32" name="Rounded Rectangle 10"/>
            <p:cNvSpPr/>
            <p:nvPr/>
          </p:nvSpPr>
          <p:spPr bwMode="auto">
            <a:xfrm>
              <a:off x="5940138" y="3353923"/>
              <a:ext cx="572581" cy="56789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700" b="1" dirty="0" smtClean="0">
                  <a:solidFill>
                    <a:srgbClr val="000000"/>
                  </a:solidFill>
                </a:rPr>
                <a:t>P8 CPU</a:t>
              </a:r>
            </a:p>
          </p:txBody>
        </p:sp>
        <p:sp>
          <p:nvSpPr>
            <p:cNvPr id="33" name="Rounded Rectangle 11"/>
            <p:cNvSpPr/>
            <p:nvPr/>
          </p:nvSpPr>
          <p:spPr bwMode="auto">
            <a:xfrm>
              <a:off x="5940138" y="2939690"/>
              <a:ext cx="572581" cy="283623"/>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700" b="1" dirty="0" smtClean="0">
                  <a:solidFill>
                    <a:srgbClr val="000000"/>
                  </a:solidFill>
                </a:rPr>
                <a:t>CAPI</a:t>
              </a:r>
            </a:p>
          </p:txBody>
        </p:sp>
        <p:sp>
          <p:nvSpPr>
            <p:cNvPr id="34" name="Rectangle 13"/>
            <p:cNvSpPr/>
            <p:nvPr/>
          </p:nvSpPr>
          <p:spPr bwMode="auto">
            <a:xfrm>
              <a:off x="5913130" y="704850"/>
              <a:ext cx="635104" cy="3276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700" b="1" smtClean="0">
                <a:solidFill>
                  <a:srgbClr val="000000"/>
                </a:solidFill>
              </a:endParaRPr>
            </a:p>
          </p:txBody>
        </p:sp>
        <p:sp>
          <p:nvSpPr>
            <p:cNvPr id="35" name="Rectangle 15"/>
            <p:cNvSpPr/>
            <p:nvPr/>
          </p:nvSpPr>
          <p:spPr bwMode="auto">
            <a:xfrm>
              <a:off x="6548233" y="704850"/>
              <a:ext cx="615220" cy="3276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700" b="1" smtClean="0">
                <a:solidFill>
                  <a:srgbClr val="000000"/>
                </a:solidFill>
              </a:endParaRPr>
            </a:p>
          </p:txBody>
        </p:sp>
        <p:sp>
          <p:nvSpPr>
            <p:cNvPr id="36" name="Rectangle 17"/>
            <p:cNvSpPr/>
            <p:nvPr/>
          </p:nvSpPr>
          <p:spPr bwMode="auto">
            <a:xfrm>
              <a:off x="7163453" y="704850"/>
              <a:ext cx="613784" cy="3276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700" b="1" smtClean="0">
                <a:solidFill>
                  <a:srgbClr val="000000"/>
                </a:solidFill>
              </a:endParaRPr>
            </a:p>
          </p:txBody>
        </p:sp>
        <p:sp>
          <p:nvSpPr>
            <p:cNvPr id="37" name="Rectangle 18"/>
            <p:cNvSpPr/>
            <p:nvPr/>
          </p:nvSpPr>
          <p:spPr bwMode="auto">
            <a:xfrm>
              <a:off x="7777237" y="704850"/>
              <a:ext cx="615219" cy="3276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700" b="1" smtClean="0">
                <a:solidFill>
                  <a:srgbClr val="000000"/>
                </a:solidFill>
              </a:endParaRPr>
            </a:p>
          </p:txBody>
        </p:sp>
        <p:sp>
          <p:nvSpPr>
            <p:cNvPr id="38" name="Rounded Rectangle 19"/>
            <p:cNvSpPr/>
            <p:nvPr/>
          </p:nvSpPr>
          <p:spPr bwMode="auto">
            <a:xfrm>
              <a:off x="6573283" y="2939690"/>
              <a:ext cx="568851" cy="283623"/>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700" b="1" dirty="0" smtClean="0">
                  <a:solidFill>
                    <a:srgbClr val="000000"/>
                  </a:solidFill>
                </a:rPr>
                <a:t>CAPI</a:t>
              </a:r>
            </a:p>
          </p:txBody>
        </p:sp>
        <p:sp>
          <p:nvSpPr>
            <p:cNvPr id="39" name="Rounded Rectangle 20"/>
            <p:cNvSpPr/>
            <p:nvPr/>
          </p:nvSpPr>
          <p:spPr bwMode="auto">
            <a:xfrm>
              <a:off x="7184818" y="2939690"/>
              <a:ext cx="568851" cy="283623"/>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700" b="1" dirty="0" smtClean="0">
                  <a:solidFill>
                    <a:srgbClr val="000000"/>
                  </a:solidFill>
                </a:rPr>
                <a:t>CAPI</a:t>
              </a:r>
            </a:p>
          </p:txBody>
        </p:sp>
        <p:sp>
          <p:nvSpPr>
            <p:cNvPr id="40" name="Rounded Rectangle 23"/>
            <p:cNvSpPr/>
            <p:nvPr/>
          </p:nvSpPr>
          <p:spPr bwMode="auto">
            <a:xfrm>
              <a:off x="7798556" y="2939690"/>
              <a:ext cx="568851" cy="283623"/>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700" b="1" dirty="0" smtClean="0">
                  <a:solidFill>
                    <a:srgbClr val="000000"/>
                  </a:solidFill>
                </a:rPr>
                <a:t>CAPI</a:t>
              </a:r>
            </a:p>
          </p:txBody>
        </p:sp>
        <p:sp>
          <p:nvSpPr>
            <p:cNvPr id="41" name="Rounded Rectangle 24"/>
            <p:cNvSpPr/>
            <p:nvPr/>
          </p:nvSpPr>
          <p:spPr bwMode="auto">
            <a:xfrm>
              <a:off x="6569553" y="3349160"/>
              <a:ext cx="572581" cy="56789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700" b="1" dirty="0" smtClean="0">
                  <a:solidFill>
                    <a:srgbClr val="000000"/>
                  </a:solidFill>
                </a:rPr>
                <a:t>P8 CPU</a:t>
              </a:r>
            </a:p>
          </p:txBody>
        </p:sp>
        <p:sp>
          <p:nvSpPr>
            <p:cNvPr id="42" name="Rounded Rectangle 25"/>
            <p:cNvSpPr/>
            <p:nvPr/>
          </p:nvSpPr>
          <p:spPr bwMode="auto">
            <a:xfrm>
              <a:off x="7177649" y="3351701"/>
              <a:ext cx="572581" cy="56789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700" b="1" dirty="0" smtClean="0">
                  <a:solidFill>
                    <a:srgbClr val="000000"/>
                  </a:solidFill>
                </a:rPr>
                <a:t>P8 CPU</a:t>
              </a:r>
            </a:p>
          </p:txBody>
        </p:sp>
        <p:sp>
          <p:nvSpPr>
            <p:cNvPr id="43" name="Rounded Rectangle 26"/>
            <p:cNvSpPr/>
            <p:nvPr/>
          </p:nvSpPr>
          <p:spPr bwMode="auto">
            <a:xfrm>
              <a:off x="7798556" y="3344294"/>
              <a:ext cx="572581" cy="56789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700" b="1" dirty="0" smtClean="0">
                  <a:solidFill>
                    <a:srgbClr val="000000"/>
                  </a:solidFill>
                </a:rPr>
                <a:t>P8 CPU</a:t>
              </a:r>
            </a:p>
          </p:txBody>
        </p:sp>
        <p:cxnSp>
          <p:nvCxnSpPr>
            <p:cNvPr id="44" name="Straight Arrow Connector 27"/>
            <p:cNvCxnSpPr>
              <a:stCxn id="33" idx="2"/>
              <a:endCxn id="32" idx="0"/>
            </p:cNvCxnSpPr>
            <p:nvPr/>
          </p:nvCxnSpPr>
          <p:spPr bwMode="auto">
            <a:xfrm>
              <a:off x="6226428" y="3223314"/>
              <a:ext cx="0" cy="130610"/>
            </a:xfrm>
            <a:prstGeom prst="straightConnector1">
              <a:avLst/>
            </a:prstGeom>
            <a:noFill/>
            <a:ln w="9525" cap="flat" cmpd="sng" algn="ctr">
              <a:solidFill>
                <a:schemeClr val="tx1"/>
              </a:solidFill>
              <a:prstDash val="solid"/>
              <a:round/>
              <a:headEnd type="stealth" w="sm" len="sm"/>
              <a:tailEnd type="stealth" w="sm" len="sm"/>
            </a:ln>
            <a:effectLst/>
          </p:spPr>
        </p:cxnSp>
        <p:cxnSp>
          <p:nvCxnSpPr>
            <p:cNvPr id="45" name="Straight Arrow Connector 51"/>
            <p:cNvCxnSpPr>
              <a:stCxn id="38" idx="2"/>
              <a:endCxn id="41" idx="0"/>
            </p:cNvCxnSpPr>
            <p:nvPr/>
          </p:nvCxnSpPr>
          <p:spPr bwMode="auto">
            <a:xfrm flipH="1">
              <a:off x="6855844" y="3223314"/>
              <a:ext cx="1865" cy="125846"/>
            </a:xfrm>
            <a:prstGeom prst="straightConnector1">
              <a:avLst/>
            </a:prstGeom>
            <a:noFill/>
            <a:ln w="9525" cap="flat" cmpd="sng" algn="ctr">
              <a:solidFill>
                <a:schemeClr val="tx1"/>
              </a:solidFill>
              <a:prstDash val="solid"/>
              <a:round/>
              <a:headEnd type="stealth" w="sm" len="sm"/>
              <a:tailEnd type="stealth" w="sm" len="sm"/>
            </a:ln>
            <a:effectLst/>
          </p:spPr>
        </p:cxnSp>
        <p:cxnSp>
          <p:nvCxnSpPr>
            <p:cNvPr id="46" name="Straight Arrow Connector 53"/>
            <p:cNvCxnSpPr>
              <a:stCxn id="39" idx="2"/>
              <a:endCxn id="42" idx="0"/>
            </p:cNvCxnSpPr>
            <p:nvPr/>
          </p:nvCxnSpPr>
          <p:spPr bwMode="auto">
            <a:xfrm flipH="1">
              <a:off x="7463940" y="3223314"/>
              <a:ext cx="5305" cy="128387"/>
            </a:xfrm>
            <a:prstGeom prst="straightConnector1">
              <a:avLst/>
            </a:prstGeom>
            <a:noFill/>
            <a:ln w="9525" cap="flat" cmpd="sng" algn="ctr">
              <a:solidFill>
                <a:schemeClr val="tx1"/>
              </a:solidFill>
              <a:prstDash val="solid"/>
              <a:round/>
              <a:headEnd type="stealth" w="sm" len="sm"/>
              <a:tailEnd type="stealth" w="sm" len="sm"/>
            </a:ln>
            <a:effectLst/>
          </p:spPr>
        </p:cxnSp>
        <p:cxnSp>
          <p:nvCxnSpPr>
            <p:cNvPr id="47" name="Straight Arrow Connector 54"/>
            <p:cNvCxnSpPr>
              <a:stCxn id="40" idx="2"/>
              <a:endCxn id="43" idx="0"/>
            </p:cNvCxnSpPr>
            <p:nvPr/>
          </p:nvCxnSpPr>
          <p:spPr bwMode="auto">
            <a:xfrm>
              <a:off x="8082982" y="3223314"/>
              <a:ext cx="1865" cy="120980"/>
            </a:xfrm>
            <a:prstGeom prst="straightConnector1">
              <a:avLst/>
            </a:prstGeom>
            <a:noFill/>
            <a:ln w="9525" cap="flat" cmpd="sng" algn="ctr">
              <a:solidFill>
                <a:schemeClr val="tx1"/>
              </a:solidFill>
              <a:prstDash val="solid"/>
              <a:round/>
              <a:headEnd type="stealth" w="sm" len="sm"/>
              <a:tailEnd type="stealth" w="sm" len="sm"/>
            </a:ln>
            <a:effectLst/>
          </p:spPr>
        </p:cxnSp>
        <p:cxnSp>
          <p:nvCxnSpPr>
            <p:cNvPr id="48" name="Straight Arrow Connector 55"/>
            <p:cNvCxnSpPr>
              <a:stCxn id="34" idx="2"/>
            </p:cNvCxnSpPr>
            <p:nvPr/>
          </p:nvCxnSpPr>
          <p:spPr bwMode="auto">
            <a:xfrm flipH="1">
              <a:off x="6226432" y="3981451"/>
              <a:ext cx="4251" cy="226604"/>
            </a:xfrm>
            <a:prstGeom prst="straightConnector1">
              <a:avLst/>
            </a:prstGeom>
            <a:noFill/>
            <a:ln w="9525" cap="flat" cmpd="sng" algn="ctr">
              <a:solidFill>
                <a:schemeClr val="tx1"/>
              </a:solidFill>
              <a:prstDash val="solid"/>
              <a:round/>
              <a:headEnd type="triangle"/>
              <a:tailEnd type="triangle"/>
            </a:ln>
            <a:effectLst/>
          </p:spPr>
        </p:cxnSp>
        <p:cxnSp>
          <p:nvCxnSpPr>
            <p:cNvPr id="49" name="Straight Arrow Connector 56"/>
            <p:cNvCxnSpPr>
              <a:stCxn id="35" idx="2"/>
            </p:cNvCxnSpPr>
            <p:nvPr/>
          </p:nvCxnSpPr>
          <p:spPr bwMode="auto">
            <a:xfrm>
              <a:off x="6855843" y="3981451"/>
              <a:ext cx="1" cy="226604"/>
            </a:xfrm>
            <a:prstGeom prst="straightConnector1">
              <a:avLst/>
            </a:prstGeom>
            <a:noFill/>
            <a:ln w="9525" cap="flat" cmpd="sng" algn="ctr">
              <a:solidFill>
                <a:schemeClr val="tx1"/>
              </a:solidFill>
              <a:prstDash val="solid"/>
              <a:round/>
              <a:headEnd type="triangle"/>
              <a:tailEnd type="triangle"/>
            </a:ln>
            <a:effectLst/>
          </p:spPr>
        </p:cxnSp>
        <p:cxnSp>
          <p:nvCxnSpPr>
            <p:cNvPr id="50" name="Elbow Connector 57"/>
            <p:cNvCxnSpPr/>
            <p:nvPr/>
          </p:nvCxnSpPr>
          <p:spPr bwMode="auto">
            <a:xfrm rot="16200000" flipH="1">
              <a:off x="7969678" y="4094751"/>
              <a:ext cx="226604" cy="2"/>
            </a:xfrm>
            <a:prstGeom prst="bentConnector3">
              <a:avLst/>
            </a:prstGeom>
            <a:noFill/>
            <a:ln w="9525" cap="flat" cmpd="sng" algn="ctr">
              <a:solidFill>
                <a:schemeClr val="tx1"/>
              </a:solidFill>
              <a:prstDash val="solid"/>
              <a:round/>
              <a:headEnd type="triangle"/>
              <a:tailEnd type="triangle"/>
            </a:ln>
            <a:effectLst/>
          </p:spPr>
        </p:cxnSp>
        <p:cxnSp>
          <p:nvCxnSpPr>
            <p:cNvPr id="51" name="Elbow Connector 58"/>
            <p:cNvCxnSpPr/>
            <p:nvPr/>
          </p:nvCxnSpPr>
          <p:spPr bwMode="auto">
            <a:xfrm rot="16200000" flipH="1">
              <a:off x="7351855" y="4095969"/>
              <a:ext cx="224171" cy="3"/>
            </a:xfrm>
            <a:prstGeom prst="bentConnector3">
              <a:avLst/>
            </a:prstGeom>
            <a:noFill/>
            <a:ln w="9525" cap="flat" cmpd="sng" algn="ctr">
              <a:solidFill>
                <a:schemeClr val="tx1"/>
              </a:solidFill>
              <a:prstDash val="solid"/>
              <a:round/>
              <a:headEnd type="triangle"/>
              <a:tailEnd type="triangle"/>
            </a:ln>
            <a:effectLst/>
          </p:spPr>
        </p:cxnSp>
      </p:grpSp>
      <p:sp>
        <p:nvSpPr>
          <p:cNvPr id="17" name="Rectangle 16"/>
          <p:cNvSpPr/>
          <p:nvPr/>
        </p:nvSpPr>
        <p:spPr bwMode="auto">
          <a:xfrm>
            <a:off x="235882" y="1098131"/>
            <a:ext cx="4945718" cy="5044893"/>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sp>
        <p:nvSpPr>
          <p:cNvPr id="2" name="Title 1"/>
          <p:cNvSpPr>
            <a:spLocks noGrp="1"/>
          </p:cNvSpPr>
          <p:nvPr>
            <p:ph type="title"/>
          </p:nvPr>
        </p:nvSpPr>
        <p:spPr>
          <a:xfrm>
            <a:off x="457202" y="277816"/>
            <a:ext cx="8501975" cy="941387"/>
          </a:xfrm>
        </p:spPr>
        <p:txBody>
          <a:bodyPr/>
          <a:lstStyle/>
          <a:p>
            <a:r>
              <a:rPr lang="en-US" sz="3600" dirty="0"/>
              <a:t>P1: App Studies &amp; Altera OpenCL</a:t>
            </a:r>
          </a:p>
        </p:txBody>
      </p:sp>
      <p:sp>
        <p:nvSpPr>
          <p:cNvPr id="3" name="Content Placeholder 2"/>
          <p:cNvSpPr>
            <a:spLocks noGrp="1"/>
          </p:cNvSpPr>
          <p:nvPr>
            <p:ph idx="1"/>
          </p:nvPr>
        </p:nvSpPr>
        <p:spPr>
          <a:xfrm>
            <a:off x="228600" y="914400"/>
            <a:ext cx="4876800" cy="2788144"/>
          </a:xfrm>
        </p:spPr>
        <p:txBody>
          <a:bodyPr>
            <a:noAutofit/>
          </a:bodyPr>
          <a:lstStyle/>
          <a:p>
            <a:pPr marL="228594" indent="-228594">
              <a:lnSpc>
                <a:spcPct val="120000"/>
              </a:lnSpc>
            </a:pPr>
            <a:r>
              <a:rPr lang="en-US" sz="1800" dirty="0" smtClean="0"/>
              <a:t>Goal: Compare HLS vs. HDL</a:t>
            </a:r>
            <a:endParaRPr lang="en-US" sz="1800" dirty="0"/>
          </a:p>
          <a:p>
            <a:pPr marL="457189" lvl="1" indent="-228594">
              <a:spcBef>
                <a:spcPts val="300"/>
              </a:spcBef>
            </a:pPr>
            <a:r>
              <a:rPr lang="en-US" sz="1600" dirty="0">
                <a:solidFill>
                  <a:srgbClr val="0000CC"/>
                </a:solidFill>
              </a:rPr>
              <a:t>Apps: </a:t>
            </a:r>
            <a:r>
              <a:rPr lang="en-US" sz="1600" dirty="0" err="1"/>
              <a:t>Sobel</a:t>
            </a:r>
            <a:r>
              <a:rPr lang="en-US" sz="1600" dirty="0"/>
              <a:t>,</a:t>
            </a:r>
            <a:r>
              <a:rPr lang="en-US" sz="1600" dirty="0" smtClean="0">
                <a:solidFill>
                  <a:srgbClr val="0000CC"/>
                </a:solidFill>
              </a:rPr>
              <a:t> </a:t>
            </a:r>
            <a:r>
              <a:rPr lang="en-US" sz="1600" dirty="0" smtClean="0"/>
              <a:t>Canny </a:t>
            </a:r>
            <a:r>
              <a:rPr lang="en-US" sz="1600" dirty="0"/>
              <a:t>edge </a:t>
            </a:r>
            <a:r>
              <a:rPr lang="en-US" sz="1600" dirty="0" smtClean="0"/>
              <a:t>detector, and SURF </a:t>
            </a:r>
            <a:r>
              <a:rPr lang="en-US" sz="1600" dirty="0"/>
              <a:t>feature extraction </a:t>
            </a:r>
            <a:r>
              <a:rPr lang="en-US" sz="1600" dirty="0" smtClean="0"/>
              <a:t>(in collaboration w/ P3 of F1)</a:t>
            </a:r>
          </a:p>
          <a:p>
            <a:pPr marL="130171" indent="-228594">
              <a:spcBef>
                <a:spcPts val="300"/>
              </a:spcBef>
            </a:pPr>
            <a:r>
              <a:rPr lang="en-US" sz="1800" dirty="0"/>
              <a:t>Progress:</a:t>
            </a:r>
          </a:p>
          <a:p>
            <a:pPr marL="457189" lvl="1" indent="-228594">
              <a:spcBef>
                <a:spcPts val="300"/>
              </a:spcBef>
            </a:pPr>
            <a:r>
              <a:rPr lang="en-US" sz="1600" dirty="0" smtClean="0">
                <a:solidFill>
                  <a:srgbClr val="0000CC"/>
                </a:solidFill>
              </a:rPr>
              <a:t>Performance</a:t>
            </a:r>
            <a:r>
              <a:rPr lang="en-US" sz="1600" dirty="0">
                <a:solidFill>
                  <a:srgbClr val="0000CC"/>
                </a:solidFill>
              </a:rPr>
              <a:t>:</a:t>
            </a:r>
            <a:r>
              <a:rPr lang="en-US" sz="1600" dirty="0"/>
              <a:t> </a:t>
            </a:r>
            <a:r>
              <a:rPr lang="en-US" sz="1600" dirty="0" smtClean="0"/>
              <a:t>OpenCL shows </a:t>
            </a:r>
            <a:r>
              <a:rPr lang="en-US" sz="1600" dirty="0">
                <a:solidFill>
                  <a:srgbClr val="0000CC"/>
                </a:solidFill>
              </a:rPr>
              <a:t>similar</a:t>
            </a:r>
            <a:r>
              <a:rPr lang="en-US" sz="1600" dirty="0" smtClean="0"/>
              <a:t> </a:t>
            </a:r>
            <a:r>
              <a:rPr lang="en-US" sz="1600" dirty="0"/>
              <a:t>performance with </a:t>
            </a:r>
            <a:r>
              <a:rPr lang="en-US" sz="1600" dirty="0" smtClean="0"/>
              <a:t>VHDL and across </a:t>
            </a:r>
            <a:r>
              <a:rPr lang="en-US" sz="1600" dirty="0"/>
              <a:t>different vendor </a:t>
            </a:r>
            <a:r>
              <a:rPr lang="en-US" sz="1600" dirty="0" smtClean="0"/>
              <a:t>platforms </a:t>
            </a:r>
            <a:endParaRPr lang="en-US" sz="1600" dirty="0"/>
          </a:p>
          <a:p>
            <a:pPr marL="457189" lvl="1" indent="-228594">
              <a:spcBef>
                <a:spcPts val="300"/>
              </a:spcBef>
            </a:pPr>
            <a:r>
              <a:rPr lang="en-US" sz="1600" dirty="0" smtClean="0">
                <a:solidFill>
                  <a:srgbClr val="0000CC"/>
                </a:solidFill>
              </a:rPr>
              <a:t>Design Productivity: </a:t>
            </a:r>
            <a:r>
              <a:rPr lang="en-US" sz="1600" dirty="0" smtClean="0"/>
              <a:t>Altera OpenCL development </a:t>
            </a:r>
            <a:r>
              <a:rPr lang="en-US" sz="1600" dirty="0" smtClean="0">
                <a:solidFill>
                  <a:srgbClr val="0000CC"/>
                </a:solidFill>
              </a:rPr>
              <a:t>1 month </a:t>
            </a:r>
            <a:r>
              <a:rPr lang="en-US" sz="1600" dirty="0" smtClean="0"/>
              <a:t>vs. </a:t>
            </a:r>
            <a:r>
              <a:rPr lang="en-US" sz="1600" dirty="0" smtClean="0">
                <a:solidFill>
                  <a:srgbClr val="0000CC"/>
                </a:solidFill>
              </a:rPr>
              <a:t>6 months </a:t>
            </a:r>
            <a:r>
              <a:rPr lang="en-US" sz="1600" dirty="0" smtClean="0"/>
              <a:t>for HDL development</a:t>
            </a:r>
          </a:p>
          <a:p>
            <a:pPr marL="457189" lvl="1" indent="-228594">
              <a:spcBef>
                <a:spcPts val="300"/>
              </a:spcBef>
            </a:pPr>
            <a:r>
              <a:rPr lang="en-US" sz="1600" dirty="0">
                <a:solidFill>
                  <a:srgbClr val="0000CC"/>
                </a:solidFill>
              </a:rPr>
              <a:t>Design </a:t>
            </a:r>
            <a:r>
              <a:rPr lang="en-US" sz="1600" dirty="0" smtClean="0">
                <a:solidFill>
                  <a:srgbClr val="0000CC"/>
                </a:solidFill>
              </a:rPr>
              <a:t>Portability: </a:t>
            </a:r>
            <a:r>
              <a:rPr lang="en-US" sz="1600" dirty="0" smtClean="0"/>
              <a:t>Altera OpenCL project run on </a:t>
            </a:r>
            <a:r>
              <a:rPr lang="en-US" sz="1600" dirty="0"/>
              <a:t>three</a:t>
            </a:r>
            <a:r>
              <a:rPr lang="en-US" sz="1600" dirty="0" smtClean="0"/>
              <a:t> </a:t>
            </a:r>
            <a:r>
              <a:rPr lang="en-US" sz="1600" dirty="0">
                <a:solidFill>
                  <a:srgbClr val="0000CC"/>
                </a:solidFill>
              </a:rPr>
              <a:t>different</a:t>
            </a:r>
            <a:r>
              <a:rPr lang="en-US" sz="1600" dirty="0" smtClean="0"/>
              <a:t> RC platforms with no code modifications</a:t>
            </a:r>
            <a:endParaRPr lang="en-US" sz="1600" dirty="0"/>
          </a:p>
        </p:txBody>
      </p:sp>
      <p:sp>
        <p:nvSpPr>
          <p:cNvPr id="4" name="Slide Number Placeholder 3"/>
          <p:cNvSpPr>
            <a:spLocks noGrp="1"/>
          </p:cNvSpPr>
          <p:nvPr>
            <p:ph type="sldNum" sz="quarter" idx="10"/>
          </p:nvPr>
        </p:nvSpPr>
        <p:spPr/>
        <p:txBody>
          <a:bodyPr/>
          <a:lstStyle/>
          <a:p>
            <a:pPr>
              <a:defRPr/>
            </a:pPr>
            <a:fld id="{771664E6-88B0-4C1C-9C61-F4DA8154D7BC}" type="slidenum">
              <a:rPr lang="en-US" altLang="en-US" smtClean="0">
                <a:solidFill>
                  <a:srgbClr val="000000"/>
                </a:solidFill>
              </a:rPr>
              <a:pPr>
                <a:defRPr/>
              </a:pPr>
              <a:t>5</a:t>
            </a:fld>
            <a:endParaRPr lang="en-US" altLang="en-US" dirty="0">
              <a:solidFill>
                <a:srgbClr val="000000"/>
              </a:solidFill>
            </a:endParaRPr>
          </a:p>
        </p:txBody>
      </p:sp>
      <p:sp>
        <p:nvSpPr>
          <p:cNvPr id="15" name="Content Placeholder 2"/>
          <p:cNvSpPr txBox="1">
            <a:spLocks/>
          </p:cNvSpPr>
          <p:nvPr/>
        </p:nvSpPr>
        <p:spPr bwMode="auto">
          <a:xfrm>
            <a:off x="5181600" y="3947380"/>
            <a:ext cx="3988437" cy="22248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0" indent="231775">
              <a:buClr>
                <a:srgbClr val="CC9900"/>
              </a:buClr>
              <a:buFont typeface="Wingdings" pitchFamily="2" charset="2"/>
              <a:buNone/>
            </a:pPr>
            <a:r>
              <a:rPr lang="en-US" sz="1800" i="1" dirty="0">
                <a:solidFill>
                  <a:srgbClr val="000000"/>
                </a:solidFill>
              </a:rPr>
              <a:t>CAW15 </a:t>
            </a:r>
            <a:r>
              <a:rPr lang="en-US" sz="1800" i="1" dirty="0" smtClean="0">
                <a:solidFill>
                  <a:srgbClr val="000000"/>
                </a:solidFill>
              </a:rPr>
              <a:t>Plans </a:t>
            </a:r>
          </a:p>
          <a:p>
            <a:pPr marL="457189" lvl="1" indent="-228594">
              <a:spcBef>
                <a:spcPts val="0"/>
              </a:spcBef>
              <a:buClr>
                <a:srgbClr val="3B812F"/>
              </a:buClr>
            </a:pPr>
            <a:r>
              <a:rPr lang="en-US" sz="1600" dirty="0"/>
              <a:t>OpenCL Cluster for Datacenter  </a:t>
            </a:r>
          </a:p>
          <a:p>
            <a:pPr marL="809614" lvl="2" indent="-228594">
              <a:spcBef>
                <a:spcPts val="600"/>
              </a:spcBef>
              <a:buClr>
                <a:srgbClr val="3B812F"/>
              </a:buClr>
            </a:pPr>
            <a:r>
              <a:rPr lang="en-US" sz="1200" dirty="0" smtClean="0"/>
              <a:t>Extend </a:t>
            </a:r>
            <a:r>
              <a:rPr lang="en-US" sz="1200" dirty="0"/>
              <a:t>Altera OpenCL platform to support </a:t>
            </a:r>
            <a:r>
              <a:rPr lang="en-US" sz="1200" dirty="0">
                <a:solidFill>
                  <a:srgbClr val="0000CC"/>
                </a:solidFill>
              </a:rPr>
              <a:t>multiple</a:t>
            </a:r>
            <a:r>
              <a:rPr lang="en-US" sz="1200" dirty="0"/>
              <a:t> device in a cluster</a:t>
            </a:r>
          </a:p>
          <a:p>
            <a:pPr marL="809614" lvl="2" indent="-228594">
              <a:spcBef>
                <a:spcPts val="600"/>
              </a:spcBef>
              <a:buClr>
                <a:srgbClr val="3B812F"/>
              </a:buClr>
            </a:pPr>
            <a:r>
              <a:rPr lang="en-US" sz="1200" dirty="0"/>
              <a:t>Showcase </a:t>
            </a:r>
            <a:r>
              <a:rPr lang="en-US" sz="1200" dirty="0" smtClean="0">
                <a:solidFill>
                  <a:srgbClr val="0000CC"/>
                </a:solidFill>
              </a:rPr>
              <a:t>directly</a:t>
            </a:r>
            <a:r>
              <a:rPr lang="en-US" sz="1200" dirty="0" smtClean="0"/>
              <a:t> </a:t>
            </a:r>
            <a:r>
              <a:rPr lang="en-US" sz="1200" dirty="0"/>
              <a:t>connected kernels using 10 Gigabit Ethernet  </a:t>
            </a:r>
          </a:p>
          <a:p>
            <a:pPr marL="457189" lvl="1" indent="-228594">
              <a:spcBef>
                <a:spcPts val="600"/>
              </a:spcBef>
              <a:buClr>
                <a:srgbClr val="3B812F"/>
              </a:buClr>
            </a:pPr>
            <a:r>
              <a:rPr lang="en-US" sz="1600" dirty="0" smtClean="0"/>
              <a:t>Application Studies</a:t>
            </a:r>
          </a:p>
          <a:p>
            <a:pPr marL="809614" lvl="2" indent="-228594">
              <a:spcBef>
                <a:spcPts val="600"/>
              </a:spcBef>
              <a:buClr>
                <a:srgbClr val="3B812F"/>
              </a:buClr>
            </a:pPr>
            <a:r>
              <a:rPr lang="en-US" sz="1200" dirty="0" smtClean="0"/>
              <a:t>Explore </a:t>
            </a:r>
            <a:r>
              <a:rPr lang="en-US" sz="1200" dirty="0" err="1">
                <a:solidFill>
                  <a:srgbClr val="0000CC"/>
                </a:solidFill>
              </a:rPr>
              <a:t>OpenCV</a:t>
            </a:r>
            <a:r>
              <a:rPr lang="en-US" sz="1200" dirty="0"/>
              <a:t> image-processing kernels using Power8 w/ </a:t>
            </a:r>
            <a:r>
              <a:rPr lang="en-US" sz="1200" dirty="0" smtClean="0"/>
              <a:t>CAPI</a:t>
            </a:r>
            <a:r>
              <a:rPr lang="en-US" sz="1400" dirty="0"/>
              <a:t/>
            </a:r>
            <a:br>
              <a:rPr lang="en-US" sz="1400" dirty="0"/>
            </a:br>
            <a:r>
              <a:rPr lang="en-US" sz="1400" dirty="0"/>
              <a:t>  </a:t>
            </a:r>
          </a:p>
          <a:p>
            <a:pPr marL="898503" lvl="3" indent="0">
              <a:buClr>
                <a:srgbClr val="CC9900"/>
              </a:buClr>
              <a:buFont typeface="Wingdings" pitchFamily="2" charset="2"/>
              <a:buNone/>
            </a:pPr>
            <a:endParaRPr lang="en-US" sz="1200" dirty="0">
              <a:solidFill>
                <a:srgbClr val="FF4A00"/>
              </a:solidFill>
            </a:endParaRPr>
          </a:p>
        </p:txBody>
      </p:sp>
      <p:grpSp>
        <p:nvGrpSpPr>
          <p:cNvPr id="5" name="Group 45075"/>
          <p:cNvGrpSpPr/>
          <p:nvPr/>
        </p:nvGrpSpPr>
        <p:grpSpPr>
          <a:xfrm>
            <a:off x="5632294" y="3048000"/>
            <a:ext cx="920906" cy="794005"/>
            <a:chOff x="7427152" y="505004"/>
            <a:chExt cx="1101245" cy="944353"/>
          </a:xfrm>
        </p:grpSpPr>
        <p:pic>
          <p:nvPicPr>
            <p:cNvPr id="13" name="Picture 45076"/>
            <p:cNvPicPr>
              <a:picLocks noChangeAspect="1"/>
            </p:cNvPicPr>
            <p:nvPr/>
          </p:nvPicPr>
          <p:blipFill>
            <a:blip r:embed="rId4"/>
            <a:stretch>
              <a:fillRect/>
            </a:stretch>
          </p:blipFill>
          <p:spPr>
            <a:xfrm>
              <a:off x="7542942" y="505004"/>
              <a:ext cx="869667" cy="614393"/>
            </a:xfrm>
            <a:prstGeom prst="rect">
              <a:avLst/>
            </a:prstGeom>
            <a:effectLst>
              <a:outerShdw blurRad="50800" dist="38100" dir="2700000" algn="tl" rotWithShape="0">
                <a:prstClr val="black">
                  <a:alpha val="40000"/>
                </a:prstClr>
              </a:outerShdw>
            </a:effectLst>
          </p:spPr>
        </p:pic>
        <p:pic>
          <p:nvPicPr>
            <p:cNvPr id="4505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7152" y="1135463"/>
              <a:ext cx="1101245" cy="31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3"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300" t="24745" r="10652" b="29355"/>
          <a:stretch/>
        </p:blipFill>
        <p:spPr bwMode="auto">
          <a:xfrm>
            <a:off x="7134248" y="3330068"/>
            <a:ext cx="828372" cy="327532"/>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descr="http://klabs.org/richcontent/MAPLDCon03/logos/nallatech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953" y="3295177"/>
            <a:ext cx="566843" cy="3624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45081"/>
          <p:cNvGraphicFramePr>
            <a:graphicFrameLocks noGrp="1"/>
          </p:cNvGraphicFramePr>
          <p:nvPr>
            <p:extLst/>
          </p:nvPr>
        </p:nvGraphicFramePr>
        <p:xfrm>
          <a:off x="435657" y="4218059"/>
          <a:ext cx="4745942" cy="1874520"/>
        </p:xfrm>
        <a:graphic>
          <a:graphicData uri="http://schemas.openxmlformats.org/drawingml/2006/table">
            <a:tbl>
              <a:tblPr firstRow="1" bandRow="1">
                <a:tableStyleId>{5C22544A-7EE6-4342-B048-85BDC9FD1C3A}</a:tableStyleId>
              </a:tblPr>
              <a:tblGrid>
                <a:gridCol w="813026">
                  <a:extLst>
                    <a:ext uri="{9D8B030D-6E8A-4147-A177-3AD203B41FA5}">
                      <a16:colId xmlns="" xmlns:a16="http://schemas.microsoft.com/office/drawing/2014/main" val="778931245"/>
                    </a:ext>
                  </a:extLst>
                </a:gridCol>
                <a:gridCol w="1010717">
                  <a:extLst>
                    <a:ext uri="{9D8B030D-6E8A-4147-A177-3AD203B41FA5}">
                      <a16:colId xmlns="" xmlns:a16="http://schemas.microsoft.com/office/drawing/2014/main" val="3944163988"/>
                    </a:ext>
                  </a:extLst>
                </a:gridCol>
                <a:gridCol w="1010717">
                  <a:extLst>
                    <a:ext uri="{9D8B030D-6E8A-4147-A177-3AD203B41FA5}">
                      <a16:colId xmlns="" xmlns:a16="http://schemas.microsoft.com/office/drawing/2014/main" val="20002"/>
                    </a:ext>
                  </a:extLst>
                </a:gridCol>
                <a:gridCol w="955741">
                  <a:extLst>
                    <a:ext uri="{9D8B030D-6E8A-4147-A177-3AD203B41FA5}">
                      <a16:colId xmlns="" xmlns:a16="http://schemas.microsoft.com/office/drawing/2014/main" val="2979450879"/>
                    </a:ext>
                  </a:extLst>
                </a:gridCol>
                <a:gridCol w="955741">
                  <a:extLst>
                    <a:ext uri="{9D8B030D-6E8A-4147-A177-3AD203B41FA5}">
                      <a16:colId xmlns="" xmlns:a16="http://schemas.microsoft.com/office/drawing/2014/main" val="20004"/>
                    </a:ext>
                  </a:extLst>
                </a:gridCol>
              </a:tblGrid>
              <a:tr h="459787">
                <a:tc>
                  <a:txBody>
                    <a:bodyPr/>
                    <a:lstStyle/>
                    <a:p>
                      <a:r>
                        <a:rPr lang="en-US" sz="1200" b="1" smtClean="0"/>
                        <a:t>Apps.</a:t>
                      </a:r>
                      <a:endParaRPr lang="en-US" sz="1200" b="1" dirty="0"/>
                    </a:p>
                  </a:txBody>
                  <a:tcPr anchor="ctr"/>
                </a:tc>
                <a:tc>
                  <a:txBody>
                    <a:bodyPr/>
                    <a:lstStyle/>
                    <a:p>
                      <a:pPr algn="ctr"/>
                      <a:r>
                        <a:rPr lang="en-US" sz="1200" b="1" dirty="0" err="1" smtClean="0"/>
                        <a:t>Nallatech</a:t>
                      </a:r>
                      <a:r>
                        <a:rPr lang="en-US" sz="1200" b="1" dirty="0" smtClean="0"/>
                        <a:t> PCIe385</a:t>
                      </a:r>
                      <a:endParaRPr lang="en-US" sz="1200" b="1" dirty="0"/>
                    </a:p>
                  </a:txBody>
                  <a:tcPr anchor="ctr"/>
                </a:tc>
                <a:tc>
                  <a:txBody>
                    <a:bodyPr/>
                    <a:lstStyle/>
                    <a:p>
                      <a:pPr algn="ctr"/>
                      <a:r>
                        <a:rPr lang="en-US" sz="1200" b="1" dirty="0" err="1" smtClean="0"/>
                        <a:t>Bittware</a:t>
                      </a:r>
                      <a:r>
                        <a:rPr lang="en-US" sz="1200" b="1" dirty="0" smtClean="0"/>
                        <a:t> S5PHQ-D8</a:t>
                      </a:r>
                      <a:endParaRPr lang="en-US" sz="1200" b="1" dirty="0"/>
                    </a:p>
                  </a:txBody>
                  <a:tcPr anchor="ctr"/>
                </a:tc>
                <a:tc>
                  <a:txBody>
                    <a:bodyPr/>
                    <a:lstStyle/>
                    <a:p>
                      <a:pPr algn="ctr"/>
                      <a:r>
                        <a:rPr lang="en-US" sz="1200" b="1" dirty="0" err="1" smtClean="0"/>
                        <a:t>GiDEL</a:t>
                      </a:r>
                      <a:r>
                        <a:rPr lang="en-US" sz="1200" b="1" dirty="0" smtClean="0"/>
                        <a:t> </a:t>
                      </a:r>
                      <a:r>
                        <a:rPr lang="en-US" sz="1200" b="1" dirty="0" err="1" smtClean="0"/>
                        <a:t>ProceV</a:t>
                      </a:r>
                      <a:r>
                        <a:rPr lang="en-US" sz="1200" b="1" dirty="0" smtClean="0"/>
                        <a:t> (OpenCL</a:t>
                      </a:r>
                      <a:endParaRPr lang="en-US" sz="1200" b="1" baseline="30000" dirty="0"/>
                    </a:p>
                  </a:txBody>
                  <a:tcPr anchor="ctr"/>
                </a:tc>
                <a:tc>
                  <a:txBody>
                    <a:bodyPr/>
                    <a:lstStyle/>
                    <a:p>
                      <a:pPr algn="ctr"/>
                      <a:r>
                        <a:rPr lang="en-US" sz="1200" b="1" baseline="0" dirty="0" err="1" smtClean="0"/>
                        <a:t>GiDEL</a:t>
                      </a:r>
                      <a:r>
                        <a:rPr lang="en-US" sz="1200" b="1" baseline="0" dirty="0" smtClean="0"/>
                        <a:t> </a:t>
                      </a:r>
                      <a:r>
                        <a:rPr lang="en-US" sz="1200" b="1" baseline="0" dirty="0" err="1" smtClean="0"/>
                        <a:t>ProceV</a:t>
                      </a:r>
                      <a:r>
                        <a:rPr lang="en-US" sz="1200" b="1" baseline="0" dirty="0" smtClean="0"/>
                        <a:t/>
                      </a:r>
                      <a:br>
                        <a:rPr lang="en-US" sz="1200" b="1" baseline="0" dirty="0" smtClean="0"/>
                      </a:br>
                      <a:r>
                        <a:rPr lang="en-US" sz="1200" b="1" baseline="0" dirty="0" smtClean="0"/>
                        <a:t>(VHDL)</a:t>
                      </a:r>
                      <a:endParaRPr lang="en-US" sz="1200" b="1" baseline="0" dirty="0"/>
                    </a:p>
                  </a:txBody>
                  <a:tcPr anchor="ctr"/>
                </a:tc>
                <a:extLst>
                  <a:ext uri="{0D108BD9-81ED-4DB2-BD59-A6C34878D82A}">
                    <a16:rowId xmlns="" xmlns:a16="http://schemas.microsoft.com/office/drawing/2014/main" val="3847193585"/>
                  </a:ext>
                </a:extLst>
              </a:tr>
              <a:tr h="319609">
                <a:tc>
                  <a:txBody>
                    <a:bodyPr/>
                    <a:lstStyle/>
                    <a:p>
                      <a:r>
                        <a:rPr lang="en-US" sz="1050" b="1" dirty="0" smtClean="0"/>
                        <a:t>SURF</a:t>
                      </a:r>
                      <a:endParaRPr lang="en-US" sz="1050" b="1" dirty="0"/>
                    </a:p>
                  </a:txBody>
                  <a:tcPr anchor="ctr">
                    <a:solidFill>
                      <a:srgbClr val="ECDECB"/>
                    </a:solidFill>
                  </a:tcPr>
                </a:tc>
                <a:tc>
                  <a:txBody>
                    <a:bodyPr/>
                    <a:lstStyle/>
                    <a:p>
                      <a:r>
                        <a:rPr lang="en-US" sz="1050" b="1" dirty="0" smtClean="0"/>
                        <a:t>776 FPS @ VGA</a:t>
                      </a:r>
                      <a:endParaRPr lang="en-US" sz="1050" b="1" dirty="0"/>
                    </a:p>
                  </a:txBody>
                  <a:tcPr anchor="ctr">
                    <a:solidFill>
                      <a:srgbClr val="ECDECB"/>
                    </a:solidFill>
                  </a:tcPr>
                </a:tc>
                <a:tc>
                  <a:txBody>
                    <a:bodyPr/>
                    <a:lstStyle/>
                    <a:p>
                      <a:r>
                        <a:rPr lang="en-US" sz="1050" b="1" dirty="0" smtClean="0"/>
                        <a:t>765 FPS @ VGA</a:t>
                      </a:r>
                      <a:endParaRPr lang="en-US" sz="1050" b="1" dirty="0"/>
                    </a:p>
                  </a:txBody>
                  <a:tcPr anchor="ctr">
                    <a:solidFill>
                      <a:srgbClr val="ECDECB"/>
                    </a:solidFill>
                  </a:tcPr>
                </a:tc>
                <a:tc>
                  <a:txBody>
                    <a:bodyPr/>
                    <a:lstStyle/>
                    <a:p>
                      <a:r>
                        <a:rPr lang="en-US" sz="1050" b="1" dirty="0" smtClean="0"/>
                        <a:t>720 FPS @ VGA</a:t>
                      </a:r>
                      <a:endParaRPr lang="en-US" sz="1050" b="1" dirty="0"/>
                    </a:p>
                  </a:txBody>
                  <a:tcPr anchor="ctr">
                    <a:solidFill>
                      <a:srgbClr val="ECDECB"/>
                    </a:solidFill>
                  </a:tcPr>
                </a:tc>
                <a:tc>
                  <a:txBody>
                    <a:bodyPr/>
                    <a:lstStyle/>
                    <a:p>
                      <a:r>
                        <a:rPr lang="en-US" sz="1050" b="1" dirty="0" smtClean="0"/>
                        <a:t>778 FPS @ VGA</a:t>
                      </a:r>
                      <a:endParaRPr lang="en-US" sz="1050" b="1" dirty="0"/>
                    </a:p>
                  </a:txBody>
                  <a:tcPr anchor="ctr">
                    <a:solidFill>
                      <a:srgbClr val="ECDECB"/>
                    </a:solidFill>
                  </a:tcPr>
                </a:tc>
                <a:extLst>
                  <a:ext uri="{0D108BD9-81ED-4DB2-BD59-A6C34878D82A}">
                    <a16:rowId xmlns="" xmlns:a16="http://schemas.microsoft.com/office/drawing/2014/main" val="1283018874"/>
                  </a:ext>
                </a:extLst>
              </a:tr>
              <a:tr h="319609">
                <a:tc>
                  <a:txBody>
                    <a:bodyPr/>
                    <a:lstStyle/>
                    <a:p>
                      <a:r>
                        <a:rPr lang="en-US" sz="1050" b="1" dirty="0" smtClean="0"/>
                        <a:t>Canny</a:t>
                      </a:r>
                      <a:endParaRPr lang="en-US" sz="1050" b="1" dirty="0"/>
                    </a:p>
                  </a:txBody>
                  <a:tcPr anchor="ctr">
                    <a:solidFill>
                      <a:schemeClr val="accent5"/>
                    </a:solidFill>
                  </a:tcPr>
                </a:tc>
                <a:tc>
                  <a:txBody>
                    <a:bodyPr/>
                    <a:lstStyle/>
                    <a:p>
                      <a:r>
                        <a:rPr lang="en-US" sz="1050" b="1" dirty="0" smtClean="0"/>
                        <a:t>821 FPS @ VGA</a:t>
                      </a:r>
                      <a:endParaRPr lang="en-US" sz="1050" b="1" dirty="0"/>
                    </a:p>
                  </a:txBody>
                  <a:tcPr anchor="ctr">
                    <a:solidFill>
                      <a:schemeClr val="accent5"/>
                    </a:solidFill>
                  </a:tcPr>
                </a:tc>
                <a:tc>
                  <a:txBody>
                    <a:bodyPr/>
                    <a:lstStyle/>
                    <a:p>
                      <a:r>
                        <a:rPr lang="en-US" sz="1050" b="1" dirty="0" smtClean="0"/>
                        <a:t>861 FPS @ VGA</a:t>
                      </a:r>
                      <a:endParaRPr lang="en-US" sz="1050" b="1" dirty="0"/>
                    </a:p>
                  </a:txBody>
                  <a:tcPr anchor="ctr">
                    <a:solidFill>
                      <a:schemeClr val="accent5"/>
                    </a:solidFill>
                  </a:tcPr>
                </a:tc>
                <a:tc>
                  <a:txBody>
                    <a:bodyPr/>
                    <a:lstStyle/>
                    <a:p>
                      <a:r>
                        <a:rPr lang="en-US" sz="1050" b="1" dirty="0" smtClean="0"/>
                        <a:t>769 FPS @ VGA</a:t>
                      </a:r>
                      <a:endParaRPr lang="en-US" sz="1050" b="1" dirty="0"/>
                    </a:p>
                  </a:txBody>
                  <a:tcPr anchor="ctr">
                    <a:solidFill>
                      <a:schemeClr val="accent5"/>
                    </a:solidFill>
                  </a:tcPr>
                </a:tc>
                <a:tc>
                  <a:txBody>
                    <a:bodyPr/>
                    <a:lstStyle/>
                    <a:p>
                      <a:r>
                        <a:rPr lang="en-US" sz="1050" b="1" dirty="0" smtClean="0"/>
                        <a:t>807 FPS @ VGA</a:t>
                      </a:r>
                      <a:endParaRPr lang="en-US" sz="1050" b="1" dirty="0"/>
                    </a:p>
                  </a:txBody>
                  <a:tcPr anchor="ctr">
                    <a:solidFill>
                      <a:schemeClr val="accent5"/>
                    </a:solidFill>
                  </a:tcPr>
                </a:tc>
                <a:extLst>
                  <a:ext uri="{0D108BD9-81ED-4DB2-BD59-A6C34878D82A}">
                    <a16:rowId xmlns="" xmlns:a16="http://schemas.microsoft.com/office/drawing/2014/main" val="4159412030"/>
                  </a:ext>
                </a:extLst>
              </a:tr>
              <a:tr h="319609">
                <a:tc>
                  <a:txBody>
                    <a:bodyPr/>
                    <a:lstStyle/>
                    <a:p>
                      <a:r>
                        <a:rPr lang="en-US" sz="1050" b="1" dirty="0" err="1" smtClean="0"/>
                        <a:t>Sobel</a:t>
                      </a:r>
                      <a:endParaRPr lang="en-US" sz="1050" b="1" dirty="0"/>
                    </a:p>
                  </a:txBody>
                  <a:tcPr anchor="ctr"/>
                </a:tc>
                <a:tc>
                  <a:txBody>
                    <a:bodyPr/>
                    <a:lstStyle/>
                    <a:p>
                      <a:r>
                        <a:rPr lang="en-US" sz="1050" b="1" dirty="0" smtClean="0"/>
                        <a:t>935 FPS @ VGA</a:t>
                      </a:r>
                      <a:endParaRPr lang="en-US" sz="1050" b="1" dirty="0"/>
                    </a:p>
                  </a:txBody>
                  <a:tcPr anchor="ctr"/>
                </a:tc>
                <a:tc>
                  <a:txBody>
                    <a:bodyPr/>
                    <a:lstStyle/>
                    <a:p>
                      <a:r>
                        <a:rPr lang="en-US" sz="1050" b="1" dirty="0" smtClean="0"/>
                        <a:t>896 FPS @ VGA</a:t>
                      </a:r>
                      <a:endParaRPr lang="en-US" sz="1050" b="1" dirty="0"/>
                    </a:p>
                  </a:txBody>
                  <a:tcPr anchor="ctr"/>
                </a:tc>
                <a:tc>
                  <a:txBody>
                    <a:bodyPr/>
                    <a:lstStyle/>
                    <a:p>
                      <a:r>
                        <a:rPr lang="en-US" sz="1050" b="1" dirty="0" smtClean="0"/>
                        <a:t>814 FPS @ VGA</a:t>
                      </a:r>
                      <a:endParaRPr lang="en-US" sz="1050" b="1" dirty="0"/>
                    </a:p>
                  </a:txBody>
                  <a:tcPr anchor="ctr"/>
                </a:tc>
                <a:tc>
                  <a:txBody>
                    <a:bodyPr/>
                    <a:lstStyle/>
                    <a:p>
                      <a:r>
                        <a:rPr lang="en-US" sz="1050" b="1" dirty="0" smtClean="0"/>
                        <a:t>795 FPS @ VGA</a:t>
                      </a:r>
                      <a:endParaRPr lang="en-US" sz="1050" b="1" dirty="0"/>
                    </a:p>
                  </a:txBody>
                  <a:tcPr anchor="ctr"/>
                </a:tc>
                <a:extLst>
                  <a:ext uri="{0D108BD9-81ED-4DB2-BD59-A6C34878D82A}">
                    <a16:rowId xmlns="" xmlns:a16="http://schemas.microsoft.com/office/drawing/2014/main" val="1912187127"/>
                  </a:ext>
                </a:extLst>
              </a:tr>
            </a:tbl>
          </a:graphicData>
        </a:graphic>
      </p:graphicFrame>
      <p:sp>
        <p:nvSpPr>
          <p:cNvPr id="6" name="Rounded Rectangle 5"/>
          <p:cNvSpPr/>
          <p:nvPr/>
        </p:nvSpPr>
        <p:spPr bwMode="auto">
          <a:xfrm>
            <a:off x="1981200" y="6324600"/>
            <a:ext cx="2438400" cy="457200"/>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b="1" dirty="0">
                <a:solidFill>
                  <a:srgbClr val="000000"/>
                </a:solidFill>
              </a:rPr>
              <a:t>More apps. and info. at poster</a:t>
            </a:r>
            <a:endParaRPr lang="en-US" sz="1400" dirty="0" smtClean="0">
              <a:solidFill>
                <a:srgbClr val="000000"/>
              </a:solidFill>
            </a:endParaRPr>
          </a:p>
        </p:txBody>
      </p:sp>
      <p:graphicFrame>
        <p:nvGraphicFramePr>
          <p:cNvPr id="7" name="Table 6"/>
          <p:cNvGraphicFramePr>
            <a:graphicFrameLocks noGrp="1"/>
          </p:cNvGraphicFramePr>
          <p:nvPr>
            <p:extLst/>
          </p:nvPr>
        </p:nvGraphicFramePr>
        <p:xfrm>
          <a:off x="5227668" y="1488440"/>
          <a:ext cx="1740180" cy="1483360"/>
        </p:xfrm>
        <a:graphic>
          <a:graphicData uri="http://schemas.openxmlformats.org/drawingml/2006/table">
            <a:tbl>
              <a:tblPr firstRow="1" bandRow="1">
                <a:tableStyleId>{5C22544A-7EE6-4342-B048-85BDC9FD1C3A}</a:tableStyleId>
              </a:tblPr>
              <a:tblGrid>
                <a:gridCol w="580060">
                  <a:extLst>
                    <a:ext uri="{9D8B030D-6E8A-4147-A177-3AD203B41FA5}">
                      <a16:colId xmlns="" xmlns:a16="http://schemas.microsoft.com/office/drawing/2014/main" val="20000"/>
                    </a:ext>
                  </a:extLst>
                </a:gridCol>
                <a:gridCol w="580060">
                  <a:extLst>
                    <a:ext uri="{9D8B030D-6E8A-4147-A177-3AD203B41FA5}">
                      <a16:colId xmlns="" xmlns:a16="http://schemas.microsoft.com/office/drawing/2014/main" val="20001"/>
                    </a:ext>
                  </a:extLst>
                </a:gridCol>
                <a:gridCol w="580060">
                  <a:extLst>
                    <a:ext uri="{9D8B030D-6E8A-4147-A177-3AD203B41FA5}">
                      <a16:colId xmlns="" xmlns:a16="http://schemas.microsoft.com/office/drawing/2014/main" val="20002"/>
                    </a:ext>
                  </a:extLst>
                </a:gridCol>
              </a:tblGrid>
              <a:tr h="370840">
                <a:tc>
                  <a:txBody>
                    <a:bodyPr/>
                    <a:lstStyle/>
                    <a:p>
                      <a:endParaRPr lang="en-US" dirty="0"/>
                    </a:p>
                  </a:txBody>
                  <a:tcPr/>
                </a:tc>
                <a:tc>
                  <a:txBody>
                    <a:bodyPr/>
                    <a:lstStyle/>
                    <a:p>
                      <a:r>
                        <a:rPr lang="en-US" sz="1200" dirty="0" smtClean="0"/>
                        <a:t>CAPI</a:t>
                      </a:r>
                      <a:endParaRPr lang="en-US" sz="1200" dirty="0"/>
                    </a:p>
                  </a:txBody>
                  <a:tcPr/>
                </a:tc>
                <a:tc>
                  <a:txBody>
                    <a:bodyPr/>
                    <a:lstStyle/>
                    <a:p>
                      <a:r>
                        <a:rPr lang="en-US" sz="1200" dirty="0" err="1" smtClean="0"/>
                        <a:t>PCIe</a:t>
                      </a:r>
                      <a:endParaRPr lang="en-US" sz="1200" dirty="0"/>
                    </a:p>
                  </a:txBody>
                  <a:tcPr/>
                </a:tc>
                <a:extLst>
                  <a:ext uri="{0D108BD9-81ED-4DB2-BD59-A6C34878D82A}">
                    <a16:rowId xmlns="" xmlns:a16="http://schemas.microsoft.com/office/drawing/2014/main" val="10000"/>
                  </a:ext>
                </a:extLst>
              </a:tr>
              <a:tr h="370840">
                <a:tc>
                  <a:txBody>
                    <a:bodyPr/>
                    <a:lstStyle/>
                    <a:p>
                      <a:r>
                        <a:rPr lang="en-US" sz="1050" dirty="0" smtClean="0"/>
                        <a:t>SURF</a:t>
                      </a:r>
                      <a:endParaRPr lang="en-US" sz="1050" dirty="0"/>
                    </a:p>
                  </a:txBody>
                  <a:tcPr/>
                </a:tc>
                <a:tc>
                  <a:txBody>
                    <a:bodyPr/>
                    <a:lstStyle/>
                    <a:p>
                      <a:pPr algn="ctr"/>
                      <a:r>
                        <a:rPr lang="en-US" sz="1200" dirty="0" smtClean="0"/>
                        <a:t>286 </a:t>
                      </a:r>
                      <a:endParaRPr lang="en-US" sz="1200" dirty="0"/>
                    </a:p>
                  </a:txBody>
                  <a:tcPr/>
                </a:tc>
                <a:tc>
                  <a:txBody>
                    <a:bodyPr/>
                    <a:lstStyle/>
                    <a:p>
                      <a:pPr algn="ctr"/>
                      <a:r>
                        <a:rPr lang="en-US" sz="1200" dirty="0" smtClean="0"/>
                        <a:t>301</a:t>
                      </a:r>
                      <a:endParaRPr lang="en-US" sz="1200" dirty="0"/>
                    </a:p>
                  </a:txBody>
                  <a:tcPr/>
                </a:tc>
                <a:extLst>
                  <a:ext uri="{0D108BD9-81ED-4DB2-BD59-A6C34878D82A}">
                    <a16:rowId xmlns="" xmlns:a16="http://schemas.microsoft.com/office/drawing/2014/main" val="10001"/>
                  </a:ext>
                </a:extLst>
              </a:tr>
              <a:tr h="370840">
                <a:tc>
                  <a:txBody>
                    <a:bodyPr/>
                    <a:lstStyle/>
                    <a:p>
                      <a:r>
                        <a:rPr lang="en-US" sz="1050" dirty="0" smtClean="0"/>
                        <a:t>Canny</a:t>
                      </a:r>
                      <a:endParaRPr lang="en-US" sz="1050" dirty="0"/>
                    </a:p>
                  </a:txBody>
                  <a:tcPr/>
                </a:tc>
                <a:tc>
                  <a:txBody>
                    <a:bodyPr/>
                    <a:lstStyle/>
                    <a:p>
                      <a:pPr algn="ctr"/>
                      <a:r>
                        <a:rPr lang="en-US" sz="1200" dirty="0" smtClean="0"/>
                        <a:t>213</a:t>
                      </a:r>
                      <a:endParaRPr lang="en-US" sz="1200" dirty="0"/>
                    </a:p>
                  </a:txBody>
                  <a:tcPr/>
                </a:tc>
                <a:tc>
                  <a:txBody>
                    <a:bodyPr/>
                    <a:lstStyle/>
                    <a:p>
                      <a:pPr algn="ctr"/>
                      <a:r>
                        <a:rPr lang="en-US" sz="1200" dirty="0" smtClean="0"/>
                        <a:t>277</a:t>
                      </a:r>
                      <a:endParaRPr lang="en-US" sz="1200" dirty="0"/>
                    </a:p>
                  </a:txBody>
                  <a:tcPr/>
                </a:tc>
                <a:extLst>
                  <a:ext uri="{0D108BD9-81ED-4DB2-BD59-A6C34878D82A}">
                    <a16:rowId xmlns="" xmlns:a16="http://schemas.microsoft.com/office/drawing/2014/main" val="10002"/>
                  </a:ext>
                </a:extLst>
              </a:tr>
              <a:tr h="370840">
                <a:tc>
                  <a:txBody>
                    <a:bodyPr/>
                    <a:lstStyle/>
                    <a:p>
                      <a:r>
                        <a:rPr lang="en-US" sz="1050" dirty="0" err="1" smtClean="0"/>
                        <a:t>Sobel</a:t>
                      </a:r>
                      <a:endParaRPr lang="en-US" sz="1050" dirty="0"/>
                    </a:p>
                  </a:txBody>
                  <a:tcPr/>
                </a:tc>
                <a:tc>
                  <a:txBody>
                    <a:bodyPr/>
                    <a:lstStyle/>
                    <a:p>
                      <a:pPr algn="ctr"/>
                      <a:r>
                        <a:rPr lang="en-US" sz="1200" dirty="0" smtClean="0"/>
                        <a:t>288</a:t>
                      </a:r>
                      <a:endParaRPr lang="en-US" sz="1200" dirty="0"/>
                    </a:p>
                  </a:txBody>
                  <a:tcPr/>
                </a:tc>
                <a:tc>
                  <a:txBody>
                    <a:bodyPr/>
                    <a:lstStyle/>
                    <a:p>
                      <a:pPr algn="ctr"/>
                      <a:r>
                        <a:rPr lang="en-US" sz="1200" dirty="0" smtClean="0"/>
                        <a:t>319</a:t>
                      </a:r>
                      <a:endParaRPr lang="en-US" sz="1200" dirty="0"/>
                    </a:p>
                  </a:txBody>
                  <a:tcPr/>
                </a:tc>
                <a:extLst>
                  <a:ext uri="{0D108BD9-81ED-4DB2-BD59-A6C34878D82A}">
                    <a16:rowId xmlns="" xmlns:a16="http://schemas.microsoft.com/office/drawing/2014/main" val="10003"/>
                  </a:ext>
                </a:extLst>
              </a:tr>
            </a:tbl>
          </a:graphicData>
        </a:graphic>
      </p:graphicFrame>
      <p:sp>
        <p:nvSpPr>
          <p:cNvPr id="52" name="Rounded Rectangle 51"/>
          <p:cNvSpPr/>
          <p:nvPr/>
        </p:nvSpPr>
        <p:spPr bwMode="auto">
          <a:xfrm>
            <a:off x="5242329" y="914400"/>
            <a:ext cx="1654543" cy="457200"/>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b="1" dirty="0" smtClean="0">
                <a:solidFill>
                  <a:srgbClr val="000000"/>
                </a:solidFill>
              </a:rPr>
              <a:t>Fmax for OpenCL w/ CAPI (MHz)</a:t>
            </a:r>
            <a:endParaRPr lang="en-US" sz="1400" dirty="0" smtClean="0">
              <a:solidFill>
                <a:srgbClr val="000000"/>
              </a:solidFill>
            </a:endParaRPr>
          </a:p>
        </p:txBody>
      </p:sp>
    </p:spTree>
    <p:extLst>
      <p:ext uri="{BB962C8B-B14F-4D97-AF65-F5344CB8AC3E}">
        <p14:creationId xmlns:p14="http://schemas.microsoft.com/office/powerpoint/2010/main" val="128202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33900"/>
            <a:ext cx="3657600" cy="16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bwMode="auto">
          <a:xfrm>
            <a:off x="0" y="3221044"/>
            <a:ext cx="966192" cy="1377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0" name="Rectangle 7"/>
          <p:cNvSpPr/>
          <p:nvPr/>
        </p:nvSpPr>
        <p:spPr bwMode="auto">
          <a:xfrm>
            <a:off x="4616013" y="1086644"/>
            <a:ext cx="4418262" cy="5044893"/>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grpSp>
        <p:nvGrpSpPr>
          <p:cNvPr id="6" name="Group 18"/>
          <p:cNvGrpSpPr/>
          <p:nvPr/>
        </p:nvGrpSpPr>
        <p:grpSpPr>
          <a:xfrm rot="16200000">
            <a:off x="-192382" y="4919601"/>
            <a:ext cx="1350956" cy="813792"/>
            <a:chOff x="6749612" y="0"/>
            <a:chExt cx="2394388" cy="1600200"/>
          </a:xfrm>
        </p:grpSpPr>
        <p:sp>
          <p:nvSpPr>
            <p:cNvPr id="12" name="Rectangle 23"/>
            <p:cNvSpPr/>
            <p:nvPr/>
          </p:nvSpPr>
          <p:spPr bwMode="auto">
            <a:xfrm>
              <a:off x="6749612" y="0"/>
              <a:ext cx="2394388" cy="1600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11" name="Group 24"/>
            <p:cNvGrpSpPr/>
            <p:nvPr/>
          </p:nvGrpSpPr>
          <p:grpSpPr>
            <a:xfrm>
              <a:off x="6853835" y="172330"/>
              <a:ext cx="2061565" cy="1427870"/>
              <a:chOff x="6520711" y="404846"/>
              <a:chExt cx="2061565" cy="1427870"/>
            </a:xfrm>
          </p:grpSpPr>
          <p:pic>
            <p:nvPicPr>
              <p:cNvPr id="1030" name="Picture 6" descr="http://www.mechanical-toys.com/Images/gears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549315"/>
                <a:ext cx="1956403" cy="12834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6"/>
              <p:cNvSpPr/>
              <p:nvPr/>
            </p:nvSpPr>
            <p:spPr>
              <a:xfrm rot="18226991">
                <a:off x="6675344" y="610999"/>
                <a:ext cx="1066800" cy="1376066"/>
              </a:xfrm>
              <a:prstGeom prst="rect">
                <a:avLst/>
              </a:prstGeom>
              <a:noFill/>
            </p:spPr>
            <p:txBody>
              <a:bodyPr wrap="square" lIns="91440" tIns="45720" rIns="91440" bIns="45720">
                <a:prstTxWarp prst="textArchUp">
                  <a:avLst>
                    <a:gd name="adj" fmla="val 7664946"/>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100" b="1" cap="none" spc="0" dirty="0" smtClean="0">
                    <a:ln w="11430"/>
                    <a:solidFill>
                      <a:schemeClr val="accent6">
                        <a:lumMod val="40000"/>
                        <a:lumOff val="60000"/>
                      </a:schemeClr>
                    </a:solidFill>
                    <a:effectLst>
                      <a:outerShdw blurRad="50800" dist="39000" dir="5460000" algn="tl">
                        <a:srgbClr val="000000">
                          <a:alpha val="38000"/>
                        </a:srgbClr>
                      </a:outerShdw>
                    </a:effectLst>
                  </a:rPr>
                  <a:t>Productivity</a:t>
                </a:r>
                <a:endParaRPr lang="en-US" sz="1100" b="1" cap="none" spc="0" dirty="0">
                  <a:ln w="11430"/>
                  <a:solidFill>
                    <a:schemeClr val="accent6">
                      <a:lumMod val="40000"/>
                      <a:lumOff val="60000"/>
                    </a:schemeClr>
                  </a:solidFill>
                  <a:effectLst>
                    <a:outerShdw blurRad="50800" dist="39000" dir="5460000" algn="tl">
                      <a:srgbClr val="000000">
                        <a:alpha val="38000"/>
                      </a:srgbClr>
                    </a:outerShdw>
                  </a:effectLst>
                </a:endParaRPr>
              </a:p>
            </p:txBody>
          </p:sp>
          <p:sp>
            <p:nvSpPr>
              <p:cNvPr id="9" name="Rectangle 27"/>
              <p:cNvSpPr/>
              <p:nvPr/>
            </p:nvSpPr>
            <p:spPr>
              <a:xfrm rot="2909494">
                <a:off x="7222448" y="464809"/>
                <a:ext cx="1419791" cy="1299865"/>
              </a:xfrm>
              <a:prstGeom prst="rect">
                <a:avLst/>
              </a:prstGeom>
              <a:noFill/>
            </p:spPr>
            <p:txBody>
              <a:bodyPr wrap="none" lIns="91440" tIns="45720" rIns="91440" bIns="45720">
                <a:prstTxWarp prst="textArchUp">
                  <a:avLst>
                    <a:gd name="adj" fmla="val 8615386"/>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600" b="1" cap="none" spc="0" dirty="0" smtClean="0">
                    <a:ln w="11430"/>
                    <a:solidFill>
                      <a:srgbClr val="FFFF00"/>
                    </a:solidFill>
                    <a:effectLst>
                      <a:outerShdw blurRad="50800" dist="39000" dir="5460000" algn="tl">
                        <a:srgbClr val="000000">
                          <a:alpha val="38000"/>
                        </a:srgbClr>
                      </a:outerShdw>
                    </a:effectLst>
                  </a:rPr>
                  <a:t>Performance</a:t>
                </a:r>
                <a:endParaRPr lang="en-US" sz="1600" b="1" cap="none" spc="0" dirty="0">
                  <a:ln w="11430"/>
                  <a:solidFill>
                    <a:srgbClr val="FFFF00"/>
                  </a:solidFill>
                  <a:effectLst>
                    <a:outerShdw blurRad="50800" dist="39000" dir="5460000" algn="tl">
                      <a:srgbClr val="000000">
                        <a:alpha val="38000"/>
                      </a:srgbClr>
                    </a:outerShdw>
                  </a:effectLst>
                </a:endParaRPr>
              </a:p>
            </p:txBody>
          </p:sp>
        </p:grpSp>
      </p:grpSp>
      <p:sp>
        <p:nvSpPr>
          <p:cNvPr id="2" name="Title 1"/>
          <p:cNvSpPr>
            <a:spLocks noGrp="1"/>
          </p:cNvSpPr>
          <p:nvPr>
            <p:ph type="title"/>
          </p:nvPr>
        </p:nvSpPr>
        <p:spPr/>
        <p:txBody>
          <a:bodyPr/>
          <a:lstStyle/>
          <a:p>
            <a:r>
              <a:rPr lang="en-US" dirty="0" smtClean="0"/>
              <a:t>P1: App &amp; HLS Studies</a:t>
            </a:r>
            <a:endParaRPr lang="en-US" dirty="0"/>
          </a:p>
        </p:txBody>
      </p:sp>
      <p:sp>
        <p:nvSpPr>
          <p:cNvPr id="3" name="Content Placeholder 2"/>
          <p:cNvSpPr>
            <a:spLocks noGrp="1"/>
          </p:cNvSpPr>
          <p:nvPr>
            <p:ph idx="1"/>
          </p:nvPr>
        </p:nvSpPr>
        <p:spPr>
          <a:xfrm>
            <a:off x="228600" y="1112348"/>
            <a:ext cx="4419600" cy="3529612"/>
          </a:xfrm>
        </p:spPr>
        <p:txBody>
          <a:bodyPr>
            <a:normAutofit fontScale="70000" lnSpcReduction="20000"/>
          </a:bodyPr>
          <a:lstStyle/>
          <a:p>
            <a:r>
              <a:rPr lang="en-US" dirty="0" smtClean="0"/>
              <a:t>HT-vs-HDL study goals</a:t>
            </a:r>
          </a:p>
          <a:p>
            <a:pPr lvl="1"/>
            <a:r>
              <a:rPr lang="en-US" dirty="0" smtClean="0"/>
              <a:t>Evaluate HT in terms of performance </a:t>
            </a:r>
            <a:r>
              <a:rPr lang="en-US" dirty="0"/>
              <a:t>and </a:t>
            </a:r>
            <a:r>
              <a:rPr lang="en-US" dirty="0" smtClean="0"/>
              <a:t>productivity</a:t>
            </a:r>
          </a:p>
          <a:p>
            <a:pPr lvl="1"/>
            <a:r>
              <a:rPr lang="en-US" dirty="0" smtClean="0"/>
              <a:t>Compare against </a:t>
            </a:r>
            <a:r>
              <a:rPr lang="en-US" dirty="0"/>
              <a:t>optimized HDL </a:t>
            </a:r>
            <a:r>
              <a:rPr lang="en-US" dirty="0" smtClean="0"/>
              <a:t>designs of three distinctive kernels</a:t>
            </a:r>
          </a:p>
          <a:p>
            <a:r>
              <a:rPr lang="en-US" dirty="0" smtClean="0"/>
              <a:t>Progress </a:t>
            </a:r>
            <a:endParaRPr lang="en-US" dirty="0"/>
          </a:p>
          <a:p>
            <a:pPr lvl="1"/>
            <a:r>
              <a:rPr lang="en-US" dirty="0"/>
              <a:t>HT designs achieve </a:t>
            </a:r>
            <a:r>
              <a:rPr lang="en-US" dirty="0">
                <a:solidFill>
                  <a:srgbClr val="1E3BB0"/>
                </a:solidFill>
              </a:rPr>
              <a:t>&gt;80% </a:t>
            </a:r>
            <a:r>
              <a:rPr lang="en-US" dirty="0"/>
              <a:t>performance of optimized </a:t>
            </a:r>
            <a:r>
              <a:rPr lang="en-US" dirty="0" smtClean="0"/>
              <a:t>HDLs</a:t>
            </a:r>
            <a:endParaRPr lang="en-US" dirty="0"/>
          </a:p>
          <a:p>
            <a:pPr lvl="1"/>
            <a:r>
              <a:rPr lang="en-US" dirty="0"/>
              <a:t>Nearly </a:t>
            </a:r>
            <a:r>
              <a:rPr lang="en-US" dirty="0">
                <a:solidFill>
                  <a:srgbClr val="1E3BB0"/>
                </a:solidFill>
              </a:rPr>
              <a:t>an </a:t>
            </a:r>
            <a:r>
              <a:rPr lang="en-US" dirty="0" smtClean="0">
                <a:solidFill>
                  <a:srgbClr val="1E3BB0"/>
                </a:solidFill>
              </a:rPr>
              <a:t>order </a:t>
            </a:r>
            <a:r>
              <a:rPr lang="en-US" dirty="0">
                <a:solidFill>
                  <a:srgbClr val="1E3BB0"/>
                </a:solidFill>
              </a:rPr>
              <a:t>of magnitude</a:t>
            </a:r>
            <a:r>
              <a:rPr lang="en-US" dirty="0"/>
              <a:t> productivity </a:t>
            </a:r>
            <a:r>
              <a:rPr lang="en-US" dirty="0" smtClean="0"/>
              <a:t>improvement</a:t>
            </a:r>
          </a:p>
          <a:p>
            <a:r>
              <a:rPr lang="en-US" i="1" dirty="0" smtClean="0"/>
              <a:t>CAW15 plans</a:t>
            </a:r>
            <a:endParaRPr lang="en-US" i="1" dirty="0" smtClean="0"/>
          </a:p>
          <a:p>
            <a:pPr lvl="1"/>
            <a:r>
              <a:rPr lang="en-US" dirty="0" smtClean="0"/>
              <a:t>Explore further optimizations of the kernels using HT toolset</a:t>
            </a:r>
            <a:endParaRPr lang="en-US" dirty="0"/>
          </a:p>
        </p:txBody>
      </p:sp>
      <p:sp>
        <p:nvSpPr>
          <p:cNvPr id="4" name="Slide Number Placeholder 3"/>
          <p:cNvSpPr>
            <a:spLocks noGrp="1"/>
          </p:cNvSpPr>
          <p:nvPr>
            <p:ph type="sldNum" sz="quarter" idx="10"/>
          </p:nvPr>
        </p:nvSpPr>
        <p:spPr/>
        <p:txBody>
          <a:bodyPr/>
          <a:lstStyle/>
          <a:p>
            <a:pPr>
              <a:defRPr/>
            </a:pPr>
            <a:fld id="{81CDB180-F93F-440A-8193-8CC661418732}" type="slidenum">
              <a:rPr lang="en-US" altLang="en-US" smtClean="0"/>
              <a:pPr>
                <a:defRPr/>
              </a:pPr>
              <a:t>6</a:t>
            </a:fld>
            <a:endParaRPr lang="en-US" altLang="en-US"/>
          </a:p>
        </p:txBody>
      </p:sp>
      <p:pic>
        <p:nvPicPr>
          <p:cNvPr id="8" name="Picture 7" descr="FNAL-Logo-NAL-Blue.jpg"/>
          <p:cNvPicPr>
            <a:picLocks noChangeAspect="1"/>
          </p:cNvPicPr>
          <p:nvPr/>
        </p:nvPicPr>
        <p:blipFill>
          <a:blip r:embed="rId5"/>
          <a:stretch>
            <a:fillRect/>
          </a:stretch>
        </p:blipFill>
        <p:spPr>
          <a:xfrm>
            <a:off x="6566220" y="5763610"/>
            <a:ext cx="2466975" cy="344309"/>
          </a:xfrm>
          <a:prstGeom prst="rect">
            <a:avLst/>
          </a:prstGeom>
        </p:spPr>
      </p:pic>
      <p:pic>
        <p:nvPicPr>
          <p:cNvPr id="10" name="Picture 9" descr="Xilinx_productvivado.jpg"/>
          <p:cNvPicPr>
            <a:picLocks noChangeAspect="1"/>
          </p:cNvPicPr>
          <p:nvPr/>
        </p:nvPicPr>
        <p:blipFill>
          <a:blip r:embed="rId6"/>
          <a:stretch>
            <a:fillRect/>
          </a:stretch>
        </p:blipFill>
        <p:spPr>
          <a:xfrm>
            <a:off x="8145433" y="1002095"/>
            <a:ext cx="888842" cy="622148"/>
          </a:xfrm>
          <a:prstGeom prst="rect">
            <a:avLst/>
          </a:prstGeom>
        </p:spPr>
      </p:pic>
      <p:sp>
        <p:nvSpPr>
          <p:cNvPr id="25" name="Rounded Rectangle 24"/>
          <p:cNvSpPr/>
          <p:nvPr/>
        </p:nvSpPr>
        <p:spPr bwMode="auto">
          <a:xfrm>
            <a:off x="1981200" y="6279222"/>
            <a:ext cx="2209800" cy="457200"/>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t>More </a:t>
            </a:r>
            <a:r>
              <a:rPr lang="en-US" sz="1200" b="1" dirty="0" smtClean="0"/>
              <a:t>info. and results at poster session</a:t>
            </a:r>
            <a:endParaRPr kumimoji="0" lang="en-US" sz="1400" b="0" i="0" u="none" strike="noStrike" cap="none" normalizeH="0" baseline="0" dirty="0" smtClean="0">
              <a:ln>
                <a:noFill/>
              </a:ln>
              <a:solidFill>
                <a:schemeClr val="tx1"/>
              </a:solidFill>
              <a:effectLst/>
              <a:latin typeface="Arial" charset="0"/>
              <a:cs typeface="Arial" charset="0"/>
            </a:endParaRPr>
          </a:p>
        </p:txBody>
      </p:sp>
      <p:sp>
        <p:nvSpPr>
          <p:cNvPr id="18" name="Content Placeholder 2"/>
          <p:cNvSpPr txBox="1">
            <a:spLocks/>
          </p:cNvSpPr>
          <p:nvPr/>
        </p:nvSpPr>
        <p:spPr bwMode="auto">
          <a:xfrm>
            <a:off x="4625163" y="1086644"/>
            <a:ext cx="4427567" cy="4018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r>
              <a:rPr lang="en-US" kern="0" dirty="0">
                <a:solidFill>
                  <a:srgbClr val="1E3BB0"/>
                </a:solidFill>
              </a:rPr>
              <a:t>CMS</a:t>
            </a:r>
            <a:r>
              <a:rPr lang="en-US" kern="0" dirty="0"/>
              <a:t> Level-1 Muon trigger</a:t>
            </a:r>
          </a:p>
          <a:p>
            <a:pPr marL="0" indent="339725">
              <a:buNone/>
            </a:pPr>
            <a:r>
              <a:rPr lang="en-US" kern="0" dirty="0">
                <a:solidFill>
                  <a:srgbClr val="1E3BB0"/>
                </a:solidFill>
              </a:rPr>
              <a:t>C</a:t>
            </a:r>
            <a:r>
              <a:rPr lang="en-US" kern="0" dirty="0"/>
              <a:t>ompact </a:t>
            </a:r>
            <a:r>
              <a:rPr lang="en-US" kern="0" dirty="0" err="1">
                <a:solidFill>
                  <a:srgbClr val="1E3BB0"/>
                </a:solidFill>
              </a:rPr>
              <a:t>M</a:t>
            </a:r>
            <a:r>
              <a:rPr lang="en-US" kern="0" dirty="0" err="1"/>
              <a:t>uon</a:t>
            </a:r>
            <a:r>
              <a:rPr lang="en-US" kern="0" dirty="0"/>
              <a:t> </a:t>
            </a:r>
            <a:r>
              <a:rPr lang="en-US" kern="0" dirty="0">
                <a:solidFill>
                  <a:srgbClr val="1E3BB0"/>
                </a:solidFill>
              </a:rPr>
              <a:t>S</a:t>
            </a:r>
            <a:r>
              <a:rPr lang="en-US" kern="0" dirty="0"/>
              <a:t>olenoid</a:t>
            </a:r>
          </a:p>
          <a:p>
            <a:pPr lvl="1"/>
            <a:r>
              <a:rPr lang="en-US" kern="0" dirty="0"/>
              <a:t>System for measuring &amp; detecting </a:t>
            </a:r>
            <a:r>
              <a:rPr lang="en-US" kern="0" dirty="0" err="1"/>
              <a:t>muons</a:t>
            </a:r>
            <a:r>
              <a:rPr lang="en-US" kern="0" dirty="0"/>
              <a:t> created from proton collisions </a:t>
            </a:r>
          </a:p>
          <a:p>
            <a:r>
              <a:rPr lang="en-US" kern="0" dirty="0"/>
              <a:t>Goals</a:t>
            </a:r>
          </a:p>
          <a:p>
            <a:pPr lvl="1"/>
            <a:r>
              <a:rPr lang="en-US" kern="0" dirty="0"/>
              <a:t>Accelerate L1 trigger algorithm on </a:t>
            </a:r>
            <a:r>
              <a:rPr lang="en-US" kern="0" dirty="0" err="1"/>
              <a:t>Virtex</a:t>
            </a:r>
            <a:r>
              <a:rPr lang="en-US" kern="0" dirty="0"/>
              <a:t> 7 FPGA</a:t>
            </a:r>
          </a:p>
          <a:p>
            <a:pPr lvl="2"/>
            <a:r>
              <a:rPr lang="en-US" kern="0" dirty="0"/>
              <a:t>Real-time data rate reduction algorithm for Large Hadron Collider at CERN</a:t>
            </a:r>
          </a:p>
          <a:p>
            <a:pPr lvl="1"/>
            <a:r>
              <a:rPr lang="en-US" kern="0" dirty="0"/>
              <a:t>Develop HLS model for simulation and corresponding RTL implementation</a:t>
            </a:r>
          </a:p>
          <a:p>
            <a:r>
              <a:rPr lang="en-US" kern="0" dirty="0"/>
              <a:t>Progress</a:t>
            </a:r>
          </a:p>
          <a:p>
            <a:pPr lvl="1"/>
            <a:r>
              <a:rPr lang="en-US" kern="0" dirty="0"/>
              <a:t>Exploring </a:t>
            </a:r>
            <a:r>
              <a:rPr lang="en-US" kern="0" dirty="0" err="1"/>
              <a:t>OpenCL</a:t>
            </a:r>
            <a:r>
              <a:rPr lang="en-US" kern="0" dirty="0"/>
              <a:t> &amp; </a:t>
            </a:r>
            <a:r>
              <a:rPr lang="en-US" kern="0" dirty="0" err="1"/>
              <a:t>Vivado</a:t>
            </a:r>
            <a:r>
              <a:rPr lang="en-US" kern="0" dirty="0"/>
              <a:t> HLS for high-level synthesis &amp; verification</a:t>
            </a:r>
          </a:p>
        </p:txBody>
      </p:sp>
      <p:sp>
        <p:nvSpPr>
          <p:cNvPr id="21" name="Content Placeholder 2"/>
          <p:cNvSpPr txBox="1">
            <a:spLocks/>
          </p:cNvSpPr>
          <p:nvPr/>
        </p:nvSpPr>
        <p:spPr bwMode="auto">
          <a:xfrm>
            <a:off x="4419600" y="4874626"/>
            <a:ext cx="4417166" cy="1034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0" indent="339725">
              <a:buNone/>
            </a:pPr>
            <a:r>
              <a:rPr lang="en-US" i="1" kern="0" dirty="0"/>
              <a:t>CAW15 plans</a:t>
            </a:r>
          </a:p>
          <a:p>
            <a:pPr lvl="1"/>
            <a:r>
              <a:rPr lang="en-US" kern="0" dirty="0"/>
              <a:t>Identify &amp; implement key modules of the algorithm efficaciously </a:t>
            </a:r>
            <a:r>
              <a:rPr lang="en-US" kern="0" dirty="0" smtClean="0"/>
              <a:t>using </a:t>
            </a:r>
            <a:r>
              <a:rPr lang="en-US" kern="0" dirty="0"/>
              <a:t>HLS</a:t>
            </a:r>
          </a:p>
        </p:txBody>
      </p:sp>
    </p:spTree>
    <p:extLst>
      <p:ext uri="{BB962C8B-B14F-4D97-AF65-F5344CB8AC3E}">
        <p14:creationId xmlns:p14="http://schemas.microsoft.com/office/powerpoint/2010/main" val="178309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fade">
                                      <p:cBhvr>
                                        <p:cTn id="34" dur="500"/>
                                        <p:tgtEl>
                                          <p:spTgt spid="20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Effect transition="in" filter="fade">
                                      <p:cBhvr>
                                        <p:cTn id="45" dur="500"/>
                                        <p:tgtEl>
                                          <p:spTgt spid="18">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xEl>
                                              <p:pRg st="1" end="1"/>
                                            </p:txEl>
                                          </p:spTgt>
                                        </p:tgtEl>
                                        <p:attrNameLst>
                                          <p:attrName>style.visibility</p:attrName>
                                        </p:attrNameLst>
                                      </p:cBhvr>
                                      <p:to>
                                        <p:strVal val="visible"/>
                                      </p:to>
                                    </p:set>
                                    <p:animEffect transition="in" filter="fade">
                                      <p:cBhvr>
                                        <p:cTn id="48" dur="500"/>
                                        <p:tgtEl>
                                          <p:spTgt spid="18">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xEl>
                                              <p:pRg st="2" end="2"/>
                                            </p:txEl>
                                          </p:spTgt>
                                        </p:tgtEl>
                                        <p:attrNameLst>
                                          <p:attrName>style.visibility</p:attrName>
                                        </p:attrNameLst>
                                      </p:cBhvr>
                                      <p:to>
                                        <p:strVal val="visible"/>
                                      </p:to>
                                    </p:set>
                                    <p:animEffect transition="in" filter="fade">
                                      <p:cBhvr>
                                        <p:cTn id="51" dur="500"/>
                                        <p:tgtEl>
                                          <p:spTgt spid="18">
                                            <p:txEl>
                                              <p:pRg st="2" end="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3" end="3"/>
                                            </p:txEl>
                                          </p:spTgt>
                                        </p:tgtEl>
                                        <p:attrNameLst>
                                          <p:attrName>style.visibility</p:attrName>
                                        </p:attrNameLst>
                                      </p:cBhvr>
                                      <p:to>
                                        <p:strVal val="visible"/>
                                      </p:to>
                                    </p:set>
                                    <p:animEffect transition="in" filter="fade">
                                      <p:cBhvr>
                                        <p:cTn id="54" dur="500"/>
                                        <p:tgtEl>
                                          <p:spTgt spid="18">
                                            <p:txEl>
                                              <p:pRg st="3" end="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xEl>
                                              <p:pRg st="4" end="4"/>
                                            </p:txEl>
                                          </p:spTgt>
                                        </p:tgtEl>
                                        <p:attrNameLst>
                                          <p:attrName>style.visibility</p:attrName>
                                        </p:attrNameLst>
                                      </p:cBhvr>
                                      <p:to>
                                        <p:strVal val="visible"/>
                                      </p:to>
                                    </p:set>
                                    <p:animEffect transition="in" filter="fade">
                                      <p:cBhvr>
                                        <p:cTn id="57" dur="500"/>
                                        <p:tgtEl>
                                          <p:spTgt spid="18">
                                            <p:txEl>
                                              <p:pRg st="4" end="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xEl>
                                              <p:pRg st="5" end="5"/>
                                            </p:txEl>
                                          </p:spTgt>
                                        </p:tgtEl>
                                        <p:attrNameLst>
                                          <p:attrName>style.visibility</p:attrName>
                                        </p:attrNameLst>
                                      </p:cBhvr>
                                      <p:to>
                                        <p:strVal val="visible"/>
                                      </p:to>
                                    </p:set>
                                    <p:animEffect transition="in" filter="fade">
                                      <p:cBhvr>
                                        <p:cTn id="60" dur="500"/>
                                        <p:tgtEl>
                                          <p:spTgt spid="18">
                                            <p:txEl>
                                              <p:pRg st="5" end="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xEl>
                                              <p:pRg st="6" end="6"/>
                                            </p:txEl>
                                          </p:spTgt>
                                        </p:tgtEl>
                                        <p:attrNameLst>
                                          <p:attrName>style.visibility</p:attrName>
                                        </p:attrNameLst>
                                      </p:cBhvr>
                                      <p:to>
                                        <p:strVal val="visible"/>
                                      </p:to>
                                    </p:set>
                                    <p:animEffect transition="in" filter="fade">
                                      <p:cBhvr>
                                        <p:cTn id="63" dur="500"/>
                                        <p:tgtEl>
                                          <p:spTgt spid="18">
                                            <p:txEl>
                                              <p:pRg st="6" end="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xEl>
                                              <p:pRg st="7" end="7"/>
                                            </p:txEl>
                                          </p:spTgt>
                                        </p:tgtEl>
                                        <p:attrNameLst>
                                          <p:attrName>style.visibility</p:attrName>
                                        </p:attrNameLst>
                                      </p:cBhvr>
                                      <p:to>
                                        <p:strVal val="visible"/>
                                      </p:to>
                                    </p:set>
                                    <p:animEffect transition="in" filter="fade">
                                      <p:cBhvr>
                                        <p:cTn id="66" dur="500"/>
                                        <p:tgtEl>
                                          <p:spTgt spid="18">
                                            <p:txEl>
                                              <p:pRg st="7" end="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xEl>
                                              <p:pRg st="8" end="8"/>
                                            </p:txEl>
                                          </p:spTgt>
                                        </p:tgtEl>
                                        <p:attrNameLst>
                                          <p:attrName>style.visibility</p:attrName>
                                        </p:attrNameLst>
                                      </p:cBhvr>
                                      <p:to>
                                        <p:strVal val="visible"/>
                                      </p:to>
                                    </p:set>
                                    <p:animEffect transition="in" filter="fade">
                                      <p:cBhvr>
                                        <p:cTn id="69" dur="500"/>
                                        <p:tgtEl>
                                          <p:spTgt spid="18">
                                            <p:txEl>
                                              <p:pRg st="8" end="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xEl>
                                              <p:pRg st="0" end="0"/>
                                            </p:txEl>
                                          </p:spTgt>
                                        </p:tgtEl>
                                        <p:attrNameLst>
                                          <p:attrName>style.visibility</p:attrName>
                                        </p:attrNameLst>
                                      </p:cBhvr>
                                      <p:to>
                                        <p:strVal val="visible"/>
                                      </p:to>
                                    </p:set>
                                    <p:animEffect transition="in" filter="fade">
                                      <p:cBhvr>
                                        <p:cTn id="72" dur="500"/>
                                        <p:tgtEl>
                                          <p:spTgt spid="21">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Effect transition="in" filter="fade">
                                      <p:cBhvr>
                                        <p:cTn id="75" dur="500"/>
                                        <p:tgtEl>
                                          <p:spTgt spid="21">
                                            <p:txEl>
                                              <p:pRg st="1" end="1"/>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uiExpand="1" build="p"/>
      <p:bldP spid="25" grpId="0" animBg="1"/>
      <p:bldP spid="18" grpId="0" build="p"/>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p:nvPr/>
        </p:nvSpPr>
        <p:spPr bwMode="auto">
          <a:xfrm>
            <a:off x="0" y="1066800"/>
            <a:ext cx="4549420" cy="5083372"/>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sp>
        <p:nvSpPr>
          <p:cNvPr id="36" name="Slide Number Placeholder 3"/>
          <p:cNvSpPr>
            <a:spLocks noGrp="1"/>
          </p:cNvSpPr>
          <p:nvPr>
            <p:ph type="sldNum" sz="quarter" idx="10"/>
          </p:nvPr>
        </p:nvSpPr>
        <p:spPr>
          <a:xfrm>
            <a:off x="3657600" y="6248400"/>
            <a:ext cx="1828800" cy="457200"/>
          </a:xfrm>
        </p:spPr>
        <p:txBody>
          <a:bodyPr/>
          <a:lstStyle/>
          <a:p>
            <a:pPr>
              <a:defRPr/>
            </a:pPr>
            <a:fld id="{81CDB180-F93F-440A-8193-8CC661418732}" type="slidenum">
              <a:rPr lang="en-US" altLang="en-US" smtClean="0"/>
              <a:pPr>
                <a:defRPr/>
              </a:pPr>
              <a:t>7</a:t>
            </a:fld>
            <a:endParaRPr lang="en-US" altLang="en-US" dirty="0"/>
          </a:p>
        </p:txBody>
      </p:sp>
      <p:sp>
        <p:nvSpPr>
          <p:cNvPr id="37" name="Content Placeholder 2"/>
          <p:cNvSpPr txBox="1">
            <a:spLocks/>
          </p:cNvSpPr>
          <p:nvPr/>
        </p:nvSpPr>
        <p:spPr bwMode="auto">
          <a:xfrm>
            <a:off x="4594579" y="906165"/>
            <a:ext cx="4549421" cy="3589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lvl="2"/>
            <a:endParaRPr lang="en-US" sz="200" dirty="0"/>
          </a:p>
          <a:p>
            <a:r>
              <a:rPr lang="en-US" sz="1800" b="1" dirty="0"/>
              <a:t>Progress</a:t>
            </a:r>
            <a:endParaRPr lang="en-US" sz="2000" b="1" dirty="0"/>
          </a:p>
          <a:p>
            <a:pPr lvl="1"/>
            <a:r>
              <a:rPr lang="en-US" sz="1600" dirty="0">
                <a:cs typeface="Arial" panose="020B0604020202020204" pitchFamily="34" charset="0"/>
              </a:rPr>
              <a:t>Conducted initial survey &amp; identified promising simulators with HMC &amp; processor support</a:t>
            </a:r>
          </a:p>
          <a:p>
            <a:pPr lvl="2"/>
            <a:r>
              <a:rPr lang="en-US" sz="1400" dirty="0">
                <a:cs typeface="Arial" charset="0"/>
              </a:rPr>
              <a:t>HMC-</a:t>
            </a:r>
            <a:r>
              <a:rPr lang="en-US" sz="1400" dirty="0" err="1">
                <a:cs typeface="Arial" charset="0"/>
              </a:rPr>
              <a:t>Sim</a:t>
            </a:r>
            <a:r>
              <a:rPr lang="en-US" sz="1400" dirty="0">
                <a:cs typeface="Arial" charset="0"/>
              </a:rPr>
              <a:t> with GC64 simulator for RISC-V support</a:t>
            </a:r>
          </a:p>
          <a:p>
            <a:pPr lvl="2"/>
            <a:r>
              <a:rPr lang="en-US" sz="1400" dirty="0">
                <a:cs typeface="Arial" charset="0"/>
              </a:rPr>
              <a:t>Gem5 simulator for ARM64 support </a:t>
            </a:r>
          </a:p>
          <a:p>
            <a:pPr lvl="2"/>
            <a:r>
              <a:rPr lang="en-US" sz="1400" dirty="0">
                <a:cs typeface="Arial" charset="0"/>
              </a:rPr>
              <a:t>SST with support from Gem5 </a:t>
            </a:r>
          </a:p>
          <a:p>
            <a:pPr lvl="1"/>
            <a:r>
              <a:rPr lang="en-US" sz="1600" dirty="0">
                <a:cs typeface="Arial" panose="020B0604020202020204" pitchFamily="34" charset="0"/>
              </a:rPr>
              <a:t>Device-metrics &amp; benchmarking evaluation of Juno ARM dev. platform</a:t>
            </a:r>
          </a:p>
          <a:p>
            <a:pPr lvl="2"/>
            <a:r>
              <a:rPr lang="en-US" sz="1400" dirty="0">
                <a:cs typeface="Arial" charset="0"/>
              </a:rPr>
              <a:t>Ext. mem. </a:t>
            </a:r>
            <a:r>
              <a:rPr lang="en-US" sz="1400" dirty="0" smtClean="0">
                <a:cs typeface="Arial" charset="0"/>
              </a:rPr>
              <a:t>BW: </a:t>
            </a:r>
            <a:r>
              <a:rPr lang="en-US" sz="1400" dirty="0"/>
              <a:t>12.8 GB/s </a:t>
            </a:r>
            <a:endParaRPr lang="en-US" sz="1400" dirty="0">
              <a:cs typeface="Arial" charset="0"/>
            </a:endParaRPr>
          </a:p>
          <a:p>
            <a:pPr lvl="2"/>
            <a:r>
              <a:rPr lang="en-US" sz="1400" dirty="0">
                <a:cs typeface="Arial" charset="0"/>
              </a:rPr>
              <a:t>Int. mem. </a:t>
            </a:r>
            <a:r>
              <a:rPr lang="en-US" sz="1400" dirty="0" smtClean="0">
                <a:cs typeface="Arial" charset="0"/>
              </a:rPr>
              <a:t>BW: </a:t>
            </a:r>
            <a:r>
              <a:rPr lang="en-US" sz="1400" dirty="0">
                <a:cs typeface="Arial" charset="0"/>
              </a:rPr>
              <a:t>L1-96 GB/s, L2-28.8 GB/s </a:t>
            </a:r>
          </a:p>
          <a:p>
            <a:pPr lvl="2"/>
            <a:r>
              <a:rPr lang="en-US" sz="1400" dirty="0" err="1">
                <a:cs typeface="Arial" charset="0"/>
              </a:rPr>
              <a:t>CoreMark</a:t>
            </a:r>
            <a:r>
              <a:rPr lang="en-US" sz="1400" dirty="0">
                <a:cs typeface="Arial" charset="0"/>
              </a:rPr>
              <a:t> benchmark score: 4176.8</a:t>
            </a:r>
          </a:p>
          <a:p>
            <a:endParaRPr lang="en-US" sz="1200" dirty="0">
              <a:solidFill>
                <a:srgbClr val="FF4A00"/>
              </a:solidFill>
              <a:latin typeface="Arial" charset="0"/>
              <a:cs typeface="Arial" charset="0"/>
            </a:endParaRPr>
          </a:p>
          <a:p>
            <a:pPr lvl="2"/>
            <a:endParaRPr lang="en-US" sz="1400" dirty="0"/>
          </a:p>
          <a:p>
            <a:pPr lvl="2"/>
            <a:endParaRPr lang="en-US" sz="1400" dirty="0"/>
          </a:p>
        </p:txBody>
      </p:sp>
      <p:sp>
        <p:nvSpPr>
          <p:cNvPr id="38" name="Content Placeholder 2"/>
          <p:cNvSpPr>
            <a:spLocks noGrp="1"/>
          </p:cNvSpPr>
          <p:nvPr>
            <p:ph idx="1"/>
          </p:nvPr>
        </p:nvSpPr>
        <p:spPr>
          <a:xfrm>
            <a:off x="0" y="1066800"/>
            <a:ext cx="4572000" cy="1752600"/>
          </a:xfrm>
        </p:spPr>
        <p:txBody>
          <a:bodyPr>
            <a:normAutofit fontScale="92500" lnSpcReduction="10000"/>
          </a:bodyPr>
          <a:lstStyle/>
          <a:p>
            <a:pPr lvl="0" defTabSz="457200">
              <a:tabLst>
                <a:tab pos="457200" algn="l"/>
                <a:tab pos="914400" algn="l"/>
                <a:tab pos="1371600" algn="l"/>
                <a:tab pos="1828800" algn="l"/>
                <a:tab pos="2286000" algn="l"/>
                <a:tab pos="2743200" algn="l"/>
                <a:tab pos="3200400" algn="l"/>
                <a:tab pos="3657600" algn="l"/>
                <a:tab pos="4114800" algn="l"/>
              </a:tabLst>
            </a:pPr>
            <a:r>
              <a:rPr lang="en-US" sz="1900" b="1" kern="1200" dirty="0">
                <a:solidFill>
                  <a:srgbClr val="000000"/>
                </a:solidFill>
                <a:cs typeface="DejaVu Sans" charset="0"/>
              </a:rPr>
              <a:t>Goal: </a:t>
            </a:r>
            <a:r>
              <a:rPr lang="en-US" sz="1900" kern="1200" dirty="0">
                <a:solidFill>
                  <a:srgbClr val="000000"/>
                </a:solidFill>
                <a:cs typeface="DejaVu Sans" charset="0"/>
              </a:rPr>
              <a:t>Explore new forms of parallel processing &amp; memory architectures</a:t>
            </a:r>
            <a:endParaRPr lang="en-US" sz="2000" kern="1200" dirty="0">
              <a:solidFill>
                <a:srgbClr val="000000"/>
              </a:solidFill>
              <a:cs typeface="DejaVu Sans" charset="0"/>
            </a:endParaRPr>
          </a:p>
          <a:p>
            <a:pPr lvl="1" defTabSz="457200">
              <a:tabLst>
                <a:tab pos="457200" algn="l"/>
                <a:tab pos="914400" algn="l"/>
                <a:tab pos="1371600" algn="l"/>
                <a:tab pos="1828800" algn="l"/>
                <a:tab pos="2286000" algn="l"/>
                <a:tab pos="2743200" algn="l"/>
                <a:tab pos="3200400" algn="l"/>
                <a:tab pos="3657600" algn="l"/>
                <a:tab pos="4114800" algn="l"/>
              </a:tabLst>
            </a:pPr>
            <a:r>
              <a:rPr lang="en-US" sz="1700" kern="1200" dirty="0">
                <a:latin typeface="Arial" charset="0"/>
                <a:ea typeface="ＭＳ Ｐゴシック" charset="0"/>
                <a:cs typeface="DejaVu Sans" charset="0"/>
              </a:rPr>
              <a:t>Exploit </a:t>
            </a:r>
            <a:r>
              <a:rPr lang="en-US" sz="1700" kern="1200" dirty="0" err="1" smtClean="0">
                <a:latin typeface="Arial" charset="0"/>
                <a:ea typeface="ＭＳ Ｐゴシック" charset="0"/>
                <a:cs typeface="DejaVu Sans" charset="0"/>
              </a:rPr>
              <a:t>perf</a:t>
            </a:r>
            <a:r>
              <a:rPr lang="en-US" sz="1700" kern="1200" dirty="0" smtClean="0">
                <a:latin typeface="Arial" charset="0"/>
                <a:ea typeface="ＭＳ Ｐゴシック" charset="0"/>
                <a:cs typeface="DejaVu Sans" charset="0"/>
              </a:rPr>
              <a:t>.&amp; </a:t>
            </a:r>
            <a:r>
              <a:rPr lang="en-US" sz="1700" kern="1200" dirty="0">
                <a:latin typeface="Arial" charset="0"/>
                <a:ea typeface="ＭＳ Ｐゴシック" charset="0"/>
                <a:cs typeface="DejaVu Sans" charset="0"/>
              </a:rPr>
              <a:t>power advantages of:</a:t>
            </a:r>
            <a:endParaRPr lang="en-US" sz="1900" kern="1200" dirty="0">
              <a:latin typeface="Arial" charset="0"/>
              <a:ea typeface="ＭＳ Ｐゴシック" charset="0"/>
              <a:cs typeface="DejaVu Sans" charset="0"/>
            </a:endParaRPr>
          </a:p>
          <a:p>
            <a:pPr lvl="2" defTabSz="457200">
              <a:tabLst>
                <a:tab pos="457200" algn="l"/>
                <a:tab pos="914400" algn="l"/>
                <a:tab pos="1371600" algn="l"/>
                <a:tab pos="1828800" algn="l"/>
                <a:tab pos="2286000" algn="l"/>
                <a:tab pos="2743200" algn="l"/>
                <a:tab pos="3200400" algn="l"/>
                <a:tab pos="3657600" algn="l"/>
                <a:tab pos="4114800" algn="l"/>
              </a:tabLst>
            </a:pPr>
            <a:r>
              <a:rPr lang="en-US" sz="1500" kern="1200" dirty="0">
                <a:latin typeface="Arial" charset="0"/>
                <a:ea typeface="ＭＳ Ｐゴシック" charset="0"/>
                <a:cs typeface="DejaVu Sans" charset="0"/>
              </a:rPr>
              <a:t>Custom memory/logic stacks (e.g., HMC</a:t>
            </a:r>
            <a:r>
              <a:rPr lang="en-US" sz="1500" kern="1200" baseline="30000" dirty="0">
                <a:latin typeface="Arial" charset="0"/>
                <a:ea typeface="ＭＳ Ｐゴシック" charset="0"/>
                <a:cs typeface="DejaVu Sans" charset="0"/>
              </a:rPr>
              <a:t>1</a:t>
            </a:r>
            <a:r>
              <a:rPr lang="en-US" sz="1500" kern="1200" dirty="0">
                <a:latin typeface="Arial" charset="0"/>
                <a:ea typeface="ＭＳ Ｐゴシック" charset="0"/>
                <a:cs typeface="DejaVu Sans" charset="0"/>
              </a:rPr>
              <a:t> &amp; variants)</a:t>
            </a:r>
          </a:p>
          <a:p>
            <a:pPr lvl="2" defTabSz="457200">
              <a:tabLst>
                <a:tab pos="457200" algn="l"/>
                <a:tab pos="914400" algn="l"/>
                <a:tab pos="1371600" algn="l"/>
                <a:tab pos="1828800" algn="l"/>
                <a:tab pos="2286000" algn="l"/>
                <a:tab pos="2743200" algn="l"/>
                <a:tab pos="3200400" algn="l"/>
                <a:tab pos="3657600" algn="l"/>
                <a:tab pos="4114800" algn="l"/>
              </a:tabLst>
            </a:pPr>
            <a:r>
              <a:rPr lang="en-US" sz="1500" kern="1200" dirty="0">
                <a:latin typeface="Arial" charset="0"/>
                <a:ea typeface="ＭＳ Ｐゴシック" charset="0"/>
                <a:cs typeface="DejaVu Sans" charset="0"/>
              </a:rPr>
              <a:t>Concepts in </a:t>
            </a:r>
            <a:r>
              <a:rPr lang="en-US" sz="1500" i="1" kern="1200" dirty="0">
                <a:latin typeface="Arial" charset="0"/>
                <a:ea typeface="ＭＳ Ｐゴシック" charset="0"/>
                <a:cs typeface="DejaVu Sans" charset="0"/>
              </a:rPr>
              <a:t>computational memory,        </a:t>
            </a:r>
            <a:r>
              <a:rPr lang="en-US" sz="1600" i="1" kern="1200" dirty="0">
                <a:latin typeface="Arial" charset="0"/>
                <a:ea typeface="ＭＳ Ｐゴシック" charset="0"/>
                <a:cs typeface="DejaVu Sans" charset="0"/>
              </a:rPr>
              <a:t> </a:t>
            </a:r>
            <a:r>
              <a:rPr lang="en-US" sz="1500" kern="1200" dirty="0">
                <a:latin typeface="Arial" charset="0"/>
                <a:ea typeface="ＭＳ Ｐゴシック" charset="0"/>
                <a:cs typeface="DejaVu Sans" charset="0"/>
              </a:rPr>
              <a:t>C-RAM</a:t>
            </a:r>
            <a:r>
              <a:rPr lang="en-US" sz="1500" kern="1200" baseline="30000" dirty="0">
                <a:latin typeface="Arial" charset="0"/>
                <a:ea typeface="ＭＳ Ｐゴシック" charset="0"/>
                <a:cs typeface="DejaVu Sans" charset="0"/>
              </a:rPr>
              <a:t>2</a:t>
            </a:r>
            <a:r>
              <a:rPr lang="en-US" sz="1500" kern="1200" dirty="0">
                <a:latin typeface="Arial" charset="0"/>
                <a:ea typeface="ＭＳ Ｐゴシック" charset="0"/>
                <a:cs typeface="DejaVu Sans" charset="0"/>
              </a:rPr>
              <a:t> &amp; PIM</a:t>
            </a:r>
            <a:r>
              <a:rPr lang="en-US" sz="1500" kern="1200" baseline="30000" dirty="0">
                <a:latin typeface="Arial" charset="0"/>
                <a:ea typeface="ＭＳ Ｐゴシック" charset="0"/>
                <a:cs typeface="DejaVu Sans" charset="0"/>
              </a:rPr>
              <a:t>3</a:t>
            </a:r>
          </a:p>
        </p:txBody>
      </p:sp>
      <p:pic>
        <p:nvPicPr>
          <p:cNvPr id="39" name="Picture 38" descr="http://riscv.org/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3483" y="5867400"/>
            <a:ext cx="1528517" cy="2539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4"/>
          <p:cNvGrpSpPr/>
          <p:nvPr/>
        </p:nvGrpSpPr>
        <p:grpSpPr>
          <a:xfrm>
            <a:off x="5410200" y="5867400"/>
            <a:ext cx="1071314" cy="258869"/>
            <a:chOff x="7626297" y="4530642"/>
            <a:chExt cx="1309767" cy="343526"/>
          </a:xfrm>
        </p:grpSpPr>
        <p:pic>
          <p:nvPicPr>
            <p:cNvPr id="4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297" y="4568537"/>
              <a:ext cx="904161" cy="26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682" t="13483" r="23321" b="12359"/>
            <a:stretch/>
          </p:blipFill>
          <p:spPr bwMode="auto">
            <a:xfrm>
              <a:off x="8589936" y="4530642"/>
              <a:ext cx="346128" cy="343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5" name="Picture 44"/>
          <p:cNvPicPr>
            <a:picLocks noChangeAspect="1"/>
          </p:cNvPicPr>
          <p:nvPr/>
        </p:nvPicPr>
        <p:blipFill>
          <a:blip r:embed="rId6"/>
          <a:stretch>
            <a:fillRect/>
          </a:stretch>
        </p:blipFill>
        <p:spPr>
          <a:xfrm>
            <a:off x="307005" y="2875907"/>
            <a:ext cx="4059897" cy="1433081"/>
          </a:xfrm>
          <a:prstGeom prst="rect">
            <a:avLst/>
          </a:prstGeom>
        </p:spPr>
      </p:pic>
      <p:sp>
        <p:nvSpPr>
          <p:cNvPr id="15" name="Content Placeholder 2"/>
          <p:cNvSpPr txBox="1">
            <a:spLocks/>
          </p:cNvSpPr>
          <p:nvPr/>
        </p:nvSpPr>
        <p:spPr bwMode="auto">
          <a:xfrm>
            <a:off x="4594578" y="4343400"/>
            <a:ext cx="4549421"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lvl="2"/>
            <a:endParaRPr lang="en-US" sz="200" dirty="0"/>
          </a:p>
          <a:p>
            <a:pPr>
              <a:tabLst>
                <a:tab pos="457200" algn="l"/>
                <a:tab pos="914400" algn="l"/>
                <a:tab pos="1371600" algn="l"/>
                <a:tab pos="1828800" algn="l"/>
                <a:tab pos="2286000" algn="l"/>
                <a:tab pos="2743200" algn="l"/>
                <a:tab pos="3200400" algn="l"/>
                <a:tab pos="3657600" algn="l"/>
                <a:tab pos="4114800" algn="l"/>
              </a:tabLst>
            </a:pPr>
            <a:r>
              <a:rPr lang="en-US" sz="1800" b="1" i="1" dirty="0" smtClean="0"/>
              <a:t>CAW15 </a:t>
            </a:r>
            <a:r>
              <a:rPr lang="en-US" sz="1800" b="1" i="1" dirty="0"/>
              <a:t>plans</a:t>
            </a:r>
          </a:p>
          <a:p>
            <a:pPr lvl="1"/>
            <a:r>
              <a:rPr lang="en-US" sz="1600" dirty="0">
                <a:latin typeface="Arial" charset="0"/>
                <a:cs typeface="Arial" charset="0"/>
              </a:rPr>
              <a:t>Benchmark on ARM64 (e.g., GUPS, STREAM) and HMC</a:t>
            </a:r>
          </a:p>
          <a:p>
            <a:pPr lvl="1"/>
            <a:r>
              <a:rPr lang="en-US" sz="1600" dirty="0">
                <a:latin typeface="Arial" charset="0"/>
                <a:cs typeface="Arial" charset="0"/>
              </a:rPr>
              <a:t>Explore co-simulation of HMC and RISC-V/ARM64 based on device </a:t>
            </a:r>
            <a:r>
              <a:rPr lang="en-US" sz="1600" dirty="0" smtClean="0">
                <a:latin typeface="Arial" charset="0"/>
                <a:cs typeface="Arial" charset="0"/>
              </a:rPr>
              <a:t>metrics</a:t>
            </a:r>
            <a:endParaRPr lang="en-US" sz="1400" dirty="0"/>
          </a:p>
        </p:txBody>
      </p:sp>
      <p:sp>
        <p:nvSpPr>
          <p:cNvPr id="3" name="Title 2"/>
          <p:cNvSpPr>
            <a:spLocks noGrp="1"/>
          </p:cNvSpPr>
          <p:nvPr>
            <p:ph type="title"/>
          </p:nvPr>
        </p:nvSpPr>
        <p:spPr/>
        <p:txBody>
          <a:bodyPr>
            <a:normAutofit fontScale="90000"/>
          </a:bodyPr>
          <a:lstStyle/>
          <a:p>
            <a:r>
              <a:rPr lang="en-US" sz="4400" dirty="0"/>
              <a:t>P2: Custom Memory Cube (CMC)</a:t>
            </a:r>
            <a:endParaRPr lang="en-US" dirty="0"/>
          </a:p>
        </p:txBody>
      </p:sp>
      <p:sp>
        <p:nvSpPr>
          <p:cNvPr id="2" name="Content Placeholder 2"/>
          <p:cNvSpPr txBox="1">
            <a:spLocks/>
          </p:cNvSpPr>
          <p:nvPr/>
        </p:nvSpPr>
        <p:spPr bwMode="auto">
          <a:xfrm>
            <a:off x="0" y="4419600"/>
            <a:ext cx="45720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a:lnSpc>
                <a:spcPct val="100000"/>
              </a:lnSpc>
              <a:tabLst>
                <a:tab pos="457200" algn="l"/>
                <a:tab pos="914400" algn="l"/>
                <a:tab pos="1371600" algn="l"/>
                <a:tab pos="1828800" algn="l"/>
                <a:tab pos="2286000" algn="l"/>
                <a:tab pos="2743200" algn="l"/>
                <a:tab pos="3200400" algn="l"/>
                <a:tab pos="3657600" algn="l"/>
                <a:tab pos="4114800" algn="l"/>
              </a:tabLst>
            </a:pPr>
            <a:r>
              <a:rPr lang="en-US" sz="1800" b="1" dirty="0">
                <a:solidFill>
                  <a:srgbClr val="000000"/>
                </a:solidFill>
                <a:cs typeface="DejaVu Sans" charset="0"/>
              </a:rPr>
              <a:t>Approach</a:t>
            </a:r>
            <a:endParaRPr lang="en-US" sz="2000" dirty="0">
              <a:solidFill>
                <a:srgbClr val="000000"/>
              </a:solidFill>
              <a:cs typeface="DejaVu Sans" charset="0"/>
            </a:endParaRPr>
          </a:p>
          <a:p>
            <a:pPr lvl="1">
              <a:tabLst>
                <a:tab pos="457200" algn="l"/>
                <a:tab pos="914400" algn="l"/>
                <a:tab pos="1371600" algn="l"/>
                <a:tab pos="1828800" algn="l"/>
                <a:tab pos="2286000" algn="l"/>
                <a:tab pos="2743200" algn="l"/>
                <a:tab pos="3200400" algn="l"/>
                <a:tab pos="3657600" algn="l"/>
                <a:tab pos="4114800" algn="l"/>
              </a:tabLst>
            </a:pPr>
            <a:r>
              <a:rPr lang="en-US" sz="1600" dirty="0">
                <a:cs typeface="Arial" panose="020B0604020202020204" pitchFamily="34" charset="0"/>
              </a:rPr>
              <a:t>Research involves studies with:</a:t>
            </a:r>
          </a:p>
          <a:p>
            <a:pPr lvl="2">
              <a:tabLst>
                <a:tab pos="457200" algn="l"/>
                <a:tab pos="914400" algn="l"/>
                <a:tab pos="1371600" algn="l"/>
                <a:tab pos="1828800" algn="l"/>
                <a:tab pos="2286000" algn="l"/>
                <a:tab pos="2743200" algn="l"/>
                <a:tab pos="3200400" algn="l"/>
                <a:tab pos="3657600" algn="l"/>
                <a:tab pos="4114800" algn="l"/>
              </a:tabLst>
            </a:pPr>
            <a:r>
              <a:rPr lang="en-US" sz="1400" dirty="0">
                <a:cs typeface="Arial" charset="0"/>
              </a:rPr>
              <a:t>Device metrics &amp; benchmarking</a:t>
            </a:r>
          </a:p>
          <a:p>
            <a:pPr lvl="2">
              <a:tabLst>
                <a:tab pos="457200" algn="l"/>
                <a:tab pos="914400" algn="l"/>
                <a:tab pos="1371600" algn="l"/>
                <a:tab pos="1828800" algn="l"/>
                <a:tab pos="2286000" algn="l"/>
                <a:tab pos="2743200" algn="l"/>
                <a:tab pos="3200400" algn="l"/>
                <a:tab pos="3657600" algn="l"/>
                <a:tab pos="4114800" algn="l"/>
              </a:tabLst>
            </a:pPr>
            <a:r>
              <a:rPr lang="en-US" sz="1400" dirty="0">
                <a:cs typeface="Arial" charset="0"/>
              </a:rPr>
              <a:t>Architecture modeling &amp; simulation experiments</a:t>
            </a:r>
          </a:p>
          <a:p>
            <a:pPr lvl="2">
              <a:tabLst>
                <a:tab pos="457200" algn="l"/>
                <a:tab pos="914400" algn="l"/>
                <a:tab pos="1371600" algn="l"/>
                <a:tab pos="1828800" algn="l"/>
                <a:tab pos="2286000" algn="l"/>
                <a:tab pos="2743200" algn="l"/>
                <a:tab pos="3200400" algn="l"/>
                <a:tab pos="3657600" algn="l"/>
                <a:tab pos="4114800" algn="l"/>
              </a:tabLst>
            </a:pPr>
            <a:r>
              <a:rPr lang="en-US" sz="1400" dirty="0" err="1">
                <a:cs typeface="Arial" charset="0"/>
              </a:rPr>
              <a:t>Testbed</a:t>
            </a:r>
            <a:r>
              <a:rPr lang="en-US" sz="1400" dirty="0">
                <a:cs typeface="Arial" charset="0"/>
              </a:rPr>
              <a:t> prototyping via FPGAs</a:t>
            </a:r>
          </a:p>
          <a:p>
            <a:pPr lvl="2"/>
            <a:endParaRPr lang="en-US" sz="500" dirty="0"/>
          </a:p>
        </p:txBody>
      </p:sp>
      <p:sp>
        <p:nvSpPr>
          <p:cNvPr id="17" name="Rectangle 14"/>
          <p:cNvSpPr>
            <a:spLocks noChangeArrowheads="1"/>
          </p:cNvSpPr>
          <p:nvPr/>
        </p:nvSpPr>
        <p:spPr bwMode="auto">
          <a:xfrm>
            <a:off x="2065338" y="6169025"/>
            <a:ext cx="2401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1</a:t>
            </a:r>
            <a:r>
              <a:rPr lang="en-US" sz="1200" dirty="0">
                <a:solidFill>
                  <a:srgbClr val="000000"/>
                </a:solidFill>
                <a:cs typeface="DejaVu Sans" charset="0"/>
              </a:rPr>
              <a:t> HMC: hybrid-memory cube</a:t>
            </a:r>
          </a:p>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2</a:t>
            </a:r>
            <a:r>
              <a:rPr lang="en-US" sz="1200" dirty="0">
                <a:solidFill>
                  <a:srgbClr val="000000"/>
                </a:solidFill>
                <a:cs typeface="DejaVu Sans" charset="0"/>
              </a:rPr>
              <a:t> C-RAM: computational memory</a:t>
            </a:r>
          </a:p>
          <a:p>
            <a:pPr>
              <a:lnSpc>
                <a:spcPct val="100000"/>
              </a:lnSpc>
              <a:tabLst>
                <a:tab pos="457200" algn="l"/>
                <a:tab pos="914400" algn="l"/>
                <a:tab pos="1371600" algn="l"/>
                <a:tab pos="1828800" algn="l"/>
                <a:tab pos="2286000" algn="l"/>
              </a:tabLst>
            </a:pPr>
            <a:r>
              <a:rPr lang="en-US" sz="1200" baseline="30000" dirty="0">
                <a:solidFill>
                  <a:srgbClr val="000000"/>
                </a:solidFill>
                <a:cs typeface="DejaVu Sans" charset="0"/>
              </a:rPr>
              <a:t>3</a:t>
            </a:r>
            <a:r>
              <a:rPr lang="en-US" sz="1200" dirty="0">
                <a:solidFill>
                  <a:srgbClr val="000000"/>
                </a:solidFill>
                <a:cs typeface="DejaVu Sans" charset="0"/>
              </a:rPr>
              <a:t> PIM: processor in memory</a:t>
            </a:r>
          </a:p>
        </p:txBody>
      </p:sp>
      <p:pic>
        <p:nvPicPr>
          <p:cNvPr id="43" name="Picture 42"/>
          <p:cNvPicPr>
            <a:picLocks noChangeAspect="1"/>
          </p:cNvPicPr>
          <p:nvPr/>
        </p:nvPicPr>
        <p:blipFill>
          <a:blip r:embed="rId7"/>
          <a:stretch>
            <a:fillRect/>
          </a:stretch>
        </p:blipFill>
        <p:spPr>
          <a:xfrm>
            <a:off x="-4343400" y="3144140"/>
            <a:ext cx="4265302" cy="1164848"/>
          </a:xfrm>
          <a:prstGeom prst="rect">
            <a:avLst/>
          </a:prstGeom>
        </p:spPr>
      </p:pic>
    </p:spTree>
    <p:extLst>
      <p:ext uri="{BB962C8B-B14F-4D97-AF65-F5344CB8AC3E}">
        <p14:creationId xmlns:p14="http://schemas.microsoft.com/office/powerpoint/2010/main" val="954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3.33333E-6 2.96296E-6 L 0.50834 0.00115 " pathEditMode="relative" rAng="0" ptsTypes="AA">
                                      <p:cBhvr>
                                        <p:cTn id="8" dur="100" fill="hold"/>
                                        <p:tgtEl>
                                          <p:spTgt spid="43"/>
                                        </p:tgtEl>
                                        <p:attrNameLst>
                                          <p:attrName>ppt_x</p:attrName>
                                          <p:attrName>ppt_y</p:attrName>
                                        </p:attrNameLst>
                                      </p:cBhvr>
                                      <p:rCtr x="25417" y="46"/>
                                    </p:animMotion>
                                  </p:childTnLst>
                                </p:cTn>
                              </p:par>
                            </p:childTnLst>
                          </p:cTn>
                        </p:par>
                        <p:par>
                          <p:cTn id="9" fill="hold">
                            <p:stCondLst>
                              <p:cond delay="100"/>
                            </p:stCondLst>
                            <p:childTnLst>
                              <p:par>
                                <p:cTn id="10" presetID="1" presetClass="entr" presetSubtype="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8">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8">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par>
                                <p:cTn id="29" presetID="22" presetClass="exit" presetSubtype="1" fill="hold" nodeType="withEffect">
                                  <p:stCondLst>
                                    <p:cond delay="0"/>
                                  </p:stCondLst>
                                  <p:childTnLst>
                                    <p:animEffect transition="out" filter="wipe(up)">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p:bldP spid="38" grpId="0" build="p"/>
      <p:bldP spid="1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7"/>
          <p:cNvSpPr/>
          <p:nvPr/>
        </p:nvSpPr>
        <p:spPr bwMode="auto">
          <a:xfrm>
            <a:off x="4616012" y="896245"/>
            <a:ext cx="4468903" cy="5228624"/>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sp>
        <p:nvSpPr>
          <p:cNvPr id="2" name="Title 1"/>
          <p:cNvSpPr>
            <a:spLocks noGrp="1"/>
          </p:cNvSpPr>
          <p:nvPr>
            <p:ph type="title"/>
          </p:nvPr>
        </p:nvSpPr>
        <p:spPr>
          <a:xfrm>
            <a:off x="457199" y="277813"/>
            <a:ext cx="8664365" cy="941387"/>
          </a:xfrm>
        </p:spPr>
        <p:txBody>
          <a:bodyPr/>
          <a:lstStyle/>
          <a:p>
            <a:r>
              <a:rPr lang="en-US" sz="2800" spc="-100" dirty="0"/>
              <a:t>P2: Behavioral Emulation of Future-gen Devices &amp; Systems</a:t>
            </a:r>
            <a:endParaRPr lang="en-US" sz="3600" dirty="0"/>
          </a:p>
        </p:txBody>
      </p:sp>
      <p:sp>
        <p:nvSpPr>
          <p:cNvPr id="4" name="Slide Number Placeholder 3"/>
          <p:cNvSpPr>
            <a:spLocks noGrp="1"/>
          </p:cNvSpPr>
          <p:nvPr>
            <p:ph type="sldNum" sz="quarter" idx="10"/>
          </p:nvPr>
        </p:nvSpPr>
        <p:spPr/>
        <p:txBody>
          <a:bodyPr/>
          <a:lstStyle/>
          <a:p>
            <a:pPr>
              <a:defRPr/>
            </a:pPr>
            <a:fld id="{81CDB180-F93F-440A-8193-8CC661418732}" type="slidenum">
              <a:rPr lang="en-US" altLang="en-US" smtClean="0"/>
              <a:pPr>
                <a:defRPr/>
              </a:pPr>
              <a:t>8</a:t>
            </a:fld>
            <a:endParaRPr lang="en-US" altLang="en-US"/>
          </a:p>
        </p:txBody>
      </p:sp>
      <p:sp>
        <p:nvSpPr>
          <p:cNvPr id="7" name="Content Placeholder 2"/>
          <p:cNvSpPr txBox="1">
            <a:spLocks/>
          </p:cNvSpPr>
          <p:nvPr/>
        </p:nvSpPr>
        <p:spPr bwMode="auto">
          <a:xfrm>
            <a:off x="-48699" y="933180"/>
            <a:ext cx="4664711" cy="129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228600" indent="0">
              <a:buNone/>
            </a:pPr>
            <a:r>
              <a:rPr lang="en-US" sz="2000" spc="-60" dirty="0" smtClean="0"/>
              <a:t>Behavioral Emulation (BE) methodology &amp; framework* to advance:</a:t>
            </a:r>
            <a:endParaRPr lang="en-US" sz="1800" dirty="0" smtClean="0"/>
          </a:p>
          <a:p>
            <a:pPr marL="568325"/>
            <a:r>
              <a:rPr lang="en-US" sz="1700" dirty="0">
                <a:solidFill>
                  <a:srgbClr val="0021A5"/>
                </a:solidFill>
              </a:rPr>
              <a:t>Large-scale science simulations </a:t>
            </a:r>
            <a:r>
              <a:rPr lang="en-US" sz="1700" dirty="0" smtClean="0">
                <a:solidFill>
                  <a:srgbClr val="0021A5"/>
                </a:solidFill>
              </a:rPr>
              <a:t>on</a:t>
            </a:r>
            <a:br>
              <a:rPr lang="en-US" sz="1700" dirty="0" smtClean="0">
                <a:solidFill>
                  <a:srgbClr val="0021A5"/>
                </a:solidFill>
              </a:rPr>
            </a:br>
            <a:r>
              <a:rPr lang="en-US" sz="1700" dirty="0" smtClean="0">
                <a:solidFill>
                  <a:srgbClr val="0021A5"/>
                </a:solidFill>
              </a:rPr>
              <a:t>present </a:t>
            </a:r>
            <a:r>
              <a:rPr lang="en-US" sz="1700" dirty="0">
                <a:solidFill>
                  <a:srgbClr val="0021A5"/>
                </a:solidFill>
              </a:rPr>
              <a:t>&amp; </a:t>
            </a:r>
            <a:r>
              <a:rPr lang="en-US" sz="1700" dirty="0" smtClean="0">
                <a:solidFill>
                  <a:srgbClr val="0021A5"/>
                </a:solidFill>
              </a:rPr>
              <a:t>near- future </a:t>
            </a:r>
            <a:r>
              <a:rPr lang="en-US" sz="1700" dirty="0">
                <a:solidFill>
                  <a:srgbClr val="0021A5"/>
                </a:solidFill>
              </a:rPr>
              <a:t>platforms</a:t>
            </a:r>
          </a:p>
          <a:p>
            <a:pPr marL="568325"/>
            <a:r>
              <a:rPr lang="en-US" sz="1700" dirty="0" smtClean="0">
                <a:solidFill>
                  <a:srgbClr val="0021A5"/>
                </a:solidFill>
              </a:rPr>
              <a:t>Hardware/software co-design for</a:t>
            </a:r>
            <a:br>
              <a:rPr lang="en-US" sz="1700" dirty="0" smtClean="0">
                <a:solidFill>
                  <a:srgbClr val="0021A5"/>
                </a:solidFill>
              </a:rPr>
            </a:br>
            <a:r>
              <a:rPr lang="en-US" sz="1700" dirty="0" err="1" smtClean="0">
                <a:solidFill>
                  <a:srgbClr val="0021A5"/>
                </a:solidFill>
              </a:rPr>
              <a:t>exascale</a:t>
            </a:r>
            <a:r>
              <a:rPr lang="en-US" sz="1700" dirty="0" smtClean="0">
                <a:solidFill>
                  <a:srgbClr val="0021A5"/>
                </a:solidFill>
              </a:rPr>
              <a:t> systems</a:t>
            </a:r>
            <a:endParaRPr lang="en-US" sz="1700" dirty="0">
              <a:solidFill>
                <a:srgbClr val="0021A5"/>
              </a:solidFill>
            </a:endParaRPr>
          </a:p>
        </p:txBody>
      </p:sp>
      <p:pic>
        <p:nvPicPr>
          <p:cNvPr id="9" name="Picture 8"/>
          <p:cNvPicPr>
            <a:picLocks noChangeAspect="1"/>
          </p:cNvPicPr>
          <p:nvPr/>
        </p:nvPicPr>
        <p:blipFill>
          <a:blip r:embed="rId3"/>
          <a:stretch>
            <a:fillRect/>
          </a:stretch>
        </p:blipFill>
        <p:spPr>
          <a:xfrm>
            <a:off x="3734426" y="1264517"/>
            <a:ext cx="1158862" cy="1147275"/>
          </a:xfrm>
          <a:prstGeom prst="rect">
            <a:avLst/>
          </a:prstGeom>
          <a:effectLst>
            <a:outerShdw blurRad="50800" dist="38100" dir="2700000" algn="tl" rotWithShape="0">
              <a:prstClr val="black">
                <a:alpha val="40000"/>
              </a:prstClr>
            </a:outerShdw>
          </a:effectLst>
        </p:spPr>
      </p:pic>
      <p:grpSp>
        <p:nvGrpSpPr>
          <p:cNvPr id="45" name="Group 44"/>
          <p:cNvGrpSpPr/>
          <p:nvPr/>
        </p:nvGrpSpPr>
        <p:grpSpPr>
          <a:xfrm>
            <a:off x="194544" y="3211221"/>
            <a:ext cx="1941981" cy="1381636"/>
            <a:chOff x="7021164" y="3124200"/>
            <a:chExt cx="2351436" cy="1875489"/>
          </a:xfrm>
        </p:grpSpPr>
        <p:sp>
          <p:nvSpPr>
            <p:cNvPr id="11" name="Oval 10"/>
            <p:cNvSpPr/>
            <p:nvPr/>
          </p:nvSpPr>
          <p:spPr bwMode="auto">
            <a:xfrm>
              <a:off x="7021165" y="3124200"/>
              <a:ext cx="2351435" cy="1875489"/>
            </a:xfrm>
            <a:prstGeom prst="ellipse">
              <a:avLst/>
            </a:prstGeom>
            <a:gradFill flip="none" rotWithShape="1">
              <a:gsLst>
                <a:gs pos="0">
                  <a:schemeClr val="accent2">
                    <a:lumMod val="20000"/>
                    <a:lumOff val="80000"/>
                  </a:schemeClr>
                </a:gs>
                <a:gs pos="100000">
                  <a:schemeClr val="bg1"/>
                </a:gs>
              </a:gsLst>
              <a:path path="circle">
                <a:fillToRect l="50000" t="50000" r="50000" b="50000"/>
              </a:path>
              <a:tileRect/>
            </a:gradFill>
            <a:ln w="9525" cap="flat" cmpd="sng" algn="ctr">
              <a:noFill/>
              <a:prstDash val="solid"/>
              <a:round/>
              <a:headEnd type="none" w="med" len="med"/>
              <a:tailEnd type="none" w="med" len="med"/>
            </a:ln>
            <a:effectLst>
              <a:softEdge rad="127000"/>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smtClean="0">
                  <a:solidFill>
                    <a:srgbClr val="C00000"/>
                  </a:solidFill>
                  <a:effectLst>
                    <a:outerShdw blurRad="38100" dist="38100" dir="2700000" algn="tl">
                      <a:srgbClr val="000000">
                        <a:alpha val="43137"/>
                      </a:srgbClr>
                    </a:outerShdw>
                  </a:effectLst>
                </a:rPr>
                <a:t>DSE</a:t>
              </a:r>
              <a:r>
                <a:rPr lang="en-US" b="1" baseline="64000" dirty="0" smtClean="0">
                  <a:solidFill>
                    <a:srgbClr val="C00000"/>
                  </a:solidFill>
                  <a:effectLst>
                    <a:outerShdw blurRad="38100" dist="38100" dir="2700000" algn="tl">
                      <a:srgbClr val="000000">
                        <a:alpha val="43137"/>
                      </a:srgbClr>
                    </a:outerShdw>
                  </a:effectLst>
                </a:rPr>
                <a:t>2</a:t>
              </a:r>
              <a:endParaRPr kumimoji="0" lang="en-US" sz="1600" b="1" i="0" u="none" strike="noStrike" cap="none" normalizeH="0" baseline="64000" dirty="0" smtClean="0">
                <a:ln>
                  <a:noFill/>
                </a:ln>
                <a:solidFill>
                  <a:srgbClr val="C00000"/>
                </a:solidFill>
                <a:effectLst>
                  <a:outerShdw blurRad="38100" dist="38100" dir="2700000" algn="tl">
                    <a:srgbClr val="000000">
                      <a:alpha val="43137"/>
                    </a:srgbClr>
                  </a:outerShdw>
                </a:effectLst>
              </a:endParaRPr>
            </a:p>
          </p:txBody>
        </p:sp>
        <p:sp>
          <p:nvSpPr>
            <p:cNvPr id="12" name="Rounded Rectangle 11"/>
            <p:cNvSpPr/>
            <p:nvPr/>
          </p:nvSpPr>
          <p:spPr bwMode="auto">
            <a:xfrm>
              <a:off x="7021164" y="3756400"/>
              <a:ext cx="914617" cy="52407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7030A0"/>
                  </a:solidFill>
                  <a:effectLst/>
                  <a:latin typeface="Arial" charset="0"/>
                  <a:cs typeface="Arial" charset="0"/>
                </a:rPr>
                <a:t>No. of cores</a:t>
              </a:r>
            </a:p>
          </p:txBody>
        </p:sp>
        <p:sp>
          <p:nvSpPr>
            <p:cNvPr id="13" name="Rounded Rectangle 12"/>
            <p:cNvSpPr/>
            <p:nvPr/>
          </p:nvSpPr>
          <p:spPr bwMode="auto">
            <a:xfrm>
              <a:off x="7308200" y="4371546"/>
              <a:ext cx="1181652" cy="52407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6"/>
                  </a:solidFill>
                </a:rPr>
                <a:t>Network topology</a:t>
              </a:r>
              <a:endParaRPr kumimoji="0" lang="en-US" sz="1200" b="0" i="0" u="none" strike="noStrike" cap="none" normalizeH="0" baseline="0" dirty="0" smtClean="0">
                <a:ln>
                  <a:noFill/>
                </a:ln>
                <a:solidFill>
                  <a:schemeClr val="accent6"/>
                </a:solidFill>
                <a:effectLst/>
              </a:endParaRPr>
            </a:p>
          </p:txBody>
        </p:sp>
        <p:sp>
          <p:nvSpPr>
            <p:cNvPr id="14" name="Rounded Rectangle 13"/>
            <p:cNvSpPr/>
            <p:nvPr/>
          </p:nvSpPr>
          <p:spPr bwMode="auto">
            <a:xfrm>
              <a:off x="8069556" y="4266570"/>
              <a:ext cx="1181652" cy="52407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6"/>
                  </a:solidFill>
                  <a:effectLst/>
                  <a:latin typeface="Arial" charset="0"/>
                  <a:cs typeface="Arial" charset="0"/>
                </a:rPr>
                <a:t>Network</a:t>
              </a:r>
              <a:r>
                <a:rPr kumimoji="0" lang="en-US" sz="1200" b="0" i="0" u="none" strike="noStrike" cap="none" normalizeH="0" dirty="0" smtClean="0">
                  <a:ln>
                    <a:noFill/>
                  </a:ln>
                  <a:solidFill>
                    <a:schemeClr val="accent6"/>
                  </a:solidFill>
                  <a:effectLst/>
                  <a:latin typeface="Arial" charset="0"/>
                  <a:cs typeface="Arial" charset="0"/>
                </a:rPr>
                <a:t> latency</a:t>
              </a:r>
              <a:endParaRPr kumimoji="0" lang="en-US" sz="1200" b="0" i="0" u="none" strike="noStrike" cap="none" normalizeH="0" baseline="0" dirty="0" smtClean="0">
                <a:ln>
                  <a:noFill/>
                </a:ln>
                <a:solidFill>
                  <a:schemeClr val="accent6"/>
                </a:solidFill>
                <a:effectLst/>
                <a:latin typeface="Arial" charset="0"/>
                <a:cs typeface="Arial" charset="0"/>
              </a:endParaRPr>
            </a:p>
          </p:txBody>
        </p:sp>
        <p:sp>
          <p:nvSpPr>
            <p:cNvPr id="16" name="Rounded Rectangle 15"/>
            <p:cNvSpPr/>
            <p:nvPr/>
          </p:nvSpPr>
          <p:spPr bwMode="auto">
            <a:xfrm>
              <a:off x="7210107" y="3200401"/>
              <a:ext cx="1146337" cy="52407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6"/>
                  </a:solidFill>
                  <a:effectLst/>
                  <a:latin typeface="Arial" charset="0"/>
                  <a:cs typeface="Arial" charset="0"/>
                </a:rPr>
                <a:t>Switching delay</a:t>
              </a:r>
            </a:p>
          </p:txBody>
        </p:sp>
        <p:sp>
          <p:nvSpPr>
            <p:cNvPr id="17" name="Rounded Rectangle 16"/>
            <p:cNvSpPr/>
            <p:nvPr/>
          </p:nvSpPr>
          <p:spPr bwMode="auto">
            <a:xfrm>
              <a:off x="8157173" y="3309847"/>
              <a:ext cx="1074228" cy="52407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rgbClr val="7030A0"/>
                  </a:solidFill>
                </a:rPr>
                <a:t>Hybrid arch.</a:t>
              </a:r>
              <a:endParaRPr kumimoji="0" lang="en-US" sz="1200" b="0" i="0" u="none" strike="noStrike" cap="none" normalizeH="0" baseline="0" dirty="0" smtClean="0">
                <a:ln>
                  <a:noFill/>
                </a:ln>
                <a:solidFill>
                  <a:srgbClr val="7030A0"/>
                </a:solidFill>
                <a:effectLst/>
              </a:endParaRPr>
            </a:p>
          </p:txBody>
        </p:sp>
      </p:grpSp>
      <p:sp>
        <p:nvSpPr>
          <p:cNvPr id="42" name="TextBox 16"/>
          <p:cNvSpPr txBox="1"/>
          <p:nvPr/>
        </p:nvSpPr>
        <p:spPr>
          <a:xfrm>
            <a:off x="1942513" y="6385659"/>
            <a:ext cx="2586120" cy="430887"/>
          </a:xfrm>
          <a:prstGeom prst="rect">
            <a:avLst/>
          </a:prstGeom>
          <a:noFill/>
        </p:spPr>
        <p:txBody>
          <a:bodyPr wrap="square" rtlCol="0">
            <a:spAutoFit/>
          </a:bodyPr>
          <a:lstStyle/>
          <a:p>
            <a:r>
              <a:rPr lang="en-US" sz="1100" dirty="0" smtClean="0"/>
              <a:t>BEO: Behavioral Emulation Object</a:t>
            </a:r>
          </a:p>
          <a:p>
            <a:r>
              <a:rPr lang="en-US" sz="1100" dirty="0" smtClean="0"/>
              <a:t>DSE: Design Space Exploration</a:t>
            </a:r>
            <a:endParaRPr lang="en-US" sz="1100" dirty="0"/>
          </a:p>
        </p:txBody>
      </p:sp>
      <p:sp>
        <p:nvSpPr>
          <p:cNvPr id="43" name="TextBox 16"/>
          <p:cNvSpPr txBox="1"/>
          <p:nvPr/>
        </p:nvSpPr>
        <p:spPr>
          <a:xfrm>
            <a:off x="1573699" y="6170186"/>
            <a:ext cx="5284301" cy="261610"/>
          </a:xfrm>
          <a:prstGeom prst="rect">
            <a:avLst/>
          </a:prstGeom>
          <a:noFill/>
        </p:spPr>
        <p:txBody>
          <a:bodyPr wrap="square" rtlCol="0">
            <a:spAutoFit/>
          </a:bodyPr>
          <a:lstStyle/>
          <a:p>
            <a:pPr algn="ctr"/>
            <a:r>
              <a:rPr lang="en-US" sz="1100" i="1" dirty="0" smtClean="0"/>
              <a:t>* DOE funded PSAAP-II Center for Compressible Multiphase Turbulence</a:t>
            </a:r>
            <a:endParaRPr lang="en-US" sz="1100" i="1" dirty="0"/>
          </a:p>
        </p:txBody>
      </p:sp>
      <p:sp>
        <p:nvSpPr>
          <p:cNvPr id="44" name="Content Placeholder 2"/>
          <p:cNvSpPr txBox="1">
            <a:spLocks/>
          </p:cNvSpPr>
          <p:nvPr/>
        </p:nvSpPr>
        <p:spPr bwMode="auto">
          <a:xfrm>
            <a:off x="4616012" y="896244"/>
            <a:ext cx="4468903" cy="3022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r>
              <a:rPr lang="en-US" kern="0" dirty="0" smtClean="0"/>
              <a:t>Progress:</a:t>
            </a:r>
          </a:p>
          <a:p>
            <a:pPr lvl="1"/>
            <a:r>
              <a:rPr lang="en-US" kern="0" dirty="0" smtClean="0"/>
              <a:t>Designed and calibrated BEO models for several devices</a:t>
            </a:r>
          </a:p>
          <a:p>
            <a:pPr lvl="2"/>
            <a:r>
              <a:rPr lang="en-US" kern="0" dirty="0" smtClean="0"/>
              <a:t>Tile-Gx36, Intel </a:t>
            </a:r>
            <a:r>
              <a:rPr lang="en-US" kern="0" dirty="0" err="1" smtClean="0"/>
              <a:t>XeonPhi</a:t>
            </a:r>
            <a:r>
              <a:rPr lang="en-US" kern="0" dirty="0" smtClean="0"/>
              <a:t>, 64-bit ARM, IBM Power 7 etc.</a:t>
            </a:r>
          </a:p>
          <a:p>
            <a:pPr lvl="2"/>
            <a:r>
              <a:rPr lang="en-US" kern="0" dirty="0" smtClean="0"/>
              <a:t>Validated simulations for select app kernels </a:t>
            </a:r>
            <a:r>
              <a:rPr lang="en-US" kern="0" dirty="0" smtClean="0">
                <a:solidFill>
                  <a:schemeClr val="accent6"/>
                </a:solidFill>
              </a:rPr>
              <a:t>(~10% error)</a:t>
            </a:r>
          </a:p>
          <a:p>
            <a:pPr lvl="1"/>
            <a:r>
              <a:rPr lang="en-US" kern="0" dirty="0" smtClean="0"/>
              <a:t>Demonstrated use of BE for algorithm and architecture DSE</a:t>
            </a:r>
            <a:endParaRPr lang="en-US" kern="0" baseline="30000" dirty="0" smtClean="0"/>
          </a:p>
          <a:p>
            <a:pPr lvl="2"/>
            <a:r>
              <a:rPr lang="en-US" kern="0" dirty="0" smtClean="0"/>
              <a:t>Notional mesh devices with Xeon Phi, 64-bit ARM, Power7 </a:t>
            </a:r>
            <a:r>
              <a:rPr lang="en-US" i="1" kern="0" dirty="0" smtClean="0">
                <a:solidFill>
                  <a:schemeClr val="accent6"/>
                </a:solidFill>
              </a:rPr>
              <a:t>cores</a:t>
            </a:r>
          </a:p>
          <a:p>
            <a:pPr lvl="2"/>
            <a:r>
              <a:rPr lang="en-US" kern="0" dirty="0" smtClean="0"/>
              <a:t>Notional mesh devices with different </a:t>
            </a:r>
            <a:r>
              <a:rPr lang="en-US" i="1" kern="0" dirty="0" smtClean="0">
                <a:solidFill>
                  <a:schemeClr val="accent6"/>
                </a:solidFill>
              </a:rPr>
              <a:t>network properties </a:t>
            </a:r>
            <a:r>
              <a:rPr lang="en-US" kern="0" dirty="0" smtClean="0"/>
              <a:t>(</a:t>
            </a:r>
            <a:r>
              <a:rPr lang="en-US" kern="0" dirty="0" err="1" smtClean="0"/>
              <a:t>eg</a:t>
            </a:r>
            <a:r>
              <a:rPr lang="en-US" kern="0" dirty="0" smtClean="0"/>
              <a:t>. latencies)</a:t>
            </a:r>
            <a:endParaRPr lang="en-US" kern="0" dirty="0"/>
          </a:p>
        </p:txBody>
      </p:sp>
      <p:sp>
        <p:nvSpPr>
          <p:cNvPr id="3" name="Content Placeholder 2"/>
          <p:cNvSpPr>
            <a:spLocks noGrp="1"/>
          </p:cNvSpPr>
          <p:nvPr>
            <p:ph idx="1"/>
          </p:nvPr>
        </p:nvSpPr>
        <p:spPr>
          <a:xfrm>
            <a:off x="-174632" y="2317711"/>
            <a:ext cx="4766832" cy="850111"/>
          </a:xfrm>
        </p:spPr>
        <p:txBody>
          <a:bodyPr>
            <a:normAutofit fontScale="70000" lnSpcReduction="20000"/>
          </a:bodyPr>
          <a:lstStyle/>
          <a:p>
            <a:pPr marL="0" indent="342900">
              <a:buNone/>
            </a:pPr>
            <a:r>
              <a:rPr lang="en-US" dirty="0" smtClean="0"/>
              <a:t>Goal</a:t>
            </a:r>
          </a:p>
          <a:p>
            <a:pPr lvl="1"/>
            <a:r>
              <a:rPr lang="en-US" dirty="0"/>
              <a:t>Leverage BE </a:t>
            </a:r>
            <a:r>
              <a:rPr lang="en-US" dirty="0" smtClean="0"/>
              <a:t>foundation to </a:t>
            </a:r>
            <a:r>
              <a:rPr lang="en-US" dirty="0"/>
              <a:t>model apps on n</a:t>
            </a:r>
            <a:r>
              <a:rPr lang="en-US" dirty="0" smtClean="0"/>
              <a:t>ext-gen devices &amp; systems</a:t>
            </a:r>
          </a:p>
          <a:p>
            <a:pPr lvl="1"/>
            <a:endParaRPr lang="en-US" dirty="0" smtClean="0"/>
          </a:p>
        </p:txBody>
      </p:sp>
      <p:pic>
        <p:nvPicPr>
          <p:cNvPr id="33" name="Picture 32"/>
          <p:cNvPicPr>
            <a:picLocks noChangeAspect="1"/>
          </p:cNvPicPr>
          <p:nvPr/>
        </p:nvPicPr>
        <p:blipFill>
          <a:blip r:embed="rId4"/>
          <a:stretch>
            <a:fillRect/>
          </a:stretch>
        </p:blipFill>
        <p:spPr>
          <a:xfrm>
            <a:off x="5457825" y="3892639"/>
            <a:ext cx="2305510" cy="1282997"/>
          </a:xfrm>
          <a:prstGeom prst="rect">
            <a:avLst/>
          </a:prstGeom>
          <a:ln w="38100">
            <a:solidFill>
              <a:schemeClr val="tx1"/>
            </a:solidFill>
          </a:ln>
        </p:spPr>
      </p:pic>
      <p:pic>
        <p:nvPicPr>
          <p:cNvPr id="35" name="Picture 34"/>
          <p:cNvPicPr>
            <a:picLocks noChangeAspect="1"/>
          </p:cNvPicPr>
          <p:nvPr/>
        </p:nvPicPr>
        <p:blipFill rotWithShape="1">
          <a:blip r:embed="rId5"/>
          <a:srcRect b="14738"/>
          <a:stretch/>
        </p:blipFill>
        <p:spPr>
          <a:xfrm>
            <a:off x="5907913" y="4175681"/>
            <a:ext cx="2502784" cy="1285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6" name="Picture 35"/>
          <p:cNvPicPr>
            <a:picLocks noChangeAspect="1"/>
          </p:cNvPicPr>
          <p:nvPr/>
        </p:nvPicPr>
        <p:blipFill>
          <a:blip r:embed="rId6"/>
          <a:stretch>
            <a:fillRect/>
          </a:stretch>
        </p:blipFill>
        <p:spPr>
          <a:xfrm>
            <a:off x="6279900" y="4504872"/>
            <a:ext cx="2556597" cy="1296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1" name="32-Point Star 40"/>
          <p:cNvSpPr/>
          <p:nvPr/>
        </p:nvSpPr>
        <p:spPr bwMode="auto">
          <a:xfrm>
            <a:off x="4466031" y="4729485"/>
            <a:ext cx="2340136" cy="1367092"/>
          </a:xfrm>
          <a:prstGeom prst="star3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anose="020F0502020204030204" pitchFamily="34" charset="0"/>
                <a:cs typeface="Arial" charset="0"/>
              </a:rPr>
              <a:t>Please visit</a:t>
            </a:r>
            <a:r>
              <a:rPr kumimoji="0" lang="en-US" sz="1600" b="1" i="1" u="none" strike="noStrike" cap="none" normalizeH="0" dirty="0" smtClean="0">
                <a:ln>
                  <a:noFill/>
                </a:ln>
                <a:solidFill>
                  <a:schemeClr val="tx1"/>
                </a:solidFill>
                <a:effectLst/>
                <a:latin typeface="Calibri" panose="020F0502020204030204" pitchFamily="34" charset="0"/>
                <a:cs typeface="Arial" charset="0"/>
              </a:rPr>
              <a:t> our poster for detailed results</a:t>
            </a:r>
            <a:endParaRPr kumimoji="0" lang="en-US" sz="1600" b="1" i="1" u="none" strike="noStrike" cap="none" normalizeH="0" baseline="0" dirty="0" smtClean="0">
              <a:ln>
                <a:noFill/>
              </a:ln>
              <a:solidFill>
                <a:schemeClr val="tx1"/>
              </a:solidFill>
              <a:effectLst/>
              <a:latin typeface="Calibri" panose="020F0502020204030204" pitchFamily="34" charset="0"/>
              <a:cs typeface="Arial" charset="0"/>
            </a:endParaRPr>
          </a:p>
        </p:txBody>
      </p:sp>
      <p:pic>
        <p:nvPicPr>
          <p:cNvPr id="37" name="Picture 36"/>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15368" t="22268" r="14100" b="21927"/>
          <a:stretch/>
        </p:blipFill>
        <p:spPr>
          <a:xfrm>
            <a:off x="2178789" y="3269353"/>
            <a:ext cx="2422936" cy="1437786"/>
          </a:xfrm>
          <a:prstGeom prst="rect">
            <a:avLst/>
          </a:prstGeom>
        </p:spPr>
      </p:pic>
      <p:sp>
        <p:nvSpPr>
          <p:cNvPr id="38" name="Content Placeholder 2"/>
          <p:cNvSpPr txBox="1">
            <a:spLocks/>
          </p:cNvSpPr>
          <p:nvPr/>
        </p:nvSpPr>
        <p:spPr bwMode="auto">
          <a:xfrm>
            <a:off x="-199961" y="4868445"/>
            <a:ext cx="4844612" cy="1337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pPr marL="0" indent="339725">
              <a:buFont typeface="Wingdings" pitchFamily="2" charset="2"/>
              <a:buNone/>
            </a:pPr>
            <a:r>
              <a:rPr lang="en-US" i="1" kern="0" dirty="0" smtClean="0"/>
              <a:t>CAW15 Plans</a:t>
            </a:r>
          </a:p>
          <a:p>
            <a:pPr lvl="1"/>
            <a:r>
              <a:rPr lang="en-US" dirty="0"/>
              <a:t>Extend BE framework for </a:t>
            </a:r>
            <a:r>
              <a:rPr lang="en-US" dirty="0" smtClean="0"/>
              <a:t>system</a:t>
            </a:r>
            <a:br>
              <a:rPr lang="en-US" dirty="0" smtClean="0"/>
            </a:br>
            <a:r>
              <a:rPr lang="en-US" dirty="0" smtClean="0"/>
              <a:t>network </a:t>
            </a:r>
            <a:r>
              <a:rPr lang="en-US" dirty="0"/>
              <a:t>modeling and </a:t>
            </a:r>
            <a:r>
              <a:rPr lang="en-US" dirty="0" smtClean="0"/>
              <a:t>simulation</a:t>
            </a:r>
          </a:p>
          <a:p>
            <a:pPr lvl="1"/>
            <a:r>
              <a:rPr lang="en-US" dirty="0"/>
              <a:t>Leverage and integrate with SST for fast </a:t>
            </a:r>
            <a:r>
              <a:rPr lang="en-US" dirty="0" smtClean="0"/>
              <a:t>Partial Discrete Event Simulator</a:t>
            </a:r>
            <a:endParaRPr lang="en-US" kern="0" dirty="0" smtClean="0"/>
          </a:p>
        </p:txBody>
      </p:sp>
      <p:sp>
        <p:nvSpPr>
          <p:cNvPr id="39" name="TextBox 16"/>
          <p:cNvSpPr txBox="1"/>
          <p:nvPr/>
        </p:nvSpPr>
        <p:spPr>
          <a:xfrm>
            <a:off x="4789381" y="6381795"/>
            <a:ext cx="2586120" cy="261610"/>
          </a:xfrm>
          <a:prstGeom prst="rect">
            <a:avLst/>
          </a:prstGeom>
          <a:noFill/>
        </p:spPr>
        <p:txBody>
          <a:bodyPr wrap="square" rtlCol="0">
            <a:spAutoFit/>
          </a:bodyPr>
          <a:lstStyle/>
          <a:p>
            <a:r>
              <a:rPr lang="en-US" sz="1100" dirty="0" smtClean="0"/>
              <a:t>SST: Structural Simulation Toolkit</a:t>
            </a:r>
          </a:p>
        </p:txBody>
      </p:sp>
    </p:spTree>
    <p:extLst>
      <p:ext uri="{BB962C8B-B14F-4D97-AF65-F5344CB8AC3E}">
        <p14:creationId xmlns:p14="http://schemas.microsoft.com/office/powerpoint/2010/main" val="30829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200"/>
                                        <p:tgtEl>
                                          <p:spTgt spid="33"/>
                                        </p:tgtEl>
                                      </p:cBhvr>
                                    </p:animEffect>
                                  </p:childTnLst>
                                </p:cTn>
                              </p:par>
                            </p:childTnLst>
                          </p:cTn>
                        </p:par>
                        <p:par>
                          <p:cTn id="40" fill="hold">
                            <p:stCondLst>
                              <p:cond delay="2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00"/>
                                        <p:tgtEl>
                                          <p:spTgt spid="35"/>
                                        </p:tgtEl>
                                      </p:cBhvr>
                                    </p:animEffect>
                                  </p:childTnLst>
                                </p:cTn>
                              </p:par>
                            </p:childTnLst>
                          </p:cTn>
                        </p:par>
                        <p:par>
                          <p:cTn id="44" fill="hold">
                            <p:stCondLst>
                              <p:cond delay="400"/>
                            </p:stCondLst>
                            <p:childTnLst>
                              <p:par>
                                <p:cTn id="45" presetID="10"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2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xEl>
                                              <p:pRg st="0" end="0"/>
                                            </p:txEl>
                                          </p:spTgt>
                                        </p:tgtEl>
                                        <p:attrNameLst>
                                          <p:attrName>style.visibility</p:attrName>
                                        </p:attrNameLst>
                                      </p:cBhvr>
                                      <p:to>
                                        <p:strVal val="visible"/>
                                      </p:to>
                                    </p:set>
                                    <p:animEffect transition="in" filter="fade">
                                      <p:cBhvr>
                                        <p:cTn id="55" dur="500"/>
                                        <p:tgtEl>
                                          <p:spTgt spid="38">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xEl>
                                              <p:pRg st="1" end="1"/>
                                            </p:txEl>
                                          </p:spTgt>
                                        </p:tgtEl>
                                        <p:attrNameLst>
                                          <p:attrName>style.visibility</p:attrName>
                                        </p:attrNameLst>
                                      </p:cBhvr>
                                      <p:to>
                                        <p:strVal val="visible"/>
                                      </p:to>
                                    </p:set>
                                    <p:animEffect transition="in" filter="fade">
                                      <p:cBhvr>
                                        <p:cTn id="58" dur="500"/>
                                        <p:tgtEl>
                                          <p:spTgt spid="38">
                                            <p:txEl>
                                              <p:pRg st="1" end="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xEl>
                                              <p:pRg st="2" end="2"/>
                                            </p:txEl>
                                          </p:spTgt>
                                        </p:tgtEl>
                                        <p:attrNameLst>
                                          <p:attrName>style.visibility</p:attrName>
                                        </p:attrNameLst>
                                      </p:cBhvr>
                                      <p:to>
                                        <p:strVal val="visible"/>
                                      </p:to>
                                    </p:set>
                                    <p:animEffect transition="in" filter="fade">
                                      <p:cBhvr>
                                        <p:cTn id="61" dur="500"/>
                                        <p:tgtEl>
                                          <p:spTgt spid="38">
                                            <p:txEl>
                                              <p:pRg st="2" end="2"/>
                                            </p:txEl>
                                          </p:spTgt>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44" grpId="0"/>
      <p:bldP spid="3" grpId="0" build="p"/>
      <p:bldP spid="41" grpId="0" animBg="1"/>
      <p:bldP spid="38" grpId="0" uiExpand="1" build="p"/>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p:nvPr/>
        </p:nvSpPr>
        <p:spPr bwMode="auto">
          <a:xfrm>
            <a:off x="11759" y="914400"/>
            <a:ext cx="4485934" cy="5228624"/>
          </a:xfrm>
          <a:prstGeom prst="rect">
            <a:avLst/>
          </a:prstGeom>
          <a:gradFill>
            <a:gsLst>
              <a:gs pos="0">
                <a:schemeClr val="bg1"/>
              </a:gs>
              <a:gs pos="42000">
                <a:schemeClr val="accent6">
                  <a:lumMod val="20000"/>
                  <a:lumOff val="80000"/>
                </a:schemeClr>
              </a:gs>
              <a:gs pos="83000">
                <a:schemeClr val="accent6">
                  <a:lumMod val="20000"/>
                  <a:lumOff val="80000"/>
                </a:schemeClr>
              </a:gs>
              <a:gs pos="100000">
                <a:schemeClr val="bg1"/>
              </a:gs>
            </a:gsLst>
            <a:lin ang="5400000" scaled="1"/>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a:endParaRPr>
          </a:p>
        </p:txBody>
      </p:sp>
      <p:sp>
        <p:nvSpPr>
          <p:cNvPr id="2" name="Title 1"/>
          <p:cNvSpPr>
            <a:spLocks noGrp="1"/>
          </p:cNvSpPr>
          <p:nvPr>
            <p:ph type="title"/>
          </p:nvPr>
        </p:nvSpPr>
        <p:spPr/>
        <p:txBody>
          <a:bodyPr/>
          <a:lstStyle/>
          <a:p>
            <a:r>
              <a:rPr lang="en-US" sz="2800" dirty="0" smtClean="0"/>
              <a:t>P3: Reconfigurable Interconnects for Novo-G#</a:t>
            </a:r>
            <a:endParaRPr lang="en-US" sz="2800" dirty="0"/>
          </a:p>
        </p:txBody>
      </p:sp>
      <p:sp>
        <p:nvSpPr>
          <p:cNvPr id="29" name="Content Placeholder 28"/>
          <p:cNvSpPr>
            <a:spLocks noGrp="1"/>
          </p:cNvSpPr>
          <p:nvPr>
            <p:ph idx="1"/>
          </p:nvPr>
        </p:nvSpPr>
        <p:spPr>
          <a:xfrm>
            <a:off x="26505" y="950583"/>
            <a:ext cx="4520116" cy="3292316"/>
          </a:xfrm>
        </p:spPr>
        <p:txBody>
          <a:bodyPr>
            <a:normAutofit fontScale="70000" lnSpcReduction="20000"/>
          </a:bodyPr>
          <a:lstStyle/>
          <a:p>
            <a:pPr marL="0" indent="0">
              <a:buNone/>
            </a:pPr>
            <a:r>
              <a:rPr lang="en-US" dirty="0" smtClean="0"/>
              <a:t>Goal: </a:t>
            </a:r>
            <a:r>
              <a:rPr lang="en-US" sz="2600" dirty="0" smtClean="0"/>
              <a:t>Enable </a:t>
            </a:r>
            <a:r>
              <a:rPr lang="en-US" sz="2600" dirty="0"/>
              <a:t>large-scale app acceleration with a </a:t>
            </a:r>
            <a:r>
              <a:rPr lang="en-US" sz="2600" dirty="0" smtClean="0"/>
              <a:t>reconfigurable 3D-torus </a:t>
            </a:r>
            <a:r>
              <a:rPr lang="en-US" sz="2600" dirty="0"/>
              <a:t>network</a:t>
            </a:r>
          </a:p>
          <a:p>
            <a:pPr lvl="1"/>
            <a:r>
              <a:rPr lang="en-US" dirty="0"/>
              <a:t>Turn communication-bound </a:t>
            </a:r>
            <a:r>
              <a:rPr lang="en-US" dirty="0" smtClean="0"/>
              <a:t>problems </a:t>
            </a:r>
            <a:r>
              <a:rPr lang="en-US" dirty="0"/>
              <a:t>into computation-bound </a:t>
            </a:r>
            <a:r>
              <a:rPr lang="en-US" dirty="0" smtClean="0"/>
              <a:t>problems</a:t>
            </a:r>
            <a:endParaRPr lang="en-US" dirty="0"/>
          </a:p>
          <a:p>
            <a:pPr marL="344487" lvl="1" indent="0">
              <a:buNone/>
            </a:pPr>
            <a:endParaRPr lang="en-US" dirty="0" smtClean="0"/>
          </a:p>
          <a:p>
            <a:r>
              <a:rPr lang="en-US" dirty="0" smtClean="0"/>
              <a:t>Approach:</a:t>
            </a:r>
          </a:p>
          <a:p>
            <a:pPr lvl="1"/>
            <a:r>
              <a:rPr lang="en-US" dirty="0">
                <a:solidFill>
                  <a:srgbClr val="0021A5"/>
                </a:solidFill>
              </a:rPr>
              <a:t>Novo-G# </a:t>
            </a:r>
            <a:r>
              <a:rPr lang="en-US" dirty="0" smtClean="0">
                <a:solidFill>
                  <a:srgbClr val="0021A5"/>
                </a:solidFill>
              </a:rPr>
              <a:t>network </a:t>
            </a:r>
            <a:r>
              <a:rPr lang="en-US" dirty="0">
                <a:solidFill>
                  <a:srgbClr val="0021A5"/>
                </a:solidFill>
              </a:rPr>
              <a:t>design</a:t>
            </a:r>
            <a:r>
              <a:rPr lang="en-US" dirty="0"/>
              <a:t> to</a:t>
            </a:r>
            <a:br>
              <a:rPr lang="en-US" dirty="0"/>
            </a:br>
            <a:r>
              <a:rPr lang="en-US" dirty="0"/>
              <a:t>support multi-FPGA apps efficiently</a:t>
            </a:r>
          </a:p>
          <a:p>
            <a:pPr lvl="1"/>
            <a:r>
              <a:rPr lang="en-US" dirty="0">
                <a:solidFill>
                  <a:srgbClr val="0021A5"/>
                </a:solidFill>
              </a:rPr>
              <a:t>Modeling &amp; simulation</a:t>
            </a:r>
            <a:r>
              <a:rPr lang="en-US" dirty="0"/>
              <a:t> of novel</a:t>
            </a:r>
            <a:br>
              <a:rPr lang="en-US" dirty="0"/>
            </a:br>
            <a:r>
              <a:rPr lang="en-US" dirty="0"/>
              <a:t>topologies, architectures, and protocols</a:t>
            </a:r>
          </a:p>
          <a:p>
            <a:pPr lvl="1"/>
            <a:r>
              <a:rPr lang="en-US" dirty="0" err="1">
                <a:solidFill>
                  <a:srgbClr val="0021A5"/>
                </a:solidFill>
              </a:rPr>
              <a:t>OpenCL</a:t>
            </a:r>
            <a:r>
              <a:rPr lang="en-US" dirty="0">
                <a:solidFill>
                  <a:srgbClr val="0021A5"/>
                </a:solidFill>
              </a:rPr>
              <a:t> support</a:t>
            </a:r>
            <a:r>
              <a:rPr lang="en-US" dirty="0"/>
              <a:t> to improve</a:t>
            </a:r>
            <a:br>
              <a:rPr lang="en-US" dirty="0"/>
            </a:br>
            <a:r>
              <a:rPr lang="en-US" dirty="0"/>
              <a:t>productivity and usability</a:t>
            </a:r>
          </a:p>
          <a:p>
            <a:endParaRPr lang="en-US" dirty="0"/>
          </a:p>
        </p:txBody>
      </p:sp>
      <p:sp>
        <p:nvSpPr>
          <p:cNvPr id="4" name="Slide Number Placeholder 3"/>
          <p:cNvSpPr>
            <a:spLocks noGrp="1"/>
          </p:cNvSpPr>
          <p:nvPr>
            <p:ph type="sldNum" sz="quarter" idx="10"/>
          </p:nvPr>
        </p:nvSpPr>
        <p:spPr/>
        <p:txBody>
          <a:bodyPr/>
          <a:lstStyle/>
          <a:p>
            <a:fld id="{81CDB180-F93F-440A-8193-8CC661418732}" type="slidenum">
              <a:rPr lang="en-US" altLang="en-US" smtClean="0"/>
              <a:pPr/>
              <a:t>9</a:t>
            </a:fld>
            <a:endParaRPr lang="en-US" altLang="en-US" dirty="0"/>
          </a:p>
        </p:txBody>
      </p:sp>
      <p:sp>
        <p:nvSpPr>
          <p:cNvPr id="6" name="Content Placeholder 2"/>
          <p:cNvSpPr txBox="1">
            <a:spLocks/>
          </p:cNvSpPr>
          <p:nvPr/>
        </p:nvSpPr>
        <p:spPr bwMode="auto">
          <a:xfrm>
            <a:off x="4610674" y="965829"/>
            <a:ext cx="4724400" cy="2392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400">
                <a:solidFill>
                  <a:srgbClr val="FF4A00"/>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rgbClr val="0021A5"/>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cs typeface="+mn-cs"/>
              </a:defRPr>
            </a:lvl9pPr>
          </a:lstStyle>
          <a:p>
            <a:r>
              <a:rPr lang="en-US" kern="0" dirty="0" smtClean="0"/>
              <a:t>Novo-G# network design</a:t>
            </a:r>
            <a:endParaRPr lang="en-US" kern="0" dirty="0"/>
          </a:p>
          <a:p>
            <a:pPr lvl="1"/>
            <a:r>
              <a:rPr lang="en-US" kern="0" dirty="0" smtClean="0"/>
              <a:t>Three-layer </a:t>
            </a:r>
            <a:r>
              <a:rPr lang="en-US" kern="0" dirty="0"/>
              <a:t>network </a:t>
            </a:r>
            <a:r>
              <a:rPr lang="en-US" kern="0" dirty="0" smtClean="0"/>
              <a:t>stack based on Interlaken protocol</a:t>
            </a:r>
          </a:p>
          <a:p>
            <a:pPr lvl="2"/>
            <a:r>
              <a:rPr lang="en-US" kern="0" dirty="0"/>
              <a:t>CRC32, </a:t>
            </a:r>
            <a:r>
              <a:rPr lang="en-US" kern="0" dirty="0" smtClean="0"/>
              <a:t>64/67 </a:t>
            </a:r>
            <a:r>
              <a:rPr lang="en-US" kern="0" dirty="0"/>
              <a:t>encoding, multi-lane sync</a:t>
            </a:r>
            <a:r>
              <a:rPr lang="en-US" kern="0" dirty="0" smtClean="0"/>
              <a:t>.</a:t>
            </a:r>
            <a:endParaRPr lang="en-US" kern="0" dirty="0"/>
          </a:p>
          <a:p>
            <a:pPr lvl="1"/>
            <a:r>
              <a:rPr lang="en-US" kern="0" dirty="0" smtClean="0"/>
              <a:t>Configurable no. of routers to handle app bandwidth requirements</a:t>
            </a:r>
          </a:p>
          <a:p>
            <a:pPr lvl="2"/>
            <a:r>
              <a:rPr lang="en-US" kern="0" dirty="0" smtClean="0"/>
              <a:t>Tradeoff bandwidth for resource util.</a:t>
            </a:r>
          </a:p>
          <a:p>
            <a:pPr lvl="1"/>
            <a:r>
              <a:rPr lang="en-US" kern="0" dirty="0"/>
              <a:t>Less than 10% memory &amp; logic </a:t>
            </a:r>
            <a:r>
              <a:rPr lang="en-US" kern="0" dirty="0" smtClean="0"/>
              <a:t>util.</a:t>
            </a:r>
            <a:br>
              <a:rPr lang="en-US" kern="0" dirty="0" smtClean="0"/>
            </a:br>
            <a:r>
              <a:rPr lang="en-US" kern="0" dirty="0" smtClean="0"/>
              <a:t>@ </a:t>
            </a:r>
            <a:r>
              <a:rPr lang="en-US" kern="0" dirty="0"/>
              <a:t>200 MHz (3 routers</a:t>
            </a:r>
            <a:r>
              <a:rPr lang="en-US" kern="0" dirty="0" smtClean="0"/>
              <a:t>)</a:t>
            </a:r>
            <a:endParaRPr lang="en-US" kern="0" dirty="0"/>
          </a:p>
        </p:txBody>
      </p:sp>
      <p:sp>
        <p:nvSpPr>
          <p:cNvPr id="30" name="TextBox 29"/>
          <p:cNvSpPr txBox="1"/>
          <p:nvPr/>
        </p:nvSpPr>
        <p:spPr>
          <a:xfrm>
            <a:off x="109200" y="4451444"/>
            <a:ext cx="2866721" cy="1600438"/>
          </a:xfrm>
          <a:prstGeom prst="roundRect">
            <a:avLst/>
          </a:prstGeom>
          <a:solidFill>
            <a:schemeClr val="bg1"/>
          </a:solidFill>
          <a:ln>
            <a:solidFill>
              <a:schemeClr val="tx1"/>
            </a:solidFill>
          </a:ln>
        </p:spPr>
        <p:txBody>
          <a:bodyPr wrap="square" rtlCol="0">
            <a:spAutoFit/>
          </a:bodyPr>
          <a:lstStyle/>
          <a:p>
            <a:r>
              <a:rPr lang="en-US" dirty="0" smtClean="0">
                <a:solidFill>
                  <a:srgbClr val="000000"/>
                </a:solidFill>
              </a:rPr>
              <a:t>Novo-G#</a:t>
            </a:r>
          </a:p>
          <a:p>
            <a:pPr marL="285750" indent="-285750">
              <a:buClr>
                <a:srgbClr val="0021A5"/>
              </a:buClr>
              <a:buFont typeface="Arial" panose="020B0604020202020204" pitchFamily="34" charset="0"/>
              <a:buChar char="•"/>
            </a:pPr>
            <a:r>
              <a:rPr lang="en-US" sz="1400" dirty="0" smtClean="0">
                <a:solidFill>
                  <a:srgbClr val="FF4A00"/>
                </a:solidFill>
              </a:rPr>
              <a:t>32</a:t>
            </a:r>
            <a:r>
              <a:rPr lang="en-US" sz="1400" dirty="0" smtClean="0">
                <a:solidFill>
                  <a:srgbClr val="0021A5"/>
                </a:solidFill>
              </a:rPr>
              <a:t> </a:t>
            </a:r>
            <a:r>
              <a:rPr lang="en-US" sz="1400" dirty="0" err="1" smtClean="0">
                <a:solidFill>
                  <a:srgbClr val="0021A5"/>
                </a:solidFill>
              </a:rPr>
              <a:t>GiDEL</a:t>
            </a:r>
            <a:r>
              <a:rPr lang="en-US" sz="1400" dirty="0" smtClean="0">
                <a:solidFill>
                  <a:srgbClr val="0021A5"/>
                </a:solidFill>
              </a:rPr>
              <a:t> </a:t>
            </a:r>
            <a:r>
              <a:rPr lang="en-US" sz="1400" dirty="0" err="1" smtClean="0">
                <a:solidFill>
                  <a:srgbClr val="0021A5"/>
                </a:solidFill>
              </a:rPr>
              <a:t>ProceV</a:t>
            </a:r>
            <a:r>
              <a:rPr lang="en-US" sz="1400" dirty="0" smtClean="0">
                <a:solidFill>
                  <a:srgbClr val="0021A5"/>
                </a:solidFill>
              </a:rPr>
              <a:t> (soon </a:t>
            </a:r>
            <a:r>
              <a:rPr lang="en-US" sz="1400" dirty="0" smtClean="0">
                <a:solidFill>
                  <a:srgbClr val="FF4A00"/>
                </a:solidFill>
              </a:rPr>
              <a:t>64</a:t>
            </a:r>
            <a:r>
              <a:rPr lang="en-US" sz="1400" dirty="0" smtClean="0">
                <a:solidFill>
                  <a:srgbClr val="0021A5"/>
                </a:solidFill>
              </a:rPr>
              <a:t>) (Stratix V D8)</a:t>
            </a:r>
          </a:p>
          <a:p>
            <a:pPr marL="285750" indent="-285750">
              <a:buClr>
                <a:srgbClr val="0021A5"/>
              </a:buClr>
              <a:buFont typeface="Arial" panose="020B0604020202020204" pitchFamily="34" charset="0"/>
              <a:buChar char="•"/>
            </a:pPr>
            <a:r>
              <a:rPr lang="en-US" sz="1400" dirty="0" smtClean="0">
                <a:solidFill>
                  <a:srgbClr val="FF4A00"/>
                </a:solidFill>
              </a:rPr>
              <a:t>3D torus</a:t>
            </a:r>
            <a:r>
              <a:rPr lang="en-US" sz="1400" dirty="0" smtClean="0">
                <a:solidFill>
                  <a:srgbClr val="0021A5"/>
                </a:solidFill>
              </a:rPr>
              <a:t> or </a:t>
            </a:r>
            <a:r>
              <a:rPr lang="en-US" sz="1400" dirty="0" smtClean="0">
                <a:solidFill>
                  <a:srgbClr val="FF4A00"/>
                </a:solidFill>
              </a:rPr>
              <a:t>5/6D hypercube</a:t>
            </a:r>
          </a:p>
          <a:p>
            <a:pPr marL="285750" indent="-285750">
              <a:buFont typeface="Arial" panose="020B0604020202020204" pitchFamily="34" charset="0"/>
              <a:buChar char="•"/>
            </a:pPr>
            <a:r>
              <a:rPr lang="en-US" sz="1400" dirty="0" smtClean="0">
                <a:solidFill>
                  <a:srgbClr val="0021A5"/>
                </a:solidFill>
              </a:rPr>
              <a:t>6 Rx-</a:t>
            </a:r>
            <a:r>
              <a:rPr lang="en-US" sz="1400" dirty="0" err="1" smtClean="0">
                <a:solidFill>
                  <a:srgbClr val="0021A5"/>
                </a:solidFill>
              </a:rPr>
              <a:t>Tx</a:t>
            </a:r>
            <a:r>
              <a:rPr lang="en-US" sz="1400" dirty="0" smtClean="0">
                <a:solidFill>
                  <a:srgbClr val="0021A5"/>
                </a:solidFill>
              </a:rPr>
              <a:t> links per FPGA</a:t>
            </a:r>
            <a:endParaRPr lang="en-US" sz="1400" dirty="0">
              <a:solidFill>
                <a:srgbClr val="0021A5"/>
              </a:solidFill>
            </a:endParaRPr>
          </a:p>
          <a:p>
            <a:pPr marL="285750" indent="-285750">
              <a:buFont typeface="Arial" panose="020B0604020202020204" pitchFamily="34" charset="0"/>
              <a:buChar char="•"/>
            </a:pPr>
            <a:r>
              <a:rPr lang="en-US" sz="1400" dirty="0" smtClean="0">
                <a:solidFill>
                  <a:srgbClr val="0021A5"/>
                </a:solidFill>
              </a:rPr>
              <a:t>4x 10 </a:t>
            </a:r>
            <a:r>
              <a:rPr lang="en-US" sz="1400" dirty="0" err="1" smtClean="0">
                <a:solidFill>
                  <a:srgbClr val="0021A5"/>
                </a:solidFill>
              </a:rPr>
              <a:t>Gbps</a:t>
            </a:r>
            <a:r>
              <a:rPr lang="en-US" sz="1400" dirty="0" smtClean="0">
                <a:solidFill>
                  <a:srgbClr val="0021A5"/>
                </a:solidFill>
              </a:rPr>
              <a:t> per link</a:t>
            </a:r>
          </a:p>
        </p:txBody>
      </p:sp>
      <p:pic>
        <p:nvPicPr>
          <p:cNvPr id="19" name="Picture 4"/>
          <p:cNvPicPr>
            <a:picLocks noChangeAspect="1"/>
          </p:cNvPicPr>
          <p:nvPr/>
        </p:nvPicPr>
        <p:blipFill>
          <a:blip r:embed="rId4"/>
          <a:stretch>
            <a:fillRect/>
          </a:stretch>
        </p:blipFill>
        <p:spPr>
          <a:xfrm>
            <a:off x="7717182" y="4573483"/>
            <a:ext cx="1278026" cy="1265593"/>
          </a:xfrm>
          <a:prstGeom prst="rect">
            <a:avLst/>
          </a:prstGeom>
          <a:ln>
            <a:noFill/>
          </a:ln>
          <a:effectLst>
            <a:outerShdw blurRad="292100" dist="139700" dir="2700000" algn="tl" rotWithShape="0">
              <a:srgbClr val="333333">
                <a:alpha val="65000"/>
              </a:srgbClr>
            </a:outerShdw>
          </a:effectLst>
        </p:spPr>
      </p:pic>
      <p:grpSp>
        <p:nvGrpSpPr>
          <p:cNvPr id="20" name="Group 6"/>
          <p:cNvGrpSpPr/>
          <p:nvPr/>
        </p:nvGrpSpPr>
        <p:grpSpPr>
          <a:xfrm>
            <a:off x="7164396" y="3034164"/>
            <a:ext cx="1488314" cy="1353062"/>
            <a:chOff x="4964225" y="4557360"/>
            <a:chExt cx="1872997" cy="1550865"/>
          </a:xfrm>
        </p:grpSpPr>
        <p:sp>
          <p:nvSpPr>
            <p:cNvPr id="22" name="Up-Down Arrow 8"/>
            <p:cNvSpPr/>
            <p:nvPr/>
          </p:nvSpPr>
          <p:spPr bwMode="auto">
            <a:xfrm>
              <a:off x="5731750" y="4557360"/>
              <a:ext cx="304800" cy="5303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3" name="Up-Down Arrow 9"/>
            <p:cNvSpPr/>
            <p:nvPr/>
          </p:nvSpPr>
          <p:spPr bwMode="auto">
            <a:xfrm rot="2822130">
              <a:off x="6296293" y="4516959"/>
              <a:ext cx="304800" cy="671371"/>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4" name="Up-Down Arrow 10"/>
            <p:cNvSpPr/>
            <p:nvPr/>
          </p:nvSpPr>
          <p:spPr bwMode="auto">
            <a:xfrm rot="5400000">
              <a:off x="6419646" y="5039347"/>
              <a:ext cx="304800" cy="5303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25" name="Picture 2" descr="http://www.gidel.com/images/Proce%20V.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7298" b="93726" l="6807" r="92689"/>
                      </a14:imgEffect>
                    </a14:imgLayer>
                  </a14:imgProps>
                </a:ext>
                <a:ext uri="{28A0092B-C50C-407E-A947-70E740481C1C}">
                  <a14:useLocalDpi xmlns:a14="http://schemas.microsoft.com/office/drawing/2010/main" val="0"/>
                </a:ext>
              </a:extLst>
            </a:blip>
            <a:srcRect/>
            <a:stretch>
              <a:fillRect/>
            </a:stretch>
          </p:blipFill>
          <p:spPr bwMode="auto">
            <a:xfrm>
              <a:off x="5257404" y="4900701"/>
              <a:ext cx="1295399" cy="849548"/>
            </a:xfrm>
            <a:prstGeom prst="rect">
              <a:avLst/>
            </a:prstGeom>
            <a:noFill/>
            <a:extLst>
              <a:ext uri="{909E8E84-426E-40DD-AFC4-6F175D3DCCD1}">
                <a14:hiddenFill xmlns:a14="http://schemas.microsoft.com/office/drawing/2010/main">
                  <a:solidFill>
                    <a:srgbClr val="FFFFFF"/>
                  </a:solidFill>
                </a14:hiddenFill>
              </a:ext>
            </a:extLst>
          </p:spPr>
        </p:pic>
        <p:sp>
          <p:nvSpPr>
            <p:cNvPr id="26" name="Up-Down Arrow 12"/>
            <p:cNvSpPr/>
            <p:nvPr/>
          </p:nvSpPr>
          <p:spPr bwMode="auto">
            <a:xfrm>
              <a:off x="5731750" y="5574262"/>
              <a:ext cx="304800" cy="5303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7" name="Up-Down Arrow 13"/>
            <p:cNvSpPr/>
            <p:nvPr/>
          </p:nvSpPr>
          <p:spPr bwMode="auto">
            <a:xfrm rot="5400000">
              <a:off x="5077001" y="5054184"/>
              <a:ext cx="304800" cy="5303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8" name="Up-Down Arrow 14"/>
            <p:cNvSpPr/>
            <p:nvPr/>
          </p:nvSpPr>
          <p:spPr bwMode="auto">
            <a:xfrm rot="2670689">
              <a:off x="5256808" y="5455252"/>
              <a:ext cx="304800" cy="652973"/>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77" name="TextBox 76"/>
          <p:cNvSpPr txBox="1"/>
          <p:nvPr/>
        </p:nvSpPr>
        <p:spPr>
          <a:xfrm>
            <a:off x="7784257" y="5831550"/>
            <a:ext cx="1245854" cy="338554"/>
          </a:xfrm>
          <a:prstGeom prst="rect">
            <a:avLst/>
          </a:prstGeom>
          <a:noFill/>
        </p:spPr>
        <p:txBody>
          <a:bodyPr wrap="none" rtlCol="0">
            <a:spAutoFit/>
          </a:bodyPr>
          <a:lstStyle/>
          <a:p>
            <a:r>
              <a:rPr lang="en-US" sz="1600" dirty="0" smtClean="0"/>
              <a:t>2x4x4 torus</a:t>
            </a:r>
            <a:endParaRPr lang="en-US" sz="1600" dirty="0"/>
          </a:p>
        </p:txBody>
      </p:sp>
      <p:sp>
        <p:nvSpPr>
          <p:cNvPr id="78" name="TextBox 77"/>
          <p:cNvSpPr txBox="1"/>
          <p:nvPr/>
        </p:nvSpPr>
        <p:spPr>
          <a:xfrm>
            <a:off x="7969566" y="3936316"/>
            <a:ext cx="944860" cy="584775"/>
          </a:xfrm>
          <a:prstGeom prst="rect">
            <a:avLst/>
          </a:prstGeom>
          <a:noFill/>
        </p:spPr>
        <p:txBody>
          <a:bodyPr wrap="square" rtlCol="0">
            <a:spAutoFit/>
          </a:bodyPr>
          <a:lstStyle/>
          <a:p>
            <a:pPr algn="ctr"/>
            <a:r>
              <a:rPr lang="en-US" sz="1600" dirty="0" err="1" smtClean="0"/>
              <a:t>ProceV</a:t>
            </a:r>
            <a:r>
              <a:rPr lang="en-US" sz="1600" dirty="0" smtClean="0"/>
              <a:t> board</a:t>
            </a:r>
            <a:endParaRPr lang="en-US" sz="1600" dirty="0"/>
          </a:p>
        </p:txBody>
      </p:sp>
      <p:grpSp>
        <p:nvGrpSpPr>
          <p:cNvPr id="8" name="Group 7"/>
          <p:cNvGrpSpPr/>
          <p:nvPr/>
        </p:nvGrpSpPr>
        <p:grpSpPr>
          <a:xfrm>
            <a:off x="3144359" y="3257727"/>
            <a:ext cx="4937942" cy="3131695"/>
            <a:chOff x="3144359" y="3257727"/>
            <a:chExt cx="4937942" cy="3131695"/>
          </a:xfrm>
        </p:grpSpPr>
        <p:sp>
          <p:nvSpPr>
            <p:cNvPr id="3" name="TextBox 2"/>
            <p:cNvSpPr txBox="1"/>
            <p:nvPr/>
          </p:nvSpPr>
          <p:spPr>
            <a:xfrm>
              <a:off x="5055903" y="5604434"/>
              <a:ext cx="1439818" cy="584775"/>
            </a:xfrm>
            <a:prstGeom prst="rect">
              <a:avLst/>
            </a:prstGeom>
            <a:noFill/>
          </p:spPr>
          <p:txBody>
            <a:bodyPr wrap="none" rtlCol="0">
              <a:spAutoFit/>
            </a:bodyPr>
            <a:lstStyle/>
            <a:p>
              <a:pPr algn="ctr"/>
              <a:r>
                <a:rPr lang="en-US" sz="1600" dirty="0" smtClean="0"/>
                <a:t>3D torus</a:t>
              </a:r>
              <a:br>
                <a:rPr lang="en-US" sz="1600" dirty="0" smtClean="0"/>
              </a:br>
              <a:r>
                <a:rPr lang="en-US" sz="1600" dirty="0" smtClean="0"/>
                <a:t>network stack</a:t>
              </a:r>
              <a:endParaRPr lang="en-US" sz="1600" dirty="0"/>
            </a:p>
          </p:txBody>
        </p:sp>
        <p:grpSp>
          <p:nvGrpSpPr>
            <p:cNvPr id="21" name="Group 20"/>
            <p:cNvGrpSpPr/>
            <p:nvPr/>
          </p:nvGrpSpPr>
          <p:grpSpPr>
            <a:xfrm>
              <a:off x="4309303" y="3355517"/>
              <a:ext cx="3772998" cy="3033905"/>
              <a:chOff x="4309303" y="3355517"/>
              <a:chExt cx="3772998" cy="3033905"/>
            </a:xfrm>
          </p:grpSpPr>
          <p:cxnSp>
            <p:nvCxnSpPr>
              <p:cNvPr id="50" name="Straight Connector 49"/>
              <p:cNvCxnSpPr>
                <a:endCxn id="66" idx="5"/>
              </p:cNvCxnSpPr>
              <p:nvPr/>
            </p:nvCxnSpPr>
            <p:spPr bwMode="auto">
              <a:xfrm flipV="1">
                <a:off x="7180868" y="3835277"/>
                <a:ext cx="856310" cy="1689044"/>
              </a:xfrm>
              <a:prstGeom prst="line">
                <a:avLst/>
              </a:prstGeom>
              <a:noFill/>
              <a:ln w="19050" cap="flat" cmpd="sng" algn="ctr">
                <a:solidFill>
                  <a:schemeClr val="tx1">
                    <a:lumMod val="50000"/>
                    <a:lumOff val="50000"/>
                  </a:schemeClr>
                </a:solidFill>
                <a:prstDash val="dash"/>
                <a:round/>
                <a:headEnd type="none" w="med" len="med"/>
                <a:tailEnd type="none" w="med" len="med"/>
              </a:ln>
              <a:effectLst/>
            </p:spPr>
          </p:cxnSp>
          <p:cxnSp>
            <p:nvCxnSpPr>
              <p:cNvPr id="51" name="Straight Connector 50"/>
              <p:cNvCxnSpPr>
                <a:endCxn id="66" idx="0"/>
              </p:cNvCxnSpPr>
              <p:nvPr/>
            </p:nvCxnSpPr>
            <p:spPr bwMode="auto">
              <a:xfrm>
                <a:off x="6019800" y="3365046"/>
                <a:ext cx="1908440" cy="195499"/>
              </a:xfrm>
              <a:prstGeom prst="line">
                <a:avLst/>
              </a:prstGeom>
              <a:noFill/>
              <a:ln w="19050" cap="flat" cmpd="sng" algn="ctr">
                <a:solidFill>
                  <a:schemeClr val="tx1">
                    <a:lumMod val="50000"/>
                    <a:lumOff val="50000"/>
                  </a:schemeClr>
                </a:solidFill>
                <a:prstDash val="dash"/>
                <a:round/>
                <a:headEnd type="none" w="med" len="med"/>
                <a:tailEnd type="none" w="med" len="med"/>
              </a:ln>
              <a:effectLst/>
            </p:spPr>
          </p:cxnSp>
          <p:sp>
            <p:nvSpPr>
              <p:cNvPr id="66" name="Oval 65"/>
              <p:cNvSpPr/>
              <p:nvPr/>
            </p:nvSpPr>
            <p:spPr bwMode="auto">
              <a:xfrm>
                <a:off x="7774179" y="3560545"/>
                <a:ext cx="308122" cy="321868"/>
              </a:xfrm>
              <a:prstGeom prst="ellipse">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32" name="Oval 31"/>
              <p:cNvSpPr/>
              <p:nvPr/>
            </p:nvSpPr>
            <p:spPr bwMode="auto">
              <a:xfrm>
                <a:off x="4309303" y="3355517"/>
                <a:ext cx="3005869" cy="3033905"/>
              </a:xfrm>
              <a:prstGeom prst="ellipse">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graphicFrame>
          <p:nvGraphicFramePr>
            <p:cNvPr id="5" name="Object 4"/>
            <p:cNvGraphicFramePr>
              <a:graphicFrameLocks noChangeAspect="1"/>
            </p:cNvGraphicFramePr>
            <p:nvPr>
              <p:extLst>
                <p:ext uri="{D42A27DB-BD31-4B8C-83A1-F6EECF244321}">
                  <p14:modId xmlns:p14="http://schemas.microsoft.com/office/powerpoint/2010/main" val="3162099795"/>
                </p:ext>
              </p:extLst>
            </p:nvPr>
          </p:nvGraphicFramePr>
          <p:xfrm>
            <a:off x="3144359" y="3257727"/>
            <a:ext cx="2075737" cy="2820263"/>
          </p:xfrm>
          <a:graphic>
            <a:graphicData uri="http://schemas.openxmlformats.org/presentationml/2006/ole">
              <mc:AlternateContent xmlns:mc="http://schemas.openxmlformats.org/markup-compatibility/2006">
                <mc:Choice xmlns:v="urn:schemas-microsoft-com:vml" Requires="v">
                  <p:oleObj spid="_x0000_s1103" name="Visio" r:id="rId7" imgW="2212902" imgH="3006594" progId="Visio.Drawing.11">
                    <p:embed/>
                  </p:oleObj>
                </mc:Choice>
                <mc:Fallback>
                  <p:oleObj name="Visio" r:id="rId7" imgW="2212902" imgH="3006594" progId="Visio.Drawing.11">
                    <p:embed/>
                    <p:pic>
                      <p:nvPicPr>
                        <p:cNvPr id="0" name=""/>
                        <p:cNvPicPr/>
                        <p:nvPr/>
                      </p:nvPicPr>
                      <p:blipFill>
                        <a:blip r:embed="rId8"/>
                        <a:stretch>
                          <a:fillRect/>
                        </a:stretch>
                      </p:blipFill>
                      <p:spPr>
                        <a:xfrm>
                          <a:off x="3144359" y="3257727"/>
                          <a:ext cx="2075737" cy="2820263"/>
                        </a:xfrm>
                        <a:prstGeom prst="rect">
                          <a:avLst/>
                        </a:prstGeom>
                      </p:spPr>
                    </p:pic>
                  </p:oleObj>
                </mc:Fallback>
              </mc:AlternateContent>
            </a:graphicData>
          </a:graphic>
        </p:graphicFrame>
        <p:pic>
          <p:nvPicPr>
            <p:cNvPr id="16" name="Picture 15"/>
            <p:cNvPicPr>
              <a:picLocks noChangeAspect="1"/>
            </p:cNvPicPr>
            <p:nvPr/>
          </p:nvPicPr>
          <p:blipFill>
            <a:blip r:embed="rId9"/>
            <a:stretch>
              <a:fillRect/>
            </a:stretch>
          </p:blipFill>
          <p:spPr>
            <a:xfrm>
              <a:off x="4262582" y="3429594"/>
              <a:ext cx="3026461" cy="2667000"/>
            </a:xfrm>
            <a:prstGeom prst="rect">
              <a:avLst/>
            </a:prstGeom>
          </p:spPr>
        </p:pic>
      </p:grpSp>
    </p:spTree>
    <p:extLst>
      <p:ext uri="{BB962C8B-B14F-4D97-AF65-F5344CB8AC3E}">
        <p14:creationId xmlns:p14="http://schemas.microsoft.com/office/powerpoint/2010/main" val="192249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 end="1"/>
                                            </p:txEl>
                                          </p:spTgt>
                                        </p:tgtEl>
                                        <p:attrNameLst>
                                          <p:attrName>style.visibility</p:attrName>
                                        </p:attrNameLst>
                                      </p:cBhvr>
                                      <p:to>
                                        <p:strVal val="visible"/>
                                      </p:to>
                                    </p:set>
                                    <p:animEffect transition="in" filter="fade">
                                      <p:cBhvr>
                                        <p:cTn id="10" dur="500"/>
                                        <p:tgtEl>
                                          <p:spTgt spid="2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animEffect transition="in" filter="fade">
                                      <p:cBhvr>
                                        <p:cTn id="15" dur="500"/>
                                        <p:tgtEl>
                                          <p:spTgt spid="2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xEl>
                                              <p:pRg st="4" end="4"/>
                                            </p:txEl>
                                          </p:spTgt>
                                        </p:tgtEl>
                                        <p:attrNameLst>
                                          <p:attrName>style.visibility</p:attrName>
                                        </p:attrNameLst>
                                      </p:cBhvr>
                                      <p:to>
                                        <p:strVal val="visible"/>
                                      </p:to>
                                    </p:set>
                                    <p:animEffect transition="in" filter="fade">
                                      <p:cBhvr>
                                        <p:cTn id="18" dur="500"/>
                                        <p:tgtEl>
                                          <p:spTgt spid="2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xEl>
                                              <p:pRg st="5" end="5"/>
                                            </p:txEl>
                                          </p:spTgt>
                                        </p:tgtEl>
                                        <p:attrNameLst>
                                          <p:attrName>style.visibility</p:attrName>
                                        </p:attrNameLst>
                                      </p:cBhvr>
                                      <p:to>
                                        <p:strVal val="visible"/>
                                      </p:to>
                                    </p:set>
                                    <p:animEffect transition="in" filter="fade">
                                      <p:cBhvr>
                                        <p:cTn id="21" dur="500"/>
                                        <p:tgtEl>
                                          <p:spTgt spid="2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xEl>
                                              <p:pRg st="6" end="6"/>
                                            </p:txEl>
                                          </p:spTgt>
                                        </p:tgtEl>
                                        <p:attrNameLst>
                                          <p:attrName>style.visibility</p:attrName>
                                        </p:attrNameLst>
                                      </p:cBhvr>
                                      <p:to>
                                        <p:strVal val="visible"/>
                                      </p:to>
                                    </p:set>
                                    <p:animEffect transition="in" filter="fade">
                                      <p:cBhvr>
                                        <p:cTn id="24" dur="500"/>
                                        <p:tgtEl>
                                          <p:spTgt spid="2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fade">
                                      <p:cBhvr>
                                        <p:cTn id="46" dur="500"/>
                                        <p:tgtEl>
                                          <p:spTgt spid="6">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fade">
                                      <p:cBhvr>
                                        <p:cTn id="49" dur="500"/>
                                        <p:tgtEl>
                                          <p:spTgt spid="6">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500"/>
                                        <p:tgtEl>
                                          <p:spTgt spid="6">
                                            <p:txEl>
                                              <p:pRg st="3" end="3"/>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500"/>
                                        <p:tgtEl>
                                          <p:spTgt spid="6">
                                            <p:txEl>
                                              <p:pRg st="4" end="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p:bldP spid="78"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16224</TotalTime>
  <Words>1929</Words>
  <Application>Microsoft Office PowerPoint</Application>
  <PresentationFormat>On-screen Show (4:3)</PresentationFormat>
  <Paragraphs>380</Paragraphs>
  <Slides>12</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Edge</vt:lpstr>
      <vt:lpstr>1_Edge</vt:lpstr>
      <vt:lpstr>Visio</vt:lpstr>
      <vt:lpstr>F3-15: App and Architecture Studies in Reconfigurable Supercomputing</vt:lpstr>
      <vt:lpstr>Project Goals, Motivations, &amp; Challenges</vt:lpstr>
      <vt:lpstr>Approach</vt:lpstr>
      <vt:lpstr>Highlights</vt:lpstr>
      <vt:lpstr>P1: App Studies &amp; Altera OpenCL</vt:lpstr>
      <vt:lpstr>P1: App &amp; HLS Studies</vt:lpstr>
      <vt:lpstr>P2: Custom Memory Cube (CMC)</vt:lpstr>
      <vt:lpstr>P2: Behavioral Emulation of Future-gen Devices &amp; Systems</vt:lpstr>
      <vt:lpstr>P3: Reconfigurable Interconnects for Novo-G#</vt:lpstr>
      <vt:lpstr>P3: Novo-G# Modeling &amp; OpenCL Support</vt:lpstr>
      <vt:lpstr>Conclusions</vt:lpstr>
      <vt:lpstr>Questions, Posters, &amp; Demos</vt:lpstr>
    </vt:vector>
  </TitlesOfParts>
  <Company>University of Florida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CMW15 template</dc:title>
  <dc:creator>Dr. Alan D. George</dc:creator>
  <cp:lastModifiedBy>Gongyu Wang</cp:lastModifiedBy>
  <cp:revision>1428</cp:revision>
  <dcterms:created xsi:type="dcterms:W3CDTF">2003-07-12T15:21:27Z</dcterms:created>
  <dcterms:modified xsi:type="dcterms:W3CDTF">2015-05-24T03:41:39Z</dcterms:modified>
</cp:coreProperties>
</file>