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544" r:id="rId2"/>
    <p:sldId id="558" r:id="rId3"/>
    <p:sldId id="559" r:id="rId4"/>
    <p:sldId id="564" r:id="rId5"/>
    <p:sldId id="574" r:id="rId6"/>
    <p:sldId id="575" r:id="rId7"/>
    <p:sldId id="561" r:id="rId8"/>
    <p:sldId id="568" r:id="rId9"/>
    <p:sldId id="579" r:id="rId10"/>
    <p:sldId id="580" r:id="rId11"/>
    <p:sldId id="581" r:id="rId12"/>
    <p:sldId id="569" r:id="rId13"/>
    <p:sldId id="570" r:id="rId14"/>
    <p:sldId id="566" r:id="rId15"/>
    <p:sldId id="567" r:id="rId16"/>
    <p:sldId id="556" r:id="rId17"/>
    <p:sldId id="557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D1FFE8"/>
    <a:srgbClr val="FFF2CD"/>
    <a:srgbClr val="FFFF00"/>
    <a:srgbClr val="FFFF85"/>
    <a:srgbClr val="CC3300"/>
    <a:srgbClr val="FFDC7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 autoAdjust="0"/>
    <p:restoredTop sz="85657" autoAdjust="0"/>
  </p:normalViewPr>
  <p:slideViewPr>
    <p:cSldViewPr>
      <p:cViewPr varScale="1">
        <p:scale>
          <a:sx n="92" d="100"/>
          <a:sy n="92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2EBE3-9B17-4AA2-92A5-721C042564B5}" type="doc">
      <dgm:prSet loTypeId="urn:microsoft.com/office/officeart/2005/8/layout/hList3" loCatId="list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7014247-186A-4212-B8D0-FF07308BB35A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Reconfigurable Network Aspects</a:t>
          </a:r>
        </a:p>
      </dgm:t>
    </dgm:pt>
    <dgm:pt modelId="{6AD5E3D3-A0CE-4C6C-81D7-84B7384D28A9}" type="par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CC085CB-3A65-46AE-BBC5-F1F9949A3403}" type="sib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A2B23E0-5BA8-49CC-BE25-C17CFB69A08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topology</a:t>
          </a:r>
        </a:p>
      </dgm:t>
    </dgm:pt>
    <dgm:pt modelId="{A909BCF4-8227-461A-8E2A-95C36F072D90}" type="par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1443659-9061-4393-A0AD-3479D0F12098}" type="sib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8FC8B5-BDAE-4B27-B89D-A5DD18F8AE2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behavior</a:t>
          </a:r>
        </a:p>
      </dgm:t>
    </dgm:pt>
    <dgm:pt modelId="{FE954EB1-8987-4BA8-A23A-AE7CA27225F0}" type="par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AD506CC-2FFD-495B-B6C8-FA1FA46143A3}" type="sib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C167BED-4795-4A0C-84A3-92F1159153E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Point-to-point protocol</a:t>
          </a:r>
        </a:p>
      </dgm:t>
    </dgm:pt>
    <dgm:pt modelId="{FC7FED39-DB66-4E7F-ACE5-3D20DDBE366F}" type="sib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3FA0224-D9D4-4701-903A-220EDD59C4BE}" type="par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57397B9-64A6-4B25-A87F-C2885C7B421C}" type="pres">
      <dgm:prSet presAssocID="{28A2EBE3-9B17-4AA2-92A5-721C042564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9C41B-B95E-4DA6-B477-5BC56FD90167}" type="pres">
      <dgm:prSet presAssocID="{F7014247-186A-4212-B8D0-FF07308BB35A}" presName="roof" presStyleLbl="dkBgShp" presStyleIdx="0" presStyleCnt="2" custLinFactNeighborX="380"/>
      <dgm:spPr/>
      <dgm:t>
        <a:bodyPr/>
        <a:lstStyle/>
        <a:p>
          <a:endParaRPr lang="en-US"/>
        </a:p>
      </dgm:t>
    </dgm:pt>
    <dgm:pt modelId="{14DB318A-CABC-4204-BC80-2505B1C053BF}" type="pres">
      <dgm:prSet presAssocID="{F7014247-186A-4212-B8D0-FF07308BB35A}" presName="pillars" presStyleCnt="0"/>
      <dgm:spPr/>
    </dgm:pt>
    <dgm:pt modelId="{D3361368-43AA-425D-9087-5B88A98CC8B4}" type="pres">
      <dgm:prSet presAssocID="{F7014247-186A-4212-B8D0-FF07308BB35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AE3-A1FA-49B4-8C86-2C353CCD4D63}" type="pres">
      <dgm:prSet presAssocID="{8C167BED-4795-4A0C-84A3-92F1159153E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729EC-1D37-41F6-A06F-22E52987FFA1}" type="pres">
      <dgm:prSet presAssocID="{CE8FC8B5-BDAE-4B27-B89D-A5DD18F8AE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CCA0-246B-4A95-8973-80E6231033F9}" type="pres">
      <dgm:prSet presAssocID="{F7014247-186A-4212-B8D0-FF07308BB35A}" presName="base" presStyleLbl="dkBgShp" presStyleIdx="1" presStyleCnt="2"/>
      <dgm:spPr/>
    </dgm:pt>
  </dgm:ptLst>
  <dgm:cxnLst>
    <dgm:cxn modelId="{879C30C2-E863-4D35-8B8B-8998C3EDE37D}" type="presOf" srcId="{F7014247-186A-4212-B8D0-FF07308BB35A}" destId="{BE09C41B-B95E-4DA6-B477-5BC56FD90167}" srcOrd="0" destOrd="0" presId="urn:microsoft.com/office/officeart/2005/8/layout/hList3"/>
    <dgm:cxn modelId="{4195075A-A8BC-47DC-A95A-5C62BAF003BE}" type="presOf" srcId="{8C167BED-4795-4A0C-84A3-92F1159153EC}" destId="{6B973AE3-A1FA-49B4-8C86-2C353CCD4D63}" srcOrd="0" destOrd="0" presId="urn:microsoft.com/office/officeart/2005/8/layout/hList3"/>
    <dgm:cxn modelId="{A9DB92B4-F1C9-4954-B842-2C73DF7966F8}" srcId="{28A2EBE3-9B17-4AA2-92A5-721C042564B5}" destId="{F7014247-186A-4212-B8D0-FF07308BB35A}" srcOrd="0" destOrd="0" parTransId="{6AD5E3D3-A0CE-4C6C-81D7-84B7384D28A9}" sibTransId="{6CC085CB-3A65-46AE-BBC5-F1F9949A3403}"/>
    <dgm:cxn modelId="{CBC44D89-B241-4B56-BDF3-FD5D1D24C9D2}" type="presOf" srcId="{BA2B23E0-5BA8-49CC-BE25-C17CFB69A084}" destId="{D3361368-43AA-425D-9087-5B88A98CC8B4}" srcOrd="0" destOrd="0" presId="urn:microsoft.com/office/officeart/2005/8/layout/hList3"/>
    <dgm:cxn modelId="{BD166A48-6F23-451B-B868-3CB086E5C573}" srcId="{F7014247-186A-4212-B8D0-FF07308BB35A}" destId="{BA2B23E0-5BA8-49CC-BE25-C17CFB69A084}" srcOrd="0" destOrd="0" parTransId="{A909BCF4-8227-461A-8E2A-95C36F072D90}" sibTransId="{21443659-9061-4393-A0AD-3479D0F12098}"/>
    <dgm:cxn modelId="{25CBF4CE-94D7-42F4-B0B0-C681A9A38003}" srcId="{F7014247-186A-4212-B8D0-FF07308BB35A}" destId="{8C167BED-4795-4A0C-84A3-92F1159153EC}" srcOrd="1" destOrd="0" parTransId="{E3FA0224-D9D4-4701-903A-220EDD59C4BE}" sibTransId="{FC7FED39-DB66-4E7F-ACE5-3D20DDBE366F}"/>
    <dgm:cxn modelId="{B2BAF63B-01E4-4CCE-9DB7-C33FF381F7EF}" type="presOf" srcId="{28A2EBE3-9B17-4AA2-92A5-721C042564B5}" destId="{857397B9-64A6-4B25-A87F-C2885C7B421C}" srcOrd="0" destOrd="0" presId="urn:microsoft.com/office/officeart/2005/8/layout/hList3"/>
    <dgm:cxn modelId="{845925B8-D623-463C-94E4-D06E79895ACB}" type="presOf" srcId="{CE8FC8B5-BDAE-4B27-B89D-A5DD18F8AE25}" destId="{474729EC-1D37-41F6-A06F-22E52987FFA1}" srcOrd="0" destOrd="0" presId="urn:microsoft.com/office/officeart/2005/8/layout/hList3"/>
    <dgm:cxn modelId="{E48B4961-7EBE-4E05-9DED-334D4AC465F8}" srcId="{F7014247-186A-4212-B8D0-FF07308BB35A}" destId="{CE8FC8B5-BDAE-4B27-B89D-A5DD18F8AE25}" srcOrd="2" destOrd="0" parTransId="{FE954EB1-8987-4BA8-A23A-AE7CA27225F0}" sibTransId="{1AD506CC-2FFD-495B-B6C8-FA1FA46143A3}"/>
    <dgm:cxn modelId="{B877CE91-0BD6-4421-B9BE-BC69DC841384}" type="presParOf" srcId="{857397B9-64A6-4B25-A87F-C2885C7B421C}" destId="{BE09C41B-B95E-4DA6-B477-5BC56FD90167}" srcOrd="0" destOrd="0" presId="urn:microsoft.com/office/officeart/2005/8/layout/hList3"/>
    <dgm:cxn modelId="{795F60FA-56E0-403F-B065-E56D53EF64DF}" type="presParOf" srcId="{857397B9-64A6-4B25-A87F-C2885C7B421C}" destId="{14DB318A-CABC-4204-BC80-2505B1C053BF}" srcOrd="1" destOrd="0" presId="urn:microsoft.com/office/officeart/2005/8/layout/hList3"/>
    <dgm:cxn modelId="{74DF26D5-4FC2-4529-A9D4-9CCEABBA8764}" type="presParOf" srcId="{14DB318A-CABC-4204-BC80-2505B1C053BF}" destId="{D3361368-43AA-425D-9087-5B88A98CC8B4}" srcOrd="0" destOrd="0" presId="urn:microsoft.com/office/officeart/2005/8/layout/hList3"/>
    <dgm:cxn modelId="{F0B4132C-E6F2-4383-B9A8-4CCD0B9FDD95}" type="presParOf" srcId="{14DB318A-CABC-4204-BC80-2505B1C053BF}" destId="{6B973AE3-A1FA-49B4-8C86-2C353CCD4D63}" srcOrd="1" destOrd="0" presId="urn:microsoft.com/office/officeart/2005/8/layout/hList3"/>
    <dgm:cxn modelId="{39CB8950-8BF6-4A32-8D88-493643103AD0}" type="presParOf" srcId="{14DB318A-CABC-4204-BC80-2505B1C053BF}" destId="{474729EC-1D37-41F6-A06F-22E52987FFA1}" srcOrd="2" destOrd="0" presId="urn:microsoft.com/office/officeart/2005/8/layout/hList3"/>
    <dgm:cxn modelId="{0948604E-2DB5-4CC6-B80A-74A986D3CF89}" type="presParOf" srcId="{857397B9-64A6-4B25-A87F-C2885C7B421C}" destId="{CC58CCA0-246B-4A95-8973-80E6231033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me more information on your graphs. For example if it is a performance graph, you should have a mockup with the x and y axes labeled and an explanation of the takeaway points.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concept diagram of DRE on Merlin board and sort-of swap phase 1 and phase 2 (but do not call them phase 1 &amp; 2 anymore </a:t>
            </a:r>
            <a:r>
              <a:rPr lang="en-US" baseline="0" dirty="0" smtClean="0">
                <a:sym typeface="Wingdings"/>
              </a:rPr>
              <a:t> it is our term </a:t>
            </a:r>
            <a:r>
              <a:rPr lang="en-US" baseline="0" smtClean="0">
                <a:sym typeface="Wingdings"/>
              </a:rPr>
              <a:t>used with LPS).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me more information on your graphs. For example if it is a performance graph, you should have a mockup with the x and y axes labeled and an explanation of the takeaway points.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3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1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“make the bullets</a:t>
            </a:r>
            <a:r>
              <a:rPr lang="en-US" baseline="0" dirty="0" smtClean="0"/>
              <a:t> shorter like commercial slogans!”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Midyear Workshop (CMW16)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3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9.png"/><Relationship Id="rId18" Type="http://schemas.openxmlformats.org/officeDocument/2006/relationships/image" Target="../media/image22.gif"/><Relationship Id="rId3" Type="http://schemas.openxmlformats.org/officeDocument/2006/relationships/image" Target="../media/image11.emf"/><Relationship Id="rId7" Type="http://schemas.openxmlformats.org/officeDocument/2006/relationships/image" Target="../media/image15.gif"/><Relationship Id="rId12" Type="http://schemas.openxmlformats.org/officeDocument/2006/relationships/image" Target="../media/image21.jpe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10.png"/><Relationship Id="rId10" Type="http://schemas.openxmlformats.org/officeDocument/2006/relationships/image" Target="../media/image20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gif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jpeg"/><Relationship Id="rId18" Type="http://schemas.openxmlformats.org/officeDocument/2006/relationships/image" Target="../media/image22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11.emf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gif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F3-16: FPGA &amp; HMC </a:t>
            </a:r>
            <a:br>
              <a:rPr lang="en-US" sz="4000" dirty="0"/>
            </a:br>
            <a:r>
              <a:rPr lang="en-US" sz="4000" dirty="0"/>
              <a:t>Tools &amp; Architectures for RSC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657600" y="6248400"/>
            <a:ext cx="49530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memberships </a:t>
            </a:r>
            <a:r>
              <a:rPr lang="en-US" sz="2000"/>
              <a:t>=  </a:t>
            </a:r>
            <a:r>
              <a:rPr lang="en-US" sz="2000" smtClean="0"/>
              <a:t>5.3</a:t>
            </a:r>
            <a:endParaRPr lang="en-US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45427" y="411354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b="1" u="sng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8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05400" y="3962400"/>
            <a:ext cx="3505200" cy="24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Kenneth Hill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Nikhil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Ghanathe</a:t>
            </a:r>
            <a:endParaRPr lang="en-US" b="1" dirty="0"/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Shefali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Gundecha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Abhijeet Lawande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Gongyu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Wang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Riju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John Xavier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Yu</a:t>
            </a: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Zou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altLang="zh-CN" sz="1600">
                <a:solidFill>
                  <a:srgbClr val="FF4A00"/>
                </a:solidFill>
                <a:ea typeface="宋体" pitchFamily="2" charset="-122"/>
              </a:rPr>
              <a:t>Research Students</a:t>
            </a:r>
            <a:endParaRPr lang="en-US" altLang="zh-CN" sz="800" spc="-20" dirty="0">
              <a:solidFill>
                <a:srgbClr val="FF4A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2960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*DRE: Data reordering engine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04844" y="1700702"/>
            <a:ext cx="8510556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Developed and enabled multi-level performance measurement methods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Evaluated HMC bandwidth using GUPS and STREAM benchmarks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Up to </a:t>
            </a:r>
            <a:r>
              <a:rPr lang="en-US" sz="2000" b="1" dirty="0">
                <a:solidFill>
                  <a:srgbClr val="0070C0"/>
                </a:solidFill>
              </a:rPr>
              <a:t>0.164</a:t>
            </a:r>
            <a:r>
              <a:rPr lang="en-US" sz="2000" dirty="0"/>
              <a:t> GUPS and </a:t>
            </a:r>
            <a:r>
              <a:rPr lang="en-US" sz="2000" dirty="0">
                <a:solidFill>
                  <a:srgbClr val="0070C0"/>
                </a:solidFill>
              </a:rPr>
              <a:t>XXX</a:t>
            </a:r>
            <a:r>
              <a:rPr lang="en-US" sz="2000" dirty="0"/>
              <a:t> GB/s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928" y="1199811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928" y="4648200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93700" y="5145076"/>
            <a:ext cx="8521700" cy="85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Enable performance monitor for DRE applications and validate results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Enable power measurement of HMC device</a:t>
            </a:r>
            <a:endParaRPr lang="en-US" sz="2000" i="1" kern="0" dirty="0">
              <a:solidFill>
                <a:srgbClr val="FF4A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2492" y="1090934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</a:p>
        </p:txBody>
      </p:sp>
      <p:sp>
        <p:nvSpPr>
          <p:cNvPr id="12" name="Cloud 10"/>
          <p:cNvSpPr/>
          <p:nvPr/>
        </p:nvSpPr>
        <p:spPr bwMode="auto">
          <a:xfrm>
            <a:off x="6358215" y="3027422"/>
            <a:ext cx="2589663" cy="138914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More results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on poster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3029367"/>
            <a:ext cx="1666648" cy="1057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40" y="3406857"/>
            <a:ext cx="1703360" cy="107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567" y="3027422"/>
            <a:ext cx="1668010" cy="1019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075" y="3406857"/>
            <a:ext cx="1590417" cy="1072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20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7" grpId="0" animBg="1"/>
      <p:bldP spid="18" grpId="0" animBg="1"/>
      <p:bldP spid="19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4953000" y="62960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*DRE: Data reordering engine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00928" y="1668846"/>
            <a:ext cx="8285872" cy="168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Developed initial prototype of CMC research platform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DRE </a:t>
            </a:r>
            <a:r>
              <a:rPr lang="en-US" sz="2000" dirty="0"/>
              <a:t>with view buffer in </a:t>
            </a:r>
            <a:r>
              <a:rPr lang="en-US" sz="2000" dirty="0" smtClean="0"/>
              <a:t>HMC upon </a:t>
            </a:r>
            <a:r>
              <a:rPr lang="en-US" sz="2000" dirty="0"/>
              <a:t>LPS’s feedback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Validated </a:t>
            </a:r>
            <a:r>
              <a:rPr lang="en-US" sz="2000" dirty="0"/>
              <a:t>DRE </a:t>
            </a:r>
            <a:r>
              <a:rPr lang="en-US" sz="2000" dirty="0" smtClean="0"/>
              <a:t>functionality on </a:t>
            </a:r>
            <a:r>
              <a:rPr lang="en-US" sz="2000" dirty="0"/>
              <a:t>Merlin using page rank </a:t>
            </a:r>
            <a:r>
              <a:rPr lang="en-US" sz="2000" dirty="0" smtClean="0"/>
              <a:t>app.</a:t>
            </a:r>
          </a:p>
        </p:txBody>
      </p:sp>
      <p:sp>
        <p:nvSpPr>
          <p:cNvPr id="33" name="TextBox 16"/>
          <p:cNvSpPr txBox="1"/>
          <p:nvPr/>
        </p:nvSpPr>
        <p:spPr>
          <a:xfrm>
            <a:off x="400928" y="118859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400928" y="4692948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01638" y="5143500"/>
            <a:ext cx="867620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Explore DRE designs w/ memory-mapped view buffer in FPGA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Continue study of DRE on Merlin and LPS-suggested CMC apps</a:t>
            </a:r>
            <a:endParaRPr lang="en-US" sz="2000" i="1" kern="0" dirty="0">
              <a:solidFill>
                <a:srgbClr val="FF4A00"/>
              </a:solidFill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3573820" y="1101295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</a:p>
        </p:txBody>
      </p:sp>
      <p:sp>
        <p:nvSpPr>
          <p:cNvPr id="38" name="Cloud 10"/>
          <p:cNvSpPr/>
          <p:nvPr/>
        </p:nvSpPr>
        <p:spPr bwMode="auto">
          <a:xfrm>
            <a:off x="6153943" y="3151979"/>
            <a:ext cx="2296043" cy="109509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More results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on poster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12" y="3099359"/>
            <a:ext cx="5249863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PLACEHOLDER FOR MINI GRAPHS WHICH SERVE AS CLIPARTS          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P4: CMS Endcap L-1 Muon Trigger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4301" y="4315208"/>
            <a:ext cx="5829299" cy="1628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Explore High-level Synthesis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languages &amp; tools for next-generation CMS code for </a:t>
            </a:r>
            <a:endParaRPr kumimoji="0" lang="en-US" sz="2100" b="1" i="1" u="none" strike="noStrike" cap="none" normalizeH="0" dirty="0">
              <a:ln>
                <a:noFill/>
              </a:ln>
              <a:effectLst/>
              <a:latin typeface="Arial" charset="0"/>
              <a:cs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kern="0" dirty="0">
                <a:solidFill>
                  <a:srgbClr val="0021A5"/>
                </a:solidFill>
              </a:rPr>
              <a:t>Parallel development </a:t>
            </a:r>
            <a:r>
              <a:rPr kumimoji="0" lang="en-US" sz="1900" u="none" strike="noStrike" cap="none" normalizeH="0" dirty="0">
                <a:ln>
                  <a:noFill/>
                </a:ln>
                <a:effectLst/>
              </a:rPr>
              <a:t>of firmware &amp; C++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/>
              <a:t>Increase</a:t>
            </a:r>
            <a:r>
              <a:rPr lang="en-US" sz="2000" kern="0">
                <a:solidFill>
                  <a:srgbClr val="0021A5"/>
                </a:solidFill>
              </a:rPr>
              <a:t> </a:t>
            </a:r>
            <a:r>
              <a:rPr lang="en-US" sz="2000" kern="0" smtClean="0">
                <a:solidFill>
                  <a:srgbClr val="0021A5"/>
                </a:solidFill>
              </a:rPr>
              <a:t>flexibility, </a:t>
            </a:r>
            <a:r>
              <a:rPr lang="en-US" sz="1900" dirty="0"/>
              <a:t>reduce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2000" kern="0" dirty="0">
                <a:solidFill>
                  <a:srgbClr val="0021A5"/>
                </a:solidFill>
              </a:rPr>
              <a:t>development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Consistent </a:t>
            </a:r>
            <a:r>
              <a:rPr lang="en-US" sz="2000" kern="0" dirty="0">
                <a:solidFill>
                  <a:srgbClr val="0021A5"/>
                </a:solidFill>
              </a:rPr>
              <a:t>high-level (C++) verification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09935"/>
            <a:ext cx="1997412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990600"/>
            <a:ext cx="5085907" cy="2743200"/>
          </a:xfrm>
          <a:prstGeom prst="rect">
            <a:avLst/>
          </a:prstGeom>
          <a:solidFill>
            <a:srgbClr val="FFF2CD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 development time</a:t>
            </a:r>
          </a:p>
          <a:p>
            <a:pPr marL="401638" marR="0" indent="-2238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/>
              <a:t>Verilog Implementation took </a:t>
            </a:r>
            <a:r>
              <a:rPr lang="en-US" sz="1900" kern="0" dirty="0">
                <a:solidFill>
                  <a:srgbClr val="0021A5"/>
                </a:solidFill>
              </a:rPr>
              <a:t>several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years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/>
              <a:t>and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&gt;4000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lines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/>
              <a:t>of code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Development and Maintenance</a:t>
            </a:r>
          </a:p>
          <a:p>
            <a:pPr marL="404813" marR="0" indent="-234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kern="0" dirty="0">
                <a:solidFill>
                  <a:srgbClr val="0021A5"/>
                </a:solidFill>
              </a:rPr>
              <a:t>Code and development complexity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/>
              <a:t>rapidly increasing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Verification for Physicists</a:t>
            </a:r>
          </a:p>
          <a:p>
            <a:pPr marL="404813" indent="-2349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</a:t>
            </a:r>
            <a:r>
              <a:rPr lang="en-US" sz="1900" dirty="0"/>
              <a:t>ncreasingly difficult to obtain </a:t>
            </a:r>
            <a:r>
              <a:rPr lang="en-US" sz="1900" kern="0" dirty="0">
                <a:solidFill>
                  <a:srgbClr val="0021A5"/>
                </a:solidFill>
              </a:rPr>
              <a:t>consistency between C++ &amp; RTL model 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 b="8015"/>
          <a:stretch>
            <a:fillRect/>
          </a:stretch>
        </p:blipFill>
        <p:spPr bwMode="auto">
          <a:xfrm>
            <a:off x="0" y="1533241"/>
            <a:ext cx="3886200" cy="205732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919" y="3805535"/>
            <a:ext cx="1072681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16" name="Picture 15" descr="cern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4953000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http://photos.wikimapia.org/p/00/01/25/64/68_big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870694" y="5781503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6096000" y="4216863"/>
            <a:ext cx="2971800" cy="659937"/>
          </a:xfrm>
          <a:prstGeom prst="rect">
            <a:avLst/>
          </a:prstGeom>
          <a:solidFill>
            <a:srgbClr val="FFC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 Tool:</a:t>
            </a:r>
            <a:r>
              <a:rPr kumimoji="0" lang="en-US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kern="0" dirty="0" err="1">
                <a:solidFill>
                  <a:srgbClr val="0021A5"/>
                </a:solidFill>
              </a:rPr>
              <a:t>Vivado</a:t>
            </a:r>
            <a:r>
              <a:rPr lang="en-US" kern="0" dirty="0">
                <a:solidFill>
                  <a:srgbClr val="0021A5"/>
                </a:solidFill>
              </a:rPr>
              <a:t> HLS  </a:t>
            </a:r>
            <a:r>
              <a:rPr lang="en-US" kern="0" dirty="0" smtClean="0">
                <a:solidFill>
                  <a:srgbClr val="0021A5"/>
                </a:solidFill>
              </a:rPr>
              <a:t>Xilinx </a:t>
            </a:r>
            <a:r>
              <a:rPr lang="en-US" kern="0" dirty="0">
                <a:solidFill>
                  <a:srgbClr val="0021A5"/>
                </a:solidFill>
              </a:rPr>
              <a:t>Virtex-7 XC7VX690T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endParaRPr kumimoji="0" lang="en-US" b="1" i="1" u="none" strike="noStrike" cap="none" normalizeH="0" dirty="0">
              <a:ln>
                <a:noFill/>
              </a:ln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98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1387"/>
          </a:xfrm>
        </p:spPr>
        <p:txBody>
          <a:bodyPr/>
          <a:lstStyle/>
          <a:p>
            <a:r>
              <a:rPr lang="en-US" sz="3400" dirty="0"/>
              <a:t>P4: CMS Endcap L-1 Muon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2" descr="vimeo-wordcollide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8"/>
          <a:stretch/>
        </p:blipFill>
        <p:spPr bwMode="auto">
          <a:xfrm>
            <a:off x="10965642" y="795708"/>
            <a:ext cx="2134966" cy="18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328221" y="2895600"/>
            <a:ext cx="1434779" cy="37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34" y="2556568"/>
            <a:ext cx="3220566" cy="47586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0530111" y="3215381"/>
            <a:ext cx="2271489" cy="3308533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944769" y="3824981"/>
            <a:ext cx="466431" cy="1558306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3233" y="685800"/>
            <a:ext cx="26455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399" y="1143000"/>
            <a:ext cx="9316567" cy="1422515"/>
          </a:xfrm>
          <a:prstGeom prst="rect">
            <a:avLst/>
          </a:prstGeom>
          <a:solidFill>
            <a:srgbClr val="D1FFE8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Translated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verified 8 out of 9 modules of CSC Track-finder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9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Marked </a:t>
            </a:r>
            <a:r>
              <a:rPr lang="en-US" sz="190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productivity</a:t>
            </a:r>
            <a:r>
              <a:rPr kumimoji="0" lang="en-US" sz="190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90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improvement</a:t>
            </a:r>
            <a:endParaRPr kumimoji="0" lang="en-US" sz="190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800" b="0" i="0" u="none" strike="noStrike" cap="none" normalizeH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/>
              <a:t>Performance constraints satisfied </a:t>
            </a:r>
            <a:r>
              <a:rPr lang="en-US" sz="2100" b="1" i="1"/>
              <a:t>&amp; resource </a:t>
            </a:r>
            <a:r>
              <a:rPr kumimoji="0" lang="en-US" sz="21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usage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comparable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/>
              <a:t>Resource statistics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better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than Verilog </a:t>
            </a:r>
            <a:r>
              <a:rPr lang="en-US" sz="1900" dirty="0" err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impl</a:t>
            </a:r>
            <a:r>
              <a:rPr lang="en-US" sz="1900" dirty="0"/>
              <a:t>. for majority of cases</a:t>
            </a:r>
          </a:p>
          <a:p>
            <a:pPr marL="404813" indent="-171450">
              <a:buFont typeface="Wingdings" panose="05000000000000000000" pitchFamily="2" charset="2"/>
              <a:buChar char="§"/>
            </a:pPr>
            <a:r>
              <a:rPr lang="en-US" sz="1900" dirty="0"/>
              <a:t>RTL optimizations using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high-level constructs</a:t>
            </a:r>
          </a:p>
          <a:p>
            <a:pPr marL="404813" indent="-171450">
              <a:buFont typeface="Wingdings" panose="05000000000000000000" pitchFamily="2" charset="2"/>
              <a:buChar char="§"/>
            </a:pPr>
            <a:endParaRPr lang="en-US" sz="800" dirty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/>
              <a:t>Consistency between C++ &amp; RTL achieved</a:t>
            </a:r>
          </a:p>
          <a:p>
            <a:pPr marL="404813" indent="-171450">
              <a:buFont typeface="Wingdings" panose="05000000000000000000" pitchFamily="2" charset="2"/>
              <a:buChar char="§"/>
            </a:pPr>
            <a:r>
              <a:rPr lang="en-US" sz="1900" dirty="0"/>
              <a:t>HLS code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compatible with g++ compiler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9300" y="3831839"/>
            <a:ext cx="2171700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471702" y="4368014"/>
            <a:ext cx="3672298" cy="1865723"/>
          </a:xfrm>
        </p:spPr>
        <p:txBody>
          <a:bodyPr/>
          <a:lstStyle/>
          <a:p>
            <a:r>
              <a:rPr lang="en-US" sz="2100" dirty="0"/>
              <a:t>Complete code development of CSC Track Finder</a:t>
            </a:r>
          </a:p>
          <a:p>
            <a:r>
              <a:rPr lang="en-US" sz="2100" dirty="0"/>
              <a:t>Test &amp; Integrate code and implement on FPGA</a:t>
            </a:r>
          </a:p>
        </p:txBody>
      </p:sp>
      <p:pic>
        <p:nvPicPr>
          <p:cNvPr id="60" name="Picture 59" descr="vivad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35665" y="2567715"/>
            <a:ext cx="1027135" cy="10666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3634326"/>
            <a:ext cx="4585075" cy="2522397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 bwMode="auto">
          <a:xfrm>
            <a:off x="152399" y="3542649"/>
            <a:ext cx="4953001" cy="255335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671674" y="5205918"/>
            <a:ext cx="7396126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820" y="3926023"/>
            <a:ext cx="6897127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65441" y="2541922"/>
            <a:ext cx="7602359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820" y="1223378"/>
            <a:ext cx="7684296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76200" y="4002223"/>
            <a:ext cx="6830638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FF4A00"/>
                </a:solidFill>
              </a:rPr>
              <a:t>Enabled </a:t>
            </a:r>
            <a:r>
              <a:rPr lang="en-US" sz="2000" kern="1200" dirty="0">
                <a:solidFill>
                  <a:srgbClr val="0021A5"/>
                </a:solidFill>
              </a:rPr>
              <a:t>performance measurements </a:t>
            </a:r>
            <a:r>
              <a:rPr lang="en-US" sz="2000" dirty="0" smtClean="0">
                <a:solidFill>
                  <a:srgbClr val="FF4A00"/>
                </a:solidFill>
              </a:rPr>
              <a:t>on Merlin board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FF4A00"/>
                </a:solidFill>
              </a:rPr>
              <a:t>Developed </a:t>
            </a:r>
            <a:r>
              <a:rPr lang="en-US" sz="2000" kern="1200" dirty="0">
                <a:solidFill>
                  <a:srgbClr val="0021A5"/>
                </a:solidFill>
              </a:rPr>
              <a:t>initial prototype CMC</a:t>
            </a:r>
            <a:r>
              <a:rPr lang="en-US" sz="2000" dirty="0" smtClean="0">
                <a:solidFill>
                  <a:srgbClr val="FF4A00"/>
                </a:solidFill>
              </a:rPr>
              <a:t> platform with DRE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95400" y="2717221"/>
            <a:ext cx="7848601" cy="8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Developed a BSP &amp; methodology for </a:t>
            </a:r>
            <a:r>
              <a:rPr lang="en-US" sz="2000" dirty="0">
                <a:solidFill>
                  <a:srgbClr val="0021A5"/>
                </a:solidFill>
              </a:rPr>
              <a:t>Multi-FPGA OpenCL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Explored </a:t>
            </a:r>
            <a:r>
              <a:rPr lang="en-US" sz="2000" dirty="0" err="1">
                <a:solidFill>
                  <a:srgbClr val="0021A5"/>
                </a:solidFill>
              </a:rPr>
              <a:t>reconfigurability</a:t>
            </a:r>
            <a:r>
              <a:rPr lang="en-US" sz="2000" dirty="0">
                <a:solidFill>
                  <a:srgbClr val="0021A5"/>
                </a:solidFill>
              </a:rPr>
              <a:t> through link protocols</a:t>
            </a:r>
            <a:r>
              <a:rPr lang="en-US" sz="2000" dirty="0">
                <a:solidFill>
                  <a:srgbClr val="FF4A00"/>
                </a:solidFill>
              </a:rPr>
              <a:t>, more in CAW16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76200" y="1263603"/>
            <a:ext cx="6300675" cy="9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Summary &amp; Conclusions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3665947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4507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1018881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06" y="2324506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" y="5416195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4786" y="5546832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2400" y="847371"/>
            <a:ext cx="580426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P1: Multi-device Acceleration on POWER Arch.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6413" y="2283288"/>
            <a:ext cx="5453987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P2: Reconfigurable Interconnects for Novo-G#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608693"/>
            <a:ext cx="4038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P3: Custom Memory Cube (CMC)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85899" y="4953000"/>
            <a:ext cx="417076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P4: CMS Endcap L-1 Muon Trigger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0" y="546431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CSC Track-finder firmware redeveloped using </a:t>
            </a:r>
            <a:r>
              <a:rPr lang="en-US" sz="2000" dirty="0" err="1">
                <a:solidFill>
                  <a:srgbClr val="FF4A00"/>
                </a:solidFill>
              </a:rPr>
              <a:t>Vivado</a:t>
            </a:r>
            <a:r>
              <a:rPr lang="en-US" sz="2000" dirty="0">
                <a:solidFill>
                  <a:srgbClr val="FF4A00"/>
                </a:solidFill>
              </a:rPr>
              <a:t>-HLS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Performance and resource constraints satisfied for all modules</a:t>
            </a:r>
          </a:p>
        </p:txBody>
      </p:sp>
      <p:pic>
        <p:nvPicPr>
          <p:cNvPr id="31" name="Picture 2" descr="http://photos.wikimapia.org/p/00/01/25/64/68_big.jpg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114693" y="5009085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"/>
          <p:cNvGrpSpPr/>
          <p:nvPr/>
        </p:nvGrpSpPr>
        <p:grpSpPr>
          <a:xfrm>
            <a:off x="-77150" y="2131473"/>
            <a:ext cx="1618790" cy="1231016"/>
            <a:chOff x="7033281" y="4475408"/>
            <a:chExt cx="2123917" cy="1467748"/>
          </a:xfrm>
        </p:grpSpPr>
        <p:pic>
          <p:nvPicPr>
            <p:cNvPr id="37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87" y="4114800"/>
            <a:ext cx="863664" cy="5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high_res_hmc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49" y="3657600"/>
            <a:ext cx="851451" cy="567811"/>
          </a:xfrm>
          <a:prstGeom prst="rect">
            <a:avLst/>
          </a:prstGeom>
        </p:spPr>
      </p:pic>
      <p:pic>
        <p:nvPicPr>
          <p:cNvPr id="43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46" y="4640039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animBg="1"/>
      <p:bldP spid="32" grpId="0" animBg="1"/>
      <p:bldP spid="13" grpId="0" build="p"/>
      <p:bldP spid="14" grpId="0"/>
      <p:bldP spid="15" grpId="0"/>
      <p:bldP spid="33" grpId="0" animBg="1"/>
      <p:bldP spid="34" grpId="0" animBg="1"/>
      <p:bldP spid="44" grpId="0" animBg="1"/>
      <p:bldP spid="45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9713" y="1021443"/>
            <a:ext cx="8664575" cy="515075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Posters &amp; Demos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Altera OpenCL for FPGAs</a:t>
            </a:r>
            <a:endParaRPr lang="en-US" sz="1800" dirty="0">
              <a:solidFill>
                <a:schemeClr val="tx1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altLang="zh-TW" sz="1800" dirty="0">
                <a:solidFill>
                  <a:srgbClr val="0021A5"/>
                </a:solidFill>
              </a:rPr>
              <a:t>HLS for CMS Level-1 Endcap  Muon Trigger 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Behavioral Emulation of Future-gen Devices &amp; Systems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>
                <a:solidFill>
                  <a:srgbClr val="0021A5"/>
                </a:solidFill>
              </a:rPr>
              <a:t>Custom Memory Cube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A Reconfigurable 3D Interconnect for Novo-G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</a:rPr>
              <a:t>Publications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0000CC"/>
                </a:solidFill>
              </a:rPr>
              <a:t>A. Lawande, A. George, and H. Lam, “Novo-G#: A multidimensional Torus-based Reconfigurable Cluster for Molecular Dynamics,” Concurrency &amp; Computation: Practice &amp; Experience, 2015, doi:10.1002/cpe.3565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FF4900"/>
                </a:solidFill>
              </a:rPr>
              <a:t>K. Hill, S. Craciun, A. George, and H. Lam, “Comparative Analysis of OpenCL vs. HDL with Image-Processing Kernels on Stratix-V FPGA,” 2015 IEEE Application-Specific Systems, Architectures and Processors (ASAP’15), Toronto, Canada, 27-29 July 2015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0000CC"/>
                </a:solidFill>
              </a:rPr>
              <a:t>G. Wang, H. Lam, A. George, and G. Edwards, “Performance and Productivity Evaluation of Hybrid-Threading HLS versus HDLs,” IEEE High Performance Extreme Computing Conference (HPEC’15), Waltham, MA, 15-17 Sept. 2015</a:t>
            </a:r>
            <a:endParaRPr lang="en-US" sz="1200" i="1" dirty="0">
              <a:solidFill>
                <a:srgbClr val="0000CC"/>
              </a:solidFill>
            </a:endParaRP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FF4900"/>
                </a:solidFill>
              </a:rPr>
              <a:t>N. Kumar, M. Sringarpure, T. Banerjee, J. Hackl, S. Balachandar, H. Lam, A. George, and S. Ranka, "CMT-bone: A mini-app for Compressible Multiphase Turbulence Simulation Software,“ Cluster Computing (CLUSTER), IEEE International Conference on , vol., no., pp.785-792, 8-11 Sept. 2015, doi: 10.1109/CLUSTER.2015.134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68" y="1009409"/>
            <a:ext cx="1024705" cy="83886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Posters, &amp; Demos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161F2-DB94-49F3-BCD4-80A319A0F858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1" y="1408769"/>
            <a:ext cx="1001239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568" y="1978422"/>
            <a:ext cx="796670" cy="105453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903" y="2397458"/>
            <a:ext cx="997603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323" y="2878984"/>
            <a:ext cx="1049950" cy="85679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 bwMode="auto">
          <a:xfrm rot="18915123">
            <a:off x="2010398" y="2154036"/>
            <a:ext cx="2359225" cy="377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  <p:sp>
        <p:nvSpPr>
          <p:cNvPr id="13" name="Rectangle 12"/>
          <p:cNvSpPr/>
          <p:nvPr/>
        </p:nvSpPr>
        <p:spPr bwMode="auto">
          <a:xfrm rot="18915123">
            <a:off x="2981092" y="4738117"/>
            <a:ext cx="2359225" cy="377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223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161F2-DB94-49F3-BCD4-80A319A0F85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60198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Note: each project presentation is allocated 10 minutes, </a:t>
            </a:r>
            <a:br>
              <a:rPr lang="en-US" dirty="0"/>
            </a:br>
            <a:r>
              <a:rPr lang="en-US" dirty="0"/>
              <a:t>plus 5 minutes of Q&amp;A, for a total of 15 minutes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Goals, Motivations, &amp; Challenges (1 slide)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where we have been going with this project and why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Approach (1 slide)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how we are getting there (methods, tasks)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Results &amp; Analysis (5-7 slides)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Start with single </a:t>
            </a:r>
            <a:r>
              <a:rPr lang="en-US" kern="0" dirty="0">
                <a:solidFill>
                  <a:schemeClr val="accent2"/>
                </a:solidFill>
                <a:latin typeface="+mn-lt"/>
                <a:cs typeface="+mn-cs"/>
              </a:rPr>
              <a:t>attention-grabber</a:t>
            </a: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 slide on major progress &amp; achievements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Then, for each major task, highlight key developments, experiments, results, analyses, and insight (“elevator pitch” style) – </a:t>
            </a:r>
            <a:r>
              <a:rPr lang="en-US" i="1" kern="0" dirty="0">
                <a:solidFill>
                  <a:srgbClr val="FF4A00"/>
                </a:solidFill>
                <a:latin typeface="+mn-lt"/>
                <a:cs typeface="+mn-cs"/>
              </a:rPr>
              <a:t>avoid overly dense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Reminder: details should be saved for posters &amp; appendix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Conclusions (1-2 slides)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Brief summary of work, progress, achievement, and benefit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Listing of any publications from project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Listing of poster &amp; demo titles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Appendix: Additional Materials (≤ 5 slides) – </a:t>
            </a:r>
            <a:r>
              <a:rPr lang="en-US" sz="2000" i="1" kern="0" dirty="0">
                <a:latin typeface="+mn-lt"/>
                <a:cs typeface="+mn-cs"/>
              </a:rPr>
              <a:t>optional 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For off-line study by IAB, but NOT presented at workshop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7650E-F188-4FCD-9413-4BF264772448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REMINDER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Faculty, please send final draft of presentation </a:t>
            </a:r>
            <a:br>
              <a:rPr lang="en-US" dirty="0"/>
            </a:br>
            <a:r>
              <a:rPr lang="en-US" dirty="0"/>
              <a:t>(both .</a:t>
            </a:r>
            <a:r>
              <a:rPr lang="en-US" dirty="0" err="1"/>
              <a:t>pptx</a:t>
            </a:r>
            <a:r>
              <a:rPr lang="en-US" dirty="0"/>
              <a:t> and .</a:t>
            </a:r>
            <a:r>
              <a:rPr lang="en-US" dirty="0" err="1"/>
              <a:t>pdf</a:t>
            </a:r>
            <a:r>
              <a:rPr lang="en-US" dirty="0"/>
              <a:t> files, please) to Alan &amp; Darlene by </a:t>
            </a:r>
            <a:r>
              <a:rPr lang="en-US" b="1" u="sng" dirty="0"/>
              <a:t>5pm ET on Monday, May 30</a:t>
            </a:r>
            <a:r>
              <a:rPr lang="en-US" b="1" u="sng" baseline="30000" dirty="0"/>
              <a:t>th</a:t>
            </a:r>
            <a:r>
              <a:rPr lang="en-US" b="1" dirty="0"/>
              <a:t> </a:t>
            </a:r>
            <a:r>
              <a:rPr lang="en-US" dirty="0"/>
              <a:t>for posting and IAB preview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Please remember to include </a:t>
            </a:r>
            <a:r>
              <a:rPr lang="en-US" u="sng" dirty="0"/>
              <a:t>poster titles</a:t>
            </a:r>
            <a:r>
              <a:rPr lang="en-US" dirty="0"/>
              <a:t> and </a:t>
            </a:r>
            <a:r>
              <a:rPr lang="en-US" u="sng" dirty="0"/>
              <a:t>demo titles</a:t>
            </a:r>
            <a:r>
              <a:rPr lang="en-US" dirty="0"/>
              <a:t> in your closing slide, so we can make a list and send it to the IAB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499653" y="4623982"/>
            <a:ext cx="1453892" cy="127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86223" y="283277"/>
            <a:ext cx="82296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Goals, Motivations, &amp; Challenges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428601"/>
            <a:ext cx="18288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E0EE9B-DD9B-4071-8E04-EF7D423C8F77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2" y="2932940"/>
            <a:ext cx="6994372" cy="1461939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96925" indent="0" eaLnBrk="1" hangingPunct="1">
              <a:spcBef>
                <a:spcPts val="600"/>
              </a:spcBef>
              <a:buNone/>
            </a:pP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Explore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advance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key technologies for RSC</a:t>
            </a:r>
            <a:endParaRPr lang="en-US" sz="200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HLS tool studies </a:t>
            </a:r>
            <a:r>
              <a:rPr lang="en-US" sz="1800" dirty="0">
                <a:solidFill>
                  <a:schemeClr val="tx1"/>
                </a:solidFill>
              </a:rPr>
              <a:t>for reconfigurable computing</a:t>
            </a:r>
            <a:endParaRPr lang="en-US" sz="1800" kern="1200" spc="-8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Role of </a:t>
            </a:r>
            <a:r>
              <a:rPr lang="en-US" sz="1800" dirty="0">
                <a:solidFill>
                  <a:srgbClr val="FF4A00"/>
                </a:solidFill>
              </a:rPr>
              <a:t>Custom Memory Cube (CMC) </a:t>
            </a:r>
            <a:r>
              <a:rPr lang="en-US" sz="1800" dirty="0">
                <a:solidFill>
                  <a:schemeClr val="tx1"/>
                </a:solidFill>
              </a:rPr>
              <a:t>for RSC</a:t>
            </a: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Multi-device</a:t>
            </a:r>
            <a:r>
              <a:rPr lang="en-US" sz="1800" dirty="0"/>
              <a:t> architecture and tool studies</a:t>
            </a:r>
            <a:endParaRPr lang="en-US" sz="1800" kern="1200" spc="-8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895396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Achieve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performance</a:t>
            </a:r>
            <a:r>
              <a:rPr lang="en-US" dirty="0">
                <a:latin typeface="+mn-lt"/>
                <a:cs typeface="+mn-cs"/>
              </a:rPr>
              <a:t> gain </a:t>
            </a:r>
            <a:r>
              <a:rPr lang="en-US" spc="-80" dirty="0">
                <a:latin typeface="+mn-lt"/>
                <a:cs typeface="+mn-cs"/>
              </a:rPr>
              <a:t>while maintaining </a:t>
            </a:r>
            <a:r>
              <a:rPr lang="en-US" spc="-80" dirty="0">
                <a:solidFill>
                  <a:srgbClr val="FF4A00"/>
                </a:solidFill>
                <a:latin typeface="+mn-lt"/>
                <a:cs typeface="+mn-cs"/>
              </a:rPr>
              <a:t>productivity</a:t>
            </a: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Study CMC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before existence </a:t>
            </a:r>
            <a:r>
              <a:rPr lang="en-US" dirty="0">
                <a:latin typeface="+mn-lt"/>
                <a:cs typeface="+mn-cs"/>
              </a:rPr>
              <a:t>of CMC</a:t>
            </a:r>
            <a:endParaRPr lang="en-US" spc="-80" dirty="0">
              <a:latin typeface="+mn-lt"/>
              <a:cs typeface="+mn-cs"/>
            </a:endParaRP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Again, achieve </a:t>
            </a:r>
            <a:r>
              <a:rPr lang="en-US" dirty="0">
                <a:solidFill>
                  <a:srgbClr val="FF4A00"/>
                </a:solidFill>
              </a:rPr>
              <a:t>performance</a:t>
            </a:r>
            <a:r>
              <a:rPr lang="en-US" dirty="0"/>
              <a:t> gain </a:t>
            </a:r>
            <a:r>
              <a:rPr lang="en-US" spc="-80" dirty="0"/>
              <a:t>while maintaining </a:t>
            </a:r>
            <a:r>
              <a:rPr lang="en-US" spc="-80" dirty="0">
                <a:solidFill>
                  <a:srgbClr val="FF4A00"/>
                </a:solidFill>
              </a:rPr>
              <a:t>productivity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36597"/>
            <a:ext cx="8686800" cy="1831271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1463" indent="1588" eaLnBrk="1" hangingPunct="1">
              <a:spcBef>
                <a:spcPts val="400"/>
              </a:spcBef>
              <a:buFont typeface="Wingdings" pitchFamily="2" charset="2"/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Breakout year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for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reconfigurable supercomputing (RSC)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Derek </a:t>
            </a:r>
            <a:r>
              <a:rPr lang="en-US" sz="1800" dirty="0" err="1"/>
              <a:t>Chiou</a:t>
            </a:r>
            <a:r>
              <a:rPr lang="en-US" sz="1800" dirty="0"/>
              <a:t>, </a:t>
            </a:r>
            <a:r>
              <a:rPr lang="en-US" sz="1800"/>
              <a:t>Microsoft </a:t>
            </a:r>
            <a:r>
              <a:rPr lang="en-US" sz="1800">
                <a:solidFill>
                  <a:srgbClr val="0021A5"/>
                </a:solidFill>
              </a:rPr>
              <a:t>“Catapult</a:t>
            </a:r>
            <a:r>
              <a:rPr lang="en-US" sz="1800" dirty="0">
                <a:solidFill>
                  <a:srgbClr val="0021A5"/>
                </a:solidFill>
              </a:rPr>
              <a:t>”,</a:t>
            </a:r>
            <a:r>
              <a:rPr lang="en-US" sz="1800">
                <a:solidFill>
                  <a:srgbClr val="0021A5"/>
                </a:solidFill>
              </a:rPr>
              <a:t> </a:t>
            </a:r>
            <a:r>
              <a:rPr lang="en-US" sz="1800" dirty="0">
                <a:solidFill>
                  <a:srgbClr val="0021A5"/>
                </a:solidFill>
              </a:rPr>
              <a:t>1632 nodes</a:t>
            </a:r>
            <a:r>
              <a:rPr lang="en-US" sz="1800" dirty="0">
                <a:solidFill>
                  <a:srgbClr val="000000"/>
                </a:solidFill>
              </a:rPr>
              <a:t>; TACC added 384-node </a:t>
            </a:r>
            <a:r>
              <a:rPr lang="en-US" sz="1800">
                <a:solidFill>
                  <a:srgbClr val="000000"/>
                </a:solidFill>
              </a:rPr>
              <a:t>system </a:t>
            </a:r>
            <a:endParaRPr lang="en-US" sz="1800" dirty="0">
              <a:solidFill>
                <a:srgbClr val="000000"/>
              </a:solidFill>
            </a:endParaRP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Mike </a:t>
            </a:r>
            <a:r>
              <a:rPr lang="en-US" sz="1800" dirty="0" err="1"/>
              <a:t>Paolini</a:t>
            </a:r>
            <a:r>
              <a:rPr lang="en-US" sz="1800" dirty="0"/>
              <a:t>, IBM, </a:t>
            </a:r>
            <a:r>
              <a:rPr lang="en-US" sz="1800" dirty="0">
                <a:solidFill>
                  <a:srgbClr val="0021A5"/>
                </a:solidFill>
              </a:rPr>
              <a:t>“Acceleration is the New Norm, Now Get to Work!”</a:t>
            </a: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Mike Strickland, Altera,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“2015 is the Year of the FPGA!”</a:t>
            </a:r>
          </a:p>
          <a:p>
            <a:pPr marL="908050" lvl="1" eaLnBrk="1" hangingPunct="1">
              <a:spcBef>
                <a:spcPts val="600"/>
              </a:spcBef>
            </a:pPr>
            <a:r>
              <a:rPr lang="en-US" sz="1700" dirty="0"/>
              <a:t>Intel to purchase Altera for $16.7B cash</a:t>
            </a:r>
            <a:endParaRPr lang="en-US" sz="1900" spc="-80" dirty="0">
              <a:solidFill>
                <a:srgbClr val="0021A5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3422" r="9779" b="7585"/>
          <a:stretch/>
        </p:blipFill>
        <p:spPr bwMode="auto">
          <a:xfrm>
            <a:off x="6934200" y="3429000"/>
            <a:ext cx="1468269" cy="1073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22423" y="1832403"/>
            <a:ext cx="1792977" cy="605997"/>
            <a:chOff x="7206232" y="1804011"/>
            <a:chExt cx="1792977" cy="60599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32" y="2042288"/>
              <a:ext cx="1419271" cy="367720"/>
            </a:xfrm>
            <a:prstGeom prst="rect">
              <a:avLst/>
            </a:prstGeom>
            <a:noFill/>
            <a:ln w="12700">
              <a:solidFill>
                <a:srgbClr val="FD5603"/>
              </a:solidFill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8251797" y="1804011"/>
              <a:ext cx="747412" cy="339463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BOF*</a:t>
              </a:r>
            </a:p>
          </p:txBody>
        </p:sp>
      </p:grpSp>
      <p:sp>
        <p:nvSpPr>
          <p:cNvPr id="14" name="TextBox 9"/>
          <p:cNvSpPr txBox="1"/>
          <p:nvPr/>
        </p:nvSpPr>
        <p:spPr>
          <a:xfrm>
            <a:off x="4953000" y="6380187"/>
            <a:ext cx="244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*BOF: Birds-of-a-Feather event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895600"/>
            <a:ext cx="76048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874142"/>
            <a:ext cx="15240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363" y="4471079"/>
            <a:ext cx="16764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3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9" grpId="0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85446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Build </a:t>
            </a:r>
            <a:r>
              <a:rPr lang="en-US" sz="2000" kern="1200" dirty="0">
                <a:solidFill>
                  <a:srgbClr val="FF4A00"/>
                </a:solidFill>
              </a:rPr>
              <a:t>foundation of CMC </a:t>
            </a:r>
            <a:r>
              <a:rPr lang="en-US" sz="2000" kern="1200" dirty="0">
                <a:solidFill>
                  <a:srgbClr val="0021A5"/>
                </a:solidFill>
              </a:rPr>
              <a:t>research by studying HMC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Create </a:t>
            </a:r>
            <a:r>
              <a:rPr lang="en-US" sz="2000" kern="1200" dirty="0">
                <a:solidFill>
                  <a:srgbClr val="FF4A00"/>
                </a:solidFill>
              </a:rPr>
              <a:t>research vehicle</a:t>
            </a:r>
            <a:r>
              <a:rPr lang="en-US" sz="2000" kern="1200" dirty="0">
                <a:solidFill>
                  <a:srgbClr val="0021A5"/>
                </a:solidFill>
              </a:rPr>
              <a:t> and study benefits of CMC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315111"/>
            <a:ext cx="86868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Novo-G#: </a:t>
            </a:r>
            <a:r>
              <a:rPr lang="en-US" sz="2000" dirty="0">
                <a:solidFill>
                  <a:srgbClr val="FF4A00"/>
                </a:solidFill>
              </a:rPr>
              <a:t>reconfigurable</a:t>
            </a:r>
            <a:r>
              <a:rPr lang="en-US" sz="2000" dirty="0">
                <a:solidFill>
                  <a:srgbClr val="0021A5"/>
                </a:solidFill>
              </a:rPr>
              <a:t> interconnect</a:t>
            </a:r>
            <a:r>
              <a:rPr lang="en-US" sz="2000" dirty="0" smtClean="0">
                <a:solidFill>
                  <a:srgbClr val="0021A5"/>
                </a:solidFill>
              </a:rPr>
              <a:t>, </a:t>
            </a:r>
            <a:r>
              <a:rPr lang="en-US" sz="2000" dirty="0">
                <a:solidFill>
                  <a:srgbClr val="0021A5"/>
                </a:solidFill>
              </a:rPr>
              <a:t>w/ </a:t>
            </a:r>
            <a:r>
              <a:rPr lang="en-US" sz="2000" dirty="0">
                <a:solidFill>
                  <a:srgbClr val="FF4A00"/>
                </a:solidFill>
              </a:rPr>
              <a:t>OpenCL integration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performance &amp; productivity tradeoffs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HLS tools on POWER architecture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(e.g., </a:t>
            </a:r>
            <a:r>
              <a:rPr lang="en-US" sz="2000" dirty="0" err="1">
                <a:solidFill>
                  <a:srgbClr val="FF4A00"/>
                </a:solidFill>
              </a:rPr>
              <a:t>OpenCL+CAPI</a:t>
            </a:r>
            <a:r>
              <a:rPr lang="en-US" sz="2000" dirty="0">
                <a:solidFill>
                  <a:srgbClr val="FF4A00"/>
                </a:solidFill>
              </a:rPr>
              <a:t>*</a:t>
            </a:r>
            <a:r>
              <a:rPr lang="en-US" sz="2000" dirty="0">
                <a:solidFill>
                  <a:srgbClr val="0021A5"/>
                </a:solidFill>
              </a:rPr>
              <a:t>) for impactful RSC applications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Explore interconnect topologies for </a:t>
            </a:r>
            <a:r>
              <a:rPr lang="en-US" sz="2000" dirty="0"/>
              <a:t>CAPI-enabled accelerators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31473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85373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4507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990600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429000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724400"/>
            <a:ext cx="688497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CMS**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 HLS tools for </a:t>
            </a:r>
            <a:r>
              <a:rPr lang="en-US" sz="2000" dirty="0">
                <a:solidFill>
                  <a:srgbClr val="FF4A00"/>
                </a:solidFill>
              </a:rPr>
              <a:t>CMS firmware </a:t>
            </a:r>
            <a:r>
              <a:rPr lang="en-US" sz="2000" dirty="0">
                <a:solidFill>
                  <a:srgbClr val="0021A5"/>
                </a:solidFill>
              </a:rPr>
              <a:t>development at </a:t>
            </a:r>
            <a:r>
              <a:rPr lang="en-US" sz="2000" dirty="0">
                <a:solidFill>
                  <a:srgbClr val="FF4A00"/>
                </a:solidFill>
              </a:rPr>
              <a:t>Large </a:t>
            </a:r>
            <a:r>
              <a:rPr lang="en-US" sz="2000" dirty="0" err="1">
                <a:solidFill>
                  <a:srgbClr val="FF4A00"/>
                </a:solidFill>
              </a:rPr>
              <a:t>Hadron</a:t>
            </a:r>
            <a:r>
              <a:rPr lang="en-US" sz="2000" dirty="0">
                <a:solidFill>
                  <a:srgbClr val="FF4A00"/>
                </a:solidFill>
              </a:rPr>
              <a:t> Collider </a:t>
            </a:r>
            <a:r>
              <a:rPr lang="en-US" sz="2000" dirty="0">
                <a:solidFill>
                  <a:srgbClr val="0021A5"/>
                </a:solidFill>
              </a:rPr>
              <a:t>in CERN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optimization &amp; productivity </a:t>
            </a:r>
            <a:r>
              <a:rPr lang="en-US" sz="2000" dirty="0">
                <a:solidFill>
                  <a:srgbClr val="0021A5"/>
                </a:solidFill>
              </a:rPr>
              <a:t>issues using HLS</a:t>
            </a:r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480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**CMS- Compact Muon Solenoid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2600" y="6197808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*CAPI: Coherent Accelerator Processor Interface</a:t>
            </a:r>
          </a:p>
        </p:txBody>
      </p:sp>
      <p:pic>
        <p:nvPicPr>
          <p:cNvPr id="34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35239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85446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Initial </a:t>
            </a:r>
            <a:r>
              <a:rPr lang="en-US" sz="2000" kern="1200" dirty="0">
                <a:solidFill>
                  <a:srgbClr val="FF4A00"/>
                </a:solidFill>
              </a:rPr>
              <a:t>prototype CMC platform </a:t>
            </a:r>
            <a:r>
              <a:rPr lang="en-US" sz="2000" dirty="0" smtClean="0">
                <a:solidFill>
                  <a:srgbClr val="0021A5"/>
                </a:solidFill>
              </a:rPr>
              <a:t>with DRE*</a:t>
            </a:r>
            <a:endParaRPr lang="en-US" sz="2000" dirty="0">
              <a:solidFill>
                <a:srgbClr val="0021A5"/>
              </a:solidFill>
            </a:endParaRP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21A5"/>
                </a:solidFill>
              </a:rPr>
              <a:t>Performance </a:t>
            </a:r>
            <a:r>
              <a:rPr lang="en-US" sz="2000" dirty="0" smtClean="0">
                <a:solidFill>
                  <a:srgbClr val="0021A5"/>
                </a:solidFill>
              </a:rPr>
              <a:t>measurements </a:t>
            </a:r>
            <a:r>
              <a:rPr lang="en-US" sz="2000" dirty="0" smtClean="0">
                <a:solidFill>
                  <a:srgbClr val="0021A5"/>
                </a:solidFill>
              </a:rPr>
              <a:t>on CMC platform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315111"/>
            <a:ext cx="76200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Fast, efficient, and flexible</a:t>
            </a:r>
            <a:r>
              <a:rPr lang="en-US" sz="2000" dirty="0">
                <a:solidFill>
                  <a:srgbClr val="0021A5"/>
                </a:solidFill>
              </a:rPr>
              <a:t> protocol stack for inter-FPGA comm.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/>
              <a:t>Multi-FPGA HLS development</a:t>
            </a:r>
            <a:r>
              <a:rPr lang="en-US" sz="2000" dirty="0">
                <a:solidFill>
                  <a:srgbClr val="0021A5"/>
                </a:solidFill>
              </a:rPr>
              <a:t> with Altera OpenCL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Initial development using </a:t>
            </a:r>
            <a:r>
              <a:rPr lang="en-US" sz="2000" dirty="0">
                <a:solidFill>
                  <a:srgbClr val="0021A5"/>
                </a:solidFill>
              </a:rPr>
              <a:t>Xilinx OpenCL </a:t>
            </a:r>
            <a:r>
              <a:rPr lang="en-US" sz="2000" dirty="0" smtClean="0">
                <a:solidFill>
                  <a:srgbClr val="0021A5"/>
                </a:solidFill>
              </a:rPr>
              <a:t>w/ CAPI</a:t>
            </a:r>
            <a:endParaRPr lang="en-US" sz="2000" dirty="0">
              <a:solidFill>
                <a:srgbClr val="0021A5"/>
              </a:solidFill>
            </a:endParaRP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21A5"/>
                </a:solidFill>
              </a:rPr>
              <a:t>PSLSE</a:t>
            </a:r>
            <a:r>
              <a:rPr lang="en-US" sz="2000" baseline="30000" dirty="0" smtClean="0">
                <a:solidFill>
                  <a:srgbClr val="0021A5"/>
                </a:solidFill>
              </a:rPr>
              <a:t>†</a:t>
            </a:r>
            <a:r>
              <a:rPr lang="en-US" sz="2000" dirty="0" smtClean="0">
                <a:solidFill>
                  <a:srgbClr val="0021A5"/>
                </a:solidFill>
              </a:rPr>
              <a:t> </a:t>
            </a:r>
            <a:r>
              <a:rPr lang="en-US" sz="2000" dirty="0"/>
              <a:t>simulation environment</a:t>
            </a:r>
            <a:r>
              <a:rPr lang="en-US" sz="2000" dirty="0" smtClean="0">
                <a:solidFill>
                  <a:srgbClr val="0021A5"/>
                </a:solidFill>
              </a:rPr>
              <a:t> for multi-FPGA w/ OpenCL</a:t>
            </a:r>
            <a:endParaRPr lang="en-US" sz="2000" dirty="0"/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31473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324600" y="801555"/>
            <a:ext cx="2663431" cy="1221463"/>
            <a:chOff x="6324600" y="801555"/>
            <a:chExt cx="2663431" cy="1221463"/>
          </a:xfrm>
        </p:grpSpPr>
        <p:pic>
          <p:nvPicPr>
            <p:cNvPr id="52" name="Picture 4507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392" y="80155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125" y="1371600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0" t="24745" r="10652" b="29355"/>
            <a:stretch/>
          </p:blipFill>
          <p:spPr bwMode="auto">
            <a:xfrm>
              <a:off x="6324600" y="990600"/>
              <a:ext cx="828372" cy="3275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7962874" y="1811609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52963" y="3513547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41" y="4038600"/>
            <a:ext cx="863664" cy="5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high_res_hmc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03" y="3581400"/>
            <a:ext cx="851451" cy="567811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447800" y="4820216"/>
            <a:ext cx="8559658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 P4: CMS Endcap L-1 Muon Trigger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Increased flexibility and </a:t>
            </a:r>
            <a:r>
              <a:rPr lang="en-US" sz="2000" dirty="0"/>
              <a:t>code productivity using HLS**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Tight latency control </a:t>
            </a:r>
            <a:r>
              <a:rPr lang="en-US" sz="2000" dirty="0">
                <a:solidFill>
                  <a:srgbClr val="0021A5"/>
                </a:solidFill>
              </a:rPr>
              <a:t>&amp; </a:t>
            </a:r>
            <a:r>
              <a:rPr lang="en-US" sz="2000" dirty="0">
                <a:solidFill>
                  <a:srgbClr val="FF4A00"/>
                </a:solidFill>
              </a:rPr>
              <a:t>optimal resource usage </a:t>
            </a:r>
            <a:r>
              <a:rPr lang="en-US" sz="2000" dirty="0">
                <a:solidFill>
                  <a:srgbClr val="0021A5"/>
                </a:solidFill>
              </a:rPr>
              <a:t>with Vivado HLS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" y="4907734"/>
            <a:ext cx="1459240" cy="1112066"/>
            <a:chOff x="76200" y="4907734"/>
            <a:chExt cx="1459240" cy="1112066"/>
          </a:xfrm>
        </p:grpSpPr>
        <p:pic>
          <p:nvPicPr>
            <p:cNvPr id="56" name="Picture 55" descr="vivad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200" y="5339995"/>
              <a:ext cx="654645" cy="6798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Picture 28" descr="cern logo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457" y="5394432"/>
              <a:ext cx="612543" cy="549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2" descr="http://photos.wikimapia.org/p/00/01/25/64/68_big.jpg">
              <a:hlinkClick r:id="rId16"/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4" b="41588"/>
            <a:stretch/>
          </p:blipFill>
          <p:spPr bwMode="auto">
            <a:xfrm>
              <a:off x="76200" y="4907734"/>
              <a:ext cx="1459240" cy="273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9"/>
          <p:cNvSpPr txBox="1"/>
          <p:nvPr/>
        </p:nvSpPr>
        <p:spPr>
          <a:xfrm>
            <a:off x="2286000" y="6208480"/>
            <a:ext cx="244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*DRE: Data reordering engine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7493" y="6208480"/>
            <a:ext cx="209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**HLS-High-level Synthesis</a:t>
            </a:r>
          </a:p>
        </p:txBody>
      </p:sp>
      <p:pic>
        <p:nvPicPr>
          <p:cNvPr id="35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63839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9"/>
          <p:cNvSpPr txBox="1"/>
          <p:nvPr/>
        </p:nvSpPr>
        <p:spPr>
          <a:xfrm>
            <a:off x="2040118" y="6567100"/>
            <a:ext cx="426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aseline="30000" dirty="0"/>
              <a:t>†</a:t>
            </a:r>
            <a:r>
              <a:rPr lang="en-US" sz="1200" dirty="0" smtClean="0"/>
              <a:t>PSLSE: Power Service Layer Simulation 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97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/>
      <p:bldP spid="32" grpId="0"/>
      <p:bldP spid="5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447800" y="855973"/>
            <a:ext cx="7137412" cy="941757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P1: Multi-device Acceleration on POWER 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Provide</a:t>
            </a:r>
            <a:r>
              <a:rPr lang="en-US" sz="2000" dirty="0" smtClean="0">
                <a:solidFill>
                  <a:srgbClr val="FF4A00"/>
                </a:solidFill>
              </a:rPr>
              <a:t> </a:t>
            </a:r>
            <a:r>
              <a:rPr lang="en-US" sz="2000" dirty="0" smtClean="0">
                <a:solidFill>
                  <a:srgbClr val="0021A5"/>
                </a:solidFill>
              </a:rPr>
              <a:t>productive</a:t>
            </a:r>
            <a:r>
              <a:rPr lang="en-US" sz="2000" dirty="0" smtClean="0">
                <a:solidFill>
                  <a:srgbClr val="FF4A00"/>
                </a:solidFill>
              </a:rPr>
              <a:t> </a:t>
            </a:r>
            <a:r>
              <a:rPr lang="en-US" sz="2000" dirty="0" smtClean="0"/>
              <a:t>&amp;</a:t>
            </a:r>
            <a:r>
              <a:rPr lang="en-US" sz="2000" dirty="0" smtClean="0">
                <a:solidFill>
                  <a:srgbClr val="FF4A00"/>
                </a:solidFill>
              </a:rPr>
              <a:t> </a:t>
            </a:r>
            <a:r>
              <a:rPr lang="en-US" sz="2000" dirty="0" smtClean="0">
                <a:solidFill>
                  <a:srgbClr val="0021A5"/>
                </a:solidFill>
              </a:rPr>
              <a:t>scalable</a:t>
            </a:r>
            <a:r>
              <a:rPr lang="en-US" sz="2000" dirty="0" smtClean="0">
                <a:solidFill>
                  <a:srgbClr val="FF4A00"/>
                </a:solidFill>
              </a:rPr>
              <a:t> </a:t>
            </a:r>
            <a:r>
              <a:rPr lang="en-US" sz="2000" dirty="0" smtClean="0"/>
              <a:t>framework for</a:t>
            </a:r>
            <a:r>
              <a:rPr lang="en-US" sz="2000" i="1" dirty="0" smtClean="0">
                <a:solidFill>
                  <a:srgbClr val="0021A5"/>
                </a:solidFill>
              </a:rPr>
              <a:t> </a:t>
            </a:r>
            <a:r>
              <a:rPr lang="en-US" sz="2000" dirty="0" smtClean="0">
                <a:solidFill>
                  <a:srgbClr val="FF4A00"/>
                </a:solidFill>
              </a:rPr>
              <a:t>coherent FPGA systems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 smtClean="0"/>
              <a:t>add </a:t>
            </a:r>
            <a:r>
              <a:rPr lang="en-US" i="1" dirty="0" smtClean="0">
                <a:solidFill>
                  <a:srgbClr val="FF4A00"/>
                </a:solidFill>
              </a:rPr>
              <a:t>dedicated network </a:t>
            </a:r>
            <a:r>
              <a:rPr lang="en-US" i="1" dirty="0" smtClean="0"/>
              <a:t>integration w/ OpenCL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16266" y="5042004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1A5"/>
                </a:solidFill>
              </a:rPr>
              <a:t>Design entry using </a:t>
            </a:r>
            <a:r>
              <a:rPr lang="en-US" sz="2000" dirty="0">
                <a:solidFill>
                  <a:srgbClr val="FF4A00"/>
                </a:solidFill>
              </a:rPr>
              <a:t>OpenCL</a:t>
            </a:r>
            <a:r>
              <a:rPr lang="en-US" sz="2000" dirty="0" smtClean="0">
                <a:solidFill>
                  <a:srgbClr val="0021A5"/>
                </a:solidFill>
              </a:rPr>
              <a:t> or </a:t>
            </a:r>
            <a:r>
              <a:rPr lang="en-US" sz="2000" dirty="0">
                <a:solidFill>
                  <a:srgbClr val="FF4A00"/>
                </a:solidFill>
              </a:rPr>
              <a:t>RTL</a:t>
            </a:r>
            <a:r>
              <a:rPr lang="en-US" sz="2000" dirty="0" smtClean="0">
                <a:solidFill>
                  <a:srgbClr val="0021A5"/>
                </a:solidFill>
              </a:rPr>
              <a:t> for higher customization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1A5"/>
                </a:solidFill>
              </a:rPr>
              <a:t>Leverage </a:t>
            </a:r>
            <a:r>
              <a:rPr lang="en-US" sz="2000" dirty="0" smtClean="0">
                <a:solidFill>
                  <a:srgbClr val="FF4A00"/>
                </a:solidFill>
              </a:rPr>
              <a:t>OpenCL pipes </a:t>
            </a:r>
            <a:r>
              <a:rPr lang="en-US" sz="2000" dirty="0" smtClean="0">
                <a:solidFill>
                  <a:srgbClr val="0021A5"/>
                </a:solidFill>
              </a:rPr>
              <a:t>for streaming network support</a:t>
            </a:r>
            <a:endParaRPr lang="en-US" sz="2000" dirty="0">
              <a:solidFill>
                <a:srgbClr val="0021A5"/>
              </a:solidFill>
            </a:endParaRP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Multi-FPGA modeling </a:t>
            </a:r>
            <a:r>
              <a:rPr lang="en-US" sz="2000" dirty="0" smtClean="0">
                <a:solidFill>
                  <a:srgbClr val="0021A5"/>
                </a:solidFill>
              </a:rPr>
              <a:t>via Power Service Layer Simulation Engine</a:t>
            </a: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4287634"/>
            <a:ext cx="807240" cy="5319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0194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194" y="1855113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599" y="2312712"/>
            <a:ext cx="5257800" cy="21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21A5"/>
                </a:solidFill>
              </a:rPr>
              <a:t>Enable scalable designs for coherent </a:t>
            </a:r>
          </a:p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21A5"/>
                </a:solidFill>
              </a:rPr>
              <a:t>FPGA systems :</a:t>
            </a:r>
            <a:endParaRPr lang="en-US" sz="2000" kern="0" dirty="0">
              <a:solidFill>
                <a:srgbClr val="0021A5"/>
              </a:solidFill>
            </a:endParaRP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 smtClean="0"/>
              <a:t>Productive </a:t>
            </a:r>
            <a:r>
              <a:rPr lang="en-US" sz="2000" dirty="0" smtClean="0">
                <a:solidFill>
                  <a:schemeClr val="tx1"/>
                </a:solidFill>
              </a:rPr>
              <a:t>design with OpenCL</a:t>
            </a:r>
            <a:endParaRPr lang="en-US" sz="2000" dirty="0">
              <a:solidFill>
                <a:schemeClr val="tx1"/>
              </a:solidFill>
            </a:endParaRP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 smtClean="0"/>
              <a:t>Large scale processing pipelines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chemeClr val="tx1"/>
                </a:solidFill>
              </a:rPr>
              <a:t>streaming </a:t>
            </a:r>
            <a:r>
              <a:rPr lang="en-US" sz="2000" dirty="0">
                <a:solidFill>
                  <a:schemeClr val="tx1"/>
                </a:solidFill>
              </a:rPr>
              <a:t>network support</a:t>
            </a:r>
          </a:p>
        </p:txBody>
      </p:sp>
    </p:spTree>
    <p:extLst>
      <p:ext uri="{BB962C8B-B14F-4D97-AF65-F5344CB8AC3E}">
        <p14:creationId xmlns:p14="http://schemas.microsoft.com/office/powerpoint/2010/main" val="39002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6266" y="4724400"/>
            <a:ext cx="8799134" cy="1347836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P1: Multi-device Acceleration on POWER Arch. 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67836"/>
            <a:ext cx="8836056" cy="3158631"/>
          </a:xfrm>
        </p:spPr>
        <p:txBody>
          <a:bodyPr/>
          <a:lstStyle/>
          <a:p>
            <a:r>
              <a:rPr lang="en-US" sz="2000" dirty="0" smtClean="0"/>
              <a:t>Explored </a:t>
            </a:r>
            <a:r>
              <a:rPr lang="en-US" sz="2000" dirty="0">
                <a:solidFill>
                  <a:srgbClr val="FF4A00"/>
                </a:solidFill>
              </a:rPr>
              <a:t>Xilinx OpenCL </a:t>
            </a:r>
            <a:r>
              <a:rPr lang="en-US" sz="2000" dirty="0" smtClean="0"/>
              <a:t>w/ CAPI using image-processing kernels </a:t>
            </a:r>
            <a:endParaRPr lang="en-US" sz="2000" dirty="0">
              <a:solidFill>
                <a:srgbClr val="FF4A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 smtClean="0"/>
              <a:t>Power Service Layer Simulation Engine </a:t>
            </a:r>
            <a:r>
              <a:rPr lang="en-US" sz="2000" dirty="0">
                <a:solidFill>
                  <a:srgbClr val="FF4A00"/>
                </a:solidFill>
              </a:rPr>
              <a:t>support</a:t>
            </a:r>
            <a:r>
              <a:rPr lang="en-US" sz="2000" dirty="0" smtClean="0"/>
              <a:t> </a:t>
            </a:r>
            <a:r>
              <a:rPr lang="en-US" sz="2000" dirty="0"/>
              <a:t>for Altera OpenCL BSP</a:t>
            </a:r>
          </a:p>
          <a:p>
            <a:pPr lvl="1"/>
            <a:r>
              <a:rPr lang="en-US" sz="2000" dirty="0" smtClean="0">
                <a:solidFill>
                  <a:srgbClr val="0021A5"/>
                </a:solidFill>
              </a:rPr>
              <a:t>Simulate custom CAPI OpenCL BSP for accelerator network</a:t>
            </a: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623" y="4495800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1" name="Content Placeholder 16"/>
          <p:cNvSpPr txBox="1">
            <a:spLocks/>
          </p:cNvSpPr>
          <p:nvPr/>
        </p:nvSpPr>
        <p:spPr bwMode="auto">
          <a:xfrm>
            <a:off x="79344" y="4959227"/>
            <a:ext cx="8683656" cy="141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Explore &amp; evaluate </a:t>
            </a:r>
            <a:r>
              <a:rPr lang="en-US" sz="2000" kern="0" dirty="0" smtClean="0"/>
              <a:t>scalability of </a:t>
            </a:r>
            <a:r>
              <a:rPr lang="en-US" sz="2000" kern="0" dirty="0" smtClean="0">
                <a:solidFill>
                  <a:srgbClr val="FF4A00"/>
                </a:solidFill>
              </a:rPr>
              <a:t>FPGA kernels </a:t>
            </a:r>
            <a:r>
              <a:rPr lang="en-US" sz="2000" kern="0" dirty="0" smtClean="0"/>
              <a:t>using </a:t>
            </a:r>
            <a:r>
              <a:rPr lang="en-US" sz="2000" kern="0" dirty="0">
                <a:solidFill>
                  <a:srgbClr val="FF4A00"/>
                </a:solidFill>
              </a:rPr>
              <a:t>dedicated</a:t>
            </a:r>
            <a:r>
              <a:rPr lang="en-US" sz="2000" kern="0" dirty="0" smtClean="0"/>
              <a:t> </a:t>
            </a:r>
            <a:r>
              <a:rPr lang="en-US" sz="2000" kern="0" dirty="0" smtClean="0">
                <a:solidFill>
                  <a:srgbClr val="FF4A00"/>
                </a:solidFill>
              </a:rPr>
              <a:t>network</a:t>
            </a:r>
            <a:endParaRPr lang="en-US" sz="2000" kern="0" dirty="0">
              <a:solidFill>
                <a:srgbClr val="FF4A00"/>
              </a:solidFill>
            </a:endParaRPr>
          </a:p>
          <a:p>
            <a:pPr lvl="1"/>
            <a:r>
              <a:rPr lang="en-US" sz="2000" kern="0" dirty="0" smtClean="0">
                <a:solidFill>
                  <a:srgbClr val="0021A5"/>
                </a:solidFill>
              </a:rPr>
              <a:t>Network modeling with PSLSE </a:t>
            </a:r>
            <a:r>
              <a:rPr lang="en-US" sz="2000" kern="0" smtClean="0">
                <a:solidFill>
                  <a:srgbClr val="0021A5"/>
                </a:solidFill>
              </a:rPr>
              <a:t>and hardware prototyping</a:t>
            </a:r>
            <a:endParaRPr lang="en-US" sz="2000" kern="0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600" y="2236512"/>
            <a:ext cx="6289625" cy="21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21A5"/>
                </a:solidFill>
              </a:rPr>
              <a:t>Effective large-scale </a:t>
            </a:r>
            <a:r>
              <a:rPr lang="en-US" sz="2000" kern="0" dirty="0">
                <a:solidFill>
                  <a:srgbClr val="0021A5"/>
                </a:solidFill>
              </a:rPr>
              <a:t>RSC app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acceleration on Novo-G# </a:t>
            </a:r>
            <a:r>
              <a:rPr lang="en-US" sz="2000" kern="0" dirty="0" smtClean="0">
                <a:solidFill>
                  <a:srgbClr val="0021A5"/>
                </a:solidFill>
              </a:rPr>
              <a:t>requires:</a:t>
            </a:r>
            <a:endParaRPr lang="en-US" sz="2000" kern="0" dirty="0">
              <a:solidFill>
                <a:srgbClr val="0021A5"/>
              </a:solidFill>
            </a:endParaRP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/>
              <a:t>Rapid DSE </a:t>
            </a:r>
            <a:r>
              <a:rPr lang="en-US" sz="2000" dirty="0">
                <a:solidFill>
                  <a:schemeClr val="tx1"/>
                </a:solidFill>
              </a:rPr>
              <a:t>&amp; performance estimation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Reduced barrier-to-entry with </a:t>
            </a:r>
            <a:r>
              <a:rPr lang="en-US" sz="2000" dirty="0"/>
              <a:t>HLS support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/>
              <a:t>Fast &amp; efficient networking framework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 reconfigurable network support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855973"/>
            <a:ext cx="7137412" cy="61680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P2: Reconfigurable Interconnects for Novo-G#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performance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usability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systems 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through </a:t>
            </a:r>
            <a:r>
              <a:rPr lang="en-US" i="1" dirty="0">
                <a:solidFill>
                  <a:srgbClr val="FF4A00"/>
                </a:solidFill>
              </a:rPr>
              <a:t>HLS integration </a:t>
            </a:r>
            <a:r>
              <a:rPr lang="en-US" i="1" dirty="0"/>
              <a:t>&amp; </a:t>
            </a:r>
            <a:r>
              <a:rPr lang="en-US" i="1" dirty="0">
                <a:solidFill>
                  <a:srgbClr val="FF4A00"/>
                </a:solidFill>
              </a:rPr>
              <a:t>flexible interconnect </a:t>
            </a:r>
            <a:r>
              <a:rPr lang="en-US" i="1" dirty="0"/>
              <a:t>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66" y="5042004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4A00"/>
                </a:solidFill>
              </a:rPr>
              <a:t>DSE</a:t>
            </a:r>
            <a:r>
              <a:rPr lang="en-US" sz="2000" dirty="0">
                <a:solidFill>
                  <a:srgbClr val="FF4A00"/>
                </a:solidFill>
              </a:rPr>
              <a:t>* through simulation </a:t>
            </a:r>
            <a:r>
              <a:rPr lang="en-US" sz="2000" dirty="0">
                <a:solidFill>
                  <a:srgbClr val="0021A5"/>
                </a:solidFill>
              </a:rPr>
              <a:t>of Novo-G# VisualSim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Rapid prototyping</a:t>
            </a:r>
            <a:r>
              <a:rPr lang="en-US" sz="2000" dirty="0">
                <a:solidFill>
                  <a:srgbClr val="0021A5"/>
                </a:solidFill>
              </a:rPr>
              <a:t> via multi-FPGA </a:t>
            </a:r>
            <a:r>
              <a:rPr lang="en-US" sz="2000" dirty="0" smtClean="0">
                <a:solidFill>
                  <a:srgbClr val="0021A5"/>
                </a:solidFill>
              </a:rPr>
              <a:t>OpenCL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>
                <a:solidFill>
                  <a:srgbClr val="0021A5"/>
                </a:solidFill>
              </a:rPr>
              <a:t>of Novo-G# </a:t>
            </a:r>
            <a:r>
              <a:rPr lang="en-US" sz="2000" dirty="0" smtClean="0">
                <a:solidFill>
                  <a:srgbClr val="0021A5"/>
                </a:solidFill>
              </a:rPr>
              <a:t>interconnect</a:t>
            </a: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39185" y="3992182"/>
            <a:ext cx="2381015" cy="1875218"/>
            <a:chOff x="3333985" y="1671687"/>
            <a:chExt cx="1669724" cy="1315026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3" r="19303"/>
            <a:stretch/>
          </p:blipFill>
          <p:spPr>
            <a:xfrm>
              <a:off x="3333985" y="1671687"/>
              <a:ext cx="1407221" cy="12072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</p:pic>
        <p:pic>
          <p:nvPicPr>
            <p:cNvPr id="28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498" y="1774723"/>
              <a:ext cx="906805" cy="899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7"/>
            <p:cNvSpPr txBox="1"/>
            <p:nvPr/>
          </p:nvSpPr>
          <p:spPr>
            <a:xfrm>
              <a:off x="3676091" y="2648159"/>
              <a:ext cx="1327618" cy="33855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  <a:alpha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Novo-G#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4350" y="2023353"/>
            <a:ext cx="1116182" cy="735535"/>
          </a:xfrm>
          <a:prstGeom prst="rect">
            <a:avLst/>
          </a:prstGeom>
        </p:spPr>
      </p:pic>
      <p:pic>
        <p:nvPicPr>
          <p:cNvPr id="10" name="Picture 9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74" y="5791200"/>
            <a:ext cx="1192697" cy="3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87406" y="2957799"/>
            <a:ext cx="1027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50959" y="2266432"/>
            <a:ext cx="1322991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VisualSim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FF4A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(DSE)</a:t>
            </a:r>
          </a:p>
        </p:txBody>
      </p:sp>
      <p:cxnSp>
        <p:nvCxnSpPr>
          <p:cNvPr id="35" name="Curved Connector 34"/>
          <p:cNvCxnSpPr>
            <a:stCxn id="31" idx="0"/>
            <a:endCxn id="9" idx="0"/>
          </p:cNvCxnSpPr>
          <p:nvPr/>
        </p:nvCxnSpPr>
        <p:spPr bwMode="auto">
          <a:xfrm rot="5400000" flipH="1" flipV="1">
            <a:off x="6360909" y="1174900"/>
            <a:ext cx="243079" cy="1939986"/>
          </a:xfrm>
          <a:prstGeom prst="curvedConnector3">
            <a:avLst>
              <a:gd name="adj1" fmla="val 253051"/>
            </a:avLst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>
            <a:stCxn id="9" idx="2"/>
            <a:endCxn id="31" idx="2"/>
          </p:cNvCxnSpPr>
          <p:nvPr/>
        </p:nvCxnSpPr>
        <p:spPr bwMode="auto">
          <a:xfrm rot="5400000">
            <a:off x="6390122" y="1881221"/>
            <a:ext cx="184652" cy="1939986"/>
          </a:xfrm>
          <a:prstGeom prst="curvedConnector3">
            <a:avLst>
              <a:gd name="adj1" fmla="val 22380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>
            <a:stCxn id="9" idx="3"/>
            <a:endCxn id="15" idx="0"/>
          </p:cNvCxnSpPr>
          <p:nvPr/>
        </p:nvCxnSpPr>
        <p:spPr bwMode="auto">
          <a:xfrm>
            <a:off x="8010532" y="2391121"/>
            <a:ext cx="390797" cy="650660"/>
          </a:xfrm>
          <a:prstGeom prst="curvedConnector2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Up-Down Arrow 60"/>
          <p:cNvSpPr/>
          <p:nvPr/>
        </p:nvSpPr>
        <p:spPr bwMode="auto">
          <a:xfrm>
            <a:off x="7452441" y="2758888"/>
            <a:ext cx="129924" cy="1282320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Up-Down Arrow 61"/>
          <p:cNvSpPr/>
          <p:nvPr/>
        </p:nvSpPr>
        <p:spPr bwMode="auto">
          <a:xfrm>
            <a:off x="8334746" y="3491389"/>
            <a:ext cx="133163" cy="554896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 rot="19196576">
            <a:off x="4287506" y="2105827"/>
            <a:ext cx="777845" cy="776779"/>
          </a:xfrm>
          <a:prstGeom prst="arc">
            <a:avLst>
              <a:gd name="adj1" fmla="val 5337144"/>
              <a:gd name="adj2" fmla="val 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6458" y="31975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Reconfigure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8896" y="17301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Design Entry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20295" y="32265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0522" y="6172200"/>
            <a:ext cx="448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*DSE: design-space exploration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0194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194" y="1768342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652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 animBg="1"/>
      <p:bldP spid="3" grpId="0"/>
      <p:bldP spid="22" grpId="0" animBg="1"/>
      <p:bldP spid="15" grpId="0"/>
      <p:bldP spid="31" grpId="0"/>
      <p:bldP spid="61" grpId="0" animBg="1"/>
      <p:bldP spid="62" grpId="0" animBg="1"/>
      <p:bldP spid="67" grpId="0" animBg="1"/>
      <p:bldP spid="68" grpId="0"/>
      <p:bldP spid="69" grpId="0"/>
      <p:bldP spid="32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943600" y="2590800"/>
            <a:ext cx="3138355" cy="3387561"/>
            <a:chOff x="5976682" y="2756677"/>
            <a:chExt cx="3138355" cy="3387561"/>
          </a:xfrm>
        </p:grpSpPr>
        <p:sp>
          <p:nvSpPr>
            <p:cNvPr id="13" name="TextBox 12"/>
            <p:cNvSpPr txBox="1"/>
            <p:nvPr/>
          </p:nvSpPr>
          <p:spPr>
            <a:xfrm>
              <a:off x="7010400" y="4310909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Inter-FPGA channel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5287" y="2756677"/>
              <a:ext cx="3109750" cy="155925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6684770" y="2871811"/>
              <a:ext cx="2306830" cy="13030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+mn-lt"/>
                </a:rPr>
                <a:t>ProceV</a:t>
              </a:r>
              <a:r>
                <a:rPr lang="en-US" sz="1600" dirty="0">
                  <a:latin typeface="+mn-lt"/>
                </a:rPr>
                <a:t> board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6682" y="4584983"/>
              <a:ext cx="3109750" cy="155925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6656165" y="4700117"/>
              <a:ext cx="2306830" cy="13030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+mn-lt"/>
                </a:rPr>
                <a:t>ProceV</a:t>
              </a:r>
              <a:r>
                <a:rPr lang="en-US" sz="1600" dirty="0">
                  <a:latin typeface="+mn-lt"/>
                </a:rPr>
                <a:t> board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8729949" y="4049096"/>
              <a:ext cx="0" cy="10563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116266" y="4829296"/>
            <a:ext cx="5855939" cy="124294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67836"/>
            <a:ext cx="5407055" cy="3484766"/>
          </a:xfrm>
        </p:spPr>
        <p:txBody>
          <a:bodyPr/>
          <a:lstStyle/>
          <a:p>
            <a:r>
              <a:rPr lang="en-US" sz="2000" dirty="0"/>
              <a:t>Novo-G# protocol stack now </a:t>
            </a:r>
            <a:r>
              <a:rPr lang="en-US" sz="2000" dirty="0">
                <a:solidFill>
                  <a:srgbClr val="FF4A00"/>
                </a:solidFill>
              </a:rPr>
              <a:t>supports multiple link-layer </a:t>
            </a:r>
            <a:r>
              <a:rPr lang="en-US" sz="2000" dirty="0" smtClean="0">
                <a:solidFill>
                  <a:srgbClr val="FF4A00"/>
                </a:solidFill>
              </a:rPr>
              <a:t>protocols</a:t>
            </a:r>
            <a:endParaRPr lang="en-US" sz="2000" dirty="0">
              <a:solidFill>
                <a:srgbClr val="FF4A00"/>
              </a:solidFill>
            </a:endParaRP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Interlaken, Custom, and Low-latency PHYs supported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Improved OpenCL support </a:t>
            </a:r>
            <a:r>
              <a:rPr lang="en-US" sz="2000" dirty="0">
                <a:solidFill>
                  <a:srgbClr val="FF4A00"/>
                </a:solidFill>
              </a:rPr>
              <a:t>for productive </a:t>
            </a:r>
            <a:br>
              <a:rPr lang="en-US" sz="2000" dirty="0">
                <a:solidFill>
                  <a:srgbClr val="FF4A00"/>
                </a:solidFill>
              </a:rPr>
            </a:br>
            <a:r>
              <a:rPr lang="en-US" sz="2000" dirty="0">
                <a:solidFill>
                  <a:srgbClr val="FF4A00"/>
                </a:solidFill>
              </a:rPr>
              <a:t>multi-FPGA development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Developed OpenCL BSP w/ channels&amp; case studies 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Lessons learned for efficient inter-FPGA channel use in OpenCL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984993"/>
              </p:ext>
            </p:extLst>
          </p:nvPr>
        </p:nvGraphicFramePr>
        <p:xfrm>
          <a:off x="5329413" y="1031857"/>
          <a:ext cx="3814587" cy="146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5408" y="4598313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1" name="Content Placeholder 16"/>
          <p:cNvSpPr txBox="1">
            <a:spLocks/>
          </p:cNvSpPr>
          <p:nvPr/>
        </p:nvSpPr>
        <p:spPr bwMode="auto">
          <a:xfrm>
            <a:off x="79344" y="4959227"/>
            <a:ext cx="5892861" cy="109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Explore &amp; evaluate reconfigurable aspects of </a:t>
            </a:r>
            <a:r>
              <a:rPr lang="en-US" sz="2000" kern="0" dirty="0">
                <a:solidFill>
                  <a:srgbClr val="FF4A00"/>
                </a:solidFill>
              </a:rPr>
              <a:t>network topology </a:t>
            </a:r>
            <a:r>
              <a:rPr lang="en-US" sz="2000" kern="0" dirty="0"/>
              <a:t>and </a:t>
            </a:r>
            <a:r>
              <a:rPr lang="en-US" sz="2000" kern="0" dirty="0">
                <a:solidFill>
                  <a:srgbClr val="FF4A00"/>
                </a:solidFill>
              </a:rPr>
              <a:t>network behavior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Through simulation and prototyping</a:t>
            </a:r>
          </a:p>
        </p:txBody>
      </p:sp>
      <p:sp>
        <p:nvSpPr>
          <p:cNvPr id="19" name="Rectangle 18"/>
          <p:cNvSpPr/>
          <p:nvPr/>
        </p:nvSpPr>
        <p:spPr bwMode="auto">
          <a:xfrm rot="18915123">
            <a:off x="5927623" y="4407624"/>
            <a:ext cx="3252769" cy="377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 for graphs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32-Point Star 2"/>
          <p:cNvSpPr/>
          <p:nvPr/>
        </p:nvSpPr>
        <p:spPr bwMode="auto">
          <a:xfrm rot="20513666">
            <a:off x="7256856" y="5145922"/>
            <a:ext cx="1828800" cy="914400"/>
          </a:xfrm>
          <a:prstGeom prst="star32">
            <a:avLst>
              <a:gd name="adj" fmla="val 444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More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esults on poster</a:t>
            </a:r>
          </a:p>
        </p:txBody>
      </p:sp>
    </p:spTree>
    <p:extLst>
      <p:ext uri="{BB962C8B-B14F-4D97-AF65-F5344CB8AC3E}">
        <p14:creationId xmlns:p14="http://schemas.microsoft.com/office/powerpoint/2010/main" val="14253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5" grpId="0">
        <p:bldAsOne/>
      </p:bldGraphic>
      <p:bldP spid="6" grpId="0" animBg="1"/>
      <p:bldP spid="18" grpId="0" animBg="1"/>
      <p:bldP spid="21" grpId="0"/>
      <p:bldP spid="1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06294"/>
            <a:ext cx="1410432" cy="1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 bwMode="auto">
          <a:xfrm>
            <a:off x="230082" y="4948526"/>
            <a:ext cx="6865518" cy="1099242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Create research platform to explore </a:t>
            </a:r>
            <a:r>
              <a:rPr lang="en-US" sz="2000" kern="0" dirty="0">
                <a:solidFill>
                  <a:srgbClr val="000000"/>
                </a:solidFill>
              </a:rPr>
              <a:t>potential of </a:t>
            </a:r>
            <a:r>
              <a:rPr lang="en-US" sz="2000" i="1" kern="0" dirty="0">
                <a:solidFill>
                  <a:srgbClr val="FF4A00"/>
                </a:solidFill>
              </a:rPr>
              <a:t>custom logic layer </a:t>
            </a:r>
            <a:r>
              <a:rPr lang="en-US" sz="2000" kern="0" dirty="0">
                <a:solidFill>
                  <a:srgbClr val="000000"/>
                </a:solidFill>
              </a:rPr>
              <a:t>for </a:t>
            </a:r>
            <a:r>
              <a:rPr lang="en-US" sz="2000" kern="0" dirty="0" smtClean="0">
                <a:solidFill>
                  <a:srgbClr val="000000"/>
                </a:solidFill>
              </a:rPr>
              <a:t>HMC </a:t>
            </a:r>
            <a:r>
              <a:rPr lang="en-US" sz="2000" kern="0" dirty="0">
                <a:solidFill>
                  <a:srgbClr val="000000"/>
                </a:solidFill>
              </a:rPr>
              <a:t>(C-RAM* &amp; PIM**)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30" y="969400"/>
            <a:ext cx="2106670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172200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/>
              <a:t>†DRE: Data reordering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812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04800" y="2412087"/>
            <a:ext cx="66563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Memory accesses of </a:t>
            </a:r>
            <a:r>
              <a:rPr lang="en-US" sz="1800" i="1" kern="0" dirty="0">
                <a:solidFill>
                  <a:srgbClr val="FF4A00"/>
                </a:solidFill>
              </a:rPr>
              <a:t>data-intensive</a:t>
            </a:r>
            <a:r>
              <a:rPr lang="en-US" sz="1800" dirty="0"/>
              <a:t> applications </a:t>
            </a:r>
            <a:r>
              <a:rPr lang="en-US" sz="1800" dirty="0" smtClean="0"/>
              <a:t>consume </a:t>
            </a:r>
            <a:r>
              <a:rPr lang="en-US" sz="1800" dirty="0"/>
              <a:t>considerable amount of </a:t>
            </a:r>
            <a:r>
              <a:rPr lang="en-US" sz="1800" i="1" kern="0" dirty="0">
                <a:solidFill>
                  <a:srgbClr val="FF4A00"/>
                </a:solidFill>
              </a:rPr>
              <a:t>time and energy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current 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4636" y="3859731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301782" y="4308506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Develop test apps on </a:t>
            </a:r>
            <a:r>
              <a:rPr lang="en-US" sz="1800" i="1" kern="0" dirty="0">
                <a:solidFill>
                  <a:srgbClr val="FF4A00"/>
                </a:solidFill>
              </a:rPr>
              <a:t>FPGA-HMC platform </a:t>
            </a:r>
            <a:r>
              <a:rPr lang="en-US" sz="1800" dirty="0"/>
              <a:t>(e.g., Merlin board)</a:t>
            </a:r>
          </a:p>
          <a:p>
            <a:pPr marL="228600" indent="-228600">
              <a:spcBef>
                <a:spcPts val="0"/>
              </a:spcBef>
              <a:spcAft>
                <a:spcPts val="4200"/>
              </a:spcAft>
            </a:pPr>
            <a:r>
              <a:rPr lang="en-US" sz="1800" dirty="0"/>
              <a:t>Enable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on FPGA &amp; study HMC w/ test apps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Create initial prototype of CMC arch. using DRE</a:t>
            </a:r>
            <a:r>
              <a:rPr lang="en-US" sz="1800" baseline="30000" dirty="0"/>
              <a:t>† </a:t>
            </a:r>
            <a:r>
              <a:rPr lang="en-US" sz="1800" dirty="0"/>
              <a:t>of LLNL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Study more elaborate CMC designs using select apps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15033" y="3820757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15033" y="4901625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</a:p>
        </p:txBody>
      </p:sp>
      <p:pic>
        <p:nvPicPr>
          <p:cNvPr id="1036" name="Picture 12" descr="http://a3.mzstatic.com/nz/r30/Purple69/v4/97/e3/2a/97e32a16-2419-406c-d643-3588ef9e98d9/icon128-2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257800"/>
            <a:ext cx="861756" cy="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micron.com/~/media/track-2-images/media-kit/high_res_hmc.jpg?la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76" y="1828800"/>
            <a:ext cx="1052648" cy="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6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12475</TotalTime>
  <Words>1721</Words>
  <Application>Microsoft Office PowerPoint</Application>
  <PresentationFormat>On-screen Show (4:3)</PresentationFormat>
  <Paragraphs>289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Arial</vt:lpstr>
      <vt:lpstr>Arial Narrow</vt:lpstr>
      <vt:lpstr>Book Antiqua</vt:lpstr>
      <vt:lpstr>DejaVu Sans</vt:lpstr>
      <vt:lpstr>Garamond</vt:lpstr>
      <vt:lpstr>Wingdings</vt:lpstr>
      <vt:lpstr>Edge</vt:lpstr>
      <vt:lpstr>F3-16: FPGA &amp; HMC  Tools &amp; Architectures for RSC</vt:lpstr>
      <vt:lpstr>Project Goals, Motivations, &amp; Challenges</vt:lpstr>
      <vt:lpstr>F3-16: Approach</vt:lpstr>
      <vt:lpstr>F3-16: Highlights</vt:lpstr>
      <vt:lpstr>P1: Multi-device Acceleration on POWER Arch. </vt:lpstr>
      <vt:lpstr>P1: Multi-device Acceleration on POWER Arch. </vt:lpstr>
      <vt:lpstr>P2: Reconfigurable Interconnects for Novo-G#</vt:lpstr>
      <vt:lpstr>P2: Reconfigurable Interconnects for Novo-G#</vt:lpstr>
      <vt:lpstr>P3: Custom Memory Cube (CMC)</vt:lpstr>
      <vt:lpstr>P3: Custom Memory Cube (CMC)</vt:lpstr>
      <vt:lpstr>P3: Custom Memory Cube (CMC)</vt:lpstr>
      <vt:lpstr>P4: CMS Endcap L-1 Muon Trigger </vt:lpstr>
      <vt:lpstr>P4: CMS Endcap L-1 Muon Trigger</vt:lpstr>
      <vt:lpstr>F3-16: Conclusions</vt:lpstr>
      <vt:lpstr>Questions, Posters, &amp; Demos</vt:lpstr>
      <vt:lpstr>Outline</vt:lpstr>
      <vt:lpstr>REMINDER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Gongyu david wang</cp:lastModifiedBy>
  <cp:revision>1383</cp:revision>
  <dcterms:created xsi:type="dcterms:W3CDTF">2003-07-12T15:21:27Z</dcterms:created>
  <dcterms:modified xsi:type="dcterms:W3CDTF">2016-05-16T15:23:42Z</dcterms:modified>
  <cp:category/>
</cp:coreProperties>
</file>