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0233600" cy="32918400"/>
  <p:notesSz cx="39776400" cy="32461200"/>
  <p:defaultTextStyle>
    <a:defPPr>
      <a:defRPr lang="en-US"/>
    </a:defPPr>
    <a:lvl1pPr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477963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2pPr>
    <a:lvl3pPr marL="4176713" indent="-2957513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3pPr>
    <a:lvl4pPr marL="6269038" indent="-4440238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4pPr>
    <a:lvl5pPr marL="8358188" indent="-5919788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,Riju John" initials="XJ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15968"/>
    <a:srgbClr val="6F98A2"/>
    <a:srgbClr val="0000FF"/>
    <a:srgbClr val="3333FF"/>
    <a:srgbClr val="FF9933"/>
    <a:srgbClr val="CCFFFF"/>
    <a:srgbClr val="0000CC"/>
    <a:srgbClr val="8BD8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35" autoAdjust="0"/>
    <p:restoredTop sz="95148" autoAdjust="0"/>
  </p:normalViewPr>
  <p:slideViewPr>
    <p:cSldViewPr>
      <p:cViewPr varScale="1">
        <p:scale>
          <a:sx n="18" d="100"/>
          <a:sy n="18" d="100"/>
        </p:scale>
        <p:origin x="1944" y="91"/>
      </p:cViewPr>
      <p:guideLst>
        <p:guide orient="horz" pos="10368"/>
        <p:guide pos="13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10226042"/>
            <a:ext cx="341985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8653760"/>
            <a:ext cx="281635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5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5A709-F755-4EAC-AB8D-58A6ADE3C210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32F4F-5981-4E88-A4B3-30B7D87947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5A368-7AA4-4813-8448-835179196071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D3F47-4354-4299-BF65-7D1EB5815E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9360" y="1318274"/>
            <a:ext cx="90525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318274"/>
            <a:ext cx="264871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F6D5B-B076-4C6F-B2A9-DF4B52BC7D5D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CF4AB-DD66-4AFA-9EFD-C7690D8BE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A69D6-C970-4263-A414-50672A44D8C9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BFF11-A9ED-4A2B-9438-9749CAEF7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21153122"/>
            <a:ext cx="34198560" cy="653796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952229"/>
            <a:ext cx="34198560" cy="72008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06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812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71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624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53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43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34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24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FE319-EBCF-42E0-9841-CF4B6DC6B3FE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0D58B-7394-4A85-B8B8-A2881C90B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680967"/>
            <a:ext cx="177698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2080" y="7680967"/>
            <a:ext cx="177698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C71201-1042-49A6-A778-C32C18833027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5F873-6A69-49C9-8504-D914B86CC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368542"/>
            <a:ext cx="17776827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066" indent="0">
              <a:buNone/>
              <a:defRPr sz="9100" b="1"/>
            </a:lvl2pPr>
            <a:lvl3pPr marL="4178122" indent="0">
              <a:buNone/>
              <a:defRPr sz="8200" b="1"/>
            </a:lvl3pPr>
            <a:lvl4pPr marL="6267188" indent="0">
              <a:buNone/>
              <a:defRPr sz="7300" b="1"/>
            </a:lvl4pPr>
            <a:lvl5pPr marL="8356249" indent="0">
              <a:buNone/>
              <a:defRPr sz="7300" b="1"/>
            </a:lvl5pPr>
            <a:lvl6pPr marL="10445311" indent="0">
              <a:buNone/>
              <a:defRPr sz="7300" b="1"/>
            </a:lvl6pPr>
            <a:lvl7pPr marL="12534377" indent="0">
              <a:buNone/>
              <a:defRPr sz="7300" b="1"/>
            </a:lvl7pPr>
            <a:lvl8pPr marL="14623442" indent="0">
              <a:buNone/>
              <a:defRPr sz="7300" b="1"/>
            </a:lvl8pPr>
            <a:lvl9pPr marL="1671249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10439400"/>
            <a:ext cx="17776827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7368542"/>
            <a:ext cx="17783810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066" indent="0">
              <a:buNone/>
              <a:defRPr sz="9100" b="1"/>
            </a:lvl2pPr>
            <a:lvl3pPr marL="4178122" indent="0">
              <a:buNone/>
              <a:defRPr sz="8200" b="1"/>
            </a:lvl3pPr>
            <a:lvl4pPr marL="6267188" indent="0">
              <a:buNone/>
              <a:defRPr sz="7300" b="1"/>
            </a:lvl4pPr>
            <a:lvl5pPr marL="8356249" indent="0">
              <a:buNone/>
              <a:defRPr sz="7300" b="1"/>
            </a:lvl5pPr>
            <a:lvl6pPr marL="10445311" indent="0">
              <a:buNone/>
              <a:defRPr sz="7300" b="1"/>
            </a:lvl6pPr>
            <a:lvl7pPr marL="12534377" indent="0">
              <a:buNone/>
              <a:defRPr sz="7300" b="1"/>
            </a:lvl7pPr>
            <a:lvl8pPr marL="14623442" indent="0">
              <a:buNone/>
              <a:defRPr sz="7300" b="1"/>
            </a:lvl8pPr>
            <a:lvl9pPr marL="1671249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10439400"/>
            <a:ext cx="17783810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DA441-D8C0-4F98-8F20-D174F9E33211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61FA5-D856-4643-B94A-B19338479E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3740-3BC7-4108-90ED-2425277C2FEF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FE2F-D983-47AE-8AD0-914D5E54A6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BE337-6DC8-442C-8019-2354E67D66A0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3B884-9BBE-4CAA-B3BB-D5739F625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91" y="1310640"/>
            <a:ext cx="13236577" cy="557784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310647"/>
            <a:ext cx="22491700" cy="2809494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91" y="6888487"/>
            <a:ext cx="13236577" cy="22517102"/>
          </a:xfrm>
        </p:spPr>
        <p:txBody>
          <a:bodyPr/>
          <a:lstStyle>
            <a:lvl1pPr marL="0" indent="0">
              <a:buNone/>
              <a:defRPr sz="6400"/>
            </a:lvl1pPr>
            <a:lvl2pPr marL="2089066" indent="0">
              <a:buNone/>
              <a:defRPr sz="5500"/>
            </a:lvl2pPr>
            <a:lvl3pPr marL="4178122" indent="0">
              <a:buNone/>
              <a:defRPr sz="4600"/>
            </a:lvl3pPr>
            <a:lvl4pPr marL="6267188" indent="0">
              <a:buNone/>
              <a:defRPr sz="4100"/>
            </a:lvl4pPr>
            <a:lvl5pPr marL="8356249" indent="0">
              <a:buNone/>
              <a:defRPr sz="4100"/>
            </a:lvl5pPr>
            <a:lvl6pPr marL="10445311" indent="0">
              <a:buNone/>
              <a:defRPr sz="4100"/>
            </a:lvl6pPr>
            <a:lvl7pPr marL="12534377" indent="0">
              <a:buNone/>
              <a:defRPr sz="4100"/>
            </a:lvl7pPr>
            <a:lvl8pPr marL="14623442" indent="0">
              <a:buNone/>
              <a:defRPr sz="4100"/>
            </a:lvl8pPr>
            <a:lvl9pPr marL="1671249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F78A7-0747-4559-83B6-76D96B9F8DB1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9A9D9-20E2-477A-AA93-68E99B958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3042880"/>
            <a:ext cx="24140160" cy="272034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941320"/>
            <a:ext cx="24140160" cy="19751040"/>
          </a:xfrm>
        </p:spPr>
        <p:txBody>
          <a:bodyPr/>
          <a:lstStyle>
            <a:lvl1pPr marL="0" indent="0">
              <a:buNone/>
              <a:defRPr sz="14600"/>
            </a:lvl1pPr>
            <a:lvl2pPr marL="2089066" indent="0">
              <a:buNone/>
              <a:defRPr sz="12800"/>
            </a:lvl2pPr>
            <a:lvl3pPr marL="4178122" indent="0">
              <a:buNone/>
              <a:defRPr sz="11000"/>
            </a:lvl3pPr>
            <a:lvl4pPr marL="6267188" indent="0">
              <a:buNone/>
              <a:defRPr sz="9100"/>
            </a:lvl4pPr>
            <a:lvl5pPr marL="8356249" indent="0">
              <a:buNone/>
              <a:defRPr sz="9100"/>
            </a:lvl5pPr>
            <a:lvl6pPr marL="10445311" indent="0">
              <a:buNone/>
              <a:defRPr sz="9100"/>
            </a:lvl6pPr>
            <a:lvl7pPr marL="12534377" indent="0">
              <a:buNone/>
              <a:defRPr sz="9100"/>
            </a:lvl7pPr>
            <a:lvl8pPr marL="14623442" indent="0">
              <a:buNone/>
              <a:defRPr sz="9100"/>
            </a:lvl8pPr>
            <a:lvl9pPr marL="16712499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5763222"/>
            <a:ext cx="24140160" cy="3863338"/>
          </a:xfrm>
        </p:spPr>
        <p:txBody>
          <a:bodyPr/>
          <a:lstStyle>
            <a:lvl1pPr marL="0" indent="0">
              <a:buNone/>
              <a:defRPr sz="6400"/>
            </a:lvl1pPr>
            <a:lvl2pPr marL="2089066" indent="0">
              <a:buNone/>
              <a:defRPr sz="5500"/>
            </a:lvl2pPr>
            <a:lvl3pPr marL="4178122" indent="0">
              <a:buNone/>
              <a:defRPr sz="4600"/>
            </a:lvl3pPr>
            <a:lvl4pPr marL="6267188" indent="0">
              <a:buNone/>
              <a:defRPr sz="4100"/>
            </a:lvl4pPr>
            <a:lvl5pPr marL="8356249" indent="0">
              <a:buNone/>
              <a:defRPr sz="4100"/>
            </a:lvl5pPr>
            <a:lvl6pPr marL="10445311" indent="0">
              <a:buNone/>
              <a:defRPr sz="4100"/>
            </a:lvl6pPr>
            <a:lvl7pPr marL="12534377" indent="0">
              <a:buNone/>
              <a:defRPr sz="4100"/>
            </a:lvl7pPr>
            <a:lvl8pPr marL="14623442" indent="0">
              <a:buNone/>
              <a:defRPr sz="4100"/>
            </a:lvl8pPr>
            <a:lvl9pPr marL="1671249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9DB38-A9B7-4320-A673-4C4C1179CBAC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7A457-C1B9-488E-8F19-DE6DC6CF3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318262"/>
            <a:ext cx="36210240" cy="5486400"/>
          </a:xfrm>
          <a:prstGeom prst="rect">
            <a:avLst/>
          </a:prstGeom>
        </p:spPr>
        <p:txBody>
          <a:bodyPr vert="horz" lIns="417817" tIns="208904" rIns="417817" bIns="2089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680967"/>
            <a:ext cx="36210240" cy="21724622"/>
          </a:xfrm>
          <a:prstGeom prst="rect">
            <a:avLst/>
          </a:prstGeom>
        </p:spPr>
        <p:txBody>
          <a:bodyPr vert="horz" lIns="417817" tIns="208904" rIns="417817" bIns="2089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0510482"/>
            <a:ext cx="93878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58E678-D522-4F71-871D-05E91A0B428B}" type="datetimeFigureOut">
              <a:rPr lang="en-US" smtClean="0"/>
              <a:pPr>
                <a:defRPr/>
              </a:pPr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30510482"/>
            <a:ext cx="127406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30510482"/>
            <a:ext cx="93878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7A3107-EDDA-48C4-B887-B042550D6F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17812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797" indent="-1566797" algn="l" defTabSz="417812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731" indent="-1305665" algn="l" defTabSz="417812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2660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1717" indent="-1044528" algn="l" defTabSz="417812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0782" indent="-1044528" algn="l" defTabSz="417812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9844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905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7971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57036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066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8122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7188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6249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5311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377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3442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2499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emf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0617769" y="4321548"/>
            <a:ext cx="19296425" cy="285968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1147" y="10333648"/>
            <a:ext cx="19827522" cy="14204905"/>
          </a:xfrm>
          <a:prstGeom prst="roundRect">
            <a:avLst>
              <a:gd name="adj" fmla="val 151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endParaRPr lang="en-US" sz="2600" dirty="0">
              <a:latin typeface="Arial" charset="0"/>
              <a:cs typeface="Arial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-28719" y="32180"/>
            <a:ext cx="40233600" cy="3352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6200000" scaled="0"/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17992" tIns="0" rIns="417992" bIns="0" anchor="ctr" anchorCtr="1">
            <a:normAutofit/>
            <a:sp3d extrusionH="57150">
              <a:bevelT w="57150" h="38100" prst="artDeco"/>
            </a:sp3d>
          </a:bodyPr>
          <a:lstStyle/>
          <a:p>
            <a:pPr algn="ctr" defTabSz="4179922" fontAlgn="auto">
              <a:spcAft>
                <a:spcPts val="0"/>
              </a:spcAft>
              <a:defRPr/>
            </a:pPr>
            <a:r>
              <a:rPr lang="en-US" altLang="zh-TW" sz="3900" b="1" spc="600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 defTabSz="417992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9600" b="1" spc="600" dirty="0" smtClean="0">
                <a:solidFill>
                  <a:srgbClr val="002060"/>
                </a:solidFill>
                <a:latin typeface="+mj-lt"/>
              </a:rPr>
              <a:t>Custom Memory Cube</a:t>
            </a:r>
            <a:endParaRPr lang="en-US" altLang="zh-TW" sz="400" b="1" spc="600" dirty="0" smtClean="0">
              <a:solidFill>
                <a:srgbClr val="002060"/>
              </a:solidFill>
              <a:latin typeface="+mj-lt"/>
              <a:cs typeface="+mj-cs"/>
            </a:endParaRPr>
          </a:p>
          <a:p>
            <a:pPr algn="ctr" defTabSz="4179922" fontAlgn="auto">
              <a:spcAft>
                <a:spcPts val="0"/>
              </a:spcAft>
              <a:defRPr/>
            </a:pP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  <a:p>
            <a:pPr algn="ctr" defTabSz="417992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55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Gongyu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Wang,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Yu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Zou,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Herman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Lam,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Alan </a:t>
            </a: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George </a:t>
            </a:r>
            <a:r>
              <a:rPr lang="en-US" altLang="zh-TW" sz="5300" b="1" dirty="0">
                <a:solidFill>
                  <a:schemeClr val="bg2">
                    <a:lumMod val="10000"/>
                  </a:schemeClr>
                </a:solidFill>
                <a:latin typeface="+mj-lt"/>
                <a:cs typeface="+mj-cs"/>
              </a:rPr>
              <a:t/>
            </a:r>
            <a:br>
              <a:rPr lang="en-US" altLang="zh-TW" sz="5300" b="1" dirty="0">
                <a:solidFill>
                  <a:schemeClr val="bg2">
                    <a:lumMod val="10000"/>
                  </a:schemeClr>
                </a:solidFill>
                <a:latin typeface="+mj-lt"/>
                <a:cs typeface="+mj-cs"/>
              </a:rPr>
            </a:br>
            <a:endParaRPr lang="en-US" altLang="zh-TW" sz="2400" b="1" dirty="0">
              <a:solidFill>
                <a:schemeClr val="bg2">
                  <a:lumMod val="10000"/>
                </a:schemeClr>
              </a:solidFill>
              <a:latin typeface="+mj-lt"/>
              <a:cs typeface="+mj-cs"/>
            </a:endParaRP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34874066" y="1683168"/>
            <a:ext cx="5130934" cy="1600200"/>
            <a:chOff x="20112" y="1094"/>
            <a:chExt cx="4830" cy="1834"/>
          </a:xfrm>
        </p:grpSpPr>
        <p:sp>
          <p:nvSpPr>
            <p:cNvPr id="6" name="Rectangle 669"/>
            <p:cNvSpPr>
              <a:spLocks noChangeArrowheads="1"/>
            </p:cNvSpPr>
            <p:nvPr/>
          </p:nvSpPr>
          <p:spPr bwMode="auto">
            <a:xfrm>
              <a:off x="20112" y="1094"/>
              <a:ext cx="4830" cy="183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4A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 sz="19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pic>
          <p:nvPicPr>
            <p:cNvPr id="7" name="Picture 670" descr="UFlogo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295" y="1413"/>
              <a:ext cx="4525" cy="1173"/>
            </a:xfrm>
            <a:prstGeom prst="rect">
              <a:avLst/>
            </a:prstGeom>
            <a:solidFill>
              <a:srgbClr val="000000"/>
            </a:solidFill>
            <a:ln w="38100">
              <a:noFill/>
              <a:miter lim="800000"/>
              <a:headEnd/>
              <a:tailEnd/>
            </a:ln>
          </p:spPr>
        </p:pic>
      </p:grpSp>
      <p:pic>
        <p:nvPicPr>
          <p:cNvPr id="8" name="Picture 1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9368"/>
            <a:ext cx="5080000" cy="1470025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410200" y="1676400"/>
            <a:ext cx="2057400" cy="1524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</a:rPr>
              <a:t>F3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0470" y="4235669"/>
            <a:ext cx="19888200" cy="58130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10470" y="3429000"/>
            <a:ext cx="19888200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1125" dir="30600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MOTIVATION &amp; GOAL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423619" y="4576424"/>
            <a:ext cx="13540782" cy="5243697"/>
          </a:xfrm>
          <a:prstGeom prst="roundRect">
            <a:avLst>
              <a:gd name="adj" fmla="val 12879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66881" y="4562321"/>
            <a:ext cx="5715000" cy="5257800"/>
          </a:xfrm>
          <a:prstGeom prst="roundRect">
            <a:avLst>
              <a:gd name="adj" fmla="val 1287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715281" y="4769068"/>
            <a:ext cx="7915119" cy="4908331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500" b="1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Goal:</a:t>
            </a:r>
            <a:r>
              <a:rPr lang="en-US" altLang="en-US" sz="35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 </a:t>
            </a:r>
            <a:r>
              <a:rPr lang="en-US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Create research platform to explore potential of custom logic layer for HMC</a:t>
            </a:r>
            <a:endParaRPr lang="en-US" altLang="en-US" sz="3000" dirty="0" smtClean="0">
              <a:solidFill>
                <a:srgbClr val="000066"/>
              </a:solidFill>
              <a:ea typeface="DejaVu Sans" charset="0"/>
              <a:cs typeface="DejaVu Sans" charset="0"/>
            </a:endParaRPr>
          </a:p>
          <a:p>
            <a:pPr marL="431800" lvl="1" indent="-384175">
              <a:lnSpc>
                <a:spcPct val="100000"/>
              </a:lnSpc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3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Exploit performance</a:t>
            </a:r>
            <a:r>
              <a:rPr lang="en-US" altLang="en-US" sz="33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 </a:t>
            </a:r>
            <a:r>
              <a:rPr lang="en-US" altLang="en-US" sz="33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advantage of :</a:t>
            </a:r>
          </a:p>
          <a:p>
            <a:pPr marL="796925" lvl="2" indent="-36512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508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800" dirty="0">
                <a:solidFill>
                  <a:srgbClr val="0070C0"/>
                </a:solidFill>
              </a:rPr>
              <a:t>Custom </a:t>
            </a:r>
            <a:r>
              <a:rPr lang="en-US" altLang="en-US" sz="2800" dirty="0" smtClean="0">
                <a:solidFill>
                  <a:srgbClr val="0070C0"/>
                </a:solidFill>
              </a:rPr>
              <a:t>logic/memory </a:t>
            </a:r>
            <a:r>
              <a:rPr lang="en-US" altLang="en-US" sz="2800" dirty="0">
                <a:solidFill>
                  <a:srgbClr val="0070C0"/>
                </a:solidFill>
              </a:rPr>
              <a:t>stacks </a:t>
            </a:r>
            <a:r>
              <a:rPr lang="en-US" altLang="en-US" sz="2800" dirty="0" smtClean="0">
                <a:solidFill>
                  <a:srgbClr val="0070C0"/>
                </a:solidFill>
              </a:rPr>
              <a:t/>
            </a:r>
            <a:br>
              <a:rPr lang="en-US" altLang="en-US" sz="2800" dirty="0" smtClean="0">
                <a:solidFill>
                  <a:srgbClr val="0070C0"/>
                </a:solidFill>
              </a:rPr>
            </a:b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>
                <a:solidFill>
                  <a:srgbClr val="0070C0"/>
                </a:solidFill>
              </a:rPr>
              <a:t>e.g., HMC </a:t>
            </a:r>
            <a:r>
              <a:rPr lang="en-US" altLang="en-US" sz="2800" dirty="0" smtClean="0">
                <a:solidFill>
                  <a:srgbClr val="0070C0"/>
                </a:solidFill>
              </a:rPr>
              <a:t>and </a:t>
            </a:r>
            <a:r>
              <a:rPr lang="en-US" altLang="en-US" sz="2800" dirty="0">
                <a:solidFill>
                  <a:srgbClr val="0070C0"/>
                </a:solidFill>
              </a:rPr>
              <a:t>variants)</a:t>
            </a:r>
          </a:p>
          <a:p>
            <a:pPr marL="796925" lvl="2" indent="-36512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508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800" dirty="0" smtClean="0">
                <a:solidFill>
                  <a:srgbClr val="0070C0"/>
                </a:solidFill>
              </a:rPr>
              <a:t>Computational </a:t>
            </a:r>
            <a:r>
              <a:rPr lang="en-US" altLang="en-US" sz="2800" dirty="0">
                <a:solidFill>
                  <a:srgbClr val="0070C0"/>
                </a:solidFill>
              </a:rPr>
              <a:t>memory </a:t>
            </a: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>
                <a:solidFill>
                  <a:srgbClr val="0070C0"/>
                </a:solidFill>
              </a:rPr>
              <a:t>C-RAM) </a:t>
            </a:r>
            <a:r>
              <a:rPr lang="en-US" altLang="en-US" sz="2800" dirty="0" smtClean="0">
                <a:solidFill>
                  <a:srgbClr val="0070C0"/>
                </a:solidFill>
              </a:rPr>
              <a:t>and </a:t>
            </a:r>
            <a:r>
              <a:rPr lang="en-US" altLang="en-US" sz="2800" dirty="0">
                <a:solidFill>
                  <a:srgbClr val="0070C0"/>
                </a:solidFill>
              </a:rPr>
              <a:t>processor in memory (PIM)</a:t>
            </a:r>
          </a:p>
          <a:p>
            <a:pPr marL="431800" lvl="1" indent="-384175">
              <a:lnSpc>
                <a:spcPct val="100000"/>
              </a:lnSpc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3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Fully utilize HMC memory bandwidth and data locality</a:t>
            </a:r>
          </a:p>
          <a:p>
            <a:pPr marL="647700" lvl="2" indent="-215900">
              <a:lnSpc>
                <a:spcPct val="100000"/>
              </a:lnSpc>
              <a:buClr>
                <a:srgbClr val="0021A5"/>
              </a:buClr>
              <a:buSzPct val="6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200" dirty="0" smtClean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  <a:p>
            <a:pPr marL="647700" lvl="2" indent="-215900">
              <a:lnSpc>
                <a:spcPct val="100000"/>
              </a:lnSpc>
              <a:buClr>
                <a:srgbClr val="0021A5"/>
              </a:buClr>
              <a:buSzPct val="6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200" baseline="30000" dirty="0" smtClean="0">
              <a:solidFill>
                <a:srgbClr val="0021A5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" y="4800600"/>
            <a:ext cx="5600700" cy="480060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b="1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Motivation</a:t>
            </a:r>
            <a:endParaRPr lang="en-US" altLang="en-US" sz="31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Communication involved with data-intensive apps. </a:t>
            </a: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</a:t>
            </a:r>
            <a:r>
              <a:rPr lang="en-US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onsumes considerable time</a:t>
            </a: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HMC has higher B/W </a:t>
            </a:r>
            <a:r>
              <a:rPr lang="en-US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than </a:t>
            </a: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current memories</a:t>
            </a: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Lack of fully functional CMC research platform</a:t>
            </a: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1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1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1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4173200" y="5357162"/>
            <a:ext cx="5639475" cy="1424638"/>
            <a:chOff x="8901" y="3216"/>
            <a:chExt cx="3893" cy="960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01" y="3216"/>
              <a:ext cx="3771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985" y="3868"/>
              <a:ext cx="984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9985" y="3868"/>
              <a:ext cx="984" cy="233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8901" y="3626"/>
              <a:ext cx="736" cy="46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8901" y="3626"/>
              <a:ext cx="736" cy="466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9639" y="3917"/>
              <a:ext cx="346" cy="12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5" y="0"/>
                </a:cxn>
                <a:cxn ang="0">
                  <a:pos x="65" y="30"/>
                </a:cxn>
                <a:cxn ang="0">
                  <a:pos x="441" y="30"/>
                </a:cxn>
                <a:cxn ang="0">
                  <a:pos x="441" y="0"/>
                </a:cxn>
                <a:cxn ang="0">
                  <a:pos x="506" y="60"/>
                </a:cxn>
                <a:cxn ang="0">
                  <a:pos x="441" y="120"/>
                </a:cxn>
                <a:cxn ang="0">
                  <a:pos x="441" y="90"/>
                </a:cxn>
                <a:cxn ang="0">
                  <a:pos x="65" y="90"/>
                </a:cxn>
                <a:cxn ang="0">
                  <a:pos x="65" y="120"/>
                </a:cxn>
                <a:cxn ang="0">
                  <a:pos x="0" y="60"/>
                </a:cxn>
              </a:cxnLst>
              <a:rect l="0" t="0" r="r" b="b"/>
              <a:pathLst>
                <a:path w="506" h="120">
                  <a:moveTo>
                    <a:pt x="0" y="60"/>
                  </a:moveTo>
                  <a:lnTo>
                    <a:pt x="65" y="0"/>
                  </a:lnTo>
                  <a:lnTo>
                    <a:pt x="65" y="30"/>
                  </a:lnTo>
                  <a:lnTo>
                    <a:pt x="441" y="30"/>
                  </a:lnTo>
                  <a:lnTo>
                    <a:pt x="441" y="0"/>
                  </a:lnTo>
                  <a:lnTo>
                    <a:pt x="506" y="60"/>
                  </a:lnTo>
                  <a:lnTo>
                    <a:pt x="441" y="120"/>
                  </a:lnTo>
                  <a:lnTo>
                    <a:pt x="441" y="90"/>
                  </a:lnTo>
                  <a:lnTo>
                    <a:pt x="65" y="90"/>
                  </a:lnTo>
                  <a:lnTo>
                    <a:pt x="65" y="12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1032" y="3227"/>
              <a:ext cx="190" cy="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0" y="200"/>
                </a:cxn>
                <a:cxn ang="0">
                  <a:pos x="1200" y="4200"/>
                </a:cxn>
                <a:cxn ang="0">
                  <a:pos x="2400" y="4400"/>
                </a:cxn>
                <a:cxn ang="0">
                  <a:pos x="1200" y="4600"/>
                </a:cxn>
                <a:cxn ang="0">
                  <a:pos x="1200" y="8600"/>
                </a:cxn>
                <a:cxn ang="0">
                  <a:pos x="0" y="8800"/>
                </a:cxn>
              </a:cxnLst>
              <a:rect l="0" t="0" r="r" b="b"/>
              <a:pathLst>
                <a:path w="2400" h="8800">
                  <a:moveTo>
                    <a:pt x="0" y="0"/>
                  </a:moveTo>
                  <a:cubicBezTo>
                    <a:pt x="663" y="0"/>
                    <a:pt x="1200" y="90"/>
                    <a:pt x="1200" y="200"/>
                  </a:cubicBezTo>
                  <a:lnTo>
                    <a:pt x="1200" y="4200"/>
                  </a:lnTo>
                  <a:cubicBezTo>
                    <a:pt x="1200" y="4311"/>
                    <a:pt x="1738" y="4400"/>
                    <a:pt x="2400" y="4400"/>
                  </a:cubicBezTo>
                  <a:cubicBezTo>
                    <a:pt x="1738" y="4400"/>
                    <a:pt x="1200" y="4490"/>
                    <a:pt x="1200" y="4600"/>
                  </a:cubicBezTo>
                  <a:lnTo>
                    <a:pt x="1200" y="8600"/>
                  </a:lnTo>
                  <a:cubicBezTo>
                    <a:pt x="1200" y="8711"/>
                    <a:pt x="663" y="8800"/>
                    <a:pt x="0" y="880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1299" y="3312"/>
              <a:ext cx="65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DRAM</a:t>
              </a:r>
              <a:r>
                <a:rPr kumimoji="0" 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1299" y="3504"/>
              <a:ext cx="6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Layers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0977" y="3888"/>
              <a:ext cx="104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Logic Layer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9128" y="3771"/>
              <a:ext cx="35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2105" y="3375"/>
              <a:ext cx="127" cy="7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67"/>
                </a:cxn>
                <a:cxn ang="0">
                  <a:pos x="400" y="2534"/>
                </a:cxn>
                <a:cxn ang="0">
                  <a:pos x="800" y="2600"/>
                </a:cxn>
                <a:cxn ang="0">
                  <a:pos x="400" y="2667"/>
                </a:cxn>
                <a:cxn ang="0">
                  <a:pos x="400" y="5134"/>
                </a:cxn>
                <a:cxn ang="0">
                  <a:pos x="0" y="5200"/>
                </a:cxn>
              </a:cxnLst>
              <a:rect l="0" t="0" r="r" b="b"/>
              <a:pathLst>
                <a:path w="800" h="5200">
                  <a:moveTo>
                    <a:pt x="0" y="0"/>
                  </a:moveTo>
                  <a:cubicBezTo>
                    <a:pt x="221" y="0"/>
                    <a:pt x="400" y="30"/>
                    <a:pt x="400" y="67"/>
                  </a:cubicBezTo>
                  <a:lnTo>
                    <a:pt x="400" y="2534"/>
                  </a:lnTo>
                  <a:cubicBezTo>
                    <a:pt x="400" y="2571"/>
                    <a:pt x="580" y="2600"/>
                    <a:pt x="800" y="2600"/>
                  </a:cubicBezTo>
                  <a:cubicBezTo>
                    <a:pt x="580" y="2600"/>
                    <a:pt x="400" y="2630"/>
                    <a:pt x="400" y="2667"/>
                  </a:cubicBezTo>
                  <a:lnTo>
                    <a:pt x="400" y="5134"/>
                  </a:lnTo>
                  <a:cubicBezTo>
                    <a:pt x="400" y="5171"/>
                    <a:pt x="221" y="5200"/>
                    <a:pt x="0" y="520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2278" y="3614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HMC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9985" y="3227"/>
              <a:ext cx="984" cy="680"/>
            </a:xfrm>
            <a:prstGeom prst="rect">
              <a:avLst/>
            </a:prstGeom>
            <a:solidFill>
              <a:srgbClr val="4472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9985" y="3227"/>
              <a:ext cx="984" cy="680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0321" y="3577"/>
              <a:ext cx="190" cy="46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90" y="87"/>
                </a:cxn>
                <a:cxn ang="0">
                  <a:pos x="143" y="87"/>
                </a:cxn>
                <a:cxn ang="0">
                  <a:pos x="143" y="379"/>
                </a:cxn>
                <a:cxn ang="0">
                  <a:pos x="190" y="379"/>
                </a:cxn>
                <a:cxn ang="0">
                  <a:pos x="95" y="466"/>
                </a:cxn>
                <a:cxn ang="0">
                  <a:pos x="0" y="379"/>
                </a:cxn>
                <a:cxn ang="0">
                  <a:pos x="48" y="379"/>
                </a:cxn>
                <a:cxn ang="0">
                  <a:pos x="48" y="87"/>
                </a:cxn>
                <a:cxn ang="0">
                  <a:pos x="0" y="87"/>
                </a:cxn>
                <a:cxn ang="0">
                  <a:pos x="95" y="0"/>
                </a:cxn>
              </a:cxnLst>
              <a:rect l="0" t="0" r="r" b="b"/>
              <a:pathLst>
                <a:path w="190" h="466">
                  <a:moveTo>
                    <a:pt x="95" y="0"/>
                  </a:moveTo>
                  <a:lnTo>
                    <a:pt x="190" y="87"/>
                  </a:lnTo>
                  <a:lnTo>
                    <a:pt x="143" y="87"/>
                  </a:lnTo>
                  <a:lnTo>
                    <a:pt x="143" y="379"/>
                  </a:lnTo>
                  <a:lnTo>
                    <a:pt x="190" y="379"/>
                  </a:lnTo>
                  <a:lnTo>
                    <a:pt x="95" y="466"/>
                  </a:lnTo>
                  <a:lnTo>
                    <a:pt x="0" y="379"/>
                  </a:lnTo>
                  <a:lnTo>
                    <a:pt x="48" y="379"/>
                  </a:lnTo>
                  <a:lnTo>
                    <a:pt x="48" y="87"/>
                  </a:lnTo>
                  <a:lnTo>
                    <a:pt x="0" y="8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0321" y="3577"/>
              <a:ext cx="190" cy="46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90" y="87"/>
                </a:cxn>
                <a:cxn ang="0">
                  <a:pos x="143" y="87"/>
                </a:cxn>
                <a:cxn ang="0">
                  <a:pos x="143" y="379"/>
                </a:cxn>
                <a:cxn ang="0">
                  <a:pos x="190" y="379"/>
                </a:cxn>
                <a:cxn ang="0">
                  <a:pos x="95" y="466"/>
                </a:cxn>
                <a:cxn ang="0">
                  <a:pos x="0" y="379"/>
                </a:cxn>
                <a:cxn ang="0">
                  <a:pos x="48" y="379"/>
                </a:cxn>
                <a:cxn ang="0">
                  <a:pos x="48" y="87"/>
                </a:cxn>
                <a:cxn ang="0">
                  <a:pos x="0" y="87"/>
                </a:cxn>
                <a:cxn ang="0">
                  <a:pos x="95" y="0"/>
                </a:cxn>
              </a:cxnLst>
              <a:rect l="0" t="0" r="r" b="b"/>
              <a:pathLst>
                <a:path w="190" h="466">
                  <a:moveTo>
                    <a:pt x="95" y="0"/>
                  </a:moveTo>
                  <a:lnTo>
                    <a:pt x="190" y="87"/>
                  </a:lnTo>
                  <a:lnTo>
                    <a:pt x="143" y="87"/>
                  </a:lnTo>
                  <a:lnTo>
                    <a:pt x="143" y="379"/>
                  </a:lnTo>
                  <a:lnTo>
                    <a:pt x="190" y="379"/>
                  </a:lnTo>
                  <a:lnTo>
                    <a:pt x="95" y="466"/>
                  </a:lnTo>
                  <a:lnTo>
                    <a:pt x="0" y="379"/>
                  </a:lnTo>
                  <a:lnTo>
                    <a:pt x="48" y="379"/>
                  </a:lnTo>
                  <a:lnTo>
                    <a:pt x="48" y="87"/>
                  </a:lnTo>
                  <a:lnTo>
                    <a:pt x="0" y="87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14249400" y="7524506"/>
            <a:ext cx="5485958" cy="1771894"/>
            <a:chOff x="8956" y="4758"/>
            <a:chExt cx="3899" cy="1194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8956" y="4758"/>
              <a:ext cx="3648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9991" y="4784"/>
              <a:ext cx="1048" cy="673"/>
            </a:xfrm>
            <a:prstGeom prst="rect">
              <a:avLst/>
            </a:prstGeom>
            <a:solidFill>
              <a:srgbClr val="4472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9991" y="4784"/>
              <a:ext cx="1048" cy="673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9991" y="5457"/>
              <a:ext cx="1048" cy="42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991" y="5457"/>
              <a:ext cx="1048" cy="424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8968" y="5395"/>
              <a:ext cx="756" cy="461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0390" y="5083"/>
              <a:ext cx="165" cy="480"/>
            </a:xfrm>
            <a:custGeom>
              <a:avLst/>
              <a:gdLst/>
              <a:ahLst/>
              <a:cxnLst>
                <a:cxn ang="0">
                  <a:pos x="83" y="480"/>
                </a:cxn>
                <a:cxn ang="0">
                  <a:pos x="0" y="404"/>
                </a:cxn>
                <a:cxn ang="0">
                  <a:pos x="42" y="404"/>
                </a:cxn>
                <a:cxn ang="0">
                  <a:pos x="42" y="76"/>
                </a:cxn>
                <a:cxn ang="0">
                  <a:pos x="0" y="76"/>
                </a:cxn>
                <a:cxn ang="0">
                  <a:pos x="83" y="0"/>
                </a:cxn>
                <a:cxn ang="0">
                  <a:pos x="165" y="76"/>
                </a:cxn>
                <a:cxn ang="0">
                  <a:pos x="124" y="76"/>
                </a:cxn>
                <a:cxn ang="0">
                  <a:pos x="124" y="404"/>
                </a:cxn>
                <a:cxn ang="0">
                  <a:pos x="165" y="404"/>
                </a:cxn>
                <a:cxn ang="0">
                  <a:pos x="83" y="480"/>
                </a:cxn>
              </a:cxnLst>
              <a:rect l="0" t="0" r="r" b="b"/>
              <a:pathLst>
                <a:path w="165" h="480">
                  <a:moveTo>
                    <a:pt x="83" y="480"/>
                  </a:moveTo>
                  <a:lnTo>
                    <a:pt x="0" y="404"/>
                  </a:lnTo>
                  <a:lnTo>
                    <a:pt x="42" y="404"/>
                  </a:lnTo>
                  <a:lnTo>
                    <a:pt x="42" y="76"/>
                  </a:lnTo>
                  <a:lnTo>
                    <a:pt x="0" y="76"/>
                  </a:lnTo>
                  <a:lnTo>
                    <a:pt x="83" y="0"/>
                  </a:lnTo>
                  <a:lnTo>
                    <a:pt x="165" y="76"/>
                  </a:lnTo>
                  <a:lnTo>
                    <a:pt x="124" y="76"/>
                  </a:lnTo>
                  <a:lnTo>
                    <a:pt x="124" y="404"/>
                  </a:lnTo>
                  <a:lnTo>
                    <a:pt x="165" y="404"/>
                  </a:lnTo>
                  <a:lnTo>
                    <a:pt x="83" y="4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0390" y="5077"/>
              <a:ext cx="165" cy="480"/>
            </a:xfrm>
            <a:custGeom>
              <a:avLst/>
              <a:gdLst/>
              <a:ahLst/>
              <a:cxnLst>
                <a:cxn ang="0">
                  <a:pos x="83" y="480"/>
                </a:cxn>
                <a:cxn ang="0">
                  <a:pos x="0" y="404"/>
                </a:cxn>
                <a:cxn ang="0">
                  <a:pos x="42" y="404"/>
                </a:cxn>
                <a:cxn ang="0">
                  <a:pos x="42" y="76"/>
                </a:cxn>
                <a:cxn ang="0">
                  <a:pos x="0" y="76"/>
                </a:cxn>
                <a:cxn ang="0">
                  <a:pos x="83" y="0"/>
                </a:cxn>
                <a:cxn ang="0">
                  <a:pos x="165" y="76"/>
                </a:cxn>
                <a:cxn ang="0">
                  <a:pos x="124" y="76"/>
                </a:cxn>
                <a:cxn ang="0">
                  <a:pos x="124" y="404"/>
                </a:cxn>
                <a:cxn ang="0">
                  <a:pos x="165" y="404"/>
                </a:cxn>
                <a:cxn ang="0">
                  <a:pos x="83" y="480"/>
                </a:cxn>
              </a:cxnLst>
              <a:rect l="0" t="0" r="r" b="b"/>
              <a:pathLst>
                <a:path w="165" h="480">
                  <a:moveTo>
                    <a:pt x="83" y="480"/>
                  </a:moveTo>
                  <a:lnTo>
                    <a:pt x="0" y="404"/>
                  </a:lnTo>
                  <a:lnTo>
                    <a:pt x="42" y="404"/>
                  </a:lnTo>
                  <a:lnTo>
                    <a:pt x="42" y="76"/>
                  </a:lnTo>
                  <a:lnTo>
                    <a:pt x="0" y="76"/>
                  </a:lnTo>
                  <a:lnTo>
                    <a:pt x="83" y="0"/>
                  </a:lnTo>
                  <a:lnTo>
                    <a:pt x="165" y="76"/>
                  </a:lnTo>
                  <a:lnTo>
                    <a:pt x="124" y="76"/>
                  </a:lnTo>
                  <a:lnTo>
                    <a:pt x="124" y="404"/>
                  </a:lnTo>
                  <a:lnTo>
                    <a:pt x="165" y="404"/>
                  </a:lnTo>
                  <a:lnTo>
                    <a:pt x="83" y="480"/>
                  </a:lnTo>
                  <a:close/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6" name="Freeform 32"/>
            <p:cNvSpPr>
              <a:spLocks noEditPoints="1"/>
            </p:cNvSpPr>
            <p:nvPr/>
          </p:nvSpPr>
          <p:spPr bwMode="auto">
            <a:xfrm>
              <a:off x="9718" y="5671"/>
              <a:ext cx="312" cy="58"/>
            </a:xfrm>
            <a:custGeom>
              <a:avLst/>
              <a:gdLst/>
              <a:ahLst/>
              <a:cxnLst>
                <a:cxn ang="0">
                  <a:pos x="6305" y="465"/>
                </a:cxn>
                <a:cxn ang="0">
                  <a:pos x="95" y="529"/>
                </a:cxn>
                <a:cxn ang="0">
                  <a:pos x="96" y="625"/>
                </a:cxn>
                <a:cxn ang="0">
                  <a:pos x="6306" y="561"/>
                </a:cxn>
                <a:cxn ang="0">
                  <a:pos x="6305" y="465"/>
                </a:cxn>
                <a:cxn ang="0">
                  <a:pos x="5535" y="1030"/>
                </a:cxn>
                <a:cxn ang="0">
                  <a:pos x="6401" y="512"/>
                </a:cxn>
                <a:cxn ang="0">
                  <a:pos x="5524" y="13"/>
                </a:cxn>
                <a:cxn ang="0">
                  <a:pos x="5459" y="31"/>
                </a:cxn>
                <a:cxn ang="0">
                  <a:pos x="5477" y="97"/>
                </a:cxn>
                <a:cxn ang="0">
                  <a:pos x="6282" y="555"/>
                </a:cxn>
                <a:cxn ang="0">
                  <a:pos x="6281" y="472"/>
                </a:cxn>
                <a:cxn ang="0">
                  <a:pos x="5486" y="947"/>
                </a:cxn>
                <a:cxn ang="0">
                  <a:pos x="5469" y="1013"/>
                </a:cxn>
                <a:cxn ang="0">
                  <a:pos x="5535" y="1030"/>
                </a:cxn>
                <a:cxn ang="0">
                  <a:pos x="866" y="61"/>
                </a:cxn>
                <a:cxn ang="0">
                  <a:pos x="0" y="578"/>
                </a:cxn>
                <a:cxn ang="0">
                  <a:pos x="877" y="1077"/>
                </a:cxn>
                <a:cxn ang="0">
                  <a:pos x="942" y="1059"/>
                </a:cxn>
                <a:cxn ang="0">
                  <a:pos x="924" y="994"/>
                </a:cxn>
                <a:cxn ang="0">
                  <a:pos x="119" y="536"/>
                </a:cxn>
                <a:cxn ang="0">
                  <a:pos x="120" y="618"/>
                </a:cxn>
                <a:cxn ang="0">
                  <a:pos x="915" y="144"/>
                </a:cxn>
                <a:cxn ang="0">
                  <a:pos x="932" y="78"/>
                </a:cxn>
                <a:cxn ang="0">
                  <a:pos x="866" y="61"/>
                </a:cxn>
              </a:cxnLst>
              <a:rect l="0" t="0" r="r" b="b"/>
              <a:pathLst>
                <a:path w="6401" h="1091">
                  <a:moveTo>
                    <a:pt x="6305" y="465"/>
                  </a:moveTo>
                  <a:lnTo>
                    <a:pt x="95" y="529"/>
                  </a:lnTo>
                  <a:lnTo>
                    <a:pt x="96" y="625"/>
                  </a:lnTo>
                  <a:lnTo>
                    <a:pt x="6306" y="561"/>
                  </a:lnTo>
                  <a:lnTo>
                    <a:pt x="6305" y="465"/>
                  </a:lnTo>
                  <a:close/>
                  <a:moveTo>
                    <a:pt x="5535" y="1030"/>
                  </a:moveTo>
                  <a:lnTo>
                    <a:pt x="6401" y="512"/>
                  </a:lnTo>
                  <a:lnTo>
                    <a:pt x="5524" y="13"/>
                  </a:lnTo>
                  <a:cubicBezTo>
                    <a:pt x="5501" y="0"/>
                    <a:pt x="5472" y="8"/>
                    <a:pt x="5459" y="31"/>
                  </a:cubicBezTo>
                  <a:cubicBezTo>
                    <a:pt x="5446" y="54"/>
                    <a:pt x="5454" y="84"/>
                    <a:pt x="5477" y="97"/>
                  </a:cubicBezTo>
                  <a:lnTo>
                    <a:pt x="6282" y="555"/>
                  </a:lnTo>
                  <a:lnTo>
                    <a:pt x="6281" y="472"/>
                  </a:lnTo>
                  <a:lnTo>
                    <a:pt x="5486" y="947"/>
                  </a:lnTo>
                  <a:cubicBezTo>
                    <a:pt x="5463" y="961"/>
                    <a:pt x="5456" y="990"/>
                    <a:pt x="5469" y="1013"/>
                  </a:cubicBezTo>
                  <a:cubicBezTo>
                    <a:pt x="5483" y="1036"/>
                    <a:pt x="5512" y="1043"/>
                    <a:pt x="5535" y="1030"/>
                  </a:cubicBezTo>
                  <a:close/>
                  <a:moveTo>
                    <a:pt x="866" y="61"/>
                  </a:moveTo>
                  <a:lnTo>
                    <a:pt x="0" y="578"/>
                  </a:lnTo>
                  <a:lnTo>
                    <a:pt x="877" y="1077"/>
                  </a:lnTo>
                  <a:cubicBezTo>
                    <a:pt x="900" y="1091"/>
                    <a:pt x="929" y="1082"/>
                    <a:pt x="942" y="1059"/>
                  </a:cubicBezTo>
                  <a:cubicBezTo>
                    <a:pt x="955" y="1036"/>
                    <a:pt x="947" y="1007"/>
                    <a:pt x="924" y="994"/>
                  </a:cubicBezTo>
                  <a:lnTo>
                    <a:pt x="119" y="536"/>
                  </a:lnTo>
                  <a:lnTo>
                    <a:pt x="120" y="618"/>
                  </a:lnTo>
                  <a:lnTo>
                    <a:pt x="915" y="144"/>
                  </a:lnTo>
                  <a:cubicBezTo>
                    <a:pt x="938" y="130"/>
                    <a:pt x="945" y="101"/>
                    <a:pt x="932" y="78"/>
                  </a:cubicBezTo>
                  <a:cubicBezTo>
                    <a:pt x="918" y="55"/>
                    <a:pt x="889" y="48"/>
                    <a:pt x="866" y="61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0030" y="5555"/>
              <a:ext cx="985" cy="277"/>
            </a:xfrm>
            <a:prstGeom prst="rect">
              <a:avLst/>
            </a:prstGeom>
            <a:solidFill>
              <a:srgbClr val="73C76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10039" y="5573"/>
              <a:ext cx="8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1065" y="4769"/>
              <a:ext cx="189" cy="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0" y="200"/>
                </a:cxn>
                <a:cxn ang="0">
                  <a:pos x="1200" y="4464"/>
                </a:cxn>
                <a:cxn ang="0">
                  <a:pos x="2400" y="4664"/>
                </a:cxn>
                <a:cxn ang="0">
                  <a:pos x="1200" y="4864"/>
                </a:cxn>
                <a:cxn ang="0">
                  <a:pos x="1200" y="9128"/>
                </a:cxn>
                <a:cxn ang="0">
                  <a:pos x="0" y="9328"/>
                </a:cxn>
              </a:cxnLst>
              <a:rect l="0" t="0" r="r" b="b"/>
              <a:pathLst>
                <a:path w="2400" h="9328">
                  <a:moveTo>
                    <a:pt x="0" y="0"/>
                  </a:moveTo>
                  <a:cubicBezTo>
                    <a:pt x="663" y="0"/>
                    <a:pt x="1200" y="90"/>
                    <a:pt x="1200" y="200"/>
                  </a:cubicBezTo>
                  <a:lnTo>
                    <a:pt x="1200" y="4464"/>
                  </a:lnTo>
                  <a:cubicBezTo>
                    <a:pt x="1200" y="4575"/>
                    <a:pt x="1738" y="4664"/>
                    <a:pt x="2400" y="4664"/>
                  </a:cubicBezTo>
                  <a:cubicBezTo>
                    <a:pt x="1738" y="4664"/>
                    <a:pt x="1200" y="4754"/>
                    <a:pt x="1200" y="4864"/>
                  </a:cubicBezTo>
                  <a:lnTo>
                    <a:pt x="1200" y="9128"/>
                  </a:lnTo>
                  <a:cubicBezTo>
                    <a:pt x="1200" y="9239"/>
                    <a:pt x="663" y="9328"/>
                    <a:pt x="0" y="9328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1051" y="5462"/>
              <a:ext cx="75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Custom 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1058" y="5658"/>
              <a:ext cx="104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Logic Layer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182" y="5535"/>
              <a:ext cx="35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2188" y="4996"/>
              <a:ext cx="126" cy="9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67"/>
                </a:cxn>
                <a:cxn ang="0">
                  <a:pos x="400" y="3134"/>
                </a:cxn>
                <a:cxn ang="0">
                  <a:pos x="800" y="3200"/>
                </a:cxn>
                <a:cxn ang="0">
                  <a:pos x="400" y="3267"/>
                </a:cxn>
                <a:cxn ang="0">
                  <a:pos x="400" y="6334"/>
                </a:cxn>
                <a:cxn ang="0">
                  <a:pos x="0" y="6400"/>
                </a:cxn>
              </a:cxnLst>
              <a:rect l="0" t="0" r="r" b="b"/>
              <a:pathLst>
                <a:path w="800" h="6400">
                  <a:moveTo>
                    <a:pt x="0" y="0"/>
                  </a:moveTo>
                  <a:cubicBezTo>
                    <a:pt x="221" y="0"/>
                    <a:pt x="400" y="30"/>
                    <a:pt x="400" y="67"/>
                  </a:cubicBezTo>
                  <a:lnTo>
                    <a:pt x="400" y="3134"/>
                  </a:lnTo>
                  <a:cubicBezTo>
                    <a:pt x="400" y="3171"/>
                    <a:pt x="580" y="3200"/>
                    <a:pt x="800" y="3200"/>
                  </a:cubicBezTo>
                  <a:cubicBezTo>
                    <a:pt x="580" y="3200"/>
                    <a:pt x="400" y="3230"/>
                    <a:pt x="400" y="3267"/>
                  </a:cubicBezTo>
                  <a:lnTo>
                    <a:pt x="400" y="6334"/>
                  </a:lnTo>
                  <a:cubicBezTo>
                    <a:pt x="400" y="6371"/>
                    <a:pt x="221" y="6400"/>
                    <a:pt x="0" y="640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12339" y="5307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CMC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11291" y="4902"/>
              <a:ext cx="63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DRAM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11291" y="5076"/>
              <a:ext cx="6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Layers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8968" y="5395"/>
              <a:ext cx="756" cy="461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71147" y="24794616"/>
            <a:ext cx="19804029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1125" dir="30600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PLANS FOR CAW16</a:t>
            </a: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638591" y="10360164"/>
            <a:ext cx="19275603" cy="5284976"/>
            <a:chOff x="20637062" y="3422277"/>
            <a:chExt cx="19367938" cy="5284976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0637062" y="3422277"/>
              <a:ext cx="19367938" cy="8925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121917" tIns="60958" rIns="121917" bIns="60958">
              <a:spAutoFit/>
            </a:bodyPr>
            <a:lstStyle/>
            <a:p>
              <a:pPr algn="ctr" defTabSz="4178196">
                <a:defRPr/>
              </a:pPr>
              <a:r>
                <a:rPr lang="en-US" sz="5000" b="1" dirty="0" smtClean="0">
                  <a:solidFill>
                    <a:srgbClr val="002060"/>
                  </a:solidFill>
                  <a:latin typeface="Calibri" panose="020F0502020204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TASK 2: Measurement on HMC</a:t>
              </a:r>
              <a:endPara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65" name="Rounded Rectangle 385"/>
            <p:cNvSpPr/>
            <p:nvPr/>
          </p:nvSpPr>
          <p:spPr>
            <a:xfrm>
              <a:off x="20882826" y="4662930"/>
              <a:ext cx="18851638" cy="4044323"/>
            </a:xfrm>
            <a:prstGeom prst="roundRect">
              <a:avLst>
                <a:gd name="adj" fmla="val 7821"/>
              </a:avLst>
            </a:prstGeom>
            <a:solidFill>
              <a:schemeClr val="accent1">
                <a:alpha val="6000"/>
              </a:schemeClr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6" name="Content Placeholder 2"/>
            <p:cNvSpPr txBox="1">
              <a:spLocks/>
            </p:cNvSpPr>
            <p:nvPr/>
          </p:nvSpPr>
          <p:spPr bwMode="auto">
            <a:xfrm>
              <a:off x="20869719" y="4955635"/>
              <a:ext cx="9611358" cy="375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09788" lvl="1" indent="-1893888"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Two measurement methods</a:t>
              </a:r>
              <a:endParaRPr lang="en-US" sz="36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endParaRPr>
            </a:p>
            <a:p>
              <a:pPr marL="750888" lvl="2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CPU measurement from view of host application</a:t>
              </a:r>
            </a:p>
            <a:p>
              <a:pPr marL="750888" lvl="2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FPGA measurement using PERFMON logic of Convey PDK</a:t>
              </a:r>
            </a:p>
          </p:txBody>
        </p:sp>
        <p:sp>
          <p:nvSpPr>
            <p:cNvPr id="567" name="Content Placeholder 2"/>
            <p:cNvSpPr txBox="1">
              <a:spLocks/>
            </p:cNvSpPr>
            <p:nvPr/>
          </p:nvSpPr>
          <p:spPr bwMode="auto">
            <a:xfrm>
              <a:off x="30836013" y="4955636"/>
              <a:ext cx="8568159" cy="372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344738" lvl="1" indent="-2128838"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Two running modes</a:t>
              </a:r>
              <a:endParaRPr lang="en-US" sz="36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endParaRPr>
            </a:p>
            <a:p>
              <a:pPr marL="750888" lvl="2" indent="-319088">
                <a:spcBef>
                  <a:spcPts val="6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Host only</a:t>
              </a:r>
            </a:p>
            <a:p>
              <a:pPr marL="1068388" lvl="3" indent="-319088">
                <a:spcBef>
                  <a:spcPts val="6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CPU code directly accessing HMC</a:t>
              </a:r>
            </a:p>
            <a:p>
              <a:pPr marL="750888" lvl="2" indent="-319088">
                <a:spcBef>
                  <a:spcPts val="6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CMC</a:t>
              </a:r>
            </a:p>
            <a:p>
              <a:pPr marL="1068388" lvl="3" indent="-319088">
                <a:spcBef>
                  <a:spcPts val="6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CMC computation on FPGA accessing HMC in highly parallel fashion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0469" y="25682686"/>
            <a:ext cx="19864707" cy="6422048"/>
            <a:chOff x="20573999" y="26239492"/>
            <a:chExt cx="19361370" cy="6422048"/>
          </a:xfrm>
        </p:grpSpPr>
        <p:sp>
          <p:nvSpPr>
            <p:cNvPr id="83" name="Rounded Rectangle 82"/>
            <p:cNvSpPr/>
            <p:nvPr/>
          </p:nvSpPr>
          <p:spPr>
            <a:xfrm>
              <a:off x="20573999" y="26239492"/>
              <a:ext cx="19361370" cy="642204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solidFill>
                <a:srgbClr val="93CDDD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66" name="Picture 6" descr="http://picocomputing.com/wp-content/uploads/2015/06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533" y="26990920"/>
              <a:ext cx="3006169" cy="726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Content Placeholder 2"/>
            <p:cNvSpPr txBox="1">
              <a:spLocks/>
            </p:cNvSpPr>
            <p:nvPr/>
          </p:nvSpPr>
          <p:spPr bwMode="auto">
            <a:xfrm>
              <a:off x="28750263" y="26424744"/>
              <a:ext cx="8054337" cy="420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5900" lvl="1" indent="0">
                <a:lnSpc>
                  <a:spcPct val="150000"/>
                </a:lnSpc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44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Task </a:t>
              </a:r>
              <a:r>
                <a:rPr lang="en-US" sz="44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2: Measurement on HMC</a:t>
              </a:r>
              <a:endParaRPr lang="en-US" sz="44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endParaRP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Enable performance monitor for DRE applications and validate results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Enable power measurement of HMC device</a:t>
              </a:r>
            </a:p>
          </p:txBody>
        </p:sp>
        <p:sp>
          <p:nvSpPr>
            <p:cNvPr id="150" name="Content Placeholder 2"/>
            <p:cNvSpPr txBox="1">
              <a:spLocks/>
            </p:cNvSpPr>
            <p:nvPr/>
          </p:nvSpPr>
          <p:spPr bwMode="auto">
            <a:xfrm>
              <a:off x="20878800" y="26424744"/>
              <a:ext cx="8016648" cy="2506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5900" lvl="1" indent="0">
                <a:lnSpc>
                  <a:spcPct val="150000"/>
                </a:lnSpc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44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Task </a:t>
              </a:r>
              <a:r>
                <a:rPr lang="en-US" sz="44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1: CMC Prototype</a:t>
              </a:r>
              <a:endParaRPr lang="en-US" sz="44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endParaRP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Explore DRE designs w/ memory-mapped view buffer in FPGA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Continue study of DRE on Merlin and LPS-suggested CMC apps</a:t>
              </a:r>
            </a:p>
          </p:txBody>
        </p:sp>
        <p:pic>
          <p:nvPicPr>
            <p:cNvPr id="170" name="Picture 8" descr="http://www.micron.com/~/media/track-3-images/in_line-images/mergers-and-acquisitions/500_x_120_convey_is_now_micron_logo.jpg?la=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6061" y="28574816"/>
              <a:ext cx="2697480" cy="64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90391" y="30980505"/>
              <a:ext cx="2743200" cy="1342572"/>
            </a:xfrm>
            <a:prstGeom prst="rect">
              <a:avLst/>
            </a:prstGeom>
          </p:spPr>
        </p:pic>
        <p:pic>
          <p:nvPicPr>
            <p:cNvPr id="176" name="Picture 2" descr="http://terpconnect.umd.edu/~browns/lps_logo_sm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9024" y="31129422"/>
              <a:ext cx="3321691" cy="1350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gidel.com/images/CHREC_Logo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9889" y="31575366"/>
              <a:ext cx="3143250" cy="90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Content Placeholder 2"/>
            <p:cNvSpPr txBox="1">
              <a:spLocks/>
            </p:cNvSpPr>
            <p:nvPr/>
          </p:nvSpPr>
          <p:spPr bwMode="auto">
            <a:xfrm>
              <a:off x="21125333" y="31165800"/>
              <a:ext cx="3864015" cy="115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5900" lvl="1" indent="0">
                <a:lnSpc>
                  <a:spcPct val="150000"/>
                </a:lnSpc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40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Members e.g.,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grpSp>
          <p:nvGrpSpPr>
            <p:cNvPr id="582" name="Group 6"/>
            <p:cNvGrpSpPr/>
            <p:nvPr/>
          </p:nvGrpSpPr>
          <p:grpSpPr>
            <a:xfrm>
              <a:off x="37262749" y="29672395"/>
              <a:ext cx="2208851" cy="2428176"/>
              <a:chOff x="6494956" y="3342274"/>
              <a:chExt cx="879613" cy="966953"/>
            </a:xfrm>
          </p:grpSpPr>
          <p:pic>
            <p:nvPicPr>
              <p:cNvPr id="583" name="Picture 2" descr="http://www.micron.com/~/media/track-3-images/image-gallery/micron-logos/high_res_micron_logo_blu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4956" y="3769437"/>
                <a:ext cx="863664" cy="539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4" name="Picture 57" descr="high_res_hmc.jp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118" y="3342274"/>
                <a:ext cx="851451" cy="567811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638591" y="3441731"/>
            <a:ext cx="19275603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APPROACH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20883183" y="4475141"/>
            <a:ext cx="18761764" cy="5842138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21144712" y="4819466"/>
            <a:ext cx="10783087" cy="505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lvl="1" indent="0">
              <a:lnSpc>
                <a:spcPct val="150000"/>
              </a:lnSpc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6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Task 1: CMC Prototype</a:t>
            </a:r>
            <a:endParaRPr lang="en-US" sz="3600" dirty="0" smtClean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Create </a:t>
            </a:r>
            <a:r>
              <a:rPr lang="en-US" sz="3200" i="1" dirty="0">
                <a:solidFill>
                  <a:srgbClr val="FF6600"/>
                </a:solidFill>
                <a:ea typeface="DejaVu Sans" charset="0"/>
                <a:cs typeface="DejaVu Sans" charset="0"/>
              </a:rPr>
              <a:t>initial prototype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of CMC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architecture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using d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ata reorder/rearrangement engine (DRE)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of LLNL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Study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elaborate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CMC designs using select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apps</a:t>
            </a:r>
          </a:p>
          <a:p>
            <a:pPr marL="215900" lvl="1" indent="0"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6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Task 2: Measurement </a:t>
            </a:r>
            <a:r>
              <a:rPr lang="en-US" sz="36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on HMC</a:t>
            </a:r>
            <a:endParaRPr lang="en-US" sz="3600" dirty="0">
              <a:solidFill>
                <a:srgbClr val="FF6600"/>
              </a:solidFill>
            </a:endParaRP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Develop test apps on </a:t>
            </a:r>
            <a:r>
              <a:rPr lang="en-US" sz="3200" i="1" dirty="0">
                <a:solidFill>
                  <a:srgbClr val="FF6600"/>
                </a:solidFill>
                <a:ea typeface="DejaVu Sans" charset="0"/>
                <a:cs typeface="DejaVu Sans" charset="0"/>
              </a:rPr>
              <a:t>FPGA-HMC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platform (e.g., Merlin board)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Enable </a:t>
            </a:r>
            <a:r>
              <a:rPr lang="en-US" sz="3200" i="1" dirty="0" err="1">
                <a:solidFill>
                  <a:srgbClr val="FF6600"/>
                </a:solidFill>
                <a:ea typeface="DejaVu Sans" charset="0"/>
                <a:cs typeface="DejaVu Sans" charset="0"/>
              </a:rPr>
              <a:t>perf</a:t>
            </a:r>
            <a:r>
              <a:rPr lang="en-US" sz="3200" i="1" dirty="0">
                <a:solidFill>
                  <a:srgbClr val="FF6600"/>
                </a:solidFill>
                <a:ea typeface="DejaVu Sans" charset="0"/>
                <a:cs typeface="DejaVu Sans" charset="0"/>
              </a:rPr>
              <a:t>. measurement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on FPGA &amp; study HMC w/ test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apps</a:t>
            </a:r>
            <a:endParaRPr lang="en-US" sz="3200" dirty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25" name="图片 3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7799" y="7728191"/>
            <a:ext cx="7334375" cy="2409306"/>
          </a:xfrm>
          <a:prstGeom prst="rect">
            <a:avLst/>
          </a:prstGeom>
        </p:spPr>
      </p:pic>
      <p:pic>
        <p:nvPicPr>
          <p:cNvPr id="327" name="图片 3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27799" y="5134301"/>
            <a:ext cx="7372705" cy="2088691"/>
          </a:xfrm>
          <a:prstGeom prst="rect">
            <a:avLst/>
          </a:prstGeom>
        </p:spPr>
      </p:pic>
      <p:sp>
        <p:nvSpPr>
          <p:cNvPr id="575" name="Rounded Rectangle 172"/>
          <p:cNvSpPr/>
          <p:nvPr/>
        </p:nvSpPr>
        <p:spPr>
          <a:xfrm>
            <a:off x="20883183" y="15898016"/>
            <a:ext cx="18761763" cy="17018046"/>
          </a:xfrm>
          <a:prstGeom prst="roundRect">
            <a:avLst>
              <a:gd name="adj" fmla="val 782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178122" fontAlgn="auto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201230" y="19029910"/>
            <a:ext cx="18076644" cy="10317526"/>
            <a:chOff x="21083113" y="17151874"/>
            <a:chExt cx="16636191" cy="10268603"/>
          </a:xfrm>
        </p:grpSpPr>
        <p:pic>
          <p:nvPicPr>
            <p:cNvPr id="569" name="Pictur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090076" y="17151875"/>
              <a:ext cx="7718774" cy="4757250"/>
            </a:xfrm>
            <a:prstGeom prst="rect">
              <a:avLst/>
            </a:prstGeom>
          </p:spPr>
        </p:pic>
        <p:pic>
          <p:nvPicPr>
            <p:cNvPr id="570" name="Picture 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789297" y="17151874"/>
              <a:ext cx="8930007" cy="4757321"/>
            </a:xfrm>
            <a:prstGeom prst="rect">
              <a:avLst/>
            </a:prstGeom>
          </p:spPr>
        </p:pic>
        <p:pic>
          <p:nvPicPr>
            <p:cNvPr id="571" name="Picture 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8789297" y="21875898"/>
              <a:ext cx="8895871" cy="5506379"/>
            </a:xfrm>
            <a:prstGeom prst="rect">
              <a:avLst/>
            </a:prstGeom>
          </p:spPr>
        </p:pic>
        <p:pic>
          <p:nvPicPr>
            <p:cNvPr id="572" name="Picture 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083113" y="21875899"/>
              <a:ext cx="7712083" cy="5544578"/>
            </a:xfrm>
            <a:prstGeom prst="rect">
              <a:avLst/>
            </a:prstGeom>
          </p:spPr>
        </p:pic>
      </p:grpSp>
      <p:sp>
        <p:nvSpPr>
          <p:cNvPr id="573" name="Content Placeholder 2"/>
          <p:cNvSpPr txBox="1">
            <a:spLocks/>
          </p:cNvSpPr>
          <p:nvPr/>
        </p:nvSpPr>
        <p:spPr bwMode="auto">
          <a:xfrm>
            <a:off x="21587303" y="17226068"/>
            <a:ext cx="17304498" cy="14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6600"/>
                </a:solidFill>
              </a:rPr>
              <a:t>Developed and enabled multi-level performance measurement methods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6600"/>
                </a:solidFill>
              </a:rPr>
              <a:t>Evaluated HMC bandwidth using GUPS and STREAM </a:t>
            </a:r>
            <a:r>
              <a:rPr lang="en-US" sz="4000" dirty="0" smtClean="0">
                <a:solidFill>
                  <a:srgbClr val="FF6600"/>
                </a:solidFill>
              </a:rPr>
              <a:t>benchmarks</a:t>
            </a:r>
            <a:endParaRPr lang="en-US" sz="4000" dirty="0" smtClean="0">
              <a:solidFill>
                <a:srgbClr val="FF6600"/>
              </a:solidFill>
            </a:endParaRPr>
          </a:p>
        </p:txBody>
      </p:sp>
      <p:sp>
        <p:nvSpPr>
          <p:cNvPr id="577" name="TextBox 176"/>
          <p:cNvSpPr txBox="1">
            <a:spLocks noChangeArrowheads="1"/>
          </p:cNvSpPr>
          <p:nvPr/>
        </p:nvSpPr>
        <p:spPr bwMode="auto">
          <a:xfrm>
            <a:off x="25466883" y="16144028"/>
            <a:ext cx="10149840" cy="892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 Results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8" name="Content Placeholder 2"/>
          <p:cNvSpPr txBox="1">
            <a:spLocks/>
          </p:cNvSpPr>
          <p:nvPr/>
        </p:nvSpPr>
        <p:spPr>
          <a:xfrm>
            <a:off x="21208796" y="29214830"/>
            <a:ext cx="9226880" cy="3607460"/>
          </a:xfrm>
          <a:prstGeom prst="rect">
            <a:avLst/>
          </a:prstGeom>
        </p:spPr>
        <p:txBody>
          <a:bodyPr vert="horz" lIns="417817" tIns="208904" rIns="417817" bIns="208904" rtlCol="0">
            <a:noAutofit/>
          </a:bodyPr>
          <a:lstStyle/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Testbed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Convey Merlin board (MA-100)</a:t>
            </a:r>
          </a:p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Benchmarks</a:t>
            </a:r>
          </a:p>
          <a:p>
            <a:pPr marL="457200" marR="0" lvl="0" indent="-457200" defTabSz="41781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GUPS</a:t>
            </a:r>
          </a:p>
          <a:p>
            <a:pPr marL="457200" marR="0" lvl="0" indent="-457200" defTabSz="41781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STREAM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Parameters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</a:endParaRPr>
          </a:p>
          <a:p>
            <a:pPr marL="45720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Table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size: 2</a:t>
            </a:r>
            <a:r>
              <a:rPr lang="en-US" sz="2800" baseline="30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16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~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2</a:t>
            </a:r>
            <a:r>
              <a:rPr lang="en-US" sz="2800" baseline="300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29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, 8-byte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words</a:t>
            </a:r>
            <a:endParaRPr lang="en-US" sz="3200" b="1" dirty="0" smtClean="0">
              <a:solidFill>
                <a:srgbClr val="FF6600"/>
              </a:solidFill>
              <a:latin typeface="+mn-lt"/>
            </a:endParaRPr>
          </a:p>
          <a:p>
            <a:pPr lvl="0" defTabSz="417812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6600"/>
              </a:solidFill>
              <a:latin typeface="+mn-lt"/>
            </a:endParaRPr>
          </a:p>
          <a:p>
            <a:pPr marL="457200" marR="0" lvl="0" indent="-4572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07366" y="17815962"/>
            <a:ext cx="13424191" cy="6668368"/>
          </a:xfrm>
          <a:prstGeom prst="roundRect">
            <a:avLst>
              <a:gd name="adj" fmla="val 782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178122" fontAlgn="auto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sp>
        <p:nvSpPr>
          <p:cNvPr id="157" name="Content Placeholder 2"/>
          <p:cNvSpPr txBox="1">
            <a:spLocks/>
          </p:cNvSpPr>
          <p:nvPr/>
        </p:nvSpPr>
        <p:spPr>
          <a:xfrm>
            <a:off x="8330460" y="19305427"/>
            <a:ext cx="6043690" cy="6091028"/>
          </a:xfrm>
          <a:prstGeom prst="rect">
            <a:avLst/>
          </a:prstGeom>
        </p:spPr>
        <p:txBody>
          <a:bodyPr vert="horz" lIns="417817" tIns="208904" rIns="417817" bIns="208904" rtlCol="0">
            <a:noAutofit/>
          </a:bodyPr>
          <a:lstStyle/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app – PageRank</a:t>
            </a:r>
          </a:p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Parameters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Test size: 2</a:t>
            </a:r>
            <a:r>
              <a:rPr lang="en-US" sz="2800" baseline="30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16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~ 2</a:t>
            </a:r>
            <a:r>
              <a:rPr lang="en-US" sz="2800" baseline="30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24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, 8-byte words</a:t>
            </a:r>
          </a:p>
          <a:p>
            <a:pPr marL="1566797" indent="-1566797" defTabSz="4178122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Performance</a:t>
            </a:r>
            <a:endParaRPr lang="en-US" sz="3200" b="1" dirty="0">
              <a:solidFill>
                <a:srgbClr val="FF6600"/>
              </a:solidFill>
              <a:latin typeface="+mn-lt"/>
            </a:endParaRPr>
          </a:p>
          <a:p>
            <a:pPr marL="457200" marR="0" lvl="0" indent="-4572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with DRE is better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 without</a:t>
            </a:r>
          </a:p>
          <a:p>
            <a:pPr marL="457200" marR="0" lvl="0" indent="-4572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Design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optionA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shows better performance than design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optionB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2074931" y="18051534"/>
            <a:ext cx="10146163" cy="892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 Results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0469" y="10351886"/>
            <a:ext cx="19894275" cy="7208012"/>
            <a:chOff x="371148" y="18337311"/>
            <a:chExt cx="19871606" cy="7208012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71148" y="18337311"/>
              <a:ext cx="19871606" cy="8925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121917" tIns="60958" rIns="121917" bIns="60958">
              <a:spAutoFit/>
            </a:bodyPr>
            <a:lstStyle/>
            <a:p>
              <a:pPr algn="ctr" defTabSz="4178196">
                <a:defRPr/>
              </a:pPr>
              <a:r>
                <a:rPr lang="en-US" sz="5000" b="1" dirty="0" smtClean="0">
                  <a:solidFill>
                    <a:srgbClr val="002060"/>
                  </a:solidFill>
                  <a:latin typeface="Calibri" panose="020F0502020204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TASK 1:  CMC Prototypes</a:t>
              </a:r>
              <a:endPara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86" name="Rounded Rectangle 385"/>
            <p:cNvSpPr/>
            <p:nvPr/>
          </p:nvSpPr>
          <p:spPr>
            <a:xfrm>
              <a:off x="567819" y="19519294"/>
              <a:ext cx="19396579" cy="6026029"/>
            </a:xfrm>
            <a:prstGeom prst="roundRect">
              <a:avLst>
                <a:gd name="adj" fmla="val 7821"/>
              </a:avLst>
            </a:prstGeom>
            <a:solidFill>
              <a:schemeClr val="accent1">
                <a:alpha val="6000"/>
              </a:schemeClr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2" name="Content Placeholder 2"/>
            <p:cNvSpPr txBox="1">
              <a:spLocks/>
            </p:cNvSpPr>
            <p:nvPr/>
          </p:nvSpPr>
          <p:spPr bwMode="auto">
            <a:xfrm>
              <a:off x="838200" y="19812000"/>
              <a:ext cx="9990769" cy="286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09788" lvl="1" indent="-1893888"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Design </a:t>
              </a:r>
              <a:r>
                <a:rPr lang="en-US" sz="3600" dirty="0" err="1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optionA</a:t>
              </a:r>
              <a:r>
                <a:rPr lang="en-US" sz="36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: view buffer in host memory</a:t>
              </a:r>
              <a:endParaRPr lang="en-US" sz="36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endParaRPr>
            </a:p>
            <a:p>
              <a:pPr marL="750888" lvl="2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DRE’s view buffer is located in host </a:t>
              </a:r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memory</a:t>
              </a:r>
            </a:p>
            <a:p>
              <a:pPr marL="750888" lvl="2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Read/write </a:t>
              </a: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to DRE through HT’s host data </a:t>
              </a:r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interfaces</a:t>
              </a:r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174" name="Content Placeholder 2"/>
            <p:cNvSpPr txBox="1">
              <a:spLocks/>
            </p:cNvSpPr>
            <p:nvPr/>
          </p:nvSpPr>
          <p:spPr bwMode="auto">
            <a:xfrm>
              <a:off x="10828969" y="19812000"/>
              <a:ext cx="8906390" cy="28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344738" lvl="1" indent="-2128838"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Design </a:t>
              </a:r>
              <a:r>
                <a:rPr lang="en-US" sz="3600" dirty="0" err="1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optionB</a:t>
              </a:r>
              <a:r>
                <a:rPr lang="en-US" sz="3600" dirty="0" smtClean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: view buffer in HMC</a:t>
              </a:r>
              <a:endParaRPr lang="en-US" sz="36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endParaRPr>
            </a:p>
            <a:p>
              <a:pPr marL="750888" lvl="2" indent="-319088">
                <a:spcBef>
                  <a:spcPts val="6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Allocate DRE’s view buffer in HMC</a:t>
              </a:r>
            </a:p>
            <a:p>
              <a:pPr marL="750888" lvl="2" indent="-319088">
                <a:spcBef>
                  <a:spcPts val="6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Read/write to DRE’s view buffer through HIX directly</a:t>
              </a:r>
            </a:p>
          </p:txBody>
        </p:sp>
        <p:pic>
          <p:nvPicPr>
            <p:cNvPr id="321" name="图片 3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69211" y="22155584"/>
              <a:ext cx="8229600" cy="2908884"/>
            </a:xfrm>
            <a:prstGeom prst="rect">
              <a:avLst/>
            </a:prstGeom>
          </p:spPr>
        </p:pic>
        <p:pic>
          <p:nvPicPr>
            <p:cNvPr id="322" name="图片 32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005415" y="22186548"/>
              <a:ext cx="8009872" cy="2765444"/>
            </a:xfrm>
            <a:prstGeom prst="rect">
              <a:avLst/>
            </a:prstGeom>
          </p:spPr>
        </p:pic>
      </p:grpSp>
      <p:pic>
        <p:nvPicPr>
          <p:cNvPr id="323" name="图片 3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55079" y="22306291"/>
            <a:ext cx="3967264" cy="1926503"/>
          </a:xfrm>
          <a:prstGeom prst="rect">
            <a:avLst/>
          </a:prstGeom>
        </p:spPr>
      </p:pic>
      <p:pic>
        <p:nvPicPr>
          <p:cNvPr id="324" name="图片 3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38230" y="18252191"/>
            <a:ext cx="6029145" cy="3623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2093" y="19451654"/>
            <a:ext cx="7948479" cy="3980185"/>
          </a:xfrm>
          <a:prstGeom prst="rect">
            <a:avLst/>
          </a:prstGeom>
        </p:spPr>
      </p:pic>
      <p:sp>
        <p:nvSpPr>
          <p:cNvPr id="101" name="Content Placeholder 2"/>
          <p:cNvSpPr txBox="1">
            <a:spLocks/>
          </p:cNvSpPr>
          <p:nvPr/>
        </p:nvSpPr>
        <p:spPr>
          <a:xfrm>
            <a:off x="29581068" y="29212492"/>
            <a:ext cx="9659714" cy="3607460"/>
          </a:xfrm>
          <a:prstGeom prst="rect">
            <a:avLst/>
          </a:prstGeom>
        </p:spPr>
        <p:txBody>
          <a:bodyPr vert="horz" lIns="417817" tIns="208904" rIns="417817" bIns="208904" rtlCol="0">
            <a:noAutofit/>
          </a:bodyPr>
          <a:lstStyle/>
          <a:p>
            <a:pPr marL="1566797" indent="-1566797" defTabSz="4178122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GUPS </a:t>
            </a:r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Performance</a:t>
            </a:r>
            <a:endParaRPr lang="en-US" sz="3200" b="1" dirty="0">
              <a:solidFill>
                <a:srgbClr val="FF6600"/>
              </a:solidFill>
              <a:latin typeface="+mn-lt"/>
            </a:endParaRPr>
          </a:p>
          <a:p>
            <a:pPr marL="457200" lvl="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CMC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shows speedup if host-only is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baseline</a:t>
            </a:r>
          </a:p>
          <a:p>
            <a:pPr marL="457200" lvl="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PERFMON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outputs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average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latencies</a:t>
            </a:r>
          </a:p>
          <a:p>
            <a:pPr lvl="0" defTabSz="417812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6600"/>
                </a:solidFill>
                <a:latin typeface="+mn-lt"/>
              </a:rPr>
              <a:t>STREAM </a:t>
            </a:r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Performance</a:t>
            </a:r>
          </a:p>
          <a:p>
            <a:pPr marL="45720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PERFMON outputs average latencies</a:t>
            </a:r>
          </a:p>
          <a:p>
            <a:pPr marL="457200" indent="-457200" defTabSz="4178122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Nearly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constant difference between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Pers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&amp; MC PERFMON measurements</a:t>
            </a:r>
          </a:p>
          <a:p>
            <a:pPr lvl="0" defTabSz="417812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 smtClean="0">
              <a:solidFill>
                <a:srgbClr val="FF6600"/>
              </a:solidFill>
              <a:latin typeface="+mn-lt"/>
            </a:endParaRPr>
          </a:p>
          <a:p>
            <a:pPr lvl="0" defTabSz="417812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6600"/>
              </a:solidFill>
              <a:latin typeface="+mn-lt"/>
            </a:endParaRPr>
          </a:p>
          <a:p>
            <a:pPr marL="457200" marR="0" lvl="0" indent="-4572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45573</TotalTime>
  <Words>382</Words>
  <Application>Microsoft Office PowerPoint</Application>
  <PresentationFormat>自定义</PresentationFormat>
  <Paragraphs>83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DejaVu Sans</vt:lpstr>
      <vt:lpstr>新細明體</vt:lpstr>
      <vt:lpstr>Arial</vt:lpstr>
      <vt:lpstr>Arial Narrow</vt:lpstr>
      <vt:lpstr>Calibri</vt:lpstr>
      <vt:lpstr>Wingdings</vt:lpstr>
      <vt:lpstr>Office Theme</vt:lpstr>
      <vt:lpstr>PowerPoint 演示文稿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</dc:creator>
  <cp:lastModifiedBy>邹宇</cp:lastModifiedBy>
  <cp:revision>1267</cp:revision>
  <dcterms:created xsi:type="dcterms:W3CDTF">2008-11-08T15:46:07Z</dcterms:created>
  <dcterms:modified xsi:type="dcterms:W3CDTF">2016-05-24T17:40:56Z</dcterms:modified>
</cp:coreProperties>
</file>