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544" r:id="rId2"/>
    <p:sldId id="558" r:id="rId3"/>
    <p:sldId id="559" r:id="rId4"/>
    <p:sldId id="564" r:id="rId5"/>
    <p:sldId id="560" r:id="rId6"/>
    <p:sldId id="561" r:id="rId7"/>
    <p:sldId id="568" r:id="rId8"/>
    <p:sldId id="563" r:id="rId9"/>
    <p:sldId id="571" r:id="rId10"/>
    <p:sldId id="569" r:id="rId11"/>
    <p:sldId id="570" r:id="rId12"/>
    <p:sldId id="565" r:id="rId13"/>
    <p:sldId id="566" r:id="rId14"/>
    <p:sldId id="567" r:id="rId15"/>
    <p:sldId id="556" r:id="rId16"/>
    <p:sldId id="557" r:id="rId1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F"/>
    <a:srgbClr val="CCFFFF"/>
    <a:srgbClr val="CCECFF"/>
    <a:srgbClr val="D1FFE8"/>
    <a:srgbClr val="FFFFCC"/>
    <a:srgbClr val="CCFFCC"/>
    <a:srgbClr val="FFF2CD"/>
    <a:srgbClr val="FFFF00"/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95" autoAdjust="0"/>
    <p:restoredTop sz="94638" autoAdjust="0"/>
  </p:normalViewPr>
  <p:slideViewPr>
    <p:cSldViewPr>
      <p:cViewPr varScale="1">
        <p:scale>
          <a:sx n="106" d="100"/>
          <a:sy n="106" d="100"/>
        </p:scale>
        <p:origin x="3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2EBE3-9B17-4AA2-92A5-721C042564B5}" type="doc">
      <dgm:prSet loTypeId="urn:microsoft.com/office/officeart/2005/8/layout/hList3" loCatId="list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7014247-186A-4212-B8D0-FF07308BB35A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Reconfigurable Network Aspects</a:t>
          </a:r>
        </a:p>
      </dgm:t>
    </dgm:pt>
    <dgm:pt modelId="{6AD5E3D3-A0CE-4C6C-81D7-84B7384D28A9}" type="par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6CC085CB-3A65-46AE-BBC5-F1F9949A3403}" type="sibTrans" cxnId="{A9DB92B4-F1C9-4954-B842-2C73DF7966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BA2B23E0-5BA8-49CC-BE25-C17CFB69A084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topology</a:t>
          </a:r>
        </a:p>
      </dgm:t>
    </dgm:pt>
    <dgm:pt modelId="{A909BCF4-8227-461A-8E2A-95C36F072D90}" type="par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21443659-9061-4393-A0AD-3479D0F12098}" type="sibTrans" cxnId="{BD166A48-6F23-451B-B868-3CB086E5C57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CE8FC8B5-BDAE-4B27-B89D-A5DD18F8AE25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Network behavior</a:t>
          </a:r>
        </a:p>
      </dgm:t>
    </dgm:pt>
    <dgm:pt modelId="{FE954EB1-8987-4BA8-A23A-AE7CA27225F0}" type="par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1AD506CC-2FFD-495B-B6C8-FA1FA46143A3}" type="sibTrans" cxnId="{E48B4961-7EBE-4E05-9DED-334D4AC465F8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C167BED-4795-4A0C-84A3-92F1159153EC}">
      <dgm:prSet phldrT="[Text]"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Point-to-point protocol</a:t>
          </a:r>
        </a:p>
      </dgm:t>
    </dgm:pt>
    <dgm:pt modelId="{FC7FED39-DB66-4E7F-ACE5-3D20DDBE366F}" type="sib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E3FA0224-D9D4-4701-903A-220EDD59C4BE}" type="parTrans" cxnId="{25CBF4CE-94D7-42F4-B0B0-C681A9A38003}">
      <dgm:prSet/>
      <dgm:spPr/>
      <dgm:t>
        <a:bodyPr/>
        <a:lstStyle/>
        <a:p>
          <a:endParaRPr lang="en-US">
            <a:latin typeface="Book Antiqua" panose="02040602050305030304" pitchFamily="18" charset="0"/>
          </a:endParaRPr>
        </a:p>
      </dgm:t>
    </dgm:pt>
    <dgm:pt modelId="{857397B9-64A6-4B25-A87F-C2885C7B421C}" type="pres">
      <dgm:prSet presAssocID="{28A2EBE3-9B17-4AA2-92A5-721C042564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09C41B-B95E-4DA6-B477-5BC56FD90167}" type="pres">
      <dgm:prSet presAssocID="{F7014247-186A-4212-B8D0-FF07308BB35A}" presName="roof" presStyleLbl="dkBgShp" presStyleIdx="0" presStyleCnt="2" custLinFactNeighborX="380"/>
      <dgm:spPr/>
      <dgm:t>
        <a:bodyPr/>
        <a:lstStyle/>
        <a:p>
          <a:endParaRPr lang="en-US"/>
        </a:p>
      </dgm:t>
    </dgm:pt>
    <dgm:pt modelId="{14DB318A-CABC-4204-BC80-2505B1C053BF}" type="pres">
      <dgm:prSet presAssocID="{F7014247-186A-4212-B8D0-FF07308BB35A}" presName="pillars" presStyleCnt="0"/>
      <dgm:spPr/>
    </dgm:pt>
    <dgm:pt modelId="{D3361368-43AA-425D-9087-5B88A98CC8B4}" type="pres">
      <dgm:prSet presAssocID="{F7014247-186A-4212-B8D0-FF07308BB35A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AE3-A1FA-49B4-8C86-2C353CCD4D63}" type="pres">
      <dgm:prSet presAssocID="{8C167BED-4795-4A0C-84A3-92F1159153E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729EC-1D37-41F6-A06F-22E52987FFA1}" type="pres">
      <dgm:prSet presAssocID="{CE8FC8B5-BDAE-4B27-B89D-A5DD18F8AE25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CCA0-246B-4A95-8973-80E6231033F9}" type="pres">
      <dgm:prSet presAssocID="{F7014247-186A-4212-B8D0-FF07308BB35A}" presName="base" presStyleLbl="dkBgShp" presStyleIdx="1" presStyleCnt="2"/>
      <dgm:spPr/>
    </dgm:pt>
  </dgm:ptLst>
  <dgm:cxnLst>
    <dgm:cxn modelId="{A9DB92B4-F1C9-4954-B842-2C73DF7966F8}" srcId="{28A2EBE3-9B17-4AA2-92A5-721C042564B5}" destId="{F7014247-186A-4212-B8D0-FF07308BB35A}" srcOrd="0" destOrd="0" parTransId="{6AD5E3D3-A0CE-4C6C-81D7-84B7384D28A9}" sibTransId="{6CC085CB-3A65-46AE-BBC5-F1F9949A3403}"/>
    <dgm:cxn modelId="{70DD648E-0B46-42BB-8887-0714F4B0B57F}" type="presOf" srcId="{28A2EBE3-9B17-4AA2-92A5-721C042564B5}" destId="{857397B9-64A6-4B25-A87F-C2885C7B421C}" srcOrd="0" destOrd="0" presId="urn:microsoft.com/office/officeart/2005/8/layout/hList3"/>
    <dgm:cxn modelId="{0150BE2D-8ACE-40F9-984A-E093B6194868}" type="presOf" srcId="{F7014247-186A-4212-B8D0-FF07308BB35A}" destId="{BE09C41B-B95E-4DA6-B477-5BC56FD90167}" srcOrd="0" destOrd="0" presId="urn:microsoft.com/office/officeart/2005/8/layout/hList3"/>
    <dgm:cxn modelId="{BD166A48-6F23-451B-B868-3CB086E5C573}" srcId="{F7014247-186A-4212-B8D0-FF07308BB35A}" destId="{BA2B23E0-5BA8-49CC-BE25-C17CFB69A084}" srcOrd="0" destOrd="0" parTransId="{A909BCF4-8227-461A-8E2A-95C36F072D90}" sibTransId="{21443659-9061-4393-A0AD-3479D0F12098}"/>
    <dgm:cxn modelId="{B4809638-F5EA-4735-BA02-9A2638192F86}" type="presOf" srcId="{8C167BED-4795-4A0C-84A3-92F1159153EC}" destId="{6B973AE3-A1FA-49B4-8C86-2C353CCD4D63}" srcOrd="0" destOrd="0" presId="urn:microsoft.com/office/officeart/2005/8/layout/hList3"/>
    <dgm:cxn modelId="{25CBF4CE-94D7-42F4-B0B0-C681A9A38003}" srcId="{F7014247-186A-4212-B8D0-FF07308BB35A}" destId="{8C167BED-4795-4A0C-84A3-92F1159153EC}" srcOrd="1" destOrd="0" parTransId="{E3FA0224-D9D4-4701-903A-220EDD59C4BE}" sibTransId="{FC7FED39-DB66-4E7F-ACE5-3D20DDBE366F}"/>
    <dgm:cxn modelId="{E6018C9D-745E-46B0-ABF7-9E7D1F04704E}" type="presOf" srcId="{BA2B23E0-5BA8-49CC-BE25-C17CFB69A084}" destId="{D3361368-43AA-425D-9087-5B88A98CC8B4}" srcOrd="0" destOrd="0" presId="urn:microsoft.com/office/officeart/2005/8/layout/hList3"/>
    <dgm:cxn modelId="{E48B4961-7EBE-4E05-9DED-334D4AC465F8}" srcId="{F7014247-186A-4212-B8D0-FF07308BB35A}" destId="{CE8FC8B5-BDAE-4B27-B89D-A5DD18F8AE25}" srcOrd="2" destOrd="0" parTransId="{FE954EB1-8987-4BA8-A23A-AE7CA27225F0}" sibTransId="{1AD506CC-2FFD-495B-B6C8-FA1FA46143A3}"/>
    <dgm:cxn modelId="{53782154-36FF-4960-A318-BA95D3D503FA}" type="presOf" srcId="{CE8FC8B5-BDAE-4B27-B89D-A5DD18F8AE25}" destId="{474729EC-1D37-41F6-A06F-22E52987FFA1}" srcOrd="0" destOrd="0" presId="urn:microsoft.com/office/officeart/2005/8/layout/hList3"/>
    <dgm:cxn modelId="{CCB61ABA-54BE-402A-B1E8-487F02A58EB4}" type="presParOf" srcId="{857397B9-64A6-4B25-A87F-C2885C7B421C}" destId="{BE09C41B-B95E-4DA6-B477-5BC56FD90167}" srcOrd="0" destOrd="0" presId="urn:microsoft.com/office/officeart/2005/8/layout/hList3"/>
    <dgm:cxn modelId="{ABF55C90-1992-4AB1-94AF-0343CCDA6155}" type="presParOf" srcId="{857397B9-64A6-4B25-A87F-C2885C7B421C}" destId="{14DB318A-CABC-4204-BC80-2505B1C053BF}" srcOrd="1" destOrd="0" presId="urn:microsoft.com/office/officeart/2005/8/layout/hList3"/>
    <dgm:cxn modelId="{6C5A3736-E500-4E12-8544-9D39EBCDEE52}" type="presParOf" srcId="{14DB318A-CABC-4204-BC80-2505B1C053BF}" destId="{D3361368-43AA-425D-9087-5B88A98CC8B4}" srcOrd="0" destOrd="0" presId="urn:microsoft.com/office/officeart/2005/8/layout/hList3"/>
    <dgm:cxn modelId="{42BDC19A-9DBA-4524-B930-CB9B56225CFD}" type="presParOf" srcId="{14DB318A-CABC-4204-BC80-2505B1C053BF}" destId="{6B973AE3-A1FA-49B4-8C86-2C353CCD4D63}" srcOrd="1" destOrd="0" presId="urn:microsoft.com/office/officeart/2005/8/layout/hList3"/>
    <dgm:cxn modelId="{43BA780E-F1EB-4822-A523-BB54D8A446A1}" type="presParOf" srcId="{14DB318A-CABC-4204-BC80-2505B1C053BF}" destId="{474729EC-1D37-41F6-A06F-22E52987FFA1}" srcOrd="2" destOrd="0" presId="urn:microsoft.com/office/officeart/2005/8/layout/hList3"/>
    <dgm:cxn modelId="{AF1B7660-EBFB-48A5-B28A-F16FE28ABBC9}" type="presParOf" srcId="{857397B9-64A6-4B25-A87F-C2885C7B421C}" destId="{CC58CCA0-246B-4A95-8973-80E6231033F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9C41B-B95E-4DA6-B477-5BC56FD90167}">
      <dsp:nvSpPr>
        <dsp:cNvPr id="0" name=""/>
        <dsp:cNvSpPr/>
      </dsp:nvSpPr>
      <dsp:spPr>
        <a:xfrm>
          <a:off x="0" y="0"/>
          <a:ext cx="3814587" cy="43952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Book Antiqua" panose="02040602050305030304" pitchFamily="18" charset="0"/>
            </a:rPr>
            <a:t>Reconfigurable Network Aspects</a:t>
          </a:r>
        </a:p>
      </dsp:txBody>
      <dsp:txXfrm>
        <a:off x="0" y="0"/>
        <a:ext cx="3814587" cy="439520"/>
      </dsp:txXfrm>
    </dsp:sp>
    <dsp:sp modelId="{D3361368-43AA-425D-9087-5B88A98CC8B4}">
      <dsp:nvSpPr>
        <dsp:cNvPr id="0" name=""/>
        <dsp:cNvSpPr/>
      </dsp:nvSpPr>
      <dsp:spPr>
        <a:xfrm>
          <a:off x="1862" y="439520"/>
          <a:ext cx="1270287" cy="922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ook Antiqua" panose="02040602050305030304" pitchFamily="18" charset="0"/>
            </a:rPr>
            <a:t>Network topology</a:t>
          </a:r>
        </a:p>
      </dsp:txBody>
      <dsp:txXfrm>
        <a:off x="1862" y="439520"/>
        <a:ext cx="1270287" cy="922992"/>
      </dsp:txXfrm>
    </dsp:sp>
    <dsp:sp modelId="{6B973AE3-A1FA-49B4-8C86-2C353CCD4D63}">
      <dsp:nvSpPr>
        <dsp:cNvPr id="0" name=""/>
        <dsp:cNvSpPr/>
      </dsp:nvSpPr>
      <dsp:spPr>
        <a:xfrm>
          <a:off x="1272149" y="439520"/>
          <a:ext cx="1270287" cy="922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ook Antiqua" panose="02040602050305030304" pitchFamily="18" charset="0"/>
            </a:rPr>
            <a:t>Point-to-point protocol</a:t>
          </a:r>
        </a:p>
      </dsp:txBody>
      <dsp:txXfrm>
        <a:off x="1272149" y="439520"/>
        <a:ext cx="1270287" cy="922992"/>
      </dsp:txXfrm>
    </dsp:sp>
    <dsp:sp modelId="{474729EC-1D37-41F6-A06F-22E52987FFA1}">
      <dsp:nvSpPr>
        <dsp:cNvPr id="0" name=""/>
        <dsp:cNvSpPr/>
      </dsp:nvSpPr>
      <dsp:spPr>
        <a:xfrm>
          <a:off x="2542437" y="439520"/>
          <a:ext cx="1270287" cy="9229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ook Antiqua" panose="02040602050305030304" pitchFamily="18" charset="0"/>
            </a:rPr>
            <a:t>Network behavior</a:t>
          </a:r>
        </a:p>
      </dsp:txBody>
      <dsp:txXfrm>
        <a:off x="2542437" y="439520"/>
        <a:ext cx="1270287" cy="922992"/>
      </dsp:txXfrm>
    </dsp:sp>
    <dsp:sp modelId="{CC58CCA0-246B-4A95-8973-80E6231033F9}">
      <dsp:nvSpPr>
        <dsp:cNvPr id="0" name=""/>
        <dsp:cNvSpPr/>
      </dsp:nvSpPr>
      <dsp:spPr>
        <a:xfrm>
          <a:off x="0" y="1362513"/>
          <a:ext cx="3814587" cy="10255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>
          <a:bevelT w="80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5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3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A9914-54E4-4E33-BCAA-4C8E20CB17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1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Midyear Workshop (CMW16)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5" Type="http://schemas.openxmlformats.org/officeDocument/2006/relationships/image" Target="../media/image36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18" Type="http://schemas.openxmlformats.org/officeDocument/2006/relationships/image" Target="../media/image2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19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microsoft.com/office/2007/relationships/hdphoto" Target="../media/hdphoto1.wdp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18" Type="http://schemas.openxmlformats.org/officeDocument/2006/relationships/image" Target="../media/image2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19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microsoft.com/office/2007/relationships/hdphoto" Target="../media/hdphoto1.wdp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gif"/><Relationship Id="rId18" Type="http://schemas.openxmlformats.org/officeDocument/2006/relationships/image" Target="../media/image23.jpe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20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19" Type="http://schemas.openxmlformats.org/officeDocument/2006/relationships/hyperlink" Target="http://www.google.com/url?sa=i&amp;rct=j&amp;q=&amp;esrc=s&amp;source=images&amp;cd=&amp;cad=rja&amp;uact=8&amp;ved=0CAcQjRxqFQoTCIWAvuWckMkCFQTqJgodZKIPsQ&amp;url=http://wikimapia.org/1401/Fermi-National-Accelerator-Laboratory-Fermilab&amp;bvm=bv.107467506,d.eWE&amp;psig=AFQjCNF1cFhUehQvVbNQ4tBSD7wLX0VZSQ&amp;ust=1447601183979231" TargetMode="External"/><Relationship Id="rId4" Type="http://schemas.microsoft.com/office/2007/relationships/hdphoto" Target="../media/hdphoto1.wdp"/><Relationship Id="rId9" Type="http://schemas.openxmlformats.org/officeDocument/2006/relationships/image" Target="../media/image14.jpe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8153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F3-16: FPGA &amp; HMC </a:t>
            </a:r>
            <a:br>
              <a:rPr lang="en-US" sz="4000" dirty="0"/>
            </a:br>
            <a:r>
              <a:rPr lang="en-US" sz="4000" dirty="0"/>
              <a:t>Tools &amp; Architectures for RSC</a:t>
            </a:r>
          </a:p>
        </p:txBody>
      </p:sp>
      <p:sp>
        <p:nvSpPr>
          <p:cNvPr id="3077" name="Text Box 10"/>
          <p:cNvSpPr txBox="1">
            <a:spLocks noChangeArrowheads="1"/>
          </p:cNvSpPr>
          <p:nvPr/>
        </p:nvSpPr>
        <p:spPr bwMode="auto">
          <a:xfrm>
            <a:off x="3657600" y="6248400"/>
            <a:ext cx="4800600" cy="400110"/>
          </a:xfrm>
          <a:prstGeom prst="rect">
            <a:avLst/>
          </a:prstGeom>
          <a:solidFill>
            <a:srgbClr val="FFF2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Number of supporting memberships =  #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45427" y="411354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b="1" u="sng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8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2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5105400" y="3962400"/>
            <a:ext cx="3505200" cy="243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Kenneth Hill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Nikhil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Ghanathe</a:t>
            </a:r>
            <a:endParaRPr lang="en-US" b="1" dirty="0"/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Shefali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Gundecha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Abhijeet Lawande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Gongyu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Wang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err="1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Riju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 John </a:t>
            </a:r>
            <a:r>
              <a:rPr lang="en-US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Xavier</a:t>
            </a: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b="1" dirty="0" smtClean="0">
                <a:solidFill>
                  <a:srgbClr val="000000"/>
                </a:solidFill>
                <a:latin typeface="Arial" charset="0"/>
                <a:ea typeface="宋体" pitchFamily="2" charset="-122"/>
                <a:cs typeface="Arial" charset="0"/>
              </a:rPr>
              <a:t>Yu Zou</a:t>
            </a:r>
            <a:endParaRPr lang="en-US" b="1" dirty="0">
              <a:solidFill>
                <a:srgbClr val="000000"/>
              </a:solidFill>
              <a:latin typeface="Arial" charset="0"/>
              <a:ea typeface="宋体" pitchFamily="2" charset="-122"/>
              <a:cs typeface="Arial" charset="0"/>
            </a:endParaRPr>
          </a:p>
          <a:p>
            <a:pPr algn="r" eaLnBrk="1" hangingPunct="1">
              <a:spcBef>
                <a:spcPts val="0"/>
              </a:spcBef>
              <a:buClr>
                <a:srgbClr val="CC9900"/>
              </a:buClr>
              <a:buSzPct val="65000"/>
            </a:pPr>
            <a:r>
              <a:rPr lang="en-US" altLang="zh-CN" sz="1600" dirty="0" smtClean="0">
                <a:solidFill>
                  <a:srgbClr val="FF4A00"/>
                </a:solidFill>
                <a:ea typeface="宋体" pitchFamily="2" charset="-122"/>
              </a:rPr>
              <a:t>Research Students</a:t>
            </a:r>
            <a:endParaRPr lang="en-US" altLang="zh-CN" sz="800" spc="-20" dirty="0">
              <a:solidFill>
                <a:srgbClr val="FF4A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P4: CMS Endcap L-1 Muon Trigger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70101" y="4424066"/>
            <a:ext cx="6535499" cy="1660922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Explore High-level Synthesis</a:t>
            </a:r>
            <a:r>
              <a:rPr kumimoji="0" lang="en-US" sz="22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languages &amp; tools for next-generation CMS code for </a:t>
            </a:r>
            <a:endParaRPr kumimoji="0" lang="en-US" sz="2200" b="1" i="1" u="none" strike="noStrike" cap="none" normalizeH="0" dirty="0" smtClean="0">
              <a:ln>
                <a:noFill/>
              </a:ln>
              <a:effectLst/>
              <a:latin typeface="Arial" charset="0"/>
              <a:cs typeface="Arial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>
                <a:solidFill>
                  <a:srgbClr val="0070C0"/>
                </a:solidFill>
              </a:rPr>
              <a:t>Parallel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development</a:t>
            </a:r>
            <a:r>
              <a:rPr kumimoji="0" lang="en-US" sz="200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</a:rPr>
              <a:t> </a:t>
            </a:r>
            <a:r>
              <a:rPr kumimoji="0" lang="en-US" sz="2000" u="none" strike="noStrike" cap="none" normalizeH="0" dirty="0" smtClean="0">
                <a:ln>
                  <a:noFill/>
                </a:ln>
                <a:effectLst/>
              </a:rPr>
              <a:t>of firmware &amp; C++ model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 smtClean="0"/>
              <a:t>Increase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Flexibility</a:t>
            </a:r>
            <a:r>
              <a:rPr lang="en-US" sz="2000" dirty="0" smtClean="0">
                <a:solidFill>
                  <a:srgbClr val="00B0F0"/>
                </a:solidFill>
              </a:rPr>
              <a:t>, </a:t>
            </a:r>
            <a:r>
              <a:rPr lang="en-US" sz="2000" dirty="0" smtClean="0"/>
              <a:t>reduce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development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time</a:t>
            </a:r>
            <a:endParaRPr lang="en-US" sz="2000" dirty="0">
              <a:solidFill>
                <a:srgbClr val="7030A0"/>
              </a:solidFill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/>
              <a:t>E</a:t>
            </a:r>
            <a:r>
              <a:rPr lang="en-US" sz="2000" dirty="0" smtClean="0"/>
              <a:t>nable </a:t>
            </a:r>
            <a:r>
              <a:rPr lang="en-US" sz="2000" dirty="0">
                <a:solidFill>
                  <a:srgbClr val="0070C0"/>
                </a:solidFill>
              </a:rPr>
              <a:t>consistent high-level (C++) verification</a:t>
            </a:r>
            <a:endParaRPr kumimoji="0" lang="en-US" sz="2000" u="none" strike="noStrike" cap="none" normalizeH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909935"/>
            <a:ext cx="1997412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058093" y="1066800"/>
            <a:ext cx="5085907" cy="3048000"/>
          </a:xfrm>
          <a:prstGeom prst="rect">
            <a:avLst/>
          </a:prstGeom>
          <a:solidFill>
            <a:srgbClr val="FFF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200" b="1" i="1" dirty="0" smtClean="0"/>
              <a:t>Code development time</a:t>
            </a:r>
          </a:p>
          <a:p>
            <a:pPr marL="401638" marR="0" indent="-2238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 smtClean="0"/>
              <a:t>Verilog Implementation took </a:t>
            </a:r>
            <a:r>
              <a:rPr lang="en-US" sz="2000" dirty="0">
                <a:solidFill>
                  <a:srgbClr val="0070C0"/>
                </a:solidFill>
              </a:rPr>
              <a:t>several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years</a:t>
            </a:r>
            <a:r>
              <a:rPr lang="en-US" sz="2000" dirty="0" smtClean="0"/>
              <a:t> and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&gt;4000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lines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of code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200" b="1" i="1" dirty="0" smtClean="0"/>
              <a:t>Development and Maintenance</a:t>
            </a:r>
          </a:p>
          <a:p>
            <a:pPr marL="404813" marR="0" indent="-234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>
                <a:solidFill>
                  <a:srgbClr val="0070C0"/>
                </a:solidFill>
              </a:rPr>
              <a:t>Code and development complexity </a:t>
            </a:r>
            <a:r>
              <a:rPr lang="en-US" sz="2000" dirty="0" smtClean="0"/>
              <a:t>rapidly increasing 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sz="2200" b="1" i="1" dirty="0" smtClean="0"/>
              <a:t>Verification for Physicists</a:t>
            </a:r>
          </a:p>
          <a:p>
            <a:pPr marL="404813" marR="0" indent="-234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 smtClean="0"/>
              <a:t>Increasingly difficult to obtain </a:t>
            </a:r>
            <a:r>
              <a:rPr lang="en-US" sz="2000" dirty="0">
                <a:solidFill>
                  <a:srgbClr val="0070C0"/>
                </a:solidFill>
              </a:rPr>
              <a:t>consistency between C++ &amp; RTL model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endParaRPr lang="en-US" sz="2400" dirty="0" smtClean="0">
              <a:solidFill>
                <a:srgbClr val="00B0F0"/>
              </a:solidFill>
            </a:endParaRPr>
          </a:p>
          <a:p>
            <a:pPr marL="742950" lvl="1" indent="-285750">
              <a:buClr>
                <a:schemeClr val="tx1"/>
              </a:buClr>
              <a:buSzPct val="150000"/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 b="8015"/>
          <a:stretch>
            <a:fillRect/>
          </a:stretch>
        </p:blipFill>
        <p:spPr bwMode="auto">
          <a:xfrm>
            <a:off x="0" y="1533241"/>
            <a:ext cx="3886200" cy="242915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22719" y="3957935"/>
            <a:ext cx="1072681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16" name="Picture 15" descr="cern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7975" y="4482769"/>
            <a:ext cx="939347" cy="842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http://photos.wikimapia.org/p/00/01/25/64/68_big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6868864" y="5566194"/>
            <a:ext cx="1677568" cy="314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1387"/>
          </a:xfrm>
        </p:spPr>
        <p:txBody>
          <a:bodyPr/>
          <a:lstStyle/>
          <a:p>
            <a:r>
              <a:rPr lang="en-US" sz="4000" dirty="0" smtClean="0"/>
              <a:t>P4: CMS Endcap L-1 Muon Trigger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2" descr="vimeo-wordcollide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8"/>
          <a:stretch/>
        </p:blipFill>
        <p:spPr bwMode="auto">
          <a:xfrm>
            <a:off x="10965642" y="795708"/>
            <a:ext cx="2134966" cy="18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v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5800" y="5304713"/>
            <a:ext cx="762000" cy="791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6771117" y="5542858"/>
            <a:ext cx="1382283" cy="35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34" y="609600"/>
            <a:ext cx="3220566" cy="47586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6208067" y="1268413"/>
            <a:ext cx="2271489" cy="3733800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677569" y="1878013"/>
            <a:ext cx="466431" cy="1558306"/>
          </a:xfrm>
          <a:prstGeom prst="rect">
            <a:avLst/>
          </a:prstGeom>
          <a:noFill/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814" y="762000"/>
            <a:ext cx="2645567" cy="461665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en-US" sz="2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7759" y="1219200"/>
            <a:ext cx="5739475" cy="4370444"/>
          </a:xfrm>
          <a:prstGeom prst="rect">
            <a:avLst/>
          </a:prstGeom>
          <a:solidFill>
            <a:srgbClr val="D1FFE8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Translated</a:t>
            </a:r>
            <a:r>
              <a:rPr kumimoji="0" lang="en-US" sz="21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verified 8 out of 9 modules of CSC Track-finder using HLS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 smtClean="0"/>
              <a:t>Marked </a:t>
            </a:r>
            <a:r>
              <a:rPr lang="en-US" sz="1900" dirty="0" smtClean="0">
                <a:solidFill>
                  <a:srgbClr val="0070C0"/>
                </a:solidFill>
              </a:rPr>
              <a:t>improvement in productivity 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800" b="0" i="0" u="none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 smtClean="0"/>
              <a:t>Performance constraints met for all modules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 smtClean="0"/>
              <a:t>RTL optimizations using </a:t>
            </a:r>
            <a:r>
              <a:rPr lang="en-US" sz="1900" dirty="0" smtClean="0">
                <a:solidFill>
                  <a:srgbClr val="0070C0"/>
                </a:solidFill>
              </a:rPr>
              <a:t>high-level</a:t>
            </a:r>
            <a:r>
              <a:rPr lang="en-US" sz="1900" dirty="0" smtClean="0">
                <a:solidFill>
                  <a:srgbClr val="00B0F0"/>
                </a:solidFill>
              </a:rPr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constructs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800" dirty="0" smtClean="0">
              <a:solidFill>
                <a:srgbClr val="0070C0"/>
              </a:solidFill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1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Resource</a:t>
            </a:r>
            <a:r>
              <a:rPr kumimoji="0" lang="en-US" sz="21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usage comparable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900" dirty="0" smtClean="0"/>
              <a:t>Observed to be </a:t>
            </a:r>
            <a:r>
              <a:rPr lang="en-US" sz="1900" dirty="0" smtClean="0">
                <a:solidFill>
                  <a:srgbClr val="0070C0"/>
                </a:solidFill>
              </a:rPr>
              <a:t>better</a:t>
            </a:r>
            <a:r>
              <a:rPr lang="en-US" sz="1900" dirty="0" smtClean="0">
                <a:solidFill>
                  <a:srgbClr val="00B0F0"/>
                </a:solidFill>
              </a:rPr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than</a:t>
            </a:r>
            <a:r>
              <a:rPr lang="en-US" sz="1900" dirty="0" smtClean="0">
                <a:solidFill>
                  <a:srgbClr val="00B0F0"/>
                </a:solidFill>
              </a:rPr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Verilog</a:t>
            </a:r>
            <a:r>
              <a:rPr lang="en-US" sz="1900" dirty="0" smtClean="0">
                <a:solidFill>
                  <a:srgbClr val="00B0F0"/>
                </a:solidFill>
              </a:rPr>
              <a:t> </a:t>
            </a:r>
            <a:r>
              <a:rPr lang="en-US" sz="1900" dirty="0" err="1" smtClean="0">
                <a:solidFill>
                  <a:srgbClr val="0070C0"/>
                </a:solidFill>
              </a:rPr>
              <a:t>impl</a:t>
            </a:r>
            <a:r>
              <a:rPr lang="en-US" sz="1900" dirty="0" smtClean="0"/>
              <a:t>. for majority of cases</a:t>
            </a:r>
          </a:p>
          <a:p>
            <a:pPr marL="404813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800" dirty="0" smtClean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100" b="1" i="1" dirty="0" smtClean="0"/>
              <a:t>Consistency between C++ &amp; RTL achieved</a:t>
            </a:r>
          </a:p>
          <a:p>
            <a:pPr marL="404813" indent="-171450">
              <a:buFont typeface="Wingdings" panose="05000000000000000000" pitchFamily="2" charset="2"/>
              <a:buChar char="§"/>
            </a:pPr>
            <a:r>
              <a:rPr lang="en-US" sz="1900" dirty="0"/>
              <a:t>HLS code </a:t>
            </a:r>
            <a:r>
              <a:rPr lang="en-US" sz="1900" dirty="0">
                <a:solidFill>
                  <a:srgbClr val="0070C0"/>
                </a:solidFill>
              </a:rPr>
              <a:t>compatible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with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g++</a:t>
            </a:r>
            <a:r>
              <a:rPr lang="en-US" sz="1900" dirty="0">
                <a:solidFill>
                  <a:srgbClr val="00B0F0"/>
                </a:solidFill>
              </a:rPr>
              <a:t> </a:t>
            </a:r>
            <a:r>
              <a:rPr lang="en-US" sz="1900" dirty="0" smtClean="0">
                <a:solidFill>
                  <a:srgbClr val="0070C0"/>
                </a:solidFill>
              </a:rPr>
              <a:t>compiler</a:t>
            </a:r>
            <a:r>
              <a:rPr lang="en-US" sz="1900" dirty="0" smtClean="0">
                <a:solidFill>
                  <a:srgbClr val="00B0F0"/>
                </a:solidFill>
              </a:rPr>
              <a:t> </a:t>
            </a:r>
            <a:r>
              <a:rPr lang="en-US" sz="1900" dirty="0" smtClean="0"/>
              <a:t>enabling reliable high-level verification</a:t>
            </a:r>
            <a:endParaRPr lang="en-US" sz="1900" dirty="0"/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dirty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dirty="0" smtClean="0"/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07757" y="5742043"/>
            <a:ext cx="6510960" cy="353956"/>
          </a:xfrm>
          <a:prstGeom prst="rect">
            <a:avLst/>
          </a:prstGeom>
          <a:solidFill>
            <a:srgbClr val="FFF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indent="-400050">
              <a:buClr>
                <a:srgbClr val="00B050"/>
              </a:buClr>
            </a:pPr>
            <a:r>
              <a:rPr lang="en-US" b="1" i="1" kern="0" dirty="0"/>
              <a:t>Design tool:</a:t>
            </a:r>
            <a:r>
              <a:rPr lang="en-US" kern="0" dirty="0"/>
              <a:t> </a:t>
            </a:r>
            <a:r>
              <a:rPr lang="en-US" kern="0" dirty="0" err="1" smtClean="0">
                <a:solidFill>
                  <a:srgbClr val="0021A5"/>
                </a:solidFill>
              </a:rPr>
              <a:t>Vivado</a:t>
            </a:r>
            <a:r>
              <a:rPr lang="en-US" kern="0" dirty="0" smtClean="0">
                <a:solidFill>
                  <a:srgbClr val="0021A5"/>
                </a:solidFill>
              </a:rPr>
              <a:t> HLS  </a:t>
            </a:r>
            <a:r>
              <a:rPr lang="en-US" b="1" i="1" kern="0" dirty="0" smtClean="0"/>
              <a:t>FPGA:</a:t>
            </a:r>
            <a:r>
              <a:rPr lang="en-US" kern="0" dirty="0" smtClean="0">
                <a:solidFill>
                  <a:srgbClr val="0021A5"/>
                </a:solidFill>
              </a:rPr>
              <a:t> Xilinx </a:t>
            </a:r>
            <a:r>
              <a:rPr lang="en-US" kern="0" dirty="0">
                <a:solidFill>
                  <a:srgbClr val="0021A5"/>
                </a:solidFill>
              </a:rPr>
              <a:t>Virtex-7 XC7VX690T</a:t>
            </a:r>
          </a:p>
          <a:p>
            <a:pPr lvl="1">
              <a:buClr>
                <a:srgbClr val="00B050"/>
              </a:buClr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1440896" y="1004571"/>
            <a:ext cx="5729748" cy="76200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P4: CMS Endcap L-1 Muon Trigger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11125" y="1981200"/>
            <a:ext cx="295823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FF4A00"/>
                </a:solidFill>
              </a:rPr>
              <a:t>F3-15</a:t>
            </a:r>
          </a:p>
          <a:p>
            <a:pPr marL="225425" indent="-225425">
              <a:spcBef>
                <a:spcPts val="300"/>
              </a:spcBef>
              <a:tabLst>
                <a:tab pos="457200" algn="l"/>
              </a:tabLst>
            </a:pPr>
            <a:r>
              <a:rPr lang="en-US" sz="2000" dirty="0"/>
              <a:t>Converted 4 out of 9 modules of Track-finder algorithm</a:t>
            </a:r>
          </a:p>
          <a:p>
            <a:pPr marL="225425" indent="-225425">
              <a:spcBef>
                <a:spcPts val="1000"/>
              </a:spcBef>
              <a:tabLst>
                <a:tab pos="457200" algn="l"/>
              </a:tabLst>
            </a:pPr>
            <a:r>
              <a:rPr lang="en-US" sz="2000" dirty="0"/>
              <a:t>Promising outcomes</a:t>
            </a:r>
          </a:p>
          <a:p>
            <a:pPr marL="517525" lvl="1" indent="-225425">
              <a:spcBef>
                <a:spcPts val="0"/>
              </a:spcBef>
            </a:pPr>
            <a:r>
              <a:rPr lang="en-US" sz="1700" dirty="0">
                <a:solidFill>
                  <a:srgbClr val="0021A5"/>
                </a:solidFill>
              </a:rPr>
              <a:t>Improved </a:t>
            </a:r>
            <a:r>
              <a:rPr lang="en-US" sz="1700" dirty="0"/>
              <a:t>productivity</a:t>
            </a:r>
            <a:r>
              <a:rPr lang="en-US" sz="1700" dirty="0">
                <a:solidFill>
                  <a:srgbClr val="0021A5"/>
                </a:solidFill>
              </a:rPr>
              <a:t> using Vivado HLS</a:t>
            </a:r>
          </a:p>
          <a:p>
            <a:pPr marL="517525" lvl="1" indent="-225425"/>
            <a:r>
              <a:rPr lang="en-US" sz="1700" dirty="0">
                <a:solidFill>
                  <a:srgbClr val="0021A5"/>
                </a:solidFill>
              </a:rPr>
              <a:t>Lessons learned for h/w </a:t>
            </a:r>
            <a:r>
              <a:rPr lang="en-US" sz="1700" dirty="0"/>
              <a:t>optimization via Vivado HLS</a:t>
            </a:r>
          </a:p>
          <a:p>
            <a:pPr marL="517525" lvl="1" indent="-225425"/>
            <a:r>
              <a:rPr lang="en-US" sz="1700" dirty="0">
                <a:solidFill>
                  <a:srgbClr val="0021A5"/>
                </a:solidFill>
              </a:rPr>
              <a:t>HLS (C++) code used automatically for verification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pPr>
              <a:defRPr/>
            </a:pPr>
            <a:fld id="{8B663408-79D8-460D-A113-BF090E5C561E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440896" y="1032513"/>
            <a:ext cx="5996450" cy="73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57200">
              <a:lnSpc>
                <a:spcPct val="110000"/>
              </a:lnSpc>
              <a:spcBef>
                <a:spcPts val="300"/>
              </a:spcBef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000" dirty="0">
                <a:solidFill>
                  <a:srgbClr val="0021A5"/>
                </a:solidFill>
                <a:cs typeface="DejaVu Sans" charset="0"/>
              </a:rPr>
              <a:t>Further e</a:t>
            </a:r>
            <a:r>
              <a:rPr lang="en-US" sz="2000" kern="1200" dirty="0">
                <a:solidFill>
                  <a:srgbClr val="0021A5"/>
                </a:solidFill>
                <a:cs typeface="DejaVu Sans" charset="0"/>
              </a:rPr>
              <a:t>xploration of HLS languages &amp; tools</a:t>
            </a:r>
          </a:p>
          <a:p>
            <a:pPr marL="0" indent="0" algn="ctr" defTabSz="457200">
              <a:lnSpc>
                <a:spcPct val="110000"/>
              </a:lnSpc>
              <a:spcBef>
                <a:spcPts val="300"/>
              </a:spcBef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000" kern="1200" dirty="0">
                <a:solidFill>
                  <a:srgbClr val="000000"/>
                </a:solidFill>
                <a:cs typeface="DejaVu Sans" charset="0"/>
              </a:rPr>
              <a:t>for next-gen CMS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7379" y="1170127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26989" y="2057400"/>
            <a:ext cx="2964611" cy="381000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6019800" y="2133600"/>
            <a:ext cx="2971799" cy="319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0021A5"/>
                </a:solidFill>
              </a:rPr>
              <a:t>F3-16</a:t>
            </a:r>
          </a:p>
          <a:p>
            <a:pPr marL="288925" indent="-231775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Complete &amp; optimize </a:t>
            </a:r>
            <a:r>
              <a:rPr lang="en-US" sz="2000" dirty="0">
                <a:solidFill>
                  <a:srgbClr val="0021A5"/>
                </a:solidFill>
              </a:rPr>
              <a:t>sub-modules in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Track Finder Module</a:t>
            </a:r>
          </a:p>
          <a:p>
            <a:pPr marL="288925" indent="-231775">
              <a:spcBef>
                <a:spcPts val="600"/>
              </a:spcBef>
            </a:pPr>
            <a:r>
              <a:rPr lang="en-US" sz="2000" dirty="0">
                <a:solidFill>
                  <a:srgbClr val="FF4A00"/>
                </a:solidFill>
              </a:rPr>
              <a:t>Integrate</a:t>
            </a:r>
            <a:r>
              <a:rPr lang="en-US" sz="2000" dirty="0">
                <a:solidFill>
                  <a:srgbClr val="0021A5"/>
                </a:solidFill>
              </a:rPr>
              <a:t> submodules</a:t>
            </a:r>
          </a:p>
          <a:p>
            <a:pPr marL="515938" lvl="1" indent="-231775">
              <a:spcBef>
                <a:spcPts val="300"/>
              </a:spcBef>
            </a:pPr>
            <a:r>
              <a:rPr lang="en-US" sz="1700" dirty="0">
                <a:solidFill>
                  <a:srgbClr val="0021A5"/>
                </a:solidFill>
              </a:rPr>
              <a:t>Study </a:t>
            </a:r>
            <a:r>
              <a:rPr lang="en-US" sz="1700" dirty="0"/>
              <a:t>integration issues </a:t>
            </a:r>
            <a:r>
              <a:rPr lang="en-US" sz="1700" dirty="0">
                <a:solidFill>
                  <a:srgbClr val="0021A5"/>
                </a:solidFill>
              </a:rPr>
              <a:t>in Vivado HLS</a:t>
            </a:r>
          </a:p>
          <a:p>
            <a:pPr marL="288925" indent="-231775">
              <a:spcBef>
                <a:spcPts val="600"/>
              </a:spcBef>
            </a:pPr>
            <a:r>
              <a:rPr lang="en-US" sz="2000" dirty="0">
                <a:solidFill>
                  <a:srgbClr val="0021A5"/>
                </a:solidFill>
              </a:rPr>
              <a:t>Integrate HLS code into CMSSW** </a:t>
            </a:r>
          </a:p>
        </p:txBody>
      </p:sp>
      <p:pic>
        <p:nvPicPr>
          <p:cNvPr id="27" name="Picture 26" descr="viv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1" y="4973709"/>
            <a:ext cx="787235" cy="817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6297695" y="5327207"/>
            <a:ext cx="1208004" cy="309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438400" y="6248400"/>
            <a:ext cx="4343400" cy="55399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/>
              <a:t>**CMSSW- CMS software</a:t>
            </a:r>
          </a:p>
          <a:p>
            <a:pPr algn="ctr"/>
            <a:endParaRPr lang="en-US" dirty="0"/>
          </a:p>
        </p:txBody>
      </p:sp>
      <p:pic>
        <p:nvPicPr>
          <p:cNvPr id="30" name="Picture 29" descr="cern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96616" y="371019"/>
            <a:ext cx="737832" cy="661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7442848" y="1281265"/>
            <a:ext cx="1548752" cy="290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03550" y="2322513"/>
            <a:ext cx="2871143" cy="34641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 bwMode="auto">
          <a:xfrm>
            <a:off x="3087688" y="2741613"/>
            <a:ext cx="2273300" cy="2590799"/>
          </a:xfrm>
          <a:prstGeom prst="rect">
            <a:avLst/>
          </a:prstGeom>
          <a:noFill/>
          <a:ln w="25400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497602" y="3108236"/>
            <a:ext cx="334963" cy="1131887"/>
          </a:xfrm>
          <a:prstGeom prst="rect">
            <a:avLst/>
          </a:prstGeom>
          <a:noFill/>
          <a:ln w="25400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/>
      <p:bldP spid="21" grpId="0"/>
      <p:bldP spid="25" grpId="0" animBg="1"/>
      <p:bldP spid="5" grpId="0" animBg="1"/>
      <p:bldP spid="26" grpId="0"/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1671674" y="5205918"/>
            <a:ext cx="7396126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820" y="3926023"/>
            <a:ext cx="6897127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465441" y="2541922"/>
            <a:ext cx="7602359" cy="944424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7820" y="1223378"/>
            <a:ext cx="7684296" cy="93192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76200" y="4002223"/>
            <a:ext cx="6830638" cy="400110"/>
          </a:xfrm>
        </p:spPr>
        <p:txBody>
          <a:bodyPr wrap="square">
            <a:spAutoFit/>
          </a:bodyPr>
          <a:lstStyle/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Summary &amp; Conclusions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295400" y="2717221"/>
            <a:ext cx="7848601" cy="8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Developed a BSP &amp; methodology for Multi-FPGA OpenCL</a:t>
            </a:r>
          </a:p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Explored </a:t>
            </a:r>
            <a:r>
              <a:rPr lang="en-US" sz="2000" dirty="0" err="1">
                <a:solidFill>
                  <a:srgbClr val="FF4A00"/>
                </a:solidFill>
              </a:rPr>
              <a:t>reconfigurability</a:t>
            </a:r>
            <a:r>
              <a:rPr lang="en-US" sz="2000" dirty="0">
                <a:solidFill>
                  <a:srgbClr val="FF4A00"/>
                </a:solidFill>
              </a:rPr>
              <a:t> through link protocols, more in CAW16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-76200" y="1263603"/>
            <a:ext cx="6300675" cy="95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Summary &amp; Conclusions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31473"/>
            <a:ext cx="1618790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665947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2" descr="http://riscv.or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7" y="4808947"/>
            <a:ext cx="992655" cy="2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"/>
          <p:cNvGrpSpPr/>
          <p:nvPr/>
        </p:nvGrpSpPr>
        <p:grpSpPr>
          <a:xfrm>
            <a:off x="7211570" y="3665947"/>
            <a:ext cx="797521" cy="202036"/>
            <a:chOff x="7626297" y="4530642"/>
            <a:chExt cx="1309767" cy="343526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97" y="4568537"/>
              <a:ext cx="904161" cy="2677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7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2" t="13483" r="23321" b="12359"/>
            <a:stretch/>
          </p:blipFill>
          <p:spPr bwMode="auto">
            <a:xfrm>
              <a:off x="8589936" y="4530642"/>
              <a:ext cx="346128" cy="3435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Picture 4507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1018881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006" y="2324506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400" y="5416195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894547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4786" y="5546832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52400" y="847371"/>
            <a:ext cx="580426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P1: Multi-device Acceleration on POWER Arch.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56413" y="2283288"/>
            <a:ext cx="5453987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P2: Reconfigurable Interconnects for Novo-G#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3608693"/>
            <a:ext cx="40386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P3: Custom Memory Cube (CMC)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85899" y="4953000"/>
            <a:ext cx="4170761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P4: CMS Endcap L-1 Muon Trigger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524000" y="5369232"/>
            <a:ext cx="6199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228600" eaLnBrk="1" hangingPunct="1">
              <a:spcBef>
                <a:spcPts val="0"/>
              </a:spcBef>
            </a:pPr>
            <a:r>
              <a:rPr lang="en-US" sz="2000" dirty="0">
                <a:solidFill>
                  <a:srgbClr val="FF4A00"/>
                </a:solidFill>
              </a:rPr>
              <a:t>Summary &amp; Conclusions</a:t>
            </a:r>
          </a:p>
        </p:txBody>
      </p:sp>
      <p:pic>
        <p:nvPicPr>
          <p:cNvPr id="31" name="Picture 2" descr="http://photos.wikimapia.org/p/00/01/25/64/68_big.jp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114693" y="5009085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5" grpId="0" animBg="1"/>
      <p:bldP spid="32" grpId="0" animBg="1"/>
      <p:bldP spid="14" grpId="0"/>
      <p:bldP spid="15" grpId="0"/>
      <p:bldP spid="33" grpId="0" animBg="1"/>
      <p:bldP spid="34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9713" y="1021443"/>
            <a:ext cx="8664575" cy="515075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Posters &amp; Demos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Altera OpenCL for FPGAs</a:t>
            </a:r>
            <a:endParaRPr lang="en-US" sz="1800" dirty="0">
              <a:solidFill>
                <a:schemeClr val="tx1"/>
              </a:solidFill>
            </a:endParaRP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altLang="zh-TW" sz="1800" dirty="0">
                <a:solidFill>
                  <a:srgbClr val="0021A5"/>
                </a:solidFill>
              </a:rPr>
              <a:t>HLS for CMS Level-1 Endcap  Muon Trigger 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Behavioral Emulation of Future-gen Devices &amp; Systems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>
                <a:solidFill>
                  <a:srgbClr val="0021A5"/>
                </a:solidFill>
              </a:rPr>
              <a:t>Custom Memory Cube</a:t>
            </a:r>
          </a:p>
          <a:p>
            <a:pPr marL="576263" lvl="1" indent="-2286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576263" algn="l"/>
              </a:tabLst>
              <a:defRPr/>
            </a:pPr>
            <a:r>
              <a:rPr lang="en-US" sz="1800" dirty="0"/>
              <a:t>A Reconfigurable 3D Interconnect for Novo-G</a:t>
            </a:r>
          </a:p>
          <a:p>
            <a:pPr>
              <a:spcBef>
                <a:spcPts val="1800"/>
              </a:spcBef>
              <a:defRPr/>
            </a:pPr>
            <a:r>
              <a:rPr lang="en-US" sz="2400" dirty="0">
                <a:solidFill>
                  <a:srgbClr val="000000"/>
                </a:solidFill>
              </a:rPr>
              <a:t>Publications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0000CC"/>
                </a:solidFill>
              </a:rPr>
              <a:t>A. Lawande, A. George, and H. Lam, “Novo-G#: A multidimensional Torus-based Reconfigurable Cluster for Molecular Dynamics,” Concurrency &amp; Computation: Practice &amp; Experience, 2015, doi:10.1002/cpe.3565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FF4900"/>
                </a:solidFill>
              </a:rPr>
              <a:t>K. Hill, S. Craciun, A. George, and H. Lam, “Comparative Analysis of OpenCL vs. HDL with Image-Processing Kernels on Stratix-V FPGA,” 2015 IEEE Application-Specific Systems, Architectures and Processors (ASAP’15), Toronto, Canada, 27-29 July 2015</a:t>
            </a: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0000CC"/>
                </a:solidFill>
              </a:rPr>
              <a:t>G. Wang, H. Lam, A. George, and G. Edwards, “Performance and Productivity Evaluation of Hybrid-Threading HLS versus HDLs,” IEEE High Performance Extreme Computing Conference (HPEC’15), Waltham, MA, 15-17 Sept. 2015</a:t>
            </a:r>
            <a:endParaRPr lang="en-US" sz="1200" i="1" dirty="0">
              <a:solidFill>
                <a:srgbClr val="0000CC"/>
              </a:solidFill>
            </a:endParaRPr>
          </a:p>
          <a:p>
            <a:pPr marL="800100" lvl="1">
              <a:spcBef>
                <a:spcPts val="600"/>
              </a:spcBef>
              <a:defRPr/>
            </a:pPr>
            <a:r>
              <a:rPr lang="en-US" sz="1200" dirty="0">
                <a:solidFill>
                  <a:srgbClr val="FF4900"/>
                </a:solidFill>
              </a:rPr>
              <a:t>N. Kumar, M. Sringarpure, T. Banerjee, J. Hackl, S. Balachandar, H. Lam, A. George, and S. Ranka, "CMT-bone: A mini-app for Compressible Multiphase Turbulence Simulation Software,“ Cluster Computing (CLUSTER), IEEE International Conference on , vol., no., pp.785-792, 8-11 Sept. 2015, doi: 10.1109/CLUSTER.2015.134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68" y="1009409"/>
            <a:ext cx="1024705" cy="838864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Posters, &amp; Demos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161F2-DB94-49F3-BCD4-80A319A0F858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961" y="1408769"/>
            <a:ext cx="1001239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568" y="1978422"/>
            <a:ext cx="796670" cy="105453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903" y="2397458"/>
            <a:ext cx="997603" cy="817132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323" y="2878984"/>
            <a:ext cx="1049950" cy="856799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 bwMode="auto">
          <a:xfrm rot="18915123">
            <a:off x="2010398" y="2154036"/>
            <a:ext cx="2359225" cy="377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  <p:sp>
        <p:nvSpPr>
          <p:cNvPr id="13" name="Rectangle 12"/>
          <p:cNvSpPr/>
          <p:nvPr/>
        </p:nvSpPr>
        <p:spPr bwMode="auto">
          <a:xfrm rot="18915123">
            <a:off x="2981092" y="4738117"/>
            <a:ext cx="2359225" cy="37762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422385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161F2-DB94-49F3-BCD4-80A319A0F858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Outline</a:t>
            </a: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2895600" y="457200"/>
            <a:ext cx="6019800" cy="6413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/>
              <a:t>Note: each project presentation is allocated 10 minutes, </a:t>
            </a:r>
            <a:br>
              <a:rPr lang="en-US" dirty="0"/>
            </a:br>
            <a:r>
              <a:rPr lang="en-US" dirty="0"/>
              <a:t>plus 5 minutes of Q&amp;A, for a total of 15 minutes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8534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Goals, Motivations, &amp; Challenges (1 slide)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where we have been going with this project and why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Approach (1 slide)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Refresh IAB on how we are getting there (methods, tasks)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Results &amp; Analysis (5-7 slides)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Start with single </a:t>
            </a:r>
            <a:r>
              <a:rPr lang="en-US" kern="0" dirty="0">
                <a:solidFill>
                  <a:schemeClr val="accent2"/>
                </a:solidFill>
                <a:latin typeface="+mn-lt"/>
                <a:cs typeface="+mn-cs"/>
              </a:rPr>
              <a:t>attention-grabber</a:t>
            </a: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 slide on major progress &amp; achievements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Then, for each major task, highlight key developments, experiments, results, analyses, and insight (“elevator pitch” style) – </a:t>
            </a:r>
            <a:r>
              <a:rPr lang="en-US" i="1" kern="0" dirty="0">
                <a:solidFill>
                  <a:srgbClr val="FF4A00"/>
                </a:solidFill>
                <a:latin typeface="+mn-lt"/>
                <a:cs typeface="+mn-cs"/>
              </a:rPr>
              <a:t>avoid overly dense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Reminder: details should be saved for posters &amp; appendix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Conclusions (1-2 slides)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Brief summary of work, progress, achievement, and benefit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Listing of any publications from project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Listing of poster &amp; demo titles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15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>
                <a:latin typeface="+mn-lt"/>
                <a:cs typeface="+mn-cs"/>
              </a:rPr>
              <a:t>Appendix: Additional Materials (≤ 5 slides) – </a:t>
            </a:r>
            <a:r>
              <a:rPr lang="en-US" sz="2000" i="1" kern="0" dirty="0">
                <a:latin typeface="+mn-lt"/>
                <a:cs typeface="+mn-cs"/>
              </a:rPr>
              <a:t>optional </a:t>
            </a:r>
          </a:p>
          <a:p>
            <a:pPr marL="669925" lvl="1" indent="-325438" eaLnBrk="0" hangingPunct="0">
              <a:lnSpc>
                <a:spcPct val="90000"/>
              </a:lnSpc>
              <a:spcBef>
                <a:spcPct val="15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>
                <a:solidFill>
                  <a:srgbClr val="FF4A00"/>
                </a:solidFill>
                <a:latin typeface="+mn-lt"/>
                <a:cs typeface="+mn-cs"/>
              </a:rPr>
              <a:t>For off-line study by IAB, but NOT presented at workshop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7650E-F188-4FCD-9413-4BF264772448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REMINDER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Faculty, please send final draft of presentation </a:t>
            </a:r>
            <a:br>
              <a:rPr lang="en-US" dirty="0"/>
            </a:br>
            <a:r>
              <a:rPr lang="en-US" dirty="0"/>
              <a:t>(both .</a:t>
            </a:r>
            <a:r>
              <a:rPr lang="en-US" dirty="0" err="1"/>
              <a:t>pptx</a:t>
            </a:r>
            <a:r>
              <a:rPr lang="en-US" dirty="0"/>
              <a:t> and .</a:t>
            </a:r>
            <a:r>
              <a:rPr lang="en-US" dirty="0" err="1"/>
              <a:t>pdf</a:t>
            </a:r>
            <a:r>
              <a:rPr lang="en-US" dirty="0"/>
              <a:t> files, please) to Alan &amp; Darlene by </a:t>
            </a:r>
            <a:r>
              <a:rPr lang="en-US" b="1" u="sng" dirty="0"/>
              <a:t>5pm ET on Monday, May 30</a:t>
            </a:r>
            <a:r>
              <a:rPr lang="en-US" b="1" u="sng" baseline="30000" dirty="0"/>
              <a:t>th</a:t>
            </a:r>
            <a:r>
              <a:rPr lang="en-US" b="1" dirty="0"/>
              <a:t> </a:t>
            </a:r>
            <a:r>
              <a:rPr lang="en-US" dirty="0"/>
              <a:t>for posting and IAB preview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Please remember to include </a:t>
            </a:r>
            <a:r>
              <a:rPr lang="en-US" u="sng" dirty="0"/>
              <a:t>poster titles</a:t>
            </a:r>
            <a:r>
              <a:rPr lang="en-US" dirty="0"/>
              <a:t> and </a:t>
            </a:r>
            <a:r>
              <a:rPr lang="en-US" u="sng" dirty="0"/>
              <a:t>demo titles</a:t>
            </a:r>
            <a:r>
              <a:rPr lang="en-US" dirty="0"/>
              <a:t> in your closing slide, so we can make a list and send it to the IAB as well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7"/>
          <a:stretch/>
        </p:blipFill>
        <p:spPr bwMode="auto">
          <a:xfrm>
            <a:off x="499653" y="4623982"/>
            <a:ext cx="1453892" cy="127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itle 1"/>
          <p:cNvSpPr>
            <a:spLocks noGrp="1"/>
          </p:cNvSpPr>
          <p:nvPr>
            <p:ph type="title"/>
          </p:nvPr>
        </p:nvSpPr>
        <p:spPr>
          <a:xfrm>
            <a:off x="486223" y="283277"/>
            <a:ext cx="82296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Goals, Motivations, &amp; Challenges</a:t>
            </a:r>
          </a:p>
        </p:txBody>
      </p:sp>
      <p:sp>
        <p:nvSpPr>
          <p:cNvPr id="174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428601"/>
            <a:ext cx="1828800" cy="27699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E0EE9B-DD9B-4071-8E04-EF7D423C8F77}" type="slidenum">
              <a:rPr lang="en-US" altLang="en-US" smtClean="0">
                <a:latin typeface="Garamond" pitchFamily="18" charset="0"/>
              </a:rPr>
              <a:pPr eaLnBrk="1" hangingPunct="1"/>
              <a:t>2</a:t>
            </a:fld>
            <a:endParaRPr lang="en-US" altLang="en-US" dirty="0">
              <a:latin typeface="Garamond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381002" y="2932940"/>
            <a:ext cx="6994372" cy="1461939"/>
          </a:xfr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796925" indent="0" eaLnBrk="1" hangingPunct="1">
              <a:spcBef>
                <a:spcPts val="600"/>
              </a:spcBef>
              <a:buNone/>
            </a:pP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Explore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and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b="1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advance</a:t>
            </a:r>
            <a:r>
              <a:rPr lang="en-US" sz="2000" i="1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key technologies for RSC</a:t>
            </a:r>
            <a:endParaRPr lang="en-US" sz="200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HLS tool studies </a:t>
            </a:r>
            <a:r>
              <a:rPr lang="en-US" sz="1800" dirty="0">
                <a:solidFill>
                  <a:schemeClr val="tx1"/>
                </a:solidFill>
              </a:rPr>
              <a:t>for reconfigurable computing</a:t>
            </a:r>
            <a:endParaRPr lang="en-US" sz="1800" kern="1200" spc="-80" dirty="0">
              <a:solidFill>
                <a:schemeClr val="tx1"/>
              </a:solidFill>
            </a:endParaRP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Role of </a:t>
            </a:r>
            <a:r>
              <a:rPr lang="en-US" sz="1800" dirty="0">
                <a:solidFill>
                  <a:srgbClr val="FF4A00"/>
                </a:solidFill>
              </a:rPr>
              <a:t>Custom Memory Cube </a:t>
            </a:r>
            <a:r>
              <a:rPr lang="en-US" sz="1800" dirty="0">
                <a:solidFill>
                  <a:srgbClr val="0021A5"/>
                </a:solidFill>
              </a:rPr>
              <a:t>(CMC) </a:t>
            </a:r>
            <a:r>
              <a:rPr lang="en-US" sz="1800" dirty="0">
                <a:solidFill>
                  <a:schemeClr val="tx1"/>
                </a:solidFill>
              </a:rPr>
              <a:t>for RSC</a:t>
            </a:r>
          </a:p>
          <a:p>
            <a:pPr marL="515938" indent="-344488" eaLnBrk="1" hangingPunct="1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FF4A00"/>
                </a:solidFill>
              </a:rPr>
              <a:t>Multi-device</a:t>
            </a:r>
            <a:r>
              <a:rPr lang="en-US" sz="1800" dirty="0"/>
              <a:t> architecture and tool studies</a:t>
            </a:r>
            <a:endParaRPr lang="en-US" sz="1800" kern="1200" spc="-80" dirty="0">
              <a:solidFill>
                <a:srgbClr val="FF33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4895396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Achieve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performance</a:t>
            </a:r>
            <a:r>
              <a:rPr lang="en-US" dirty="0">
                <a:latin typeface="+mn-lt"/>
                <a:cs typeface="+mn-cs"/>
              </a:rPr>
              <a:t> gain </a:t>
            </a:r>
            <a:r>
              <a:rPr lang="en-US" spc="-80" dirty="0">
                <a:latin typeface="+mn-lt"/>
                <a:cs typeface="+mn-cs"/>
              </a:rPr>
              <a:t>while maintaining </a:t>
            </a:r>
            <a:r>
              <a:rPr lang="en-US" spc="-80" dirty="0">
                <a:solidFill>
                  <a:srgbClr val="FF4A00"/>
                </a:solidFill>
                <a:latin typeface="+mn-lt"/>
                <a:cs typeface="+mn-cs"/>
              </a:rPr>
              <a:t>productivity</a:t>
            </a: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+mn-lt"/>
                <a:cs typeface="+mn-cs"/>
              </a:rPr>
              <a:t>Study CMC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before existence </a:t>
            </a:r>
            <a:r>
              <a:rPr lang="en-US" dirty="0">
                <a:latin typeface="+mn-lt"/>
                <a:cs typeface="+mn-cs"/>
              </a:rPr>
              <a:t>of CMC</a:t>
            </a:r>
            <a:endParaRPr lang="en-US" spc="-80" dirty="0">
              <a:latin typeface="+mn-lt"/>
              <a:cs typeface="+mn-cs"/>
            </a:endParaRPr>
          </a:p>
          <a:p>
            <a:pPr marL="515938" indent="-34448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dirty="0"/>
              <a:t>Again, achieve </a:t>
            </a:r>
            <a:r>
              <a:rPr lang="en-US" dirty="0">
                <a:solidFill>
                  <a:srgbClr val="FF4A00"/>
                </a:solidFill>
              </a:rPr>
              <a:t>performance</a:t>
            </a:r>
            <a:r>
              <a:rPr lang="en-US" dirty="0"/>
              <a:t> gain </a:t>
            </a:r>
            <a:r>
              <a:rPr lang="en-US" spc="-80" dirty="0"/>
              <a:t>while maintaining </a:t>
            </a:r>
            <a:r>
              <a:rPr lang="en-US" spc="-80" dirty="0">
                <a:solidFill>
                  <a:srgbClr val="FF4A00"/>
                </a:solidFill>
              </a:rPr>
              <a:t>productivity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36597"/>
            <a:ext cx="8645373" cy="1831271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41463" indent="1588" eaLnBrk="1" hangingPunct="1">
              <a:spcBef>
                <a:spcPts val="400"/>
              </a:spcBef>
              <a:buFont typeface="Wingdings" pitchFamily="2" charset="2"/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charset="0"/>
                <a:cs typeface="Arial" charset="0"/>
              </a:rPr>
              <a:t>Breakout year</a:t>
            </a:r>
            <a:r>
              <a:rPr lang="en-US" sz="2000" kern="1200" dirty="0">
                <a:solidFill>
                  <a:schemeClr val="tx1"/>
                </a:solidFill>
                <a:latin typeface="Arial" charset="0"/>
                <a:cs typeface="Arial" charset="0"/>
              </a:rPr>
              <a:t> for 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reconfigurable supercomputing (RSC)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Derek </a:t>
            </a:r>
            <a:r>
              <a:rPr lang="en-US" sz="1800" dirty="0" err="1"/>
              <a:t>Chiou</a:t>
            </a:r>
            <a:r>
              <a:rPr lang="en-US" sz="1800" dirty="0"/>
              <a:t>, Microsoft </a:t>
            </a:r>
            <a:r>
              <a:rPr lang="en-US" sz="1800" dirty="0">
                <a:solidFill>
                  <a:srgbClr val="0021A5"/>
                </a:solidFill>
              </a:rPr>
              <a:t>(not Microsoft Research), “Catapult”</a:t>
            </a: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Mike </a:t>
            </a:r>
            <a:r>
              <a:rPr lang="en-US" sz="1800" dirty="0" err="1"/>
              <a:t>Paolini</a:t>
            </a:r>
            <a:r>
              <a:rPr lang="en-US" sz="1800" dirty="0"/>
              <a:t>, IBM, </a:t>
            </a:r>
            <a:r>
              <a:rPr lang="en-US" sz="1800" dirty="0">
                <a:solidFill>
                  <a:srgbClr val="0021A5"/>
                </a:solidFill>
              </a:rPr>
              <a:t>“Acceleration is the New Norm, Now Get to Work!”</a:t>
            </a:r>
          </a:p>
          <a:p>
            <a:pPr marL="509588" indent="-271463" eaLnBrk="1" hangingPunct="1">
              <a:spcBef>
                <a:spcPts val="600"/>
              </a:spcBef>
            </a:pPr>
            <a:r>
              <a:rPr lang="en-US" sz="1800" dirty="0"/>
              <a:t>Mike Strickland, Altera,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21A5"/>
                </a:solidFill>
              </a:rPr>
              <a:t>“2015 is the Year of the FPGA!”</a:t>
            </a:r>
          </a:p>
          <a:p>
            <a:pPr marL="908050" lvl="1" eaLnBrk="1" hangingPunct="1">
              <a:spcBef>
                <a:spcPts val="600"/>
              </a:spcBef>
            </a:pPr>
            <a:r>
              <a:rPr lang="en-US" sz="1700" dirty="0"/>
              <a:t>Intel to purchase Altera for $16.7B cash</a:t>
            </a:r>
            <a:endParaRPr lang="en-US" sz="1900" spc="-80" dirty="0">
              <a:solidFill>
                <a:srgbClr val="0021A5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3422" r="9779" b="7585"/>
          <a:stretch/>
        </p:blipFill>
        <p:spPr bwMode="auto">
          <a:xfrm>
            <a:off x="6934200" y="3429000"/>
            <a:ext cx="1468269" cy="1073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122423" y="1832403"/>
            <a:ext cx="1792977" cy="605997"/>
            <a:chOff x="7206232" y="1804011"/>
            <a:chExt cx="1792977" cy="60599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232" y="2042288"/>
              <a:ext cx="1419271" cy="367720"/>
            </a:xfrm>
            <a:prstGeom prst="rect">
              <a:avLst/>
            </a:prstGeom>
            <a:noFill/>
            <a:ln w="12700">
              <a:solidFill>
                <a:srgbClr val="FD5603"/>
              </a:solidFill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8251797" y="1804011"/>
              <a:ext cx="747412" cy="339463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BOF*</a:t>
              </a:r>
            </a:p>
          </p:txBody>
        </p:sp>
      </p:grpSp>
      <p:sp>
        <p:nvSpPr>
          <p:cNvPr id="14" name="TextBox 9"/>
          <p:cNvSpPr txBox="1"/>
          <p:nvPr/>
        </p:nvSpPr>
        <p:spPr>
          <a:xfrm>
            <a:off x="4953000" y="6380187"/>
            <a:ext cx="244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*BOF: Birds-of-a-Feather event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895600"/>
            <a:ext cx="760482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874142"/>
            <a:ext cx="15240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1363" y="4471079"/>
            <a:ext cx="1676400" cy="400110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3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9" grpId="0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85446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 smtClean="0">
                <a:solidFill>
                  <a:srgbClr val="0021A5"/>
                </a:solidFill>
              </a:rPr>
              <a:t>Build </a:t>
            </a:r>
            <a:r>
              <a:rPr lang="en-US" sz="2000" kern="1200" dirty="0">
                <a:solidFill>
                  <a:srgbClr val="FF4A00"/>
                </a:solidFill>
              </a:rPr>
              <a:t>foundation of CMC </a:t>
            </a:r>
            <a:r>
              <a:rPr lang="en-US" sz="2000" kern="1200" dirty="0" smtClean="0">
                <a:solidFill>
                  <a:srgbClr val="0021A5"/>
                </a:solidFill>
              </a:rPr>
              <a:t>research by studying HMC</a:t>
            </a:r>
            <a:endParaRPr lang="en-US" sz="2000" kern="1200" dirty="0">
              <a:solidFill>
                <a:srgbClr val="0021A5"/>
              </a:solidFill>
            </a:endParaRPr>
          </a:p>
          <a:p>
            <a:pPr indent="-228600" eaLnBrk="1" hangingPunct="1">
              <a:lnSpc>
                <a:spcPct val="100000"/>
              </a:lnSpc>
              <a:spcBef>
                <a:spcPts val="300"/>
              </a:spcBef>
            </a:pPr>
            <a:r>
              <a:rPr lang="en-US" sz="2000" kern="1200" dirty="0" smtClean="0">
                <a:solidFill>
                  <a:srgbClr val="0021A5"/>
                </a:solidFill>
              </a:rPr>
              <a:t>Create </a:t>
            </a:r>
            <a:r>
              <a:rPr lang="en-US" sz="2000" kern="1200" dirty="0">
                <a:solidFill>
                  <a:srgbClr val="FF4A00"/>
                </a:solidFill>
              </a:rPr>
              <a:t>research vehicle</a:t>
            </a:r>
            <a:r>
              <a:rPr lang="en-US" sz="2000" kern="1200" dirty="0" smtClean="0">
                <a:solidFill>
                  <a:srgbClr val="0021A5"/>
                </a:solidFill>
              </a:rPr>
              <a:t> and study benefits of CMC</a:t>
            </a:r>
            <a:endParaRPr lang="en-US" sz="2000" kern="1200" dirty="0">
              <a:solidFill>
                <a:srgbClr val="0021A5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315111"/>
            <a:ext cx="86868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Novo-G#: </a:t>
            </a:r>
            <a:r>
              <a:rPr lang="en-US" sz="2000" dirty="0">
                <a:solidFill>
                  <a:srgbClr val="FF4A00"/>
                </a:solidFill>
              </a:rPr>
              <a:t>reconfigurable</a:t>
            </a:r>
            <a:r>
              <a:rPr lang="en-US" sz="2000" dirty="0">
                <a:solidFill>
                  <a:srgbClr val="0021A5"/>
                </a:solidFill>
              </a:rPr>
              <a:t> interconnect,  w/ </a:t>
            </a:r>
            <a:r>
              <a:rPr lang="en-US" sz="2000" dirty="0">
                <a:solidFill>
                  <a:srgbClr val="FF4A00"/>
                </a:solidFill>
              </a:rPr>
              <a:t>OpenCL integration</a:t>
            </a:r>
          </a:p>
          <a:p>
            <a:pPr indent="-228600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performance &amp; productivity tradeoffs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HLS tools on POWER architecture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(e.g., </a:t>
            </a:r>
            <a:r>
              <a:rPr lang="en-US" sz="2000" dirty="0" err="1">
                <a:solidFill>
                  <a:srgbClr val="FF4A00"/>
                </a:solidFill>
              </a:rPr>
              <a:t>OpenCL+CAPI</a:t>
            </a:r>
            <a:r>
              <a:rPr lang="en-US" sz="2000" dirty="0">
                <a:solidFill>
                  <a:srgbClr val="FF4A00"/>
                </a:solidFill>
              </a:rPr>
              <a:t>*</a:t>
            </a:r>
            <a:r>
              <a:rPr lang="en-US" sz="2000" dirty="0">
                <a:solidFill>
                  <a:srgbClr val="0021A5"/>
                </a:solidFill>
              </a:rPr>
              <a:t>) for impactful RSC applications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Explore interconnect topologies for </a:t>
            </a:r>
            <a:r>
              <a:rPr lang="en-US" sz="2000" dirty="0"/>
              <a:t>CAPI-enabled accelerators</a:t>
            </a:r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31473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85373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2" descr="http://riscv.or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7" y="4528373"/>
            <a:ext cx="992655" cy="2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"/>
          <p:cNvGrpSpPr/>
          <p:nvPr/>
        </p:nvGrpSpPr>
        <p:grpSpPr>
          <a:xfrm>
            <a:off x="7211570" y="3385373"/>
            <a:ext cx="797521" cy="202036"/>
            <a:chOff x="7626297" y="4530642"/>
            <a:chExt cx="1309767" cy="343526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97" y="4568537"/>
              <a:ext cx="904161" cy="2677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7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2" t="13483" r="23321" b="12359"/>
            <a:stretch/>
          </p:blipFill>
          <p:spPr bwMode="auto">
            <a:xfrm>
              <a:off x="8589936" y="4530642"/>
              <a:ext cx="346128" cy="3435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Picture 4507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990600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613973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724400"/>
            <a:ext cx="688497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CMS**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Explore HLS tools for </a:t>
            </a:r>
            <a:r>
              <a:rPr lang="en-US" sz="2000" dirty="0">
                <a:solidFill>
                  <a:srgbClr val="FF4A00"/>
                </a:solidFill>
              </a:rPr>
              <a:t>CMS firmware </a:t>
            </a:r>
            <a:r>
              <a:rPr lang="en-US" sz="2000" dirty="0">
                <a:solidFill>
                  <a:srgbClr val="0021A5"/>
                </a:solidFill>
              </a:rPr>
              <a:t>development at </a:t>
            </a:r>
            <a:r>
              <a:rPr lang="en-US" sz="2000" dirty="0">
                <a:solidFill>
                  <a:srgbClr val="FF4A00"/>
                </a:solidFill>
              </a:rPr>
              <a:t>Large </a:t>
            </a:r>
            <a:r>
              <a:rPr lang="en-US" sz="2000" dirty="0" err="1">
                <a:solidFill>
                  <a:srgbClr val="FF4A00"/>
                </a:solidFill>
              </a:rPr>
              <a:t>Hadron</a:t>
            </a:r>
            <a:r>
              <a:rPr lang="en-US" sz="2000" dirty="0">
                <a:solidFill>
                  <a:srgbClr val="FF4A00"/>
                </a:solidFill>
              </a:rPr>
              <a:t> Collider </a:t>
            </a:r>
            <a:r>
              <a:rPr lang="en-US" sz="2000" dirty="0">
                <a:solidFill>
                  <a:srgbClr val="0021A5"/>
                </a:solidFill>
              </a:rPr>
              <a:t>in CERN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Evaluate </a:t>
            </a:r>
            <a:r>
              <a:rPr lang="en-US" sz="2000" dirty="0">
                <a:solidFill>
                  <a:srgbClr val="FF4A00"/>
                </a:solidFill>
              </a:rPr>
              <a:t>optimization &amp; productivity </a:t>
            </a:r>
            <a:r>
              <a:rPr lang="en-US" sz="2000" dirty="0">
                <a:solidFill>
                  <a:srgbClr val="0021A5"/>
                </a:solidFill>
              </a:rPr>
              <a:t>issues using HLS</a:t>
            </a:r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048000" y="65532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**CMS- Compact Muon Solenoid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2600" y="6197808"/>
            <a:ext cx="571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*CAPI: Coherent Accelerator Processor Interface</a:t>
            </a:r>
          </a:p>
        </p:txBody>
      </p:sp>
    </p:spTree>
    <p:extLst>
      <p:ext uri="{BB962C8B-B14F-4D97-AF65-F5344CB8AC3E}">
        <p14:creationId xmlns:p14="http://schemas.microsoft.com/office/powerpoint/2010/main" val="26796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1498742" y="4957512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3968" y="3356844"/>
            <a:ext cx="6795165" cy="1403016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524000" y="2190439"/>
            <a:ext cx="7490714" cy="1107512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4029" y="865853"/>
            <a:ext cx="7584989" cy="1394357"/>
          </a:xfrm>
          <a:prstGeom prst="rect">
            <a:avLst/>
          </a:prstGeom>
          <a:gradFill>
            <a:gsLst>
              <a:gs pos="0">
                <a:schemeClr val="bg1"/>
              </a:gs>
              <a:gs pos="63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28" y="276665"/>
            <a:ext cx="8713772" cy="761520"/>
          </a:xfrm>
        </p:spPr>
        <p:txBody>
          <a:bodyPr/>
          <a:lstStyle/>
          <a:p>
            <a:r>
              <a:rPr lang="en-US" sz="2900" dirty="0"/>
              <a:t>F3-16: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59561" y="3485446"/>
            <a:ext cx="6830638" cy="112338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P3: Custom Memory Cube (CMC)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STREAM shows </a:t>
            </a:r>
            <a:r>
              <a:rPr lang="en-US" sz="2000" kern="1200" dirty="0">
                <a:solidFill>
                  <a:srgbClr val="FF4A00"/>
                </a:solidFill>
              </a:rPr>
              <a:t>~10x</a:t>
            </a:r>
            <a:r>
              <a:rPr lang="en-US" sz="2000" dirty="0" smtClean="0">
                <a:solidFill>
                  <a:srgbClr val="0021A5"/>
                </a:solidFill>
              </a:rPr>
              <a:t> B/W than GUPS on HMC</a:t>
            </a:r>
            <a:endParaRPr lang="en-US" sz="2000" dirty="0">
              <a:solidFill>
                <a:srgbClr val="0021A5"/>
              </a:solidFill>
            </a:endParaRP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0021A5"/>
                </a:solidFill>
              </a:rPr>
              <a:t>Initial prototype of CMC (DRE) shows </a:t>
            </a:r>
            <a:r>
              <a:rPr lang="en-US" sz="2000" kern="1200" dirty="0">
                <a:ea typeface="+mn-ea"/>
              </a:rPr>
              <a:t>&gt;2x </a:t>
            </a:r>
            <a:r>
              <a:rPr lang="en-US" sz="2000" dirty="0" smtClean="0">
                <a:solidFill>
                  <a:srgbClr val="0021A5"/>
                </a:solidFill>
              </a:rPr>
              <a:t>speedup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524000" y="2315111"/>
            <a:ext cx="8686800" cy="119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371600" indent="-137160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P2: Reconfigurable Interconnects for Novo-G#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FF4A00"/>
                </a:solidFill>
              </a:rPr>
              <a:t>Fast, efficient, and flexible</a:t>
            </a:r>
            <a:r>
              <a:rPr lang="en-US" sz="2000" dirty="0">
                <a:solidFill>
                  <a:srgbClr val="0021A5"/>
                </a:solidFill>
              </a:rPr>
              <a:t> protocol stack for inter-FPGA comm.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/>
              <a:t>Multi-FPGA HLS development</a:t>
            </a:r>
            <a:r>
              <a:rPr lang="en-US" sz="2000" dirty="0">
                <a:solidFill>
                  <a:srgbClr val="0021A5"/>
                </a:solidFill>
              </a:rPr>
              <a:t> with Altera OpenCL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93360" y="805124"/>
            <a:ext cx="8158286" cy="141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i="1" dirty="0">
                <a:latin typeface="Arial" charset="0"/>
                <a:cs typeface="Arial" charset="0"/>
              </a:rPr>
              <a:t>P1:</a:t>
            </a:r>
            <a:r>
              <a:rPr lang="en-US" sz="2200" b="1" i="1" dirty="0"/>
              <a:t> </a:t>
            </a:r>
            <a:r>
              <a:rPr lang="en-US" sz="2200" b="1" i="1" spc="-100" dirty="0">
                <a:latin typeface="Arial" charset="0"/>
                <a:cs typeface="Arial" charset="0"/>
              </a:rPr>
              <a:t>Multi-device Acceleration on POWER Arch.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Highlight 1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Highlight 2</a:t>
            </a:r>
            <a:endParaRPr lang="en-US" sz="2000" dirty="0"/>
          </a:p>
          <a:p>
            <a:pPr marL="114300" indent="0" eaLnBrk="1" hangingPunct="1">
              <a:spcBef>
                <a:spcPts val="300"/>
              </a:spcBef>
              <a:buNone/>
            </a:pPr>
            <a:r>
              <a:rPr lang="en-US" sz="2000" dirty="0">
                <a:solidFill>
                  <a:srgbClr val="0021A5"/>
                </a:solidFill>
              </a:rPr>
              <a:t>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77150" y="2131473"/>
            <a:ext cx="1781352" cy="1231016"/>
            <a:chOff x="7033281" y="4475408"/>
            <a:chExt cx="2123917" cy="1467748"/>
          </a:xfrm>
        </p:grpSpPr>
        <p:pic>
          <p:nvPicPr>
            <p:cNvPr id="50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00" y="3385373"/>
            <a:ext cx="795016" cy="1360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2" descr="http://riscv.org/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037" y="4528373"/>
            <a:ext cx="992655" cy="2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"/>
          <p:cNvGrpSpPr/>
          <p:nvPr/>
        </p:nvGrpSpPr>
        <p:grpSpPr>
          <a:xfrm>
            <a:off x="7211570" y="3385373"/>
            <a:ext cx="797521" cy="202036"/>
            <a:chOff x="7626297" y="4530642"/>
            <a:chExt cx="1309767" cy="343526"/>
          </a:xfrm>
        </p:grpSpPr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97" y="4568537"/>
              <a:ext cx="904161" cy="2677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7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2" t="13483" r="23321" b="12359"/>
            <a:stretch/>
          </p:blipFill>
          <p:spPr bwMode="auto">
            <a:xfrm>
              <a:off x="8589936" y="4530642"/>
              <a:ext cx="346128" cy="34352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2" name="Picture 4507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05392" y="801555"/>
            <a:ext cx="727251" cy="5165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25" y="1371600"/>
            <a:ext cx="920906" cy="263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0" t="24745" r="10652" b="29355"/>
          <a:stretch/>
        </p:blipFill>
        <p:spPr bwMode="auto">
          <a:xfrm>
            <a:off x="6324600" y="990600"/>
            <a:ext cx="828372" cy="32753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5" y="2343360"/>
            <a:ext cx="778746" cy="25552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vivad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8142" y="5257800"/>
            <a:ext cx="654645" cy="67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15" b="37779"/>
          <a:stretch/>
        </p:blipFill>
        <p:spPr bwMode="auto">
          <a:xfrm>
            <a:off x="7962874" y="1811609"/>
            <a:ext cx="825605" cy="211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129478" y="3613973"/>
            <a:ext cx="879613" cy="966953"/>
            <a:chOff x="6494956" y="3342274"/>
            <a:chExt cx="879613" cy="966953"/>
          </a:xfrm>
        </p:grpSpPr>
        <p:pic>
          <p:nvPicPr>
            <p:cNvPr id="1026" name="Picture 2" descr="http://www.micron.com/~/media/track-3-images/image-gallery/micron-logos/high_res_micron_logo_blu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956" y="3769437"/>
              <a:ext cx="863664" cy="539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high_res_hmc.jpg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118" y="3342274"/>
              <a:ext cx="851451" cy="567811"/>
            </a:xfrm>
            <a:prstGeom prst="rect">
              <a:avLst/>
            </a:prstGeom>
          </p:spPr>
        </p:pic>
      </p:grp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29742" y="4724400"/>
            <a:ext cx="6884972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200" b="1" i="1" kern="1200" dirty="0">
                <a:latin typeface="Arial" charset="0"/>
                <a:cs typeface="Arial" charset="0"/>
              </a:rPr>
              <a:t>P4: CMS Endcap L-1 Muon Trigger</a:t>
            </a:r>
          </a:p>
          <a:p>
            <a:pPr indent="-228600" eaLnBrk="1" hangingPunct="1">
              <a:spcBef>
                <a:spcPts val="300"/>
              </a:spcBef>
            </a:pPr>
            <a:r>
              <a:rPr lang="en-US" sz="2000" dirty="0">
                <a:solidFill>
                  <a:srgbClr val="0021A5"/>
                </a:solidFill>
              </a:rPr>
              <a:t>Highlight 1</a:t>
            </a:r>
          </a:p>
          <a:p>
            <a:pPr marL="342900" lvl="1" indent="-228600" eaLnBrk="1" hangingPunct="1"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</a:rPr>
              <a:t>Highlight 2</a:t>
            </a:r>
            <a:endParaRPr lang="en-US" sz="2000" dirty="0"/>
          </a:p>
        </p:txBody>
      </p:sp>
      <p:pic>
        <p:nvPicPr>
          <p:cNvPr id="29" name="Picture 28" descr="cern logo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98741" y="5327765"/>
            <a:ext cx="612543" cy="54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2" descr="http://photos.wikimapia.org/p/00/01/25/64/68_big.jp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4" b="41588"/>
          <a:stretch/>
        </p:blipFill>
        <p:spPr bwMode="auto">
          <a:xfrm>
            <a:off x="293360" y="4772521"/>
            <a:ext cx="1459240" cy="273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9"/>
          <p:cNvSpPr txBox="1"/>
          <p:nvPr/>
        </p:nvSpPr>
        <p:spPr>
          <a:xfrm>
            <a:off x="4953000" y="6380187"/>
            <a:ext cx="2442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*</a:t>
            </a:r>
            <a:r>
              <a:rPr lang="en-US" sz="1200" dirty="0" smtClean="0"/>
              <a:t>DRE</a:t>
            </a:r>
            <a:r>
              <a:rPr lang="en-US" sz="1200" dirty="0" smtClean="0"/>
              <a:t>: Data reordering engine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97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2" grpId="0" animBg="1"/>
      <p:bldP spid="43" grpId="0" animBg="1"/>
      <p:bldP spid="6" grpId="0" animBg="1"/>
      <p:bldP spid="13" grpId="0" build="p"/>
      <p:bldP spid="14" grpId="0"/>
      <p:bldP spid="15" grpId="0"/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AutoShape 2" descr="data:image/jpeg;base64,/9j/4AAQSkZJRgABAQAAAQABAAD/2wCEAAkGBxQSEhMUEhMWFRUUFhYYGBcYFxsYGRkaFx0XFxQaGhQYKCggGhsmHRUbITEhJikrLi4uGR8zODMsQygtLysBCgoKDg0OGxAQGzcmICUwLCw0LC8tNC0sLCw3LzQsLCwsLDU0LCwsLCwsNCwsLCwsLCwsLCwsLCwsLCwsLCwsLP/AABEIAGABDAMBEQACEQEDEQH/xAAcAAEAAwEBAQEBAAAAAAAAAAAABQYHBAMCAQj/xABJEAABAwECCgcEBwQIBwAAAAABAAIDBBESBQYHFyExUVSR0RMWQVNhcZMigaGxMjRScnOCsjM1g8IjQmJ0kqLB8BQVQ0Rj0vH/xAAaAQEAAwEBAQAAAAAAAAAAAAAAAwQFAgEG/8QANREAAgECAwcDAgUDBQEAAAAAAAECA1EEERQFEhMVITFSMjNxQYEiYZGhsSPB8DSC0eHxQv/aAAwDAQACEQMRAD8ArDnG06e1aZ8ifl47SgF47SgF47SgF47SgF47SgF47SgF47SgF47SgF47SgF47SgF47SgF47SgF47SgF47SgF47SgF47SgF47SgF47SgF47SgF47SgF47SgF47SgF47SgF47SgF47SgF47SgF47SgF47SgF47SgF47SgF47SgF47SgPaFxs19qHqL+clEm8s9M81W1Csan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R9MyVyD/ALlnpnmmoVhyuXl+xqSqmyEB8SyBoLnENA0kk2AeZKHjaSzZWq3H+hjNnS3z/YaXDjqUqozf0Ks8dRj0zPGnyjULjYXub4uYbOIR0JnMdoUH9SzUNdHM2/E9r27Wm3/4o2mu5bjOM1nF5nQvDoIAgCAIAgCAIAgCAIAgCAqeUDGSWhZE6INJe5wN4E6gDosUtKCm+pTxmIlRinEpWdGr+xDwdzU+niZ/M6lkM6NX9iHg7mmniOZ1LI0vFTCxq6WKY2BzgbwGoOBIPyt96rTjuyyNbD1eLTUiWXBMZLX5TqhssgYyK4HuDbQbboJDbdOuxW1QWRiz2lNSaSPDOjV/Yh4O5r3TxOeZ1LImcUcfKiqqo4ZGRhrr1paDboBPafBcVKKjHMnw2OnVqKLR748Y7T0dT0UbYy2413tA22m23UfBeUqSlHNnWLxk6NTdS+hX86NX9iHg7mpNPErczqWQzo1f2IeDuaaeI5nUsj9GVGq7uHg7mmniOZ1LIk8F5VfaAqILB9qN2r8jtfFcSw9mS09qdfxx/Q0Wgro542yRODmOGgj/AHoKrtNPJmrCcZrej2OheHQQHPhCtZBG+WQ2MYCSeXivUm3kjmc1CLk+yMVwxhmpwrOI2NN0n2IgdAH2nHUT4nV2K7GMaazZgVa1TFT3Y/oWrBOStgANTM4u+zGAAPC8bSeAUUsQ/oi5T2XHL8b/AEOquyWU7h/RSyMd2W2Pb7xoPxXixEvqdz2ZTfpbRR6yjq8EVAIddJ+i5ulkgGsEdvkdItU6caiM6UKuEn/mTNcxTxhZXQCRouuBuvZ9l3I6wVTqQcHkbeGrqtDeRNLgsBAEAQBAEAQBAEAQBAEBnWWX9lTfff8AIKxh+7Mvanoj8mVK2YoQGrZHa+9DNCT9BwcPJ+g/FqqYhdUza2ZUzg42LfjTXdBSTydrYzZ5n2W/EhQwWcki9iJ7lOUj+elony4QFnybfvCH8/6Soq3oLmA95HZlZ+vfwmfNy8w/oO9pe99kUxTFAseA8S6mriEsVy6SR7TrDaNB0WKOVWMXky3SwVSrHeieGHsVKmjaHTMFwmy803gD2A7F7GpGXY5rYSpSWcl0INdlYv2SPCrmVD4CfYlaXAbHN7R5j5BV8RHpmaezKrU3D6M1xVDbCAzbLFhQhsNO06HWyP8AIaGDjafcFZw8e7MradVpKC+STyV4HEVL0xHtzm23YwaGj5n3+C5ryzlkS7PoqFPe+rLsoDQCAiMasDtq6aSIgXrCWHY8fRP+nkV3CW7LMgxFJVabiZXkxwmYa1sZ0NmBYR/aFpb8RZ71arRzjmY2z6m5V3bl2x6xykoZY2MjY8PZetcTrtI7PJQ0qSmszRxeMlQkkkcWMOUjo7sdOxskha28603WucAbrQNLjp28V7Chn1ZHX2huvdgs2QrsoOEISDNC0NOoPjcy3yJXfBg+zK+vrw9cf2yL3injZFXNN0XJG/SjJtI8Qe0KCpTcDSw2KjWXTvYnppQxpc4hrWgkk6AANJJKjLDaSzZm+HcqNjiyljDgNHSPt0/dYOzxJ9ysxw9zKrbTyeVNfcjM4lfHY6SJt0/ajc0Hycu+BB9iHmFePWS/Yu2KOOkVd7BHRzAW3CbQQNZa7Rb5WWj4qCpScDQw2MjW6dnY7sb8Muo6V8zGhxaWCx1tntEA6vNc0470siXE1nSpuaK3S5R2ikM0zB0he5rImH6VgabSTbYNOtSOh+LJFSO0Fwt+S62K3PlMrHEuYyNrfulw97iVKqESpLaVV9UkTuLOUvpZGxVUYZeNgkafZtOq806vMH3KOdDJZos4faO9JRmvuMsv7Km++/5BMP3Y2p6I/JlStmKTWMdD0baV4Giamid+Zouu+Q4riEs80WMRT3VGV0iUyXV3RVzWnVKxzPfoc34ts964rrOBNs6e7Wyv0LflfrrtNHEDplktP3WAn9RbwUWHX4sy9tOeVNRuzKsH0plljjGt72t4mxWm8lmYtOO/JRudOMcYbV1LRoDZpWjyDiB8AvIelHddZVZL83/JLZNv3hD+f9JXFb0E+A95HZlZ+vfwmfNy8w/oO9pe99kUxTFA2rJV9Qb+JJ81Sr+s+g2f7C+515Q62OOhmEhFsjbrG9pd2WDw1rmkm5LI7xs4xotP6mFK+fOFoyaRk4Qis7A8nyulRVvQXdnrOsjclRPoQgMXysPtrrNkTLPfaVdoekwNpP8ArfY1XFiMNpKcDumfEAqpP1M2qCypxX5EmuSUIAgMEP8AR4UFn9WsFnqgq/3p/Y+b7Yn/AHf3LBlj+swfg/zOUeH9LLO1PcXwWPJli2yGBtQ9oMsotBI+gw/RA2E6yfGzsUdaebyLeAw6hDffd/wXKrpWSscyRocxwsIItBUKeXVF6UVJZMxKsidgvCXsE3Y3tI8Y36wfcSPcrq/qQPn5J4bEdO39i15W8NkRxU7DolHSO8Wj6A8idP5VFQh1zLu0q2UVBfXqSGTTFmOKBlQ9odLKLwJFtxp+iBsJGknxsXNao28iXAYaMYKb7sussYcC1wDmkWEEWgjxBUBfaTWTMXx3wT/y+tY+n9lrrJI/7JB9pvlb8HWK7SlvxyZgYulp6qlD5Lnj1WifBHSjVIIXcXNtChpLKpkaGMnv4bevkVPJhi8yplfJM28yGyxp1OcdVvgANSlrzcVkils/DqpJyl2RsTYwBdAAFlllmizZYqZuZLLIxnKjgdlPUtdE0NbM28WjQA4Gx1g7LdBs81doSbj1MHaFGNOonH6khj9UGTB2Dnu0lzQSfG421c0llORNjZOWHpt/50M9Vgyi/wCNtDewTg+UDTG1jT5PbzaOKr03/UaNTFQzw0JWKTgyrMM0co/6b2u4G0/BTyWayM6nPcmpWLXlVwkJapjWm1scbeL/AG/kWqKhHKJd2jU3qiS+iObJjRdLXsPZE10h91jR8XBe13lA42fDerL8upD40fXav+8Tfrcu4elFfEe7L5f8kpk2/eEP5/0lcVvQT4D3kdmVn69/CZ83LzD+g72l732RTFMUDqp8JTRi6yaRjdjXuaPHQCvHFPujuNWcVkmzwmmc83nuc47XEk8SvUsjlycnmz4Q8NZyWYtPha6pmbddI0CNpGkN1lx2W6PcPFVK9RPojb2fhnBb8vqaCq5phAZBlfpC2qjk7JI7Pew2H4EcVcw7/DkYe04ZVFK6NDxKqxLQ07h2MDT5t9k/JVqiykzUws96lFk4uCwEB8yPDQXE2AAknwGkoeN5LMwfADTU4SiI/r1HSe4O6Q/AK/P8MD5yiuJiE19Xn/cn8sn1mD8E/qco8P6WWdqe5H4NPwO0CCEDV0bP0hVZdzYp+lHYvDsxvK8B/wAa38Blv+KRXMP6TC2n7y+DgygPJmgvdlJB/Mf9V1R7P5I8c3vxzsiSpKXDQYwR9KGXRdscyy7Zo+C5bpZksY41JZdvsev/AA+HNs3+KNeZ0T3LHfn+xwYTxewrUXTPHJJdtu3nM0W69R8F1GdOPYiqUMVU9az/AELFhqjkhwC2OZt17S0FpsNn9KS3V4EKOLTq5otVYShgt2Xf/s9sjf7Co/Eb+leYjujrZfol8mhquahleWb9rTfcf82q1h+zMbaveP3OTHH914M+7/KF7T9yRzi/9NTKIrBmGzx0HT4EZH2mmaR5sAc34tVLPKrmfQbm/hN38jGFdPnz7llLja42mwC0+AAHwACHrbfVmoZHKCyOeY/1nBg8m6T8T8FVxD6pGxsunlFzM/xo+u1f94m/W5WIelGXiPdl8v8AklMm37wh/P8ApK4regnwHvI7MrP17+Ez5uXmH9B3tL3vsimKYoGg4l4iwVlMJpJJWuLnCxpbZ7JsGsFV6lZxlkjUwuBhVpqTbJ5uSyl72c/mZ/6qPUSLHK6V3+3/AATWCMTKOnIcyIOcNTnm8R5W6AuJVZSLNPCUqfVIsKjLIQBAVnKBgA1dMQwWyxG+zx+033j4gKWlPdkVMZQ4tPp3RQMneNgpHuhntET3W292/USRsPbss81PWp73VGZgcVwnuT7P9jYopWuAc0hzSLQQbQR4EKmbqaazR9oemdZR8cWCN1LA4Oc8WSOB0Nb2tt7SdR2BWKNJ57zMvHYuKi6ce77njklwAReq3iy8LkVvaP6zvLsHvXtef/yjnZtBrOo/sR+WP6zB+D/M5dYf0si2p7i+C74gYYbU0cdh9uIBjx2gt1HyI0qCrHdkaODrKpSV10LG5wAJJsA0kns2qMtGH4xVP/McJWRaWveyJh/st0F3l9J3kr0FuQ6nz1eWoxGUfgm8rmCbjqeZo9m4IT4XbSziCeC4w8u6LG0qWTjNfBbsnmG21NIxtv8ASQgMeO3Roa7yI+Nqhqw3ZF3BVlUpJfVdC0KIuGfY35QXU1R0UDWSBg9sut+kewEbBr8/BWKdHeWbMzE49057sVmdWPc75MEX5Whj39C5zRpAJc02aV5SSVTod4yTlhs5Lr0OTI3+wqPxG/pXuI7o42X6JfJoSrmmZXlm/a033H/NqtYfszG2r3j9zkxx/deDPu/yhe0/ckc4v/TUyiKwZhv+JgtoKUHthZ8ln1PWz6fDezH4MPw9R9DUzxfYkcB5W2tPAhXoPOKZ87XhuVJR/M4F0RG9Yh0PQ0FO3tczpD5v9r5EKhVec2fS4OG5RivuYxjR9dq/7xN+tyuw9KPn8R7svl/ySmTb94Q/n/SVxW9BPgPeR2ZWfr38JnzcvMP6DvaXvfZFMUxQNqyVfUG/iSfNUq/rPoNn+wvuXBQl4IAgCAIAgKZjfiDHVuMsThFMdej2H+YGo+I4KanWcejKGJwMar3o9H/JR2Yv4UoyREJQP/E680+N3b7lPv05dzPWHxVH0/sfstFhepFx4qC06CHG42zxGi0InSiHDF1ejz/gn8W8mN1wfWOBs09E3UfvP2eA4qOdf6RLNDZuTzqP7GkxsDQAAAALABqAGrQqxrJZGTZY/rMH4J/U5W8P6WYm1Pcj8HlFinVwMhqqB7jfja4tBAeCRaRYdD2r3iRecZHiwtWCVSi+6PiqhwxWDopGy3DoIIEbT946LQi4UeqPJLF1fwvt+hdMR8S20VskhD5nCy0D2WA6w23Wdp/2YatXf6LsX8Jg1R/E+rLJhXB0dTE+KUWseNO0bCD2EKKMnF5ot1KcakXGXYyquxGrqOXpKRxeB9FzDdfZsc06/iCraqwkspGNLBVqUt6m8xLV4alHR3ZhboJDAw/49FnuTKkuocsZJbvUlcT8nbmyNmrCPZNrYhptPYXu/wBFxUr5rKJNhtntS36n6Fpx+wdJUUb44W3nlzCBaBqcCdJ8FFSklLNlzGU5VKTjHuR2TPAs1LFM2dlwueCNINoss7F1WkpNZEWAozpRamvqXNQl8z/Kbi9UVUkBgjvhjXA6QLCSLNfkrFGcYp5mZj8PUquO4jnxlxaqZaChiZHbJE2x7bRo9kDWvYTipts5xGHqToQil1RUuodd3H+ZvNS8aFyjoK9jYcV6V0VJTxyC69kbWuGwgadSpzecm0btCLjTin3yKHlBxPqJ6sy08d9r2NvaQPab7Pb4AKxSqpRyZnY3CTnU3oLuV+lxBrS9gfDY0uAcbzdAt0nXsUjrRyKscBWzWa6G3RsDQANQAA9yon0CWRjeHsSq2SqqHshta+aVzTebpDnOIOvYVdjVgopZmFWwVaVSTS7tnfiPilVwVkUksV1jb1pvA62kDUVzVqRcckS4TC1adVSkuh05Q8V6qpq+khivM6NottA0i23X5ryjUjGOTOsbhqlSrvRXTIrHUOu7j/M3mpONC5T0FexpuI2CpoKHopB0clslmo2XvonQq1WScs0bGEpThR3X0fU+sVcDSwPkc8XQ6+SL168XFpbq13QD7R0m/p1JOSaGHoyg23/n/l+5ZlEWwgCAz45VYO4l4s5qxp5XMzmlOzGdaDuJeLOaaeVxzSnZjOtB3EvFnNNPK45pTsz8zrQdxLxbzTTu45pTsxnWg7iXi3mmndxzSnZjOtB3EvFvNNO7jmlOzO/AWUOKqnjgbDI0yEgEltgsBd2HwXMqLisySjj4VJqCXcq+WT6zB+Cf1FS4fsyntT3I/Bc2YabRYNp5XtLwGRNsbZb7Q8VDu702jQ4yo0Iyf5ENnWg7iXizmu9PK5X5pTsxnWg7iXizmmnlcc0p2YzrQdxLxZzTTyuOaU7MZ1oO4l4s5pp5XHNKdmM60HcS8Wc008rjmlOzGdaDuJeLOaaeVxzSnZjOtB3EvFnNNPK45pTsxnWg7iXizmmnlcc0p2YzrQdxLxZzTTyuOaU7MZ1oO4l4s5pp5XHNKdmM60HcS8Wc008rjmlOzGdaDuJeLeaad3HNKdmfmdaDuJeLeaad3HNKdmM60HcS8W8007uOaU7MZ1oO4l4t5pp3cc0p2YzrQdxLxbzTTu45pTsxnWg7iXi3mmndxzSnZjOtB3EvFvNNO7jmlOzP3OtB3EvFvNNO7jmlOzGdaDuJeLOaaeVxzSnZjOtB3EvFnNNPK45pTsxnWg7iXizmmnlcc0p2YzrQdxLxZzTTyuOaU7MZ1oO4l4s5pp5XHNKdmfTcqcB/6EvFnNNO7jmdPxZY+qFFusfBRcSdy3pKPih1Pot1j4JxJ3Glo+KHU+i3WPgnEncaWj4odT6LdY+CcSdxpaPih1Pot1j4JxJ3Glo+KHU+i3WPgnEncaWj4o9qPFqlie2SOBjHt1OA0i0WH4FHOT6NnUcPSi84x6lfx7xNlrpY3xyMYGMukOttttJ7B4qSlVUFkVsXg5V5JpligwKw00VPO1sgY1gIOolo1qJye9mi0qS4ahLqc/U+i3WPgveJO5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Qot1j4JxJ3Glo+KHVCi3WPgnEncaWj4o/RijRbtHwTiTuNJR8UTa4L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SEhMUEhMWFRUUFhYYGBcYFxsYGRkaFx0XFxQaGhQYKCggGhsmHRUbITEhJikrLi4uGR8zODMsQygtLysBCgoKDg0OGxAQGzcmICUwLCw0LC8tNC0sLCw3LzQsLCwsLDU0LCwsLCwsNCwsLCwsLCwsLCwsLCwsLCwsLCwsLP/AABEIAGABDAMBEQACEQEDEQH/xAAcAAEAAwEBAQEBAAAAAAAAAAAABQYHBAMCAQj/xABJEAABAwECCgcEBwQIBwAAAAABAAIDBBESBQYHFyExUVSR0RMWQVNhcZMigaGxMjRScnOCsjM1g8IjQmJ0kqLB8BQVQ0Rj0vH/xAAaAQEAAwEBAQAAAAAAAAAAAAAAAwQFAgEG/8QANREAAgECAwcDAgUDBQEAAAAAAAECA1EEERQFEhMVITFSMjNxQYEiYZGhsSPB8DSC0eHxQv/aAAwDAQACEQMRAD8ArDnG06e1aZ8ifl47SgF47SgF47SgF47SgF47SgF47SgF47SgF47SgF47SgF47SgF47SgF47SgF47SgF47SgF47SgF47SgF47SgF47SgF47SgF47SgF47SgF47SgF47SgF47SgF47SgF47SgF47SgF47SgF47SgF47SgF47SgF47SgPaFxs19qHqL+clEm8s9M81W1Csan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R9MyVyD/ALlnpnmmoVhyuXl+xqSqmyEB8SyBoLnENA0kk2AeZKHjaSzZWq3H+hjNnS3z/YaXDjqUqozf0Ks8dRj0zPGnyjULjYXub4uYbOIR0JnMdoUH9SzUNdHM2/E9r27Wm3/4o2mu5bjOM1nF5nQvDoIAgCAIAgCAIAgCAIAgCAqeUDGSWhZE6INJe5wN4E6gDosUtKCm+pTxmIlRinEpWdGr+xDwdzU+niZ/M6lkM6NX9iHg7mmniOZ1LI0vFTCxq6WKY2BzgbwGoOBIPyt96rTjuyyNbD1eLTUiWXBMZLX5TqhssgYyK4HuDbQbboJDbdOuxW1QWRiz2lNSaSPDOjV/Yh4O5r3TxOeZ1LImcUcfKiqqo4ZGRhrr1paDboBPafBcVKKjHMnw2OnVqKLR748Y7T0dT0UbYy2413tA22m23UfBeUqSlHNnWLxk6NTdS+hX86NX9iHg7mpNPErczqWQzo1f2IeDuaaeI5nUsj9GVGq7uHg7mmniOZ1LIk8F5VfaAqILB9qN2r8jtfFcSw9mS09qdfxx/Q0Wgro542yRODmOGgj/AHoKrtNPJmrCcZrej2OheHQQHPhCtZBG+WQ2MYCSeXivUm3kjmc1CLk+yMVwxhmpwrOI2NN0n2IgdAH2nHUT4nV2K7GMaazZgVa1TFT3Y/oWrBOStgANTM4u+zGAAPC8bSeAUUsQ/oi5T2XHL8b/AEOquyWU7h/RSyMd2W2Pb7xoPxXixEvqdz2ZTfpbRR6yjq8EVAIddJ+i5ulkgGsEdvkdItU6caiM6UKuEn/mTNcxTxhZXQCRouuBuvZ9l3I6wVTqQcHkbeGrqtDeRNLgsBAEAQBAEAQBAEAQBAEBnWWX9lTfff8AIKxh+7Mvanoj8mVK2YoQGrZHa+9DNCT9BwcPJ+g/FqqYhdUza2ZUzg42LfjTXdBSTydrYzZ5n2W/EhQwWcki9iJ7lOUj+elony4QFnybfvCH8/6Soq3oLmA95HZlZ+vfwmfNy8w/oO9pe99kUxTFAseA8S6mriEsVy6SR7TrDaNB0WKOVWMXky3SwVSrHeieGHsVKmjaHTMFwmy803gD2A7F7GpGXY5rYSpSWcl0INdlYv2SPCrmVD4CfYlaXAbHN7R5j5BV8RHpmaezKrU3D6M1xVDbCAzbLFhQhsNO06HWyP8AIaGDjafcFZw8e7MradVpKC+STyV4HEVL0xHtzm23YwaGj5n3+C5ryzlkS7PoqFPe+rLsoDQCAiMasDtq6aSIgXrCWHY8fRP+nkV3CW7LMgxFJVabiZXkxwmYa1sZ0NmBYR/aFpb8RZ71arRzjmY2z6m5V3bl2x6xykoZY2MjY8PZetcTrtI7PJQ0qSmszRxeMlQkkkcWMOUjo7sdOxskha28603WucAbrQNLjp28V7Chn1ZHX2huvdgs2QrsoOEISDNC0NOoPjcy3yJXfBg+zK+vrw9cf2yL3injZFXNN0XJG/SjJtI8Qe0KCpTcDSw2KjWXTvYnppQxpc4hrWgkk6AANJJKjLDaSzZm+HcqNjiyljDgNHSPt0/dYOzxJ9ysxw9zKrbTyeVNfcjM4lfHY6SJt0/ajc0Hycu+BB9iHmFePWS/Yu2KOOkVd7BHRzAW3CbQQNZa7Rb5WWj4qCpScDQw2MjW6dnY7sb8Muo6V8zGhxaWCx1tntEA6vNc0470siXE1nSpuaK3S5R2ikM0zB0he5rImH6VgabSTbYNOtSOh+LJFSO0Fwt+S62K3PlMrHEuYyNrfulw97iVKqESpLaVV9UkTuLOUvpZGxVUYZeNgkafZtOq806vMH3KOdDJZos4faO9JRmvuMsv7Km++/5BMP3Y2p6I/JlStmKTWMdD0baV4Giamid+Zouu+Q4riEs80WMRT3VGV0iUyXV3RVzWnVKxzPfoc34ts964rrOBNs6e7Wyv0LflfrrtNHEDplktP3WAn9RbwUWHX4sy9tOeVNRuzKsH0plljjGt72t4mxWm8lmYtOO/JRudOMcYbV1LRoDZpWjyDiB8AvIelHddZVZL83/JLZNv3hD+f9JXFb0E+A95HZlZ+vfwmfNy8w/oO9pe99kUxTFA2rJV9Qb+JJ81Sr+s+g2f7C+515Q62OOhmEhFsjbrG9pd2WDw1rmkm5LI7xs4xotP6mFK+fOFoyaRk4Qis7A8nyulRVvQXdnrOsjclRPoQgMXysPtrrNkTLPfaVdoekwNpP8ArfY1XFiMNpKcDumfEAqpP1M2qCypxX5EmuSUIAgMEP8AR4UFn9WsFnqgq/3p/Y+b7Yn/AHf3LBlj+swfg/zOUeH9LLO1PcXwWPJli2yGBtQ9oMsotBI+gw/RA2E6yfGzsUdaebyLeAw6hDffd/wXKrpWSscyRocxwsIItBUKeXVF6UVJZMxKsidgvCXsE3Y3tI8Y36wfcSPcrq/qQPn5J4bEdO39i15W8NkRxU7DolHSO8Wj6A8idP5VFQh1zLu0q2UVBfXqSGTTFmOKBlQ9odLKLwJFtxp+iBsJGknxsXNao28iXAYaMYKb7sussYcC1wDmkWEEWgjxBUBfaTWTMXx3wT/y+tY+n9lrrJI/7JB9pvlb8HWK7SlvxyZgYulp6qlD5Lnj1WifBHSjVIIXcXNtChpLKpkaGMnv4bevkVPJhi8yplfJM28yGyxp1OcdVvgANSlrzcVkils/DqpJyl2RsTYwBdAAFlllmizZYqZuZLLIxnKjgdlPUtdE0NbM28WjQA4Gx1g7LdBs81doSbj1MHaFGNOonH6khj9UGTB2Dnu0lzQSfG421c0llORNjZOWHpt/50M9Vgyi/wCNtDewTg+UDTG1jT5PbzaOKr03/UaNTFQzw0JWKTgyrMM0co/6b2u4G0/BTyWayM6nPcmpWLXlVwkJapjWm1scbeL/AG/kWqKhHKJd2jU3qiS+iObJjRdLXsPZE10h91jR8XBe13lA42fDerL8upD40fXav+8Tfrcu4elFfEe7L5f8kpk2/eEP5/0lcVvQT4D3kdmVn69/CZ83LzD+g72l732RTFMUDqp8JTRi6yaRjdjXuaPHQCvHFPujuNWcVkmzwmmc83nuc47XEk8SvUsjlycnmz4Q8NZyWYtPha6pmbddI0CNpGkN1lx2W6PcPFVK9RPojb2fhnBb8vqaCq5phAZBlfpC2qjk7JI7Pew2H4EcVcw7/DkYe04ZVFK6NDxKqxLQ07h2MDT5t9k/JVqiykzUws96lFk4uCwEB8yPDQXE2AAknwGkoeN5LMwfADTU4SiI/r1HSe4O6Q/AK/P8MD5yiuJiE19Xn/cn8sn1mD8E/qco8P6WWdqe5H4NPwO0CCEDV0bP0hVZdzYp+lHYvDsxvK8B/wAa38Blv+KRXMP6TC2n7y+DgygPJmgvdlJB/Mf9V1R7P5I8c3vxzsiSpKXDQYwR9KGXRdscyy7Zo+C5bpZksY41JZdvsev/AA+HNs3+KNeZ0T3LHfn+xwYTxewrUXTPHJJdtu3nM0W69R8F1GdOPYiqUMVU9az/AELFhqjkhwC2OZt17S0FpsNn9KS3V4EKOLTq5otVYShgt2Xf/s9sjf7Co/Eb+leYjujrZfol8mhquahleWb9rTfcf82q1h+zMbaveP3OTHH914M+7/KF7T9yRzi/9NTKIrBmGzx0HT4EZH2mmaR5sAc34tVLPKrmfQbm/hN38jGFdPnz7llLja42mwC0+AAHwACHrbfVmoZHKCyOeY/1nBg8m6T8T8FVxD6pGxsunlFzM/xo+u1f94m/W5WIelGXiPdl8v8AklMm37wh/P8ApK4regnwHvI7MrP17+Ez5uXmH9B3tL3vsimKYoGg4l4iwVlMJpJJWuLnCxpbZ7JsGsFV6lZxlkjUwuBhVpqTbJ5uSyl72c/mZ/6qPUSLHK6V3+3/AATWCMTKOnIcyIOcNTnm8R5W6AuJVZSLNPCUqfVIsKjLIQBAVnKBgA1dMQwWyxG+zx+033j4gKWlPdkVMZQ4tPp3RQMneNgpHuhntET3W292/USRsPbss81PWp73VGZgcVwnuT7P9jYopWuAc0hzSLQQbQR4EKmbqaazR9oemdZR8cWCN1LA4Oc8WSOB0Nb2tt7SdR2BWKNJ57zMvHYuKi6ce77njklwAReq3iy8LkVvaP6zvLsHvXtef/yjnZtBrOo/sR+WP6zB+D/M5dYf0si2p7i+C74gYYbU0cdh9uIBjx2gt1HyI0qCrHdkaODrKpSV10LG5wAJJsA0kns2qMtGH4xVP/McJWRaWveyJh/st0F3l9J3kr0FuQ6nz1eWoxGUfgm8rmCbjqeZo9m4IT4XbSziCeC4w8u6LG0qWTjNfBbsnmG21NIxtv8ASQgMeO3Roa7yI+Nqhqw3ZF3BVlUpJfVdC0KIuGfY35QXU1R0UDWSBg9sut+kewEbBr8/BWKdHeWbMzE49057sVmdWPc75MEX5Whj39C5zRpAJc02aV5SSVTod4yTlhs5Lr0OTI3+wqPxG/pXuI7o42X6JfJoSrmmZXlm/a033H/NqtYfszG2r3j9zkxx/deDPu/yhe0/ckc4v/TUyiKwZhv+JgtoKUHthZ8ln1PWz6fDezH4MPw9R9DUzxfYkcB5W2tPAhXoPOKZ87XhuVJR/M4F0RG9Yh0PQ0FO3tczpD5v9r5EKhVec2fS4OG5RivuYxjR9dq/7xN+tyuw9KPn8R7svl/ySmTb94Q/n/SVxW9BPgPeR2ZWfr38JnzcvMP6DvaXvfZFMUxQNqyVfUG/iSfNUq/rPoNn+wvuXBQl4IAgCAIAgKZjfiDHVuMsThFMdej2H+YGo+I4KanWcejKGJwMar3o9H/JR2Yv4UoyREJQP/E680+N3b7lPv05dzPWHxVH0/sfstFhepFx4qC06CHG42zxGi0InSiHDF1ejz/gn8W8mN1wfWOBs09E3UfvP2eA4qOdf6RLNDZuTzqP7GkxsDQAAAALABqAGrQqxrJZGTZY/rMH4J/U5W8P6WYm1Pcj8HlFinVwMhqqB7jfja4tBAeCRaRYdD2r3iRecZHiwtWCVSi+6PiqhwxWDopGy3DoIIEbT946LQi4UeqPJLF1fwvt+hdMR8S20VskhD5nCy0D2WA6w23Wdp/2YatXf6LsX8Jg1R/E+rLJhXB0dTE+KUWseNO0bCD2EKKMnF5ot1KcakXGXYyquxGrqOXpKRxeB9FzDdfZsc06/iCraqwkspGNLBVqUt6m8xLV4alHR3ZhboJDAw/49FnuTKkuocsZJbvUlcT8nbmyNmrCPZNrYhptPYXu/wBFxUr5rKJNhtntS36n6Fpx+wdJUUb44W3nlzCBaBqcCdJ8FFSklLNlzGU5VKTjHuR2TPAs1LFM2dlwueCNINoss7F1WkpNZEWAozpRamvqXNQl8z/Kbi9UVUkBgjvhjXA6QLCSLNfkrFGcYp5mZj8PUquO4jnxlxaqZaChiZHbJE2x7bRo9kDWvYTipts5xGHqToQil1RUuodd3H+ZvNS8aFyjoK9jYcV6V0VJTxyC69kbWuGwgadSpzecm0btCLjTin3yKHlBxPqJ6sy08d9r2NvaQPab7Pb4AKxSqpRyZnY3CTnU3oLuV+lxBrS9gfDY0uAcbzdAt0nXsUjrRyKscBWzWa6G3RsDQANQAA9yon0CWRjeHsSq2SqqHshta+aVzTebpDnOIOvYVdjVgopZmFWwVaVSTS7tnfiPilVwVkUksV1jb1pvA62kDUVzVqRcckS4TC1adVSkuh05Q8V6qpq+khivM6NottA0i23X5ryjUjGOTOsbhqlSrvRXTIrHUOu7j/M3mpONC5T0FexpuI2CpoKHopB0clslmo2XvonQq1WScs0bGEpThR3X0fU+sVcDSwPkc8XQ6+SL168XFpbq13QD7R0m/p1JOSaGHoyg23/n/l+5ZlEWwgCAz45VYO4l4s5qxp5XMzmlOzGdaDuJeLOaaeVxzSnZjOtB3EvFnNNPK45pTsz8zrQdxLxbzTTu45pTsxnWg7iXi3mmndxzSnZjOtB3EvFvNNO7jmlOzO/AWUOKqnjgbDI0yEgEltgsBd2HwXMqLisySjj4VJqCXcq+WT6zB+Cf1FS4fsyntT3I/Bc2YabRYNp5XtLwGRNsbZb7Q8VDu702jQ4yo0Iyf5ENnWg7iXizmu9PK5X5pTsxnWg7iXizmmnlcc0p2YzrQdxLxZzTTyuOaU7MZ1oO4l4s5pp5XHNKdmM60HcS8Wc008rjmlOzGdaDuJeLOaaeVxzSnZjOtB3EvFnNNPK45pTsxnWg7iXizmmnlcc0p2YzrQdxLxZzTTyuOaU7MZ1oO4l4s5pp5XHNKdmM60HcS8Wc008rjmlOzGdaDuJeLeaad3HNKdmfmdaDuJeLeaad3HNKdmM60HcS8W8007uOaU7MZ1oO4l4t5pp3cc0p2YzrQdxLxbzTTu45pTsxnWg7iXi3mmndxzSnZjOtB3EvFvNNO7jmlOzP3OtB3EvFvNNO7jmlOzGdaDuJeLOaaeVxzSnZjOtB3EvFnNNPK45pTsxnWg7iXizmmnlcc0p2YzrQdxLxZzTTyuOaU7MZ1oO4l4s5pp5XHNKdmfTcqcB/6EvFnNNO7jmdPxZY+qFFusfBRcSdy3pKPih1Pot1j4JxJ3Glo+KHU+i3WPgnEncaWj4odT6LdY+CcSdxpaPih1Pot1j4JxJ3Glo+KHU+i3WPgnEncaWj4o9qPFqlie2SOBjHt1OA0i0WH4FHOT6NnUcPSi84x6lfx7xNlrpY3xyMYGMukOttttJ7B4qSlVUFkVsXg5V5JpligwKw00VPO1sgY1gIOolo1qJye9mi0qS4ahLqc/U+i3WPgveJO5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Qot1j4JxJ3Glo+KHVCi3WPgnEncaWj4o/RijRbtHwTiTuNJR8UTa4L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SEhMUEhMWFRUUFhYYGBcYFxsYGRkaFx0XFxQaGhQYKCggGhsmHRUbITEhJikrLi4uGR8zODMsQygtLysBCgoKDg0OGxAQGzcmICUwLCw0LC8tNC0sLCw3LzQsLCwsLDU0LCwsLCwsNCwsLCwsLCwsLCwsLCwsLCwsLCwsLP/AABEIAGABDAMBEQACEQEDEQH/xAAcAAEAAwEBAQEBAAAAAAAAAAAABQYHBAMCAQj/xABJEAABAwECCgcEBwQIBwAAAAABAAIDBBESBQYHFyExUVSR0RMWQVNhcZMigaGxMjRScnOCsjM1g8IjQmJ0kqLB8BQVQ0Rj0vH/xAAaAQEAAwEBAQAAAAAAAAAAAAAAAwQFAgEG/8QANREAAgECAwcDAgUDBQEAAAAAAAECA1EEERQFEhMVITFSMjNxQYEiYZGhsSPB8DSC0eHxQv/aAAwDAQACEQMRAD8ArDnG06e1aZ8ifl47SgF47SgF47SgF47SgF47SgF47SgF47SgF47SgF47SgF47SgF47SgF47SgF47SgF47SgF47SgF47SgF47SgF47SgF47SgF47SgF47SgF47SgF47SgF47SgF47SgF47SgF47SgF47SgF47SgF47SgF47SgF47SgPaFxs19qHqL+clEm8s9M81W1Csan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QzUSbyz0zzTUKw5XLyGaiTeWemeaahWHK5eR9MyVyD/ALlnpnmmoVhyuXl+xqSqmyEB8SyBoLnENA0kk2AeZKHjaSzZWq3H+hjNnS3z/YaXDjqUqozf0Ks8dRj0zPGnyjULjYXub4uYbOIR0JnMdoUH9SzUNdHM2/E9r27Wm3/4o2mu5bjOM1nF5nQvDoIAgCAIAgCAIAgCAIAgCAqeUDGSWhZE6INJe5wN4E6gDosUtKCm+pTxmIlRinEpWdGr+xDwdzU+niZ/M6lkM6NX9iHg7mmniOZ1LI0vFTCxq6WKY2BzgbwGoOBIPyt96rTjuyyNbD1eLTUiWXBMZLX5TqhssgYyK4HuDbQbboJDbdOuxW1QWRiz2lNSaSPDOjV/Yh4O5r3TxOeZ1LImcUcfKiqqo4ZGRhrr1paDboBPafBcVKKjHMnw2OnVqKLR748Y7T0dT0UbYy2413tA22m23UfBeUqSlHNnWLxk6NTdS+hX86NX9iHg7mpNPErczqWQzo1f2IeDuaaeI5nUsj9GVGq7uHg7mmniOZ1LIk8F5VfaAqILB9qN2r8jtfFcSw9mS09qdfxx/Q0Wgro542yRODmOGgj/AHoKrtNPJmrCcZrej2OheHQQHPhCtZBG+WQ2MYCSeXivUm3kjmc1CLk+yMVwxhmpwrOI2NN0n2IgdAH2nHUT4nV2K7GMaazZgVa1TFT3Y/oWrBOStgANTM4u+zGAAPC8bSeAUUsQ/oi5T2XHL8b/AEOquyWU7h/RSyMd2W2Pb7xoPxXixEvqdz2ZTfpbRR6yjq8EVAIddJ+i5ulkgGsEdvkdItU6caiM6UKuEn/mTNcxTxhZXQCRouuBuvZ9l3I6wVTqQcHkbeGrqtDeRNLgsBAEAQBAEAQBAEAQBAEBnWWX9lTfff8AIKxh+7Mvanoj8mVK2YoQGrZHa+9DNCT9BwcPJ+g/FqqYhdUza2ZUzg42LfjTXdBSTydrYzZ5n2W/EhQwWcki9iJ7lOUj+elony4QFnybfvCH8/6Soq3oLmA95HZlZ+vfwmfNy8w/oO9pe99kUxTFAseA8S6mriEsVy6SR7TrDaNB0WKOVWMXky3SwVSrHeieGHsVKmjaHTMFwmy803gD2A7F7GpGXY5rYSpSWcl0INdlYv2SPCrmVD4CfYlaXAbHN7R5j5BV8RHpmaezKrU3D6M1xVDbCAzbLFhQhsNO06HWyP8AIaGDjafcFZw8e7MradVpKC+STyV4HEVL0xHtzm23YwaGj5n3+C5ryzlkS7PoqFPe+rLsoDQCAiMasDtq6aSIgXrCWHY8fRP+nkV3CW7LMgxFJVabiZXkxwmYa1sZ0NmBYR/aFpb8RZ71arRzjmY2z6m5V3bl2x6xykoZY2MjY8PZetcTrtI7PJQ0qSmszRxeMlQkkkcWMOUjo7sdOxskha28603WucAbrQNLjp28V7Chn1ZHX2huvdgs2QrsoOEISDNC0NOoPjcy3yJXfBg+zK+vrw9cf2yL3injZFXNN0XJG/SjJtI8Qe0KCpTcDSw2KjWXTvYnppQxpc4hrWgkk6AANJJKjLDaSzZm+HcqNjiyljDgNHSPt0/dYOzxJ9ysxw9zKrbTyeVNfcjM4lfHY6SJt0/ajc0Hycu+BB9iHmFePWS/Yu2KOOkVd7BHRzAW3CbQQNZa7Rb5WWj4qCpScDQw2MjW6dnY7sb8Muo6V8zGhxaWCx1tntEA6vNc0470siXE1nSpuaK3S5R2ikM0zB0he5rImH6VgabSTbYNOtSOh+LJFSO0Fwt+S62K3PlMrHEuYyNrfulw97iVKqESpLaVV9UkTuLOUvpZGxVUYZeNgkafZtOq806vMH3KOdDJZos4faO9JRmvuMsv7Km++/5BMP3Y2p6I/JlStmKTWMdD0baV4Giamid+Zouu+Q4riEs80WMRT3VGV0iUyXV3RVzWnVKxzPfoc34ts964rrOBNs6e7Wyv0LflfrrtNHEDplktP3WAn9RbwUWHX4sy9tOeVNRuzKsH0plljjGt72t4mxWm8lmYtOO/JRudOMcYbV1LRoDZpWjyDiB8AvIelHddZVZL83/JLZNv3hD+f9JXFb0E+A95HZlZ+vfwmfNy8w/oO9pe99kUxTFA2rJV9Qb+JJ81Sr+s+g2f7C+515Q62OOhmEhFsjbrG9pd2WDw1rmkm5LI7xs4xotP6mFK+fOFoyaRk4Qis7A8nyulRVvQXdnrOsjclRPoQgMXysPtrrNkTLPfaVdoekwNpP8ArfY1XFiMNpKcDumfEAqpP1M2qCypxX5EmuSUIAgMEP8AR4UFn9WsFnqgq/3p/Y+b7Yn/AHf3LBlj+swfg/zOUeH9LLO1PcXwWPJli2yGBtQ9oMsotBI+gw/RA2E6yfGzsUdaebyLeAw6hDffd/wXKrpWSscyRocxwsIItBUKeXVF6UVJZMxKsidgvCXsE3Y3tI8Y36wfcSPcrq/qQPn5J4bEdO39i15W8NkRxU7DolHSO8Wj6A8idP5VFQh1zLu0q2UVBfXqSGTTFmOKBlQ9odLKLwJFtxp+iBsJGknxsXNao28iXAYaMYKb7sussYcC1wDmkWEEWgjxBUBfaTWTMXx3wT/y+tY+n9lrrJI/7JB9pvlb8HWK7SlvxyZgYulp6qlD5Lnj1WifBHSjVIIXcXNtChpLKpkaGMnv4bevkVPJhi8yplfJM28yGyxp1OcdVvgANSlrzcVkils/DqpJyl2RsTYwBdAAFlllmizZYqZuZLLIxnKjgdlPUtdE0NbM28WjQA4Gx1g7LdBs81doSbj1MHaFGNOonH6khj9UGTB2Dnu0lzQSfG421c0llORNjZOWHpt/50M9Vgyi/wCNtDewTg+UDTG1jT5PbzaOKr03/UaNTFQzw0JWKTgyrMM0co/6b2u4G0/BTyWayM6nPcmpWLXlVwkJapjWm1scbeL/AG/kWqKhHKJd2jU3qiS+iObJjRdLXsPZE10h91jR8XBe13lA42fDerL8upD40fXav+8Tfrcu4elFfEe7L5f8kpk2/eEP5/0lcVvQT4D3kdmVn69/CZ83LzD+g72l732RTFMUDqp8JTRi6yaRjdjXuaPHQCvHFPujuNWcVkmzwmmc83nuc47XEk8SvUsjlycnmz4Q8NZyWYtPha6pmbddI0CNpGkN1lx2W6PcPFVK9RPojb2fhnBb8vqaCq5phAZBlfpC2qjk7JI7Pew2H4EcVcw7/DkYe04ZVFK6NDxKqxLQ07h2MDT5t9k/JVqiykzUws96lFk4uCwEB8yPDQXE2AAknwGkoeN5LMwfADTU4SiI/r1HSe4O6Q/AK/P8MD5yiuJiE19Xn/cn8sn1mD8E/qco8P6WWdqe5H4NPwO0CCEDV0bP0hVZdzYp+lHYvDsxvK8B/wAa38Blv+KRXMP6TC2n7y+DgygPJmgvdlJB/Mf9V1R7P5I8c3vxzsiSpKXDQYwR9KGXRdscyy7Zo+C5bpZksY41JZdvsev/AA+HNs3+KNeZ0T3LHfn+xwYTxewrUXTPHJJdtu3nM0W69R8F1GdOPYiqUMVU9az/AELFhqjkhwC2OZt17S0FpsNn9KS3V4EKOLTq5otVYShgt2Xf/s9sjf7Co/Eb+leYjujrZfol8mhquahleWb9rTfcf82q1h+zMbaveP3OTHH914M+7/KF7T9yRzi/9NTKIrBmGzx0HT4EZH2mmaR5sAc34tVLPKrmfQbm/hN38jGFdPnz7llLja42mwC0+AAHwACHrbfVmoZHKCyOeY/1nBg8m6T8T8FVxD6pGxsunlFzM/xo+u1f94m/W5WIelGXiPdl8v8AklMm37wh/P8ApK4regnwHvI7MrP17+Ez5uXmH9B3tL3vsimKYoGg4l4iwVlMJpJJWuLnCxpbZ7JsGsFV6lZxlkjUwuBhVpqTbJ5uSyl72c/mZ/6qPUSLHK6V3+3/AATWCMTKOnIcyIOcNTnm8R5W6AuJVZSLNPCUqfVIsKjLIQBAVnKBgA1dMQwWyxG+zx+033j4gKWlPdkVMZQ4tPp3RQMneNgpHuhntET3W292/USRsPbss81PWp73VGZgcVwnuT7P9jYopWuAc0hzSLQQbQR4EKmbqaazR9oemdZR8cWCN1LA4Oc8WSOB0Nb2tt7SdR2BWKNJ57zMvHYuKi6ce77njklwAReq3iy8LkVvaP6zvLsHvXtef/yjnZtBrOo/sR+WP6zB+D/M5dYf0si2p7i+C74gYYbU0cdh9uIBjx2gt1HyI0qCrHdkaODrKpSV10LG5wAJJsA0kns2qMtGH4xVP/McJWRaWveyJh/st0F3l9J3kr0FuQ6nz1eWoxGUfgm8rmCbjqeZo9m4IT4XbSziCeC4w8u6LG0qWTjNfBbsnmG21NIxtv8ASQgMeO3Roa7yI+Nqhqw3ZF3BVlUpJfVdC0KIuGfY35QXU1R0UDWSBg9sut+kewEbBr8/BWKdHeWbMzE49057sVmdWPc75MEX5Whj39C5zRpAJc02aV5SSVTod4yTlhs5Lr0OTI3+wqPxG/pXuI7o42X6JfJoSrmmZXlm/a033H/NqtYfszG2r3j9zkxx/deDPu/yhe0/ckc4v/TUyiKwZhv+JgtoKUHthZ8ln1PWz6fDezH4MPw9R9DUzxfYkcB5W2tPAhXoPOKZ87XhuVJR/M4F0RG9Yh0PQ0FO3tczpD5v9r5EKhVec2fS4OG5RivuYxjR9dq/7xN+tyuw9KPn8R7svl/ySmTb94Q/n/SVxW9BPgPeR2ZWfr38JnzcvMP6DvaXvfZFMUxQNqyVfUG/iSfNUq/rPoNn+wvuXBQl4IAgCAIAgKZjfiDHVuMsThFMdej2H+YGo+I4KanWcejKGJwMar3o9H/JR2Yv4UoyREJQP/E680+N3b7lPv05dzPWHxVH0/sfstFhepFx4qC06CHG42zxGi0InSiHDF1ejz/gn8W8mN1wfWOBs09E3UfvP2eA4qOdf6RLNDZuTzqP7GkxsDQAAAALABqAGrQqxrJZGTZY/rMH4J/U5W8P6WYm1Pcj8HlFinVwMhqqB7jfja4tBAeCRaRYdD2r3iRecZHiwtWCVSi+6PiqhwxWDopGy3DoIIEbT946LQi4UeqPJLF1fwvt+hdMR8S20VskhD5nCy0D2WA6w23Wdp/2YatXf6LsX8Jg1R/E+rLJhXB0dTE+KUWseNO0bCD2EKKMnF5ot1KcakXGXYyquxGrqOXpKRxeB9FzDdfZsc06/iCraqwkspGNLBVqUt6m8xLV4alHR3ZhboJDAw/49FnuTKkuocsZJbvUlcT8nbmyNmrCPZNrYhptPYXu/wBFxUr5rKJNhtntS36n6Fpx+wdJUUb44W3nlzCBaBqcCdJ8FFSklLNlzGU5VKTjHuR2TPAs1LFM2dlwueCNINoss7F1WkpNZEWAozpRamvqXNQl8z/Kbi9UVUkBgjvhjXA6QLCSLNfkrFGcYp5mZj8PUquO4jnxlxaqZaChiZHbJE2x7bRo9kDWvYTipts5xGHqToQil1RUuodd3H+ZvNS8aFyjoK9jYcV6V0VJTxyC69kbWuGwgadSpzecm0btCLjTin3yKHlBxPqJ6sy08d9r2NvaQPab7Pb4AKxSqpRyZnY3CTnU3oLuV+lxBrS9gfDY0uAcbzdAt0nXsUjrRyKscBWzWa6G3RsDQANQAA9yon0CWRjeHsSq2SqqHshta+aVzTebpDnOIOvYVdjVgopZmFWwVaVSTS7tnfiPilVwVkUksV1jb1pvA62kDUVzVqRcckS4TC1adVSkuh05Q8V6qpq+khivM6NottA0i23X5ryjUjGOTOsbhqlSrvRXTIrHUOu7j/M3mpONC5T0FexpuI2CpoKHopB0clslmo2XvonQq1WScs0bGEpThR3X0fU+sVcDSwPkc8XQ6+SL168XFpbq13QD7R0m/p1JOSaGHoyg23/n/l+5ZlEWwgCAz45VYO4l4s5qxp5XMzmlOzGdaDuJeLOaaeVxzSnZjOtB3EvFnNNPK45pTsz8zrQdxLxbzTTu45pTsxnWg7iXi3mmndxzSnZjOtB3EvFvNNO7jmlOzO/AWUOKqnjgbDI0yEgEltgsBd2HwXMqLisySjj4VJqCXcq+WT6zB+Cf1FS4fsyntT3I/Bc2YabRYNp5XtLwGRNsbZb7Q8VDu702jQ4yo0Iyf5ENnWg7iXizmu9PK5X5pTsxnWg7iXizmmnlcc0p2YzrQdxLxZzTTyuOaU7MZ1oO4l4s5pp5XHNKdmM60HcS8Wc008rjmlOzGdaDuJeLOaaeVxzSnZjOtB3EvFnNNPK45pTsxnWg7iXizmmnlcc0p2YzrQdxLxZzTTyuOaU7MZ1oO4l4s5pp5XHNKdmM60HcS8Wc008rjmlOzGdaDuJeLeaad3HNKdmfmdaDuJeLeaad3HNKdmM60HcS8W8007uOaU7MZ1oO4l4t5pp3cc0p2YzrQdxLxbzTTu45pTsxnWg7iXi3mmndxzSnZjOtB3EvFvNNO7jmlOzP3OtB3EvFvNNO7jmlOzGdaDuJeLOaaeVxzSnZjOtB3EvFnNNPK45pTsxnWg7iXizmmnlcc0p2YzrQdxLxZzTTyuOaU7MZ1oO4l4s5pp5XHNKdmfTcqcB/6EvFnNNO7jmdPxZY+qFFusfBRcSdy3pKPih1Pot1j4JxJ3Glo+KHU+i3WPgnEncaWj4odT6LdY+CcSdxpaPih1Pot1j4JxJ3Glo+KHU+i3WPgnEncaWj4o9qPFqlie2SOBjHt1OA0i0WH4FHOT6NnUcPSi84x6lfx7xNlrpY3xyMYGMukOttttJ7B4qSlVUFkVsXg5V5JpligwKw00VPO1sgY1gIOolo1qJye9mi0qS4ahLqc/U+i3WPgveJO5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Pot1j4JxJ3Glo+KHU+i3WPgnEncaWj4odT6LdY+CcSdxpaPih1Qot1j4JxJ3Glo+KHVCi3WPgnEncaWj4o/RijRbtHwTiTuNJR8UTa4LAQBAEAQBAEAQBAEAQBAEAQBAEAQBAEAQBAEAQBAEAQBAEAQBAEAQBAE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 bwMode="auto">
          <a:xfrm>
            <a:off x="708485" y="3810000"/>
            <a:ext cx="4602975" cy="2143125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76400" y="1066800"/>
            <a:ext cx="7010400" cy="83820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2057400" y="1094742"/>
            <a:ext cx="6553200" cy="73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" indent="0" defTabSz="457200">
              <a:lnSpc>
                <a:spcPct val="110000"/>
              </a:lnSpc>
              <a:spcBef>
                <a:spcPts val="60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2000" b="1" i="1" dirty="0"/>
              <a:t>Task 2: </a:t>
            </a:r>
            <a:r>
              <a:rPr lang="en-US" sz="2000" i="1" dirty="0"/>
              <a:t>Direct accelerator network </a:t>
            </a:r>
            <a:r>
              <a:rPr lang="en-US" sz="2000" i="1" dirty="0">
                <a:solidFill>
                  <a:srgbClr val="FF4A00"/>
                </a:solidFill>
              </a:rPr>
              <a:t>w/ </a:t>
            </a:r>
            <a:r>
              <a:rPr lang="en-US" sz="2000" i="1" dirty="0" err="1">
                <a:solidFill>
                  <a:srgbClr val="FF4A00"/>
                </a:solidFill>
              </a:rPr>
              <a:t>OpenCL+CAPI</a:t>
            </a:r>
            <a:r>
              <a:rPr lang="en-US" sz="2000" i="1" dirty="0">
                <a:solidFill>
                  <a:srgbClr val="FF4A00"/>
                </a:solidFill>
              </a:rPr>
              <a:t> </a:t>
            </a:r>
          </a:p>
          <a:p>
            <a:pPr marL="685800" indent="-231775" defTabSz="457200">
              <a:spcBef>
                <a:spcPts val="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1700" dirty="0">
                <a:solidFill>
                  <a:srgbClr val="0021A5"/>
                </a:solidFill>
              </a:rPr>
              <a:t>Improve application scalability for multi-FPGA designs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1245513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81510" y="3876675"/>
            <a:ext cx="455249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b="1" dirty="0">
                <a:solidFill>
                  <a:srgbClr val="0021A5"/>
                </a:solidFill>
              </a:rPr>
              <a:t>F3-16</a:t>
            </a:r>
            <a:endParaRPr lang="en-US" sz="1800" b="1" dirty="0">
              <a:solidFill>
                <a:srgbClr val="0021A5"/>
              </a:solidFill>
            </a:endParaRPr>
          </a:p>
          <a:p>
            <a:pPr marL="288925" indent="-231775">
              <a:spcBef>
                <a:spcPts val="600"/>
              </a:spcBef>
            </a:pPr>
            <a:r>
              <a:rPr lang="en-US" sz="1700" dirty="0">
                <a:solidFill>
                  <a:srgbClr val="FF4A00"/>
                </a:solidFill>
              </a:rPr>
              <a:t>Explore</a:t>
            </a:r>
            <a:r>
              <a:rPr lang="en-US" sz="1700" dirty="0">
                <a:solidFill>
                  <a:srgbClr val="0021A5"/>
                </a:solidFill>
              </a:rPr>
              <a:t> interconnect topologies and scalability for CAPI-enabled accelerators</a:t>
            </a:r>
          </a:p>
          <a:p>
            <a:pPr marL="615950" lvl="1" indent="-231775">
              <a:spcBef>
                <a:spcPts val="600"/>
              </a:spcBef>
            </a:pPr>
            <a:r>
              <a:rPr lang="en-US" sz="1600" dirty="0"/>
              <a:t>Via system simulation studies</a:t>
            </a:r>
          </a:p>
          <a:p>
            <a:pPr marL="288925" indent="-231775">
              <a:spcBef>
                <a:spcPts val="600"/>
              </a:spcBef>
            </a:pPr>
            <a:r>
              <a:rPr lang="en-US" sz="1700" dirty="0">
                <a:solidFill>
                  <a:srgbClr val="FF4A00"/>
                </a:solidFill>
              </a:rPr>
              <a:t>Experiment </a:t>
            </a:r>
            <a:r>
              <a:rPr lang="en-US" sz="1700" dirty="0">
                <a:solidFill>
                  <a:srgbClr val="0021A5"/>
                </a:solidFill>
              </a:rPr>
              <a:t>via POWER8 testbed</a:t>
            </a:r>
          </a:p>
          <a:p>
            <a:pPr marL="288925" indent="-231775">
              <a:spcBef>
                <a:spcPts val="600"/>
              </a:spcBef>
            </a:pPr>
            <a:r>
              <a:rPr lang="en-US" sz="1700" dirty="0">
                <a:solidFill>
                  <a:srgbClr val="FF4A00"/>
                </a:solidFill>
              </a:rPr>
              <a:t>Leverage</a:t>
            </a:r>
            <a:r>
              <a:rPr lang="en-US" sz="1700" dirty="0">
                <a:solidFill>
                  <a:srgbClr val="0021A5"/>
                </a:solidFill>
              </a:rPr>
              <a:t> OpenCL for user productivity</a:t>
            </a:r>
          </a:p>
        </p:txBody>
      </p:sp>
      <p:sp>
        <p:nvSpPr>
          <p:cNvPr id="49" name="Title 7"/>
          <p:cNvSpPr>
            <a:spLocks noGrp="1"/>
          </p:cNvSpPr>
          <p:nvPr>
            <p:ph type="title"/>
          </p:nvPr>
        </p:nvSpPr>
        <p:spPr>
          <a:xfrm>
            <a:off x="457200" y="277814"/>
            <a:ext cx="8610600" cy="662900"/>
          </a:xfrm>
        </p:spPr>
        <p:txBody>
          <a:bodyPr/>
          <a:lstStyle/>
          <a:p>
            <a:r>
              <a:rPr lang="en-US" sz="3200" dirty="0"/>
              <a:t>P1: Multi-device Acceleration on POWER Arch. </a:t>
            </a:r>
            <a:endParaRPr lang="en-US" sz="4000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98480" y="2166937"/>
            <a:ext cx="403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US" sz="2000" b="1" dirty="0">
                <a:solidFill>
                  <a:srgbClr val="FF4A00"/>
                </a:solidFill>
              </a:rPr>
              <a:t>F3-15</a:t>
            </a:r>
          </a:p>
          <a:p>
            <a:pPr marL="190500" indent="-225425">
              <a:spcBef>
                <a:spcPts val="0"/>
              </a:spcBef>
            </a:pPr>
            <a:r>
              <a:rPr lang="en-US" sz="1800" dirty="0">
                <a:solidFill>
                  <a:srgbClr val="0021A5"/>
                </a:solidFill>
              </a:rPr>
              <a:t>Leverage from Novo-G# technology</a:t>
            </a:r>
          </a:p>
          <a:p>
            <a:pPr marL="517525" lvl="1" indent="-225425">
              <a:spcBef>
                <a:spcPts val="0"/>
              </a:spcBef>
            </a:pPr>
            <a:r>
              <a:rPr lang="en-US" sz="1800" dirty="0"/>
              <a:t>Three-layer protocol stack for inter-FPGA networking</a:t>
            </a:r>
          </a:p>
          <a:p>
            <a:pPr marL="517525" lvl="1" indent="-225425">
              <a:spcBef>
                <a:spcPts val="0"/>
              </a:spcBef>
            </a:pPr>
            <a:r>
              <a:rPr lang="en-US" sz="1800" dirty="0"/>
              <a:t>Multi-FPGA OpenCL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95499"/>
            <a:ext cx="2590801" cy="366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7" name="Group 116"/>
          <p:cNvGrpSpPr/>
          <p:nvPr/>
        </p:nvGrpSpPr>
        <p:grpSpPr>
          <a:xfrm>
            <a:off x="-67625" y="2438400"/>
            <a:ext cx="1781352" cy="1231016"/>
            <a:chOff x="7033281" y="4475408"/>
            <a:chExt cx="2123917" cy="1467748"/>
          </a:xfrm>
        </p:grpSpPr>
        <p:pic>
          <p:nvPicPr>
            <p:cNvPr id="118" name="Picture 2" descr="http://wiki.ci.uchicago.edu/pub/Beagle/SystemSpecs/UnvChicago_img1.bm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647" b="94588" l="6667" r="89919">
                          <a14:backgroundMark x1="25528" y1="16941" x2="25528" y2="16941"/>
                          <a14:backgroundMark x1="54472" y1="84706" x2="54472" y2="84706"/>
                          <a14:backgroundMark x1="80163" y1="48235" x2="80163" y2="48235"/>
                          <a14:backgroundMark x1="80813" y1="84941" x2="80813" y2="84941"/>
                          <a14:backgroundMark x1="85691" y1="84941" x2="85691" y2="84941"/>
                          <a14:backgroundMark x1="66504" y1="77412" x2="66504" y2="77412"/>
                          <a14:backgroundMark x1="60163" y1="70588" x2="60163" y2="70588"/>
                          <a14:backgroundMark x1="75122" y1="66353" x2="75122" y2="66353"/>
                          <a14:backgroundMark x1="52358" y1="77882" x2="52358" y2="77882"/>
                          <a14:backgroundMark x1="37073" y1="76941" x2="37073" y2="76941"/>
                          <a14:backgroundMark x1="38537" y1="85176" x2="38537" y2="85176"/>
                          <a14:backgroundMark x1="28618" y1="83529" x2="28618" y2="83529"/>
                          <a14:backgroundMark x1="25203" y1="85176" x2="25203" y2="85176"/>
                          <a14:backgroundMark x1="75122" y1="43294" x2="75122" y2="43294"/>
                          <a14:backgroundMark x1="69919" y1="40235" x2="69919" y2="40235"/>
                          <a14:backgroundMark x1="56260" y1="16941" x2="56260" y2="16941"/>
                          <a14:backgroundMark x1="38699" y1="16706" x2="38699" y2="16706"/>
                          <a14:backgroundMark x1="16098" y1="64941" x2="16098" y2="64941"/>
                          <a14:backgroundMark x1="33659" y1="90118" x2="33659" y2="90118"/>
                          <a14:backgroundMark x1="79837" y1="89647" x2="79837" y2="896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81" y="4475408"/>
              <a:ext cx="2123917" cy="146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http://topnews.in/usa/files/Novo-G-worl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474" y="4953492"/>
              <a:ext cx="849497" cy="989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715000" y="5791200"/>
            <a:ext cx="25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Four-node POWER8 cluster</a:t>
            </a:r>
          </a:p>
        </p:txBody>
      </p:sp>
    </p:spTree>
    <p:extLst>
      <p:ext uri="{BB962C8B-B14F-4D97-AF65-F5344CB8AC3E}">
        <p14:creationId xmlns:p14="http://schemas.microsoft.com/office/powerpoint/2010/main" val="24498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35" grpId="0"/>
      <p:bldP spid="36" grpId="0" animBg="1"/>
      <p:bldP spid="32" grpId="0"/>
      <p:bldP spid="5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1447800" y="855973"/>
            <a:ext cx="7137412" cy="616803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P2: Reconfigurable Interconnects for Novo-G#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67208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Improve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performance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&amp;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>
                <a:solidFill>
                  <a:srgbClr val="0021A5"/>
                </a:solidFill>
              </a:rPr>
              <a:t>usability</a:t>
            </a:r>
            <a:r>
              <a:rPr lang="en-US" sz="2000" dirty="0">
                <a:solidFill>
                  <a:srgbClr val="FF4A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i="1" dirty="0">
                <a:solidFill>
                  <a:srgbClr val="0021A5"/>
                </a:solidFill>
              </a:rPr>
              <a:t> </a:t>
            </a:r>
            <a:r>
              <a:rPr lang="en-US" sz="2000" dirty="0">
                <a:solidFill>
                  <a:srgbClr val="FF4A00"/>
                </a:solidFill>
              </a:rPr>
              <a:t>multi-FPGA systems </a:t>
            </a:r>
          </a:p>
          <a:p>
            <a:pPr marL="403225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i="1" dirty="0"/>
              <a:t>through </a:t>
            </a:r>
            <a:r>
              <a:rPr lang="en-US" i="1" dirty="0">
                <a:solidFill>
                  <a:srgbClr val="FF4A00"/>
                </a:solidFill>
              </a:rPr>
              <a:t>HLS integration </a:t>
            </a:r>
            <a:r>
              <a:rPr lang="en-US" i="1" dirty="0"/>
              <a:t>&amp; </a:t>
            </a:r>
            <a:r>
              <a:rPr lang="en-US" i="1" dirty="0">
                <a:solidFill>
                  <a:srgbClr val="FF4A00"/>
                </a:solidFill>
              </a:rPr>
              <a:t>flexible interconnect </a:t>
            </a:r>
            <a:r>
              <a:rPr lang="en-US" i="1" dirty="0"/>
              <a:t>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6266" y="5042004"/>
            <a:ext cx="8719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1A5"/>
                </a:solidFill>
              </a:rPr>
              <a:t>Explore </a:t>
            </a:r>
            <a:r>
              <a:rPr lang="en-US" sz="2000" dirty="0">
                <a:solidFill>
                  <a:srgbClr val="FF4A00"/>
                </a:solidFill>
              </a:rPr>
              <a:t>reconfigurable aspects </a:t>
            </a:r>
            <a:r>
              <a:rPr lang="en-US" sz="2000" dirty="0">
                <a:solidFill>
                  <a:srgbClr val="0021A5"/>
                </a:solidFill>
              </a:rPr>
              <a:t>of Novo-G# interconnect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DSE* through simulation </a:t>
            </a:r>
            <a:r>
              <a:rPr lang="en-US" sz="2000" dirty="0">
                <a:solidFill>
                  <a:srgbClr val="0021A5"/>
                </a:solidFill>
              </a:rPr>
              <a:t>of Novo-G# VisualSim model</a:t>
            </a:r>
          </a:p>
          <a:p>
            <a:pPr marL="227013" lvl="1" indent="-227013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4A00"/>
                </a:solidFill>
              </a:rPr>
              <a:t>Rapid prototyping</a:t>
            </a:r>
            <a:r>
              <a:rPr lang="en-US" sz="2000" dirty="0">
                <a:solidFill>
                  <a:srgbClr val="0021A5"/>
                </a:solidFill>
              </a:rPr>
              <a:t> via multi-FPGA OpenCL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951466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39185" y="3992182"/>
            <a:ext cx="2381015" cy="1875218"/>
            <a:chOff x="3333985" y="1671687"/>
            <a:chExt cx="1669724" cy="1315026"/>
          </a:xfrm>
        </p:grpSpPr>
        <p:pic>
          <p:nvPicPr>
            <p:cNvPr id="27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3" r="19303"/>
            <a:stretch/>
          </p:blipFill>
          <p:spPr>
            <a:xfrm>
              <a:off x="3333985" y="1671687"/>
              <a:ext cx="1407221" cy="1207299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</p:pic>
        <p:pic>
          <p:nvPicPr>
            <p:cNvPr id="28" name="Picture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498" y="1774723"/>
              <a:ext cx="906805" cy="899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9" name="TextBox 7"/>
            <p:cNvSpPr txBox="1"/>
            <p:nvPr/>
          </p:nvSpPr>
          <p:spPr>
            <a:xfrm>
              <a:off x="3676091" y="2648159"/>
              <a:ext cx="1327618" cy="338554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  <a:alpha val="50000"/>
                  </a:schemeClr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Novo-G#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4350" y="2023353"/>
            <a:ext cx="1116182" cy="735535"/>
          </a:xfrm>
          <a:prstGeom prst="rect">
            <a:avLst/>
          </a:prstGeom>
        </p:spPr>
      </p:pic>
      <p:pic>
        <p:nvPicPr>
          <p:cNvPr id="10" name="Picture 9" descr="http://www.altera.com/products/ip/ampp/gidel/images/gidel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74" y="5791200"/>
            <a:ext cx="1192697" cy="33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887406" y="2957799"/>
            <a:ext cx="1027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HDL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50959" y="2266432"/>
            <a:ext cx="1322991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VisualSim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FF4A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(DSE)</a:t>
            </a:r>
          </a:p>
        </p:txBody>
      </p:sp>
      <p:cxnSp>
        <p:nvCxnSpPr>
          <p:cNvPr id="35" name="Curved Connector 34"/>
          <p:cNvCxnSpPr>
            <a:stCxn id="31" idx="0"/>
            <a:endCxn id="9" idx="0"/>
          </p:cNvCxnSpPr>
          <p:nvPr/>
        </p:nvCxnSpPr>
        <p:spPr bwMode="auto">
          <a:xfrm rot="5400000" flipH="1" flipV="1">
            <a:off x="6360909" y="1174900"/>
            <a:ext cx="243079" cy="1939986"/>
          </a:xfrm>
          <a:prstGeom prst="curvedConnector3">
            <a:avLst>
              <a:gd name="adj1" fmla="val 253051"/>
            </a:avLst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Curved Connector 46"/>
          <p:cNvCxnSpPr>
            <a:stCxn id="9" idx="2"/>
            <a:endCxn id="31" idx="2"/>
          </p:cNvCxnSpPr>
          <p:nvPr/>
        </p:nvCxnSpPr>
        <p:spPr bwMode="auto">
          <a:xfrm rot="5400000">
            <a:off x="6390122" y="1881221"/>
            <a:ext cx="184652" cy="1939986"/>
          </a:xfrm>
          <a:prstGeom prst="curvedConnector3">
            <a:avLst>
              <a:gd name="adj1" fmla="val 22380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>
            <a:stCxn id="9" idx="3"/>
            <a:endCxn id="15" idx="0"/>
          </p:cNvCxnSpPr>
          <p:nvPr/>
        </p:nvCxnSpPr>
        <p:spPr bwMode="auto">
          <a:xfrm>
            <a:off x="8010532" y="2391121"/>
            <a:ext cx="390797" cy="650660"/>
          </a:xfrm>
          <a:prstGeom prst="curvedConnector2">
            <a:avLst/>
          </a:prstGeom>
          <a:noFill/>
          <a:ln w="9525" cap="flat" cmpd="sng" algn="ctr">
            <a:solidFill>
              <a:srgbClr val="0021A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Up-Down Arrow 60"/>
          <p:cNvSpPr/>
          <p:nvPr/>
        </p:nvSpPr>
        <p:spPr bwMode="auto">
          <a:xfrm>
            <a:off x="7452441" y="2758888"/>
            <a:ext cx="129924" cy="1282320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2" name="Up-Down Arrow 61"/>
          <p:cNvSpPr/>
          <p:nvPr/>
        </p:nvSpPr>
        <p:spPr bwMode="auto">
          <a:xfrm>
            <a:off x="8334746" y="3491389"/>
            <a:ext cx="133163" cy="554896"/>
          </a:xfrm>
          <a:prstGeom prst="up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7" name="Arc 66"/>
          <p:cNvSpPr/>
          <p:nvPr/>
        </p:nvSpPr>
        <p:spPr bwMode="auto">
          <a:xfrm rot="19196576">
            <a:off x="4287506" y="2105827"/>
            <a:ext cx="777845" cy="776779"/>
          </a:xfrm>
          <a:prstGeom prst="arc">
            <a:avLst>
              <a:gd name="adj1" fmla="val 5337144"/>
              <a:gd name="adj2" fmla="val 0"/>
            </a:avLst>
          </a:prstGeom>
          <a:noFill/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726458" y="31975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Reconfigure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8896" y="17301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Design Entry</a:t>
            </a:r>
          </a:p>
        </p:txBody>
      </p:sp>
      <p:sp>
        <p:nvSpPr>
          <p:cNvPr id="32" name="TextBox 31"/>
          <p:cNvSpPr txBox="1"/>
          <p:nvPr/>
        </p:nvSpPr>
        <p:spPr>
          <a:xfrm rot="16200000">
            <a:off x="7120295" y="322656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0522" y="6172200"/>
            <a:ext cx="4481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*DSE: design-space exploration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0194" y="4583707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7194" y="1932449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8" name="Content Placeholder 28"/>
          <p:cNvSpPr txBox="1">
            <a:spLocks/>
          </p:cNvSpPr>
          <p:nvPr/>
        </p:nvSpPr>
        <p:spPr bwMode="auto">
          <a:xfrm>
            <a:off x="-228600" y="2400619"/>
            <a:ext cx="6289625" cy="179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5288" indent="0">
              <a:lnSpc>
                <a:spcPct val="120000"/>
              </a:lnSpc>
              <a:buFont typeface="Wingdings" pitchFamily="2" charset="2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Acceleration of large-scale RSC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apps on Novo-G# with: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Perf. estimation model for rapid DSE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HLS integration to reduce barrier-to-entry</a:t>
            </a:r>
          </a:p>
          <a:p>
            <a:pPr marL="739775" lvl="1">
              <a:spcBef>
                <a:spcPts val="300"/>
              </a:spcBef>
              <a:buClr>
                <a:srgbClr val="3B812F"/>
              </a:buClr>
            </a:pPr>
            <a:r>
              <a:rPr lang="en-US" sz="2000" dirty="0">
                <a:solidFill>
                  <a:schemeClr val="tx1"/>
                </a:solidFill>
              </a:rPr>
              <a:t>Framework to support reconfigurable networks</a:t>
            </a:r>
          </a:p>
        </p:txBody>
      </p:sp>
    </p:spTree>
    <p:extLst>
      <p:ext uri="{BB962C8B-B14F-4D97-AF65-F5344CB8AC3E}">
        <p14:creationId xmlns:p14="http://schemas.microsoft.com/office/powerpoint/2010/main" val="14652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  <p:bldP spid="22" grpId="0" animBg="1"/>
      <p:bldP spid="15" grpId="0"/>
      <p:bldP spid="31" grpId="0"/>
      <p:bldP spid="61" grpId="0" animBg="1"/>
      <p:bldP spid="62" grpId="0" animBg="1"/>
      <p:bldP spid="67" grpId="0" animBg="1"/>
      <p:bldP spid="68" grpId="0"/>
      <p:bldP spid="69" grpId="0"/>
      <p:bldP spid="32" grpId="0"/>
      <p:bldP spid="33" grpId="0"/>
      <p:bldP spid="36" grpId="0" animBg="1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116266" y="4724400"/>
            <a:ext cx="5855939" cy="1347836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P2: Reconfigurable Interconnects for Novo-G#</a:t>
            </a:r>
            <a:endParaRPr lang="en-US" sz="24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79344" y="1260475"/>
            <a:ext cx="5659816" cy="3158631"/>
          </a:xfrm>
        </p:spPr>
        <p:txBody>
          <a:bodyPr/>
          <a:lstStyle/>
          <a:p>
            <a:r>
              <a:rPr lang="en-US" sz="2000" dirty="0"/>
              <a:t>Novo-G# protocol stack now </a:t>
            </a:r>
            <a:r>
              <a:rPr lang="en-US" sz="2000" dirty="0">
                <a:solidFill>
                  <a:srgbClr val="FF4A00"/>
                </a:solidFill>
              </a:rPr>
              <a:t>supports multiple link-layer </a:t>
            </a:r>
            <a:r>
              <a:rPr lang="en-US" sz="2000" dirty="0" err="1">
                <a:solidFill>
                  <a:srgbClr val="FF4A00"/>
                </a:solidFill>
              </a:rPr>
              <a:t>prototcols</a:t>
            </a:r>
            <a:endParaRPr lang="en-US" sz="2000" dirty="0">
              <a:solidFill>
                <a:srgbClr val="FF4A00"/>
              </a:solidFill>
            </a:endParaRP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Interlaken, Custom, and Low-latency PHYs supported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OpenCL support </a:t>
            </a:r>
            <a:r>
              <a:rPr lang="en-US" sz="2000" dirty="0">
                <a:solidFill>
                  <a:srgbClr val="FF4A00"/>
                </a:solidFill>
              </a:rPr>
              <a:t>for productive </a:t>
            </a:r>
            <a:br>
              <a:rPr lang="en-US" sz="2000" dirty="0">
                <a:solidFill>
                  <a:srgbClr val="FF4A00"/>
                </a:solidFill>
              </a:rPr>
            </a:br>
            <a:r>
              <a:rPr lang="en-US" sz="2000" dirty="0">
                <a:solidFill>
                  <a:srgbClr val="FF4A00"/>
                </a:solidFill>
              </a:rPr>
              <a:t>multi-FPGA development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OpenCL BSP w/ channels + basic kernels</a:t>
            </a:r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Lessons learned for efficient inter-FPGA channel usage in OpenCL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CDB180-F93F-440A-8193-8CC66141873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984993"/>
              </p:ext>
            </p:extLst>
          </p:nvPr>
        </p:nvGraphicFramePr>
        <p:xfrm>
          <a:off x="5329413" y="1031857"/>
          <a:ext cx="3814587" cy="1465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6266" y="865007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43600" y="2590800"/>
            <a:ext cx="3138355" cy="3387561"/>
            <a:chOff x="5976682" y="2756677"/>
            <a:chExt cx="3138355" cy="3387561"/>
          </a:xfrm>
        </p:grpSpPr>
        <p:sp>
          <p:nvSpPr>
            <p:cNvPr id="8" name="TextBox 7"/>
            <p:cNvSpPr txBox="1"/>
            <p:nvPr/>
          </p:nvSpPr>
          <p:spPr>
            <a:xfrm>
              <a:off x="7010400" y="4310909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Inter-FPGA channel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5287" y="2756677"/>
              <a:ext cx="3109750" cy="155925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6684770" y="2871811"/>
              <a:ext cx="2306830" cy="13030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+mn-lt"/>
                </a:rPr>
                <a:t>ProceV</a:t>
              </a:r>
              <a:r>
                <a:rPr lang="en-US" sz="1600" dirty="0">
                  <a:latin typeface="+mn-lt"/>
                </a:rPr>
                <a:t> board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76682" y="4584983"/>
              <a:ext cx="3109750" cy="155925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6656165" y="4700117"/>
              <a:ext cx="2306830" cy="130302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+mn-lt"/>
                </a:rPr>
                <a:t>ProceV</a:t>
              </a:r>
              <a:r>
                <a:rPr lang="en-US" sz="1600" dirty="0">
                  <a:latin typeface="+mn-lt"/>
                </a:rPr>
                <a:t> board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8729949" y="4049096"/>
              <a:ext cx="0" cy="105630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118623" y="4495800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21" name="Content Placeholder 16"/>
          <p:cNvSpPr txBox="1">
            <a:spLocks/>
          </p:cNvSpPr>
          <p:nvPr/>
        </p:nvSpPr>
        <p:spPr bwMode="auto">
          <a:xfrm>
            <a:off x="79344" y="4959227"/>
            <a:ext cx="5892861" cy="141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Explore &amp; evaluate reconfigurable aspects of </a:t>
            </a:r>
            <a:r>
              <a:rPr lang="en-US" sz="2000" kern="0" dirty="0">
                <a:solidFill>
                  <a:srgbClr val="FF4A00"/>
                </a:solidFill>
              </a:rPr>
              <a:t>network topology </a:t>
            </a:r>
            <a:r>
              <a:rPr lang="en-US" sz="2000" kern="0" dirty="0"/>
              <a:t>and </a:t>
            </a:r>
            <a:r>
              <a:rPr lang="en-US" sz="2000" kern="0" dirty="0">
                <a:solidFill>
                  <a:srgbClr val="FF4A00"/>
                </a:solidFill>
              </a:rPr>
              <a:t>network behavior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Through simulation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4253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Graphic spid="5" grpId="0">
        <p:bldAsOne/>
      </p:bldGraphic>
      <p:bldP spid="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230082" y="4948526"/>
            <a:ext cx="6865518" cy="1099242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>
            <a:off x="-5602950" y="4591174"/>
            <a:ext cx="6322806" cy="140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6263" indent="-228600">
              <a:spcBef>
                <a:spcPts val="0"/>
              </a:spcBef>
              <a:tabLst>
                <a:tab pos="457200" algn="l"/>
              </a:tabLst>
            </a:pPr>
            <a:r>
              <a:rPr lang="en-US" sz="2000" kern="0" dirty="0" smtClean="0">
                <a:solidFill>
                  <a:srgbClr val="FF4A00"/>
                </a:solidFill>
                <a:latin typeface="Arial"/>
                <a:cs typeface="Arial"/>
              </a:rPr>
              <a:t>Design-space </a:t>
            </a:r>
            <a:r>
              <a:rPr lang="en-US" sz="2000" kern="0" dirty="0">
                <a:solidFill>
                  <a:srgbClr val="FF4A00"/>
                </a:solidFill>
                <a:latin typeface="Arial"/>
                <a:cs typeface="Arial"/>
              </a:rPr>
              <a:t>exploration </a:t>
            </a:r>
            <a:r>
              <a:rPr lang="en-US" sz="2000" dirty="0">
                <a:solidFill>
                  <a:srgbClr val="0021A5"/>
                </a:solidFill>
              </a:rPr>
              <a:t>using software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simulation &amp; Task-A testbeds</a:t>
            </a:r>
          </a:p>
          <a:p>
            <a:pPr marL="576263" indent="-231775">
              <a:spcBef>
                <a:spcPts val="0"/>
              </a:spcBef>
              <a:tabLst>
                <a:tab pos="457200" algn="l"/>
              </a:tabLst>
            </a:pPr>
            <a:r>
              <a:rPr lang="en-US" sz="2000" dirty="0">
                <a:solidFill>
                  <a:srgbClr val="0021A5"/>
                </a:solidFill>
              </a:rPr>
              <a:t>Develop </a:t>
            </a:r>
            <a:r>
              <a:rPr lang="en-US" sz="2000" kern="0" dirty="0">
                <a:solidFill>
                  <a:srgbClr val="FF4A00"/>
                </a:solidFill>
                <a:latin typeface="Arial"/>
                <a:cs typeface="Arial"/>
              </a:rPr>
              <a:t>CMC prototypes </a:t>
            </a:r>
            <a:r>
              <a:rPr lang="en-US" sz="2000" dirty="0">
                <a:solidFill>
                  <a:srgbClr val="0021A5"/>
                </a:solidFill>
              </a:rPr>
              <a:t>&amp; explore </a:t>
            </a:r>
            <a:br>
              <a:rPr lang="en-US" sz="2000" dirty="0">
                <a:solidFill>
                  <a:srgbClr val="0021A5"/>
                </a:solidFill>
              </a:rPr>
            </a:br>
            <a:r>
              <a:rPr lang="en-US" sz="2000" dirty="0">
                <a:solidFill>
                  <a:srgbClr val="0021A5"/>
                </a:solidFill>
              </a:rPr>
              <a:t>CMC processing capabilities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1057159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>
                <a:solidFill>
                  <a:srgbClr val="000000"/>
                </a:solidFill>
              </a:rPr>
              <a:t>Explore potential of </a:t>
            </a:r>
            <a:r>
              <a:rPr lang="en-US" sz="2000" i="1" kern="0" dirty="0">
                <a:solidFill>
                  <a:srgbClr val="FF4A00"/>
                </a:solidFill>
              </a:rPr>
              <a:t>custom logic layer </a:t>
            </a:r>
            <a:r>
              <a:rPr lang="en-US" sz="2000" kern="0" dirty="0">
                <a:solidFill>
                  <a:srgbClr val="000000"/>
                </a:solidFill>
              </a:rPr>
              <a:t>for HMC</a:t>
            </a:r>
          </a:p>
          <a:p>
            <a:pPr marL="228600" lvl="2" indent="-228600">
              <a:spcBef>
                <a:spcPts val="900"/>
              </a:spcBef>
              <a:buClr>
                <a:srgbClr val="CC9900"/>
              </a:buClr>
            </a:pPr>
            <a:r>
              <a:rPr lang="en-US" sz="1800" kern="0" dirty="0"/>
              <a:t>C-RAM* &amp; PIM</a:t>
            </a:r>
            <a:r>
              <a:rPr lang="en-US" sz="1800" kern="0" dirty="0" smtClean="0"/>
              <a:t>** (e.g., control &amp; SIMD in logic layer)</a:t>
            </a:r>
            <a:endParaRPr lang="en-US" dirty="0">
              <a:solidFill>
                <a:srgbClr val="FF530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143000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30" y="990600"/>
            <a:ext cx="2106670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2960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 **PIM: Processor in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812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04800" y="2412087"/>
            <a:ext cx="66563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Memory </a:t>
            </a:r>
            <a:r>
              <a:rPr lang="en-US" sz="1800" dirty="0"/>
              <a:t>accesses of </a:t>
            </a:r>
            <a:r>
              <a:rPr lang="en-US" sz="1800" i="1" kern="0" dirty="0">
                <a:solidFill>
                  <a:srgbClr val="FF4A00"/>
                </a:solidFill>
              </a:rPr>
              <a:t>data-intensive</a:t>
            </a:r>
            <a:r>
              <a:rPr lang="en-US" sz="1800" dirty="0"/>
              <a:t> </a:t>
            </a:r>
            <a:r>
              <a:rPr lang="en-US" sz="1800" dirty="0" smtClean="0"/>
              <a:t>applications </a:t>
            </a:r>
            <a:r>
              <a:rPr lang="en-US" sz="1800" dirty="0"/>
              <a:t>consumes considerable </a:t>
            </a:r>
            <a:r>
              <a:rPr lang="en-US" sz="1800" dirty="0" smtClean="0"/>
              <a:t>amount of </a:t>
            </a:r>
            <a:r>
              <a:rPr lang="en-US" sz="1800" i="1" kern="0" dirty="0">
                <a:solidFill>
                  <a:srgbClr val="FF4A00"/>
                </a:solidFill>
              </a:rPr>
              <a:t>time </a:t>
            </a:r>
            <a:r>
              <a:rPr lang="en-US" sz="1800" i="1" kern="0" dirty="0">
                <a:solidFill>
                  <a:srgbClr val="FF4A00"/>
                </a:solidFill>
              </a:rPr>
              <a:t>and </a:t>
            </a:r>
            <a:r>
              <a:rPr lang="en-US" sz="1800" i="1" kern="0" dirty="0">
                <a:solidFill>
                  <a:srgbClr val="FF4A00"/>
                </a:solidFill>
              </a:rPr>
              <a:t>energy</a:t>
            </a:r>
            <a:endParaRPr lang="en-US" sz="1800" i="1" kern="0" dirty="0">
              <a:solidFill>
                <a:srgbClr val="FF4A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 smtClean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 smtClean="0"/>
              <a:t>than </a:t>
            </a:r>
            <a:r>
              <a:rPr lang="en-US" sz="1800" dirty="0"/>
              <a:t>current </a:t>
            </a:r>
            <a:r>
              <a:rPr lang="en-US" sz="1800" dirty="0" smtClean="0"/>
              <a:t>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4636" y="3859731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301782" y="4308506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Develop test apps on </a:t>
            </a:r>
            <a:r>
              <a:rPr lang="en-US" sz="1800" i="1" kern="0" dirty="0">
                <a:solidFill>
                  <a:srgbClr val="FF4A00"/>
                </a:solidFill>
              </a:rPr>
              <a:t>FPGA-HMC platform </a:t>
            </a:r>
            <a:r>
              <a:rPr lang="en-US" sz="1800" dirty="0"/>
              <a:t>(e.g., </a:t>
            </a:r>
            <a:r>
              <a:rPr lang="en-US" sz="1800" dirty="0" smtClean="0"/>
              <a:t>Merlin board)</a:t>
            </a:r>
          </a:p>
          <a:p>
            <a:pPr marL="228600" indent="-228600">
              <a:spcBef>
                <a:spcPts val="0"/>
              </a:spcBef>
              <a:spcAft>
                <a:spcPts val="3600"/>
              </a:spcAft>
            </a:pPr>
            <a:r>
              <a:rPr lang="en-US" sz="1800" dirty="0" smtClean="0"/>
              <a:t>Enable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 smtClean="0"/>
              <a:t>on FPGA &amp; study HMC w/ test apps</a:t>
            </a:r>
            <a:endParaRPr lang="en-US" sz="1800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 smtClean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 smtClean="0"/>
              <a:t>than </a:t>
            </a:r>
            <a:r>
              <a:rPr lang="en-US" sz="1800" dirty="0"/>
              <a:t>current </a:t>
            </a:r>
            <a:r>
              <a:rPr lang="en-US" sz="1800" dirty="0" smtClean="0"/>
              <a:t>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91016" y="3810000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791015" y="4862257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4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4" grpId="0" animBg="1"/>
      <p:bldP spid="45" grpId="0"/>
      <p:bldP spid="47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572000" y="969240"/>
            <a:ext cx="4267200" cy="520508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2960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 **PIM: Processor in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28600" y="1400126"/>
            <a:ext cx="4267200" cy="258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Memory </a:t>
            </a:r>
            <a:r>
              <a:rPr lang="en-US" sz="1800" dirty="0"/>
              <a:t>accesses of </a:t>
            </a:r>
            <a:r>
              <a:rPr lang="en-US" sz="1800" i="1" kern="0" dirty="0">
                <a:solidFill>
                  <a:srgbClr val="FF4A00"/>
                </a:solidFill>
              </a:rPr>
              <a:t>data-intensive</a:t>
            </a:r>
            <a:r>
              <a:rPr lang="en-US" sz="1800" dirty="0"/>
              <a:t> </a:t>
            </a:r>
            <a:r>
              <a:rPr lang="en-US" sz="1800" dirty="0" smtClean="0"/>
              <a:t>applications </a:t>
            </a:r>
            <a:r>
              <a:rPr lang="en-US" sz="1800" dirty="0"/>
              <a:t>consumes considerable </a:t>
            </a:r>
            <a:r>
              <a:rPr lang="en-US" sz="1800" dirty="0" smtClean="0"/>
              <a:t>amount of </a:t>
            </a:r>
            <a:r>
              <a:rPr lang="en-US" sz="1800" i="1" kern="0" dirty="0">
                <a:solidFill>
                  <a:srgbClr val="FF4A00"/>
                </a:solidFill>
              </a:rPr>
              <a:t>time </a:t>
            </a:r>
            <a:r>
              <a:rPr lang="en-US" sz="1800" i="1" kern="0" dirty="0">
                <a:solidFill>
                  <a:srgbClr val="FF4A00"/>
                </a:solidFill>
              </a:rPr>
              <a:t>and </a:t>
            </a:r>
            <a:r>
              <a:rPr lang="en-US" sz="1800" i="1" kern="0" dirty="0">
                <a:solidFill>
                  <a:srgbClr val="FF4A00"/>
                </a:solidFill>
              </a:rPr>
              <a:t>energy</a:t>
            </a:r>
            <a:endParaRPr lang="en-US" sz="1800" i="1" kern="0" dirty="0">
              <a:solidFill>
                <a:srgbClr val="FF4A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 smtClean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 smtClean="0"/>
              <a:t>than </a:t>
            </a:r>
            <a:r>
              <a:rPr lang="en-US" sz="1800" dirty="0"/>
              <a:t>current </a:t>
            </a:r>
            <a:r>
              <a:rPr lang="en-US" sz="1800" dirty="0" smtClean="0"/>
              <a:t>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572000" y="1400127"/>
            <a:ext cx="4267200" cy="256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Develop test apps on </a:t>
            </a:r>
            <a:r>
              <a:rPr lang="en-US" sz="1800" i="1" kern="0" dirty="0">
                <a:solidFill>
                  <a:srgbClr val="FF4A00"/>
                </a:solidFill>
              </a:rPr>
              <a:t>FPGA-HMC platform </a:t>
            </a:r>
            <a:r>
              <a:rPr lang="en-US" sz="1800" dirty="0"/>
              <a:t>(e.g., </a:t>
            </a:r>
            <a:r>
              <a:rPr lang="en-US" sz="1800" dirty="0" smtClean="0"/>
              <a:t>Merlin board)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Enable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 smtClean="0"/>
              <a:t>on FPGA &amp; study HMC w/ test apps</a:t>
            </a:r>
            <a:endParaRPr lang="en-US" sz="1800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 smtClean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 smtClean="0"/>
              <a:t>than </a:t>
            </a:r>
            <a:r>
              <a:rPr lang="en-US" sz="1800" dirty="0"/>
              <a:t>current </a:t>
            </a:r>
            <a:r>
              <a:rPr lang="en-US" sz="1800" dirty="0" smtClean="0"/>
              <a:t>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4408" y="969239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4408" y="4853283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8600" y="5284170"/>
            <a:ext cx="426720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Enable support of tunable parameters of HMC (e.g., packet size, tag size)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0" y="5284170"/>
            <a:ext cx="426720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Study LPS-suggested CMC apps to define set of amenable operations in the logic layer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833" y="863025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3291" y="906471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2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7" grpId="0" animBg="1"/>
      <p:bldP spid="18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11359</TotalTime>
  <Words>1523</Words>
  <Application>Microsoft Office PowerPoint</Application>
  <PresentationFormat>On-screen Show (4:3)</PresentationFormat>
  <Paragraphs>277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宋体</vt:lpstr>
      <vt:lpstr>Arial</vt:lpstr>
      <vt:lpstr>Arial Narrow</vt:lpstr>
      <vt:lpstr>Book Antiqua</vt:lpstr>
      <vt:lpstr>DejaVu Sans</vt:lpstr>
      <vt:lpstr>Garamond</vt:lpstr>
      <vt:lpstr>Wingdings</vt:lpstr>
      <vt:lpstr>Edge</vt:lpstr>
      <vt:lpstr>F3-16: FPGA &amp; HMC  Tools &amp; Architectures for RSC</vt:lpstr>
      <vt:lpstr>Project Goals, Motivations, &amp; Challenges</vt:lpstr>
      <vt:lpstr>F3-16: Approach</vt:lpstr>
      <vt:lpstr>F3-16: Highlights</vt:lpstr>
      <vt:lpstr>P1: Multi-device Acceleration on POWER Arch. </vt:lpstr>
      <vt:lpstr>P2: Reconfigurable Interconnects for Novo-G#</vt:lpstr>
      <vt:lpstr>P2: Reconfigurable Interconnects for Novo-G#</vt:lpstr>
      <vt:lpstr>P3: Custom Memory Cube (CMC)</vt:lpstr>
      <vt:lpstr>P3: Custom Memory Cube (CMC)</vt:lpstr>
      <vt:lpstr>P4: CMS Endcap L-1 Muon Trigger </vt:lpstr>
      <vt:lpstr>P4: CMS Endcap L-1 Muon Trigger</vt:lpstr>
      <vt:lpstr>P4: CMS Endcap L-1 Muon Trigger </vt:lpstr>
      <vt:lpstr>F3-16: Conclusions</vt:lpstr>
      <vt:lpstr>Questions, Posters, &amp; Demos</vt:lpstr>
      <vt:lpstr>Outline</vt:lpstr>
      <vt:lpstr>REMINDER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Gongyu david wang</cp:lastModifiedBy>
  <cp:revision>1301</cp:revision>
  <dcterms:created xsi:type="dcterms:W3CDTF">2003-07-12T15:21:27Z</dcterms:created>
  <dcterms:modified xsi:type="dcterms:W3CDTF">2016-05-09T02:53:34Z</dcterms:modified>
  <cp:category/>
</cp:coreProperties>
</file>