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9"/>
  </p:notesMasterIdLst>
  <p:handoutMasterIdLst>
    <p:handoutMasterId r:id="rId30"/>
  </p:handoutMasterIdLst>
  <p:sldIdLst>
    <p:sldId id="275" r:id="rId2"/>
    <p:sldId id="280" r:id="rId3"/>
    <p:sldId id="267" r:id="rId4"/>
    <p:sldId id="269" r:id="rId5"/>
    <p:sldId id="268" r:id="rId6"/>
    <p:sldId id="294" r:id="rId7"/>
    <p:sldId id="270" r:id="rId8"/>
    <p:sldId id="271" r:id="rId9"/>
    <p:sldId id="276" r:id="rId10"/>
    <p:sldId id="297" r:id="rId11"/>
    <p:sldId id="279" r:id="rId12"/>
    <p:sldId id="260" r:id="rId13"/>
    <p:sldId id="261" r:id="rId14"/>
    <p:sldId id="291" r:id="rId15"/>
    <p:sldId id="292" r:id="rId16"/>
    <p:sldId id="264" r:id="rId17"/>
    <p:sldId id="281" r:id="rId18"/>
    <p:sldId id="293" r:id="rId19"/>
    <p:sldId id="288" r:id="rId20"/>
    <p:sldId id="287" r:id="rId21"/>
    <p:sldId id="284" r:id="rId22"/>
    <p:sldId id="296" r:id="rId23"/>
    <p:sldId id="285" r:id="rId24"/>
    <p:sldId id="286" r:id="rId25"/>
    <p:sldId id="289" r:id="rId26"/>
    <p:sldId id="290" r:id="rId27"/>
    <p:sldId id="298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3622" autoAdjust="0"/>
  </p:normalViewPr>
  <p:slideViewPr>
    <p:cSldViewPr>
      <p:cViewPr varScale="1">
        <p:scale>
          <a:sx n="105" d="100"/>
          <a:sy n="105" d="100"/>
        </p:scale>
        <p:origin x="1578" y="11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10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800" dirty="0" smtClean="0"/>
              <a:t>DRE </a:t>
            </a:r>
            <a:r>
              <a:rPr lang="en-US" sz="3800" dirty="0"/>
              <a:t>on Merlin Board 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4148254" y="3971925"/>
            <a:ext cx="43829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smtClean="0">
                <a:ea typeface="宋体" charset="-122"/>
              </a:rPr>
              <a:t>Gongyu Wang</a:t>
            </a:r>
            <a:endParaRPr lang="en-US" altLang="zh-CN" sz="2400" b="1" dirty="0" smtClean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 smtClean="0">
                <a:ea typeface="宋体" charset="-122"/>
              </a:rPr>
              <a:t>PhD candidate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Shefali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Gundecha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Riju</a:t>
            </a:r>
            <a:r>
              <a:rPr lang="en-US" altLang="zh-CN" sz="2000" b="1" dirty="0">
                <a:ea typeface="宋体" charset="-122"/>
              </a:rPr>
              <a:t> John Xavier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 smtClean="0">
                <a:ea typeface="宋体" charset="-122"/>
              </a:rPr>
              <a:t>M</a:t>
            </a:r>
            <a:r>
              <a:rPr lang="en-US" altLang="zh-CN" sz="1600" b="1" i="1" dirty="0">
                <a:ea typeface="宋体" charset="-122"/>
              </a:rPr>
              <a:t>S</a:t>
            </a:r>
            <a:r>
              <a:rPr lang="en-US" altLang="zh-CN" sz="1600" b="1" i="1" dirty="0" smtClean="0">
                <a:ea typeface="宋体" charset="-122"/>
              </a:rPr>
              <a:t> students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 smtClean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 smtClean="0">
              <a:solidFill>
                <a:srgbClr val="FF4A00"/>
              </a:solidFill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219825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CMC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Custom memory 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ube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DRE: Data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reordering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engine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245427" y="401829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</a:t>
            </a:r>
            <a:r>
              <a:rPr lang="en-US" altLang="zh-CN" sz="2000" b="1" dirty="0" smtClean="0">
                <a:ea typeface="宋体" pitchFamily="2" charset="-122"/>
              </a:rPr>
              <a:t>Alan George</a:t>
            </a:r>
            <a:endParaRPr lang="en-US" altLang="zh-CN" sz="2000" b="1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10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32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473116"/>
            <a:ext cx="8534400" cy="169218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Good news: </a:t>
            </a:r>
            <a:r>
              <a:rPr lang="en-US" dirty="0" smtClean="0"/>
              <a:t>performance </a:t>
            </a:r>
            <a:r>
              <a:rPr lang="en-US" dirty="0" smtClean="0"/>
              <a:t>with DRE better than without</a:t>
            </a:r>
          </a:p>
          <a:p>
            <a:pPr lvl="1"/>
            <a:r>
              <a:rPr lang="en-US" dirty="0" smtClean="0"/>
              <a:t>Needed characteristic </a:t>
            </a:r>
            <a:r>
              <a:rPr lang="en-US" dirty="0" smtClean="0"/>
              <a:t>of CMC research platform</a:t>
            </a:r>
          </a:p>
          <a:p>
            <a:r>
              <a:rPr lang="en-US" dirty="0" smtClean="0"/>
              <a:t>Design option 1 shows better performance than design option 3</a:t>
            </a:r>
            <a:endParaRPr lang="en-US" dirty="0" smtClean="0"/>
          </a:p>
          <a:p>
            <a:pPr lvl="1"/>
            <a:r>
              <a:rPr lang="en-US" dirty="0" smtClean="0"/>
              <a:t>As expected, option 1 access view buffer through cache but option 3 access view buffer on HMC directly (no caching)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1052736"/>
            <a:ext cx="6408712" cy="33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219200"/>
            <a:ext cx="8534400" cy="4911725"/>
          </a:xfrm>
        </p:spPr>
        <p:txBody>
          <a:bodyPr/>
          <a:lstStyle/>
          <a:p>
            <a:r>
              <a:rPr lang="en-US" dirty="0" smtClean="0"/>
              <a:t>DRE on Merlin board</a:t>
            </a:r>
          </a:p>
          <a:p>
            <a:pPr lvl="1"/>
            <a:r>
              <a:rPr lang="en-US" dirty="0" smtClean="0"/>
              <a:t>Design Option 3 implemented</a:t>
            </a:r>
          </a:p>
          <a:p>
            <a:pPr lvl="1"/>
            <a:r>
              <a:rPr lang="en-US" dirty="0" smtClean="0"/>
              <a:t>Functionality validated via page rank application </a:t>
            </a:r>
          </a:p>
          <a:p>
            <a:r>
              <a:rPr lang="en-US" dirty="0" smtClean="0"/>
              <a:t>Performance measurement</a:t>
            </a:r>
          </a:p>
          <a:p>
            <a:pPr lvl="1"/>
            <a:r>
              <a:rPr lang="en-US" dirty="0" smtClean="0"/>
              <a:t>Status of measurement methods</a:t>
            </a:r>
          </a:p>
          <a:p>
            <a:pPr lvl="1"/>
            <a:r>
              <a:rPr lang="en-US" dirty="0" smtClean="0"/>
              <a:t>GUPS and STREAM results</a:t>
            </a:r>
          </a:p>
          <a:p>
            <a:r>
              <a:rPr lang="en-US" dirty="0" smtClean="0"/>
              <a:t>Conclusions and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7504" y="2672916"/>
            <a:ext cx="468052" cy="50405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0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Measurements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160748"/>
            <a:ext cx="8534400" cy="509012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measurements for HMC accesses</a:t>
            </a:r>
          </a:p>
          <a:p>
            <a:pPr lvl="1"/>
            <a:r>
              <a:rPr lang="en-US" dirty="0"/>
              <a:t>Two measurement methods of latency/bandwidth</a:t>
            </a:r>
          </a:p>
          <a:p>
            <a:pPr lvl="2"/>
            <a:r>
              <a:rPr lang="en-US" dirty="0" smtClean="0"/>
              <a:t>CPU </a:t>
            </a:r>
            <a:r>
              <a:rPr lang="en-US" dirty="0"/>
              <a:t>measurement from view of host application</a:t>
            </a:r>
          </a:p>
          <a:p>
            <a:pPr lvl="2"/>
            <a:r>
              <a:rPr lang="en-US" dirty="0"/>
              <a:t>FPGA measurement using PERFMON logic of Convey </a:t>
            </a:r>
            <a:r>
              <a:rPr lang="en-US" dirty="0" smtClean="0"/>
              <a:t>PDK</a:t>
            </a:r>
          </a:p>
          <a:p>
            <a:pPr lvl="1"/>
            <a:r>
              <a:rPr lang="en-US" dirty="0" smtClean="0"/>
              <a:t>Two running modes</a:t>
            </a:r>
          </a:p>
          <a:p>
            <a:pPr lvl="2"/>
            <a:r>
              <a:rPr lang="en-US" dirty="0" smtClean="0"/>
              <a:t>Host only</a:t>
            </a:r>
          </a:p>
          <a:p>
            <a:pPr lvl="3"/>
            <a:r>
              <a:rPr lang="en-US" dirty="0" smtClean="0"/>
              <a:t>CPU code directly accessing HMC</a:t>
            </a:r>
          </a:p>
          <a:p>
            <a:pPr lvl="2"/>
            <a:r>
              <a:rPr lang="en-US" dirty="0" smtClean="0"/>
              <a:t>CMC</a:t>
            </a:r>
          </a:p>
          <a:p>
            <a:pPr lvl="3"/>
            <a:r>
              <a:rPr lang="en-US" dirty="0" smtClean="0"/>
              <a:t>CMC computation on FPGA accessing HMC in highly parallel fashion </a:t>
            </a:r>
          </a:p>
          <a:p>
            <a:r>
              <a:rPr lang="en-US" dirty="0" smtClean="0"/>
              <a:t>Support of measurement methods</a:t>
            </a:r>
          </a:p>
          <a:p>
            <a:pPr lvl="1"/>
            <a:r>
              <a:rPr lang="en-US" dirty="0" smtClean="0"/>
              <a:t>Both measurement methods work with CMC mode</a:t>
            </a:r>
          </a:p>
          <a:p>
            <a:pPr lvl="1"/>
            <a:r>
              <a:rPr lang="en-US" dirty="0" smtClean="0"/>
              <a:t>PERFMON does </a:t>
            </a:r>
            <a:r>
              <a:rPr lang="en-US" u="sng" dirty="0" smtClean="0"/>
              <a:t>not</a:t>
            </a:r>
            <a:r>
              <a:rPr lang="en-US" dirty="0" smtClean="0"/>
              <a:t> work with host-only mode</a:t>
            </a:r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PERMON Concept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09723" y="1534852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 rot="16200000">
            <a:off x="477950" y="2573779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949872" y="1615854"/>
            <a:ext cx="5880439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0" name="Straight Arrow Connector 13"/>
          <p:cNvCxnSpPr>
            <a:stCxn id="78" idx="2"/>
            <a:endCxn id="84" idx="1"/>
          </p:cNvCxnSpPr>
          <p:nvPr/>
        </p:nvCxnSpPr>
        <p:spPr bwMode="auto">
          <a:xfrm>
            <a:off x="1710644" y="2840479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8040314" y="1643709"/>
            <a:ext cx="798885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82" name="Elbow Connector 19"/>
          <p:cNvCxnSpPr>
            <a:stCxn id="85" idx="3"/>
          </p:cNvCxnSpPr>
          <p:nvPr/>
        </p:nvCxnSpPr>
        <p:spPr bwMode="auto">
          <a:xfrm flipV="1">
            <a:off x="7639915" y="2346111"/>
            <a:ext cx="400400" cy="269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Elbow Connector 19"/>
          <p:cNvCxnSpPr>
            <a:stCxn id="86" idx="3"/>
          </p:cNvCxnSpPr>
          <p:nvPr/>
        </p:nvCxnSpPr>
        <p:spPr bwMode="auto">
          <a:xfrm flipV="1">
            <a:off x="7639915" y="3299094"/>
            <a:ext cx="400399" cy="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2206714" y="1983229"/>
            <a:ext cx="333019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7361184" y="1963389"/>
            <a:ext cx="2787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361184" y="2913683"/>
            <a:ext cx="2787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853271" y="241264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853271" y="242201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853271" y="258379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853271" y="317196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853271" y="301018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58593" y="27122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707904" y="217231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sp>
        <p:nvSpPr>
          <p:cNvPr id="100" name="Rectangle 99"/>
          <p:cNvSpPr/>
          <p:nvPr/>
        </p:nvSpPr>
        <p:spPr bwMode="auto">
          <a:xfrm>
            <a:off x="4972713" y="1963389"/>
            <a:ext cx="2263583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1" name="Elbow Connector 19"/>
          <p:cNvCxnSpPr>
            <a:endCxn id="85" idx="1"/>
          </p:cNvCxnSpPr>
          <p:nvPr/>
        </p:nvCxnSpPr>
        <p:spPr bwMode="auto">
          <a:xfrm>
            <a:off x="7099358" y="2346111"/>
            <a:ext cx="261826" cy="2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Elbow Connector 19"/>
          <p:cNvCxnSpPr>
            <a:endCxn id="86" idx="1"/>
          </p:cNvCxnSpPr>
          <p:nvPr/>
        </p:nvCxnSpPr>
        <p:spPr bwMode="auto">
          <a:xfrm>
            <a:off x="7099358" y="3299094"/>
            <a:ext cx="261826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033094" y="268367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04" name="Elbow Connector 19"/>
          <p:cNvCxnSpPr>
            <a:endCxn id="90" idx="1"/>
          </p:cNvCxnSpPr>
          <p:nvPr/>
        </p:nvCxnSpPr>
        <p:spPr bwMode="auto">
          <a:xfrm>
            <a:off x="3612424" y="249821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5" name="Elbow Connector 19"/>
          <p:cNvCxnSpPr/>
          <p:nvPr/>
        </p:nvCxnSpPr>
        <p:spPr bwMode="auto">
          <a:xfrm>
            <a:off x="3612424" y="26599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6" name="Elbow Connector 19"/>
          <p:cNvCxnSpPr/>
          <p:nvPr/>
        </p:nvCxnSpPr>
        <p:spPr bwMode="auto">
          <a:xfrm>
            <a:off x="3614466" y="30717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7" name="Elbow Connector 19"/>
          <p:cNvCxnSpPr/>
          <p:nvPr/>
        </p:nvCxnSpPr>
        <p:spPr bwMode="auto">
          <a:xfrm>
            <a:off x="3614466" y="324662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152400" y="1464645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855965" y="215733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 bwMode="auto">
          <a:xfrm>
            <a:off x="2779074" y="241027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779074" y="241964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779074" y="258142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2779074" y="316959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779074" y="300781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84396" y="270987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16" name="Elbow Connector 19"/>
          <p:cNvCxnSpPr/>
          <p:nvPr/>
        </p:nvCxnSpPr>
        <p:spPr bwMode="auto">
          <a:xfrm>
            <a:off x="2542223" y="247901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7" name="Elbow Connector 19"/>
          <p:cNvCxnSpPr/>
          <p:nvPr/>
        </p:nvCxnSpPr>
        <p:spPr bwMode="auto">
          <a:xfrm>
            <a:off x="2542223" y="264079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2544265" y="305255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9" name="Elbow Connector 19"/>
          <p:cNvCxnSpPr/>
          <p:nvPr/>
        </p:nvCxnSpPr>
        <p:spPr bwMode="auto">
          <a:xfrm>
            <a:off x="2544265" y="322742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152400" y="1864960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143" name="Straight Arrow Connector 142"/>
          <p:cNvCxnSpPr>
            <a:stCxn id="142" idx="3"/>
          </p:cNvCxnSpPr>
          <p:nvPr/>
        </p:nvCxnSpPr>
        <p:spPr bwMode="auto">
          <a:xfrm>
            <a:off x="692603" y="2230482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152400" y="2889999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152400" y="3322715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146" name="Straight Arrow Connector 145"/>
          <p:cNvCxnSpPr>
            <a:stCxn id="145" idx="3"/>
          </p:cNvCxnSpPr>
          <p:nvPr/>
        </p:nvCxnSpPr>
        <p:spPr bwMode="auto">
          <a:xfrm>
            <a:off x="692603" y="3609884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7" name="Straight Arrow Connector 146"/>
          <p:cNvCxnSpPr>
            <a:stCxn id="142" idx="2"/>
          </p:cNvCxnSpPr>
          <p:nvPr/>
        </p:nvCxnSpPr>
        <p:spPr bwMode="auto">
          <a:xfrm>
            <a:off x="422502" y="2596004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8" name="Straight Arrow Connector 147"/>
          <p:cNvCxnSpPr>
            <a:endCxn id="145" idx="0"/>
          </p:cNvCxnSpPr>
          <p:nvPr/>
        </p:nvCxnSpPr>
        <p:spPr bwMode="auto">
          <a:xfrm>
            <a:off x="422502" y="3108540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1" name="Rectangle 150"/>
          <p:cNvSpPr/>
          <p:nvPr/>
        </p:nvSpPr>
        <p:spPr bwMode="auto">
          <a:xfrm>
            <a:off x="6804248" y="2022453"/>
            <a:ext cx="295110" cy="15874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Virtual MCs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04048" y="1698417"/>
            <a:ext cx="223224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Switch logic</a:t>
            </a:r>
            <a:endParaRPr lang="en-US" sz="1400" dirty="0"/>
          </a:p>
        </p:txBody>
      </p:sp>
      <p:cxnSp>
        <p:nvCxnSpPr>
          <p:cNvPr id="88" name="Elbow Connector 19"/>
          <p:cNvCxnSpPr/>
          <p:nvPr/>
        </p:nvCxnSpPr>
        <p:spPr bwMode="auto">
          <a:xfrm>
            <a:off x="2539733" y="2117111"/>
            <a:ext cx="4260469" cy="1701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Elbow Connector 19"/>
          <p:cNvCxnSpPr/>
          <p:nvPr/>
        </p:nvCxnSpPr>
        <p:spPr bwMode="auto">
          <a:xfrm>
            <a:off x="2539733" y="3537921"/>
            <a:ext cx="4260469" cy="4156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9" name="Rectangle 158"/>
          <p:cNvSpPr/>
          <p:nvPr/>
        </p:nvSpPr>
        <p:spPr bwMode="auto">
          <a:xfrm>
            <a:off x="5974541" y="2285044"/>
            <a:ext cx="276202" cy="5406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xb_rs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328084" y="2310485"/>
            <a:ext cx="276202" cy="1084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Crossbar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6" name="Elbow Connector 19"/>
          <p:cNvCxnSpPr>
            <a:stCxn id="90" idx="3"/>
          </p:cNvCxnSpPr>
          <p:nvPr/>
        </p:nvCxnSpPr>
        <p:spPr bwMode="auto">
          <a:xfrm flipV="1">
            <a:off x="4688070" y="2493213"/>
            <a:ext cx="647572" cy="500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>
            <a:stCxn id="91" idx="3"/>
          </p:cNvCxnSpPr>
          <p:nvPr/>
        </p:nvCxnSpPr>
        <p:spPr bwMode="auto">
          <a:xfrm flipV="1">
            <a:off x="4688070" y="2657622"/>
            <a:ext cx="647572" cy="23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8" name="Elbow Connector 19"/>
          <p:cNvCxnSpPr>
            <a:stCxn id="93" idx="3"/>
          </p:cNvCxnSpPr>
          <p:nvPr/>
        </p:nvCxnSpPr>
        <p:spPr bwMode="auto">
          <a:xfrm>
            <a:off x="4686709" y="3087724"/>
            <a:ext cx="643981" cy="12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Elbow Connector 19"/>
          <p:cNvCxnSpPr/>
          <p:nvPr/>
        </p:nvCxnSpPr>
        <p:spPr bwMode="auto">
          <a:xfrm flipV="1">
            <a:off x="4675484" y="3236667"/>
            <a:ext cx="652599" cy="2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9" name="Elbow Connector 19"/>
          <p:cNvCxnSpPr/>
          <p:nvPr/>
        </p:nvCxnSpPr>
        <p:spPr bwMode="auto">
          <a:xfrm>
            <a:off x="6255783" y="2742533"/>
            <a:ext cx="548465" cy="16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753174" y="241408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77" name="TextBox 176"/>
          <p:cNvSpPr txBox="1"/>
          <p:nvPr/>
        </p:nvSpPr>
        <p:spPr>
          <a:xfrm>
            <a:off x="5753174" y="2976916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78" name="Elbow Connector 19"/>
          <p:cNvCxnSpPr/>
          <p:nvPr/>
        </p:nvCxnSpPr>
        <p:spPr bwMode="auto">
          <a:xfrm>
            <a:off x="6248618" y="2391455"/>
            <a:ext cx="55563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9" name="Elbow Connector 19"/>
          <p:cNvCxnSpPr/>
          <p:nvPr/>
        </p:nvCxnSpPr>
        <p:spPr bwMode="auto">
          <a:xfrm>
            <a:off x="6255783" y="3309341"/>
            <a:ext cx="544419" cy="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0" name="TextBox 179"/>
          <p:cNvSpPr txBox="1"/>
          <p:nvPr/>
        </p:nvSpPr>
        <p:spPr>
          <a:xfrm>
            <a:off x="6491979" y="29849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6496931" y="2410423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82" name="Content Placeholder 2"/>
          <p:cNvSpPr>
            <a:spLocks noGrp="1"/>
          </p:cNvSpPr>
          <p:nvPr>
            <p:ph idx="1"/>
          </p:nvPr>
        </p:nvSpPr>
        <p:spPr>
          <a:xfrm>
            <a:off x="304800" y="4059902"/>
            <a:ext cx="8534400" cy="21909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PERFMON logic is located in core logic </a:t>
            </a:r>
          </a:p>
          <a:p>
            <a:pPr lvl="1"/>
            <a:r>
              <a:rPr lang="en-US" dirty="0" smtClean="0"/>
              <a:t>Not measuring direct HMC accesses that originated from host (through the blue lines)</a:t>
            </a:r>
          </a:p>
          <a:p>
            <a:r>
              <a:rPr lang="en-US" dirty="0"/>
              <a:t>Custom PERFMON logic need </a:t>
            </a:r>
            <a:r>
              <a:rPr lang="en-US" dirty="0" smtClean="0"/>
              <a:t>to be </a:t>
            </a:r>
            <a:r>
              <a:rPr lang="en-US" dirty="0"/>
              <a:t>built </a:t>
            </a:r>
            <a:r>
              <a:rPr lang="en-US" dirty="0" smtClean="0"/>
              <a:t>to support</a:t>
            </a:r>
          </a:p>
          <a:p>
            <a:pPr lvl="1"/>
            <a:r>
              <a:rPr lang="en-US" dirty="0" smtClean="0"/>
              <a:t>FPGA measurement in host-only mode</a:t>
            </a:r>
            <a:endParaRPr lang="en-US" u="sng" dirty="0" smtClean="0"/>
          </a:p>
          <a:p>
            <a:pPr lvl="1"/>
            <a:r>
              <a:rPr lang="en-US" dirty="0" smtClean="0"/>
              <a:t>Closer-to-HMCC measurement for either mode</a:t>
            </a:r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120" name="Elbow Connector 19"/>
          <p:cNvCxnSpPr/>
          <p:nvPr/>
        </p:nvCxnSpPr>
        <p:spPr bwMode="auto">
          <a:xfrm>
            <a:off x="6255783" y="2970713"/>
            <a:ext cx="550013" cy="18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5972416" y="2861014"/>
            <a:ext cx="276202" cy="5406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xb_rq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2" name="Elbow Connector 19"/>
          <p:cNvCxnSpPr/>
          <p:nvPr/>
        </p:nvCxnSpPr>
        <p:spPr bwMode="auto">
          <a:xfrm flipV="1">
            <a:off x="5609326" y="2391959"/>
            <a:ext cx="363090" cy="7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3" name="Elbow Connector 19"/>
          <p:cNvCxnSpPr/>
          <p:nvPr/>
        </p:nvCxnSpPr>
        <p:spPr bwMode="auto">
          <a:xfrm>
            <a:off x="5604286" y="2732306"/>
            <a:ext cx="370255" cy="233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4" name="Elbow Connector 19"/>
          <p:cNvCxnSpPr/>
          <p:nvPr/>
        </p:nvCxnSpPr>
        <p:spPr bwMode="auto">
          <a:xfrm>
            <a:off x="5635497" y="3316114"/>
            <a:ext cx="336918" cy="17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5" name="Elbow Connector 19"/>
          <p:cNvCxnSpPr/>
          <p:nvPr/>
        </p:nvCxnSpPr>
        <p:spPr bwMode="auto">
          <a:xfrm flipV="1">
            <a:off x="5608332" y="2967677"/>
            <a:ext cx="368228" cy="9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Oval 73"/>
          <p:cNvSpPr/>
          <p:nvPr/>
        </p:nvSpPr>
        <p:spPr>
          <a:xfrm>
            <a:off x="4860032" y="2281458"/>
            <a:ext cx="329981" cy="1145151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362872" y="2281458"/>
            <a:ext cx="329981" cy="1145151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112060" y="1374381"/>
            <a:ext cx="8578" cy="97173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>
          <a:xfrm flipV="1">
            <a:off x="6628624" y="1374381"/>
            <a:ext cx="7798" cy="97173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  <a:tailEnd type="triangle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4608005" y="1102608"/>
            <a:ext cx="164061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err="1"/>
              <a:t>P</a:t>
            </a:r>
            <a:r>
              <a:rPr lang="en-US" sz="1400" dirty="0" err="1" smtClean="0"/>
              <a:t>ers_PERFMON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356631" y="1102608"/>
            <a:ext cx="164061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MC_PERFMON</a:t>
            </a:r>
            <a:endParaRPr lang="en-US" sz="1400" dirty="0"/>
          </a:p>
        </p:txBody>
      </p:sp>
      <p:pic>
        <p:nvPicPr>
          <p:cNvPr id="1026" name="Picture 2" descr="http://2.bp.blogspot.com/-e8KT15kSg5Y/TvSmHwnqJRI/AAAAAAAAATk/FsLQEBpWn04/s72-c/3753421-old-wanted-paper-with-a-question-mark-on-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14" y="544522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8" y="4273934"/>
            <a:ext cx="3816424" cy="1856992"/>
          </a:xfrm>
        </p:spPr>
        <p:txBody>
          <a:bodyPr/>
          <a:lstStyle/>
          <a:p>
            <a:r>
              <a:rPr lang="en-US" dirty="0" smtClean="0"/>
              <a:t>PERFMON output average latencies</a:t>
            </a:r>
          </a:p>
          <a:p>
            <a:r>
              <a:rPr lang="en-US" dirty="0" smtClean="0"/>
              <a:t>Results consistent with GUPS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" y="980728"/>
            <a:ext cx="4951276" cy="3140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916" y="3774380"/>
            <a:ext cx="5328084" cy="30836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2524" y="967859"/>
            <a:ext cx="4191476" cy="265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Log(GUPS) on FPGA shows orders of magnitude perf. gain</a:t>
            </a:r>
          </a:p>
          <a:p>
            <a:r>
              <a:rPr lang="en-US" kern="0" dirty="0" smtClean="0"/>
              <a:t>CMC shows speedup if host-only is baseline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71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12" y="4144388"/>
            <a:ext cx="4355976" cy="21289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PERFMON </a:t>
            </a:r>
            <a:r>
              <a:rPr lang="en-US" dirty="0" smtClean="0"/>
              <a:t>outputs </a:t>
            </a:r>
            <a:r>
              <a:rPr lang="en-US" dirty="0"/>
              <a:t>average latencies</a:t>
            </a:r>
          </a:p>
          <a:p>
            <a:r>
              <a:rPr lang="en-US" dirty="0"/>
              <a:t>Results </a:t>
            </a:r>
            <a:r>
              <a:rPr lang="en-US" dirty="0" smtClean="0"/>
              <a:t>show nearly constant difference between </a:t>
            </a:r>
            <a:r>
              <a:rPr lang="en-US" dirty="0" err="1" smtClean="0"/>
              <a:t>Pers</a:t>
            </a:r>
            <a:r>
              <a:rPr lang="en-US" dirty="0" smtClean="0"/>
              <a:t> &amp; MC PERFMON measurements</a:t>
            </a:r>
          </a:p>
          <a:p>
            <a:r>
              <a:rPr lang="en-US" dirty="0" smtClean="0"/>
              <a:t>It is possible to separate clock counts for each STREAM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618002"/>
            <a:ext cx="4802880" cy="3239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2" y="872717"/>
            <a:ext cx="4869184" cy="297688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872717"/>
            <a:ext cx="4283968" cy="25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HT </a:t>
            </a:r>
            <a:r>
              <a:rPr lang="en-US" kern="0" dirty="0" smtClean="0"/>
              <a:t>performance </a:t>
            </a:r>
            <a:r>
              <a:rPr lang="en-US" kern="0" dirty="0"/>
              <a:t>number seems low</a:t>
            </a:r>
            <a:endParaRPr lang="en-US" kern="0" dirty="0" smtClean="0"/>
          </a:p>
          <a:p>
            <a:r>
              <a:rPr lang="en-US" kern="0" dirty="0" smtClean="0"/>
              <a:t>Order of magnitude perf. gain of HT over host-only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271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PERFMON Results Need Validation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fr-FR" sz="1200" dirty="0"/>
              <a:t>**MC Interface**</a:t>
            </a:r>
          </a:p>
          <a:p>
            <a:pPr marL="0" indent="0">
              <a:buNone/>
            </a:pPr>
            <a:r>
              <a:rPr lang="fr-FR" sz="1200" dirty="0"/>
              <a:t> Interface     </a:t>
            </a:r>
            <a:r>
              <a:rPr lang="fr-FR" sz="1200" dirty="0" err="1"/>
              <a:t>Load</a:t>
            </a:r>
            <a:r>
              <a:rPr lang="fr-FR" sz="1200" dirty="0"/>
              <a:t> Cycles   Stores Cycles        </a:t>
            </a:r>
            <a:r>
              <a:rPr lang="fr-FR" sz="1200" dirty="0" err="1"/>
              <a:t>Stall</a:t>
            </a:r>
            <a:r>
              <a:rPr lang="fr-FR" sz="1200" dirty="0"/>
              <a:t> RQ        </a:t>
            </a:r>
            <a:r>
              <a:rPr lang="fr-FR" sz="1200" dirty="0" err="1"/>
              <a:t>Stall</a:t>
            </a:r>
            <a:r>
              <a:rPr lang="fr-FR" sz="1200" dirty="0"/>
              <a:t> RS      Read Trans     Write Trans    Atomic Trans</a:t>
            </a:r>
          </a:p>
          <a:p>
            <a:pPr marL="0" indent="0">
              <a:buNone/>
            </a:pPr>
            <a:r>
              <a:rPr lang="fr-FR" sz="1200" dirty="0"/>
              <a:t>---------- --------------- --------------- --------------- --------------- --------------- --------------- ---------------</a:t>
            </a:r>
          </a:p>
          <a:p>
            <a:pPr marL="0" indent="0">
              <a:buNone/>
            </a:pPr>
            <a:r>
              <a:rPr lang="fr-FR" sz="1200" dirty="0"/>
              <a:t>port00              508213          337144               0               0          507065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port01              508761          337144               0               0          507613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port02               10094             288               0               0            8946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port03               10377             288               0               0            9229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port04                6908             288               0               0            6908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port05                7226             288               0               0            7226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port06              505597          337144               0               0          505597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port07              505904          337144               0               0          505904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port08              508306          336972               0               0          508306          336972               0</a:t>
            </a:r>
          </a:p>
          <a:p>
            <a:pPr marL="0" indent="0">
              <a:buNone/>
            </a:pPr>
            <a:r>
              <a:rPr lang="fr-FR" sz="1200" dirty="0"/>
              <a:t>port09              509058          336972               0               0          509058          336972               0</a:t>
            </a:r>
          </a:p>
          <a:p>
            <a:pPr marL="0" indent="0">
              <a:buNone/>
            </a:pPr>
            <a:r>
              <a:rPr lang="fr-FR" sz="1200" dirty="0"/>
              <a:t>port10               10155             280               0               0           10155             280               0</a:t>
            </a:r>
          </a:p>
          <a:p>
            <a:pPr marL="0" indent="0">
              <a:buNone/>
            </a:pPr>
            <a:r>
              <a:rPr lang="fr-FR" sz="1200" dirty="0"/>
              <a:t>port11               10162             280               0               0           10162             280               0</a:t>
            </a:r>
          </a:p>
          <a:p>
            <a:pPr marL="0" indent="0">
              <a:buNone/>
            </a:pPr>
            <a:r>
              <a:rPr lang="fr-FR" sz="1200" dirty="0"/>
              <a:t>port12                5996             244               0               0            5996             244               0</a:t>
            </a:r>
          </a:p>
          <a:p>
            <a:pPr marL="0" indent="0">
              <a:buNone/>
            </a:pPr>
            <a:r>
              <a:rPr lang="fr-FR" sz="1200" dirty="0"/>
              <a:t>port13                6912             244               0               0            6912             244               0</a:t>
            </a:r>
          </a:p>
          <a:p>
            <a:pPr marL="0" indent="0">
              <a:buNone/>
            </a:pPr>
            <a:r>
              <a:rPr lang="fr-FR" sz="1200" dirty="0"/>
              <a:t>port14              505568          336936               0               0          505568          336936               0</a:t>
            </a:r>
          </a:p>
          <a:p>
            <a:pPr marL="0" indent="0">
              <a:buNone/>
            </a:pPr>
            <a:r>
              <a:rPr lang="fr-FR" sz="1200" dirty="0"/>
              <a:t>port15              505403          336936               0               0          505403          336936               0</a:t>
            </a:r>
          </a:p>
          <a:p>
            <a:pPr marL="0" indent="0">
              <a:buNone/>
            </a:pPr>
            <a:r>
              <a:rPr lang="fr-FR" sz="1200" dirty="0"/>
              <a:t>========== =============== =============== =============== =============== =============== </a:t>
            </a:r>
            <a:r>
              <a:rPr lang="fr-FR" sz="1200" dirty="0" smtClean="0"/>
              <a:t>TOTAL</a:t>
            </a:r>
            <a:r>
              <a:rPr lang="fr-FR" sz="1200" dirty="0"/>
              <a:t>              4124640         2698592               0               0         4120048         2698592               0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17059"/>
            <a:ext cx="3493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 with 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Size = 2^16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4248" y="2276872"/>
            <a:ext cx="27131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Imbalanced load/store distribution among ports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219200"/>
            <a:ext cx="8534400" cy="4911725"/>
          </a:xfrm>
        </p:spPr>
        <p:txBody>
          <a:bodyPr/>
          <a:lstStyle/>
          <a:p>
            <a:r>
              <a:rPr lang="en-US" dirty="0" smtClean="0"/>
              <a:t>DRE on Merlin board</a:t>
            </a:r>
          </a:p>
          <a:p>
            <a:pPr lvl="1"/>
            <a:r>
              <a:rPr lang="en-US" dirty="0" smtClean="0"/>
              <a:t>Design Option 3 implemented</a:t>
            </a:r>
          </a:p>
          <a:p>
            <a:pPr lvl="1"/>
            <a:r>
              <a:rPr lang="en-US" dirty="0" smtClean="0"/>
              <a:t>Functionality validated via page rank application </a:t>
            </a:r>
          </a:p>
          <a:p>
            <a:r>
              <a:rPr lang="en-US" dirty="0" smtClean="0"/>
              <a:t>Performance monitoring (PERFMON) logic</a:t>
            </a:r>
          </a:p>
          <a:p>
            <a:pPr lvl="1"/>
            <a:r>
              <a:rPr lang="en-US" dirty="0" smtClean="0"/>
              <a:t>GUPS and STREAM results</a:t>
            </a:r>
          </a:p>
          <a:p>
            <a:r>
              <a:rPr lang="en-US" dirty="0" smtClean="0"/>
              <a:t>Conclusions and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84330" y="3609020"/>
            <a:ext cx="468052" cy="50405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Host-only mode can serve as baseline of CMC</a:t>
            </a:r>
          </a:p>
          <a:p>
            <a:r>
              <a:rPr lang="en-US" dirty="0" smtClean="0"/>
              <a:t>DRE is implemented on Merlin board using HT</a:t>
            </a:r>
          </a:p>
          <a:p>
            <a:pPr lvl="1"/>
            <a:r>
              <a:rPr lang="en-US" dirty="0" smtClean="0"/>
              <a:t>Design option </a:t>
            </a:r>
            <a:r>
              <a:rPr lang="en-US" dirty="0" smtClean="0"/>
              <a:t>1 &amp; 3 </a:t>
            </a:r>
            <a:r>
              <a:rPr lang="en-US" dirty="0" smtClean="0"/>
              <a:t>shows low raw performance</a:t>
            </a:r>
          </a:p>
          <a:p>
            <a:pPr lvl="1"/>
            <a:r>
              <a:rPr lang="en-US" dirty="0" smtClean="0"/>
              <a:t>Speedup when compared to baseline (host-only)</a:t>
            </a:r>
          </a:p>
          <a:p>
            <a:r>
              <a:rPr lang="en-US" dirty="0" smtClean="0"/>
              <a:t>Two performance measurement methods</a:t>
            </a:r>
          </a:p>
          <a:p>
            <a:pPr lvl="1"/>
            <a:r>
              <a:rPr lang="en-US" dirty="0" smtClean="0"/>
              <a:t>CPU and FPGA measurements</a:t>
            </a:r>
          </a:p>
          <a:p>
            <a:pPr lvl="1"/>
            <a:r>
              <a:rPr lang="en-US" dirty="0" smtClean="0"/>
              <a:t>Both works for CMC mode</a:t>
            </a:r>
          </a:p>
          <a:p>
            <a:pPr lvl="1"/>
            <a:r>
              <a:rPr lang="en-US" dirty="0" smtClean="0"/>
              <a:t>Only CPU measurement works for host-only mode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58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4911725"/>
          </a:xfrm>
        </p:spPr>
        <p:txBody>
          <a:bodyPr/>
          <a:lstStyle/>
          <a:p>
            <a:r>
              <a:rPr lang="en-US" dirty="0"/>
              <a:t>Investigating design option 5 &amp; 4</a:t>
            </a:r>
          </a:p>
          <a:p>
            <a:pPr lvl="1"/>
            <a:r>
              <a:rPr lang="en-US" dirty="0"/>
              <a:t>Reading Convey infrastructure HDL code to find out how to enable design option 5 and then 4</a:t>
            </a:r>
          </a:p>
          <a:p>
            <a:pPr lvl="1"/>
            <a:r>
              <a:rPr lang="en-US" dirty="0"/>
              <a:t>Glen </a:t>
            </a:r>
            <a:r>
              <a:rPr lang="en-US" dirty="0" smtClean="0"/>
              <a:t>confirmed </a:t>
            </a:r>
            <a:r>
              <a:rPr lang="en-US" dirty="0"/>
              <a:t>that both options should be possible but may require much </a:t>
            </a:r>
            <a:r>
              <a:rPr lang="en-US" dirty="0" smtClean="0"/>
              <a:t>effort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Validation of STREAM results &amp; PERFMON logic</a:t>
            </a:r>
          </a:p>
          <a:p>
            <a:pPr lvl="1"/>
            <a:r>
              <a:rPr lang="en-US" dirty="0" smtClean="0"/>
              <a:t>In progress with help from Glen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Enable PERFMON with DRE design</a:t>
            </a:r>
          </a:p>
          <a:p>
            <a:pPr lvl="1"/>
            <a:r>
              <a:rPr lang="en-US" dirty="0" smtClean="0"/>
              <a:t>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96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219200"/>
            <a:ext cx="8280920" cy="4911725"/>
          </a:xfrm>
        </p:spPr>
        <p:txBody>
          <a:bodyPr/>
          <a:lstStyle/>
          <a:p>
            <a:r>
              <a:rPr lang="en-US" dirty="0" smtClean="0"/>
              <a:t>DRE on Merlin board</a:t>
            </a:r>
          </a:p>
          <a:p>
            <a:pPr lvl="1"/>
            <a:r>
              <a:rPr lang="en-US" dirty="0" smtClean="0"/>
              <a:t>Finished d</a:t>
            </a:r>
            <a:r>
              <a:rPr lang="en-US" dirty="0" smtClean="0"/>
              <a:t>esign option 1 &amp; 3 implementations</a:t>
            </a:r>
            <a:endParaRPr lang="en-US" dirty="0" smtClean="0"/>
          </a:p>
          <a:p>
            <a:pPr lvl="1"/>
            <a:r>
              <a:rPr lang="en-US" dirty="0" smtClean="0"/>
              <a:t>Page </a:t>
            </a:r>
            <a:r>
              <a:rPr lang="en-US" dirty="0" smtClean="0"/>
              <a:t>rank </a:t>
            </a:r>
            <a:r>
              <a:rPr lang="en-US" dirty="0" smtClean="0"/>
              <a:t>application performance</a:t>
            </a:r>
          </a:p>
          <a:p>
            <a:r>
              <a:rPr lang="en-US" dirty="0" smtClean="0"/>
              <a:t>Performance monitoring (PERFMON) logic</a:t>
            </a:r>
          </a:p>
          <a:p>
            <a:pPr lvl="1"/>
            <a:r>
              <a:rPr lang="en-US" dirty="0" smtClean="0"/>
              <a:t>GUPS </a:t>
            </a:r>
            <a:r>
              <a:rPr lang="en-US" dirty="0" smtClean="0"/>
              <a:t>and STREAM results</a:t>
            </a:r>
          </a:p>
          <a:p>
            <a:r>
              <a:rPr lang="en-US" dirty="0" smtClean="0"/>
              <a:t>Conclusions and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7504" y="1268760"/>
            <a:ext cx="468052" cy="50405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3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DRE</a:t>
            </a:r>
            <a:endParaRPr lang="en-US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DRE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Should at least test DRE’s drain command w/ another DRE app.</a:t>
            </a:r>
          </a:p>
          <a:p>
            <a:pPr lvl="1"/>
            <a:r>
              <a:rPr lang="en-US" dirty="0" smtClean="0"/>
              <a:t>Optimization </a:t>
            </a:r>
            <a:r>
              <a:rPr lang="en-US" dirty="0"/>
              <a:t>of DRE </a:t>
            </a:r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Unroll loop in host code to better utilize multiple DREs</a:t>
            </a:r>
          </a:p>
          <a:p>
            <a:pPr lvl="2"/>
            <a:r>
              <a:rPr lang="en-US" dirty="0" smtClean="0"/>
              <a:t>Move computation to </a:t>
            </a:r>
            <a:r>
              <a:rPr lang="en-US" dirty="0" smtClean="0"/>
              <a:t>FPGA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Move </a:t>
            </a:r>
            <a:r>
              <a:rPr lang="en-US" dirty="0" smtClean="0"/>
              <a:t>onto other DRE or </a:t>
            </a:r>
            <a:r>
              <a:rPr lang="en-US" dirty="0" smtClean="0"/>
              <a:t>CMC application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., Bloom </a:t>
            </a:r>
            <a:r>
              <a:rPr lang="en-US" dirty="0" smtClean="0"/>
              <a:t>filter (suggested by LPS)</a:t>
            </a:r>
          </a:p>
          <a:p>
            <a:pPr lvl="1"/>
            <a:r>
              <a:rPr lang="en-US" dirty="0" smtClean="0"/>
              <a:t>Other suggestions?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415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</a:t>
            </a:r>
            <a:r>
              <a:rPr lang="en-US" dirty="0" smtClean="0"/>
              <a:t>of concept diagrams of DRE design option </a:t>
            </a:r>
            <a:r>
              <a:rPr lang="en-US" dirty="0" smtClean="0"/>
              <a:t>2, 5 </a:t>
            </a:r>
            <a:r>
              <a:rPr lang="en-US" dirty="0" smtClean="0"/>
              <a:t>&amp; </a:t>
            </a:r>
            <a:r>
              <a:rPr lang="en-US" dirty="0" smtClean="0"/>
              <a:t>4 (in that order)</a:t>
            </a:r>
            <a:endParaRPr lang="en-US" dirty="0" smtClean="0"/>
          </a:p>
          <a:p>
            <a:r>
              <a:rPr lang="en-US" dirty="0" smtClean="0"/>
              <a:t>Two slides of complete data tables of performance measurements for GUPS and </a:t>
            </a:r>
            <a:r>
              <a:rPr lang="en-US" dirty="0" smtClean="0"/>
              <a:t>STREAM</a:t>
            </a:r>
          </a:p>
          <a:p>
            <a:r>
              <a:rPr lang="en-US" dirty="0" smtClean="0"/>
              <a:t>One slide of complete performance of page 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439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2228"/>
            <a:ext cx="8534400" cy="23986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one HT unit that contains</a:t>
            </a:r>
          </a:p>
          <a:p>
            <a:pPr lvl="1"/>
            <a:r>
              <a:rPr lang="en-US" dirty="0" smtClean="0"/>
              <a:t>16 memory Read/Write modules</a:t>
            </a:r>
          </a:p>
          <a:p>
            <a:pPr lvl="1"/>
            <a:r>
              <a:rPr lang="en-US" dirty="0" smtClean="0"/>
              <a:t>Multiple DRE modules</a:t>
            </a:r>
          </a:p>
          <a:p>
            <a:pPr lvl="1"/>
            <a:r>
              <a:rPr lang="en-US" dirty="0" smtClean="0"/>
              <a:t>Buffer shared by DRE modules and connected to the </a:t>
            </a:r>
            <a:r>
              <a:rPr lang="en-US" b="1" u="sng" dirty="0" smtClean="0"/>
              <a:t>Stream I/F</a:t>
            </a:r>
          </a:p>
          <a:p>
            <a:pPr lvl="1"/>
            <a:r>
              <a:rPr lang="en-US" dirty="0" smtClean="0"/>
              <a:t>Stream I/F to DRE view buffer in host memory</a:t>
            </a:r>
          </a:p>
          <a:p>
            <a:r>
              <a:rPr lang="en-US" dirty="0" smtClean="0"/>
              <a:t>Host code</a:t>
            </a:r>
          </a:p>
          <a:p>
            <a:pPr lvl="1"/>
            <a:r>
              <a:rPr lang="en-US" dirty="0" smtClean="0"/>
              <a:t>Read/Write to view buffer in host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1289315"/>
            <a:ext cx="849065" cy="3741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9521" y="1213207"/>
            <a:ext cx="6992079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985951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 bwMode="auto">
          <a:xfrm>
            <a:off x="1001465" y="1476377"/>
            <a:ext cx="653912" cy="17462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8378" y="1294209"/>
            <a:ext cx="525862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2218645" y="2518834"/>
            <a:ext cx="521469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>
            <a:stCxn id="15" idx="3"/>
          </p:cNvCxnSpPr>
          <p:nvPr/>
        </p:nvCxnSpPr>
        <p:spPr bwMode="auto">
          <a:xfrm>
            <a:off x="7492657" y="2027156"/>
            <a:ext cx="490055" cy="2760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/>
          <p:nvPr/>
        </p:nvCxnSpPr>
        <p:spPr bwMode="auto">
          <a:xfrm flipV="1">
            <a:off x="7492656" y="2992523"/>
            <a:ext cx="502299" cy="74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7401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981026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81025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>
            <a:off x="3109547" y="3286125"/>
            <a:ext cx="3187155" cy="1270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>
            <a:off x="3109547" y="1793524"/>
            <a:ext cx="3187155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135970" y="206242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970" y="207179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35970" y="223357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35970" y="282174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35970" y="265996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129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8754" y="183162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970769" y="2147996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970769" y="2309772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969408" y="2737503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958183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296702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660861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676169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074011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895123" y="214799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891949" y="23097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893991" y="272153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893991" y="289640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52400" y="1016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154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291725" y="2079100"/>
            <a:ext cx="605074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292106" y="2088476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92106" y="2250252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291725" y="2838420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91725" y="2676644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90921" y="23787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6" name="Elbow Connector 19"/>
          <p:cNvCxnSpPr/>
          <p:nvPr/>
        </p:nvCxnSpPr>
        <p:spPr bwMode="auto">
          <a:xfrm>
            <a:off x="4050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4050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Elbow Connector 19"/>
          <p:cNvCxnSpPr/>
          <p:nvPr/>
        </p:nvCxnSpPr>
        <p:spPr bwMode="auto">
          <a:xfrm>
            <a:off x="4052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Elbow Connector 19"/>
          <p:cNvCxnSpPr/>
          <p:nvPr/>
        </p:nvCxnSpPr>
        <p:spPr bwMode="auto">
          <a:xfrm>
            <a:off x="4052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890904" y="2088476"/>
            <a:ext cx="15998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894901" y="2097852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894901" y="2259628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94724" y="2847796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894724" y="2686020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8686" y="2389518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6" name="Elbow Connector 19"/>
          <p:cNvCxnSpPr/>
          <p:nvPr/>
        </p:nvCxnSpPr>
        <p:spPr bwMode="auto">
          <a:xfrm>
            <a:off x="31095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31095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Elbow Connector 19"/>
          <p:cNvCxnSpPr/>
          <p:nvPr/>
        </p:nvCxnSpPr>
        <p:spPr bwMode="auto">
          <a:xfrm>
            <a:off x="31115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31115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2483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6855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803467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3793263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522790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359238" y="2092244"/>
            <a:ext cx="31245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50115" y="1847543"/>
            <a:ext cx="106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 I/F</a:t>
            </a:r>
            <a:endParaRPr lang="en-US" sz="1400" dirty="0"/>
          </a:p>
        </p:txBody>
      </p:sp>
      <p:cxnSp>
        <p:nvCxnSpPr>
          <p:cNvPr id="82" name="Elbow Connector 81"/>
          <p:cNvCxnSpPr>
            <a:stCxn id="65" idx="3"/>
            <a:endCxn id="79" idx="3"/>
          </p:cNvCxnSpPr>
          <p:nvPr/>
        </p:nvCxnSpPr>
        <p:spPr bwMode="auto">
          <a:xfrm rot="5400000" flipH="1">
            <a:off x="3596475" y="2624663"/>
            <a:ext cx="453434" cy="302996"/>
          </a:xfrm>
          <a:prstGeom prst="bentConnector4">
            <a:avLst>
              <a:gd name="adj1" fmla="val -28839"/>
              <a:gd name="adj2" fmla="val 6252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152400" y="1914605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152400" y="2359497"/>
            <a:ext cx="1017061" cy="1117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1170961" y="3162300"/>
            <a:ext cx="514283" cy="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Straight Arrow Connector 98"/>
          <p:cNvCxnSpPr>
            <a:stCxn id="5" idx="2"/>
            <a:endCxn id="90" idx="0"/>
          </p:cNvCxnSpPr>
          <p:nvPr/>
        </p:nvCxnSpPr>
        <p:spPr bwMode="auto">
          <a:xfrm>
            <a:off x="576933" y="1663438"/>
            <a:ext cx="2707" cy="251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1" name="Straight Arrow Connector 100"/>
          <p:cNvCxnSpPr>
            <a:stCxn id="90" idx="2"/>
            <a:endCxn id="94" idx="0"/>
          </p:cNvCxnSpPr>
          <p:nvPr/>
        </p:nvCxnSpPr>
        <p:spPr bwMode="auto">
          <a:xfrm>
            <a:off x="579640" y="2137051"/>
            <a:ext cx="81291" cy="222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2700" y="2880329"/>
            <a:ext cx="734200" cy="457649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96696" y="288970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96696" y="304910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324" y="31585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15914" y="2614554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 bwMode="auto">
          <a:xfrm rot="5400000">
            <a:off x="151503" y="3039715"/>
            <a:ext cx="449965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 rot="5400000">
            <a:off x="308552" y="30388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 rot="5400000">
            <a:off x="721069" y="30367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109547" y="1863716"/>
            <a:ext cx="3181466" cy="132742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60835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650846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HT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8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69982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295808" y="2024465"/>
            <a:ext cx="694035" cy="269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295807" y="2977450"/>
            <a:ext cx="694036" cy="2362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33019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84177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4176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39733" y="3245716"/>
            <a:ext cx="2474270" cy="2309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 flipV="1">
            <a:off x="2539733" y="1793419"/>
            <a:ext cx="2474270" cy="2045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53271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53271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53271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53271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53271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8593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55579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688070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688070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686709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675484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14003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 flipV="1">
            <a:off x="5392396" y="1844878"/>
            <a:ext cx="1389811" cy="11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5379294" y="3155683"/>
            <a:ext cx="140291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79131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12424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12424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14466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14466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5965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779074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79074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79074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9074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9074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4396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42223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42223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44265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44265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5722641" y="2097804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26637" y="210718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726637" y="226657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26461" y="2857124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726461" y="2695348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8265" y="239740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5376181" y="2170841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5376181" y="2340444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5375693" y="2761066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5372032" y="2926413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537314" y="1855003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44220" y="2796223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38592" y="2635027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5635204" y="219507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5625000" y="2034590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5354527" y="2484106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5511576" y="24832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5924093" y="24811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2395" y="278766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5791167" y="261669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17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5788414" y="2193726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30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5786266" y="2024465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31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Put view buffer into FPGA</a:t>
            </a:r>
          </a:p>
          <a:p>
            <a:pPr lvl="1"/>
            <a:r>
              <a:rPr lang="en-US" dirty="0" smtClean="0"/>
              <a:t>Attach view buffer to switch logic to “hijack” certain direct HMC accesses from host</a:t>
            </a:r>
          </a:p>
          <a:p>
            <a:r>
              <a:rPr lang="en-US" dirty="0" smtClean="0"/>
              <a:t>Pros </a:t>
            </a:r>
          </a:p>
          <a:p>
            <a:pPr lvl="1"/>
            <a:r>
              <a:rPr lang="en-US" dirty="0"/>
              <a:t>Clean architecture and potentially better performance</a:t>
            </a:r>
          </a:p>
          <a:p>
            <a:pPr lvl="1"/>
            <a:r>
              <a:rPr lang="en-US" dirty="0"/>
              <a:t>Leverage HIX’s virtual-to-physical address translation</a:t>
            </a:r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</a:t>
            </a:r>
            <a:r>
              <a:rPr lang="en-US" sz="2400" dirty="0" smtClean="0">
                <a:solidFill>
                  <a:srgbClr val="FF4A00"/>
                </a:solidFill>
              </a:rPr>
              <a:t>FPGA </a:t>
            </a:r>
            <a:r>
              <a:rPr lang="en-US" sz="2400" dirty="0">
                <a:solidFill>
                  <a:srgbClr val="FF4A00"/>
                </a:solidFill>
              </a:rPr>
              <a:t>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2" y="340112"/>
            <a:ext cx="8229600" cy="941387"/>
          </a:xfrm>
        </p:spPr>
        <p:txBody>
          <a:bodyPr/>
          <a:lstStyle/>
          <a:p>
            <a:r>
              <a:rPr lang="en-US" dirty="0" smtClean="0"/>
              <a:t>Design Option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Put view buffer into FPGA</a:t>
            </a:r>
          </a:p>
          <a:p>
            <a:pPr lvl="1"/>
            <a:r>
              <a:rPr lang="en-US" dirty="0" smtClean="0"/>
              <a:t>Mapped to virtual addresses of application process</a:t>
            </a:r>
          </a:p>
          <a:p>
            <a:r>
              <a:rPr lang="en-US" dirty="0" smtClean="0"/>
              <a:t>Pro: </a:t>
            </a:r>
            <a:r>
              <a:rPr lang="en-US" sz="2400" dirty="0" smtClean="0">
                <a:solidFill>
                  <a:srgbClr val="FF4A00"/>
                </a:solidFill>
              </a:rPr>
              <a:t>Clean architecture and </a:t>
            </a:r>
            <a:r>
              <a:rPr lang="en-US" sz="2400" dirty="0">
                <a:solidFill>
                  <a:srgbClr val="FF4A00"/>
                </a:solidFill>
              </a:rPr>
              <a:t>potentially better performance</a:t>
            </a:r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</a:t>
            </a:r>
            <a:r>
              <a:rPr lang="en-US" sz="2400" dirty="0" err="1" smtClean="0">
                <a:solidFill>
                  <a:srgbClr val="FF4A00"/>
                </a:solidFill>
              </a:rPr>
              <a:t>Convey’s</a:t>
            </a:r>
            <a:r>
              <a:rPr lang="en-US" sz="2400" dirty="0" smtClean="0">
                <a:solidFill>
                  <a:srgbClr val="FF4A00"/>
                </a:solidFill>
              </a:rPr>
              <a:t> driver </a:t>
            </a:r>
            <a:r>
              <a:rPr lang="en-US" sz="2400" dirty="0">
                <a:solidFill>
                  <a:srgbClr val="FF4A00"/>
                </a:solidFill>
              </a:rPr>
              <a:t>code </a:t>
            </a:r>
            <a:r>
              <a:rPr lang="en-US" sz="2400" dirty="0" smtClean="0">
                <a:solidFill>
                  <a:srgbClr val="FF4A00"/>
                </a:solidFill>
              </a:rPr>
              <a:t>and FPGA </a:t>
            </a:r>
            <a:r>
              <a:rPr lang="en-US" sz="2400" dirty="0">
                <a:solidFill>
                  <a:srgbClr val="FF4A00"/>
                </a:solidFill>
              </a:rPr>
              <a:t>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83205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591083" y="2025262"/>
            <a:ext cx="391629" cy="189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591082" y="2977450"/>
            <a:ext cx="391630" cy="3789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75083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79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79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957147" y="3238500"/>
            <a:ext cx="3437981" cy="4763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957147" y="1785938"/>
            <a:ext cx="3437981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234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34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34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34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4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9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36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6069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6069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6067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6056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395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6759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6774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172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4993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4993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4995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995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237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160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60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160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160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60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5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3923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3923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3925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3925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3193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197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197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197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197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09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2847538" y="2161513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2847538" y="2331116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2847050" y="2751738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2843389" y="2917085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064190" y="1841751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5577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09949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106561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2" name="TextBox 61"/>
          <p:cNvSpPr txBox="1"/>
          <p:nvPr/>
        </p:nvSpPr>
        <p:spPr>
          <a:xfrm>
            <a:off x="3096357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2825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2982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395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63752" y="277833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3262524" y="2607364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17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3259771" y="2184398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30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3257623" y="201513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31</a:t>
            </a:r>
            <a:endParaRPr lang="en-US" sz="1050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2323968" y="2091395"/>
            <a:ext cx="52357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Translate Virtual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into FPGA </a:t>
            </a:r>
            <a:r>
              <a:rPr lang="en-US" sz="800" dirty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RAM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64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GUPS Perf.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236509"/>
              </p:ext>
            </p:extLst>
          </p:nvPr>
        </p:nvGraphicFramePr>
        <p:xfrm>
          <a:off x="323528" y="1376772"/>
          <a:ext cx="8534394" cy="2060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312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  <a:gridCol w="470863"/>
              </a:tblGrid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Size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HT GUPs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0.095881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0.12068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0.130711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0.13948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0.148305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0.152353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0.155882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0.159712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0.162431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0.163855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0.164173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0.16412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0.163775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MC perf_mon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LD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1059.6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968.7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884.2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877.5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866.2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866.4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865.8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865.9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866.3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867.2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867.6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870.3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873.5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ST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1099.3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995.6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901.9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889.0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877.9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872.6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870.7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869.4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868.4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870.8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Pers perf_mon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LD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1164.1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1081.4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1004.5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1005.9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1002.7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1004.4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1012.7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1015.7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1019.1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ST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1201.5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1105.8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1007.3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1007.6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1009.2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1015.5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smtClean="0">
                          <a:effectLst/>
                        </a:rPr>
                        <a:t>Host-only</a:t>
                      </a:r>
                      <a:r>
                        <a:rPr lang="en-US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800" u="none" strike="noStrike" dirty="0" smtClean="0">
                          <a:effectLst/>
                        </a:rPr>
                        <a:t>GUPS (</a:t>
                      </a:r>
                      <a:r>
                        <a:rPr lang="en-US" sz="800" u="none" strike="noStrike" dirty="0">
                          <a:effectLst/>
                        </a:rPr>
                        <a:t>24 OMP threads)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0.004537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0.004731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0.004839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0.004879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0.004898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0.004934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949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</a:t>
            </a:r>
            <a:r>
              <a:rPr lang="en-US" dirty="0"/>
              <a:t>Perf.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34308"/>
              </p:ext>
            </p:extLst>
          </p:nvPr>
        </p:nvGraphicFramePr>
        <p:xfrm>
          <a:off x="304801" y="1232756"/>
          <a:ext cx="8534397" cy="3476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493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  <a:gridCol w="505742"/>
              </a:tblGrid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Size 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smtClean="0">
                          <a:effectLst/>
                        </a:rPr>
                        <a:t>HT Bandwidth </a:t>
                      </a:r>
                      <a:r>
                        <a:rPr lang="en-US" sz="900" u="none" strike="noStrike" dirty="0">
                          <a:effectLst/>
                        </a:rPr>
                        <a:t>(GB/s)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0.9492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1.2691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1.3149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Triad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1.1559 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MC perf_mon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LD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1476.4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1511.1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1543.8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1553.2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ST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1478.3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1556.1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1594.7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1606.4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1616.7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1609.8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1615.2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Pers perf_mon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LD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1756.5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1793.1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1823.3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1840.8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1849.6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1854.7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1855.7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1859.7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1856.9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1879.5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ST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1793.4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1824.5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1849.4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1867.4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1885.1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1905.6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1918.9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HostOnly (OMP 24 threads) Bandwidth (GB/s)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Triad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0.0755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07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DRE-on-Merlin results so far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412776"/>
          <a:ext cx="8534399" cy="3489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802"/>
                <a:gridCol w="819150"/>
                <a:gridCol w="409867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</a:tblGrid>
              <a:tr h="158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Graph Scale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Direct access (no DRE)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t_oper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11.97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195.6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387.94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766.43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1631.63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t_btMINEDGE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3.91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7.8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18.05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33.08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72.62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148.6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280.2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617.04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1274.39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107.74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149.39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357.24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Design Option3 with 1 DRE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t_oper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34.97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127.15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268.78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t_btMINEDGE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0.17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0.2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0.42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1.15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2.11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4.36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10.41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19.14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41.57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81.84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156.32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357.4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666.5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112.46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353.64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t_setup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t_fill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30.51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Design Option2 with 1 DRE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t_oper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t_btMINEDGE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t_setup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t_fill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Design Option1 with 1 DRE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t_oper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192.01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415.6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t_btMINEDGE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0.02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0.02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0.05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0.16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0.19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0.4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1.1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solidFill>
                            <a:srgbClr val="0070C0"/>
                          </a:solidFill>
                          <a:effectLst/>
                        </a:rPr>
                        <a:t>2.09</a:t>
                      </a:r>
                      <a:endParaRPr lang="en-US" sz="9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4.28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8.2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15.73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36.29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70.21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345.39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t_setup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t_fill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65.81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154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 on Merlin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230369" y="4909012"/>
            <a:ext cx="3761232" cy="1830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52840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604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8" idx="0"/>
          </p:cNvCxnSpPr>
          <p:nvPr/>
        </p:nvCxnSpPr>
        <p:spPr bwMode="auto">
          <a:xfrm>
            <a:off x="692603" y="2508607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2221364" y="1294209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Arrow Connector 13"/>
          <p:cNvCxnSpPr>
            <a:stCxn id="8" idx="2"/>
            <a:endCxn id="15" idx="1"/>
          </p:cNvCxnSpPr>
          <p:nvPr/>
        </p:nvCxnSpPr>
        <p:spPr bwMode="auto">
          <a:xfrm>
            <a:off x="1837644" y="2518834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122526" y="132206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3" name="Elbow Connector 19"/>
          <p:cNvCxnSpPr>
            <a:stCxn id="16" idx="3"/>
            <a:endCxn id="56" idx="1"/>
          </p:cNvCxnSpPr>
          <p:nvPr/>
        </p:nvCxnSpPr>
        <p:spPr bwMode="auto">
          <a:xfrm flipV="1">
            <a:off x="5497964" y="1865676"/>
            <a:ext cx="777715" cy="18132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Elbow Connector 19"/>
          <p:cNvCxnSpPr>
            <a:stCxn id="17" idx="3"/>
            <a:endCxn id="57" idx="1"/>
          </p:cNvCxnSpPr>
          <p:nvPr/>
        </p:nvCxnSpPr>
        <p:spPr bwMode="auto">
          <a:xfrm>
            <a:off x="5497963" y="2997290"/>
            <a:ext cx="786932" cy="195538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52548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86333" y="166158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86332" y="261187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" name="Elbow Connector 19"/>
          <p:cNvCxnSpPr/>
          <p:nvPr/>
        </p:nvCxnSpPr>
        <p:spPr bwMode="auto">
          <a:xfrm>
            <a:off x="2883353" y="3270605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Elbow Connector 19"/>
          <p:cNvCxnSpPr/>
          <p:nvPr/>
        </p:nvCxnSpPr>
        <p:spPr bwMode="auto">
          <a:xfrm>
            <a:off x="2890156" y="1814486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135764" y="2127607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5764" y="2136983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35764" y="2298759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35764" y="2886927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35764" y="2725151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1086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3970563" y="2213183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2" idx="3"/>
          </p:cNvCxnSpPr>
          <p:nvPr/>
        </p:nvCxnSpPr>
        <p:spPr bwMode="auto">
          <a:xfrm>
            <a:off x="3970563" y="2374959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>
            <a:stCxn id="24" idx="3"/>
          </p:cNvCxnSpPr>
          <p:nvPr/>
        </p:nvCxnSpPr>
        <p:spPr bwMode="auto">
          <a:xfrm flipV="1">
            <a:off x="3969202" y="2802690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3957977" y="2982477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295095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2" name="Elbow Connector 19"/>
          <p:cNvCxnSpPr/>
          <p:nvPr/>
        </p:nvCxnSpPr>
        <p:spPr bwMode="auto">
          <a:xfrm>
            <a:off x="4659254" y="205140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 flipV="1">
            <a:off x="4674562" y="299438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073805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5" name="Elbow Connector 19"/>
          <p:cNvCxnSpPr>
            <a:endCxn id="21" idx="1"/>
          </p:cNvCxnSpPr>
          <p:nvPr/>
        </p:nvCxnSpPr>
        <p:spPr bwMode="auto">
          <a:xfrm>
            <a:off x="2894917" y="221318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2894917" y="237495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2896959" y="278672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8" name="Elbow Connector 19"/>
          <p:cNvCxnSpPr/>
          <p:nvPr/>
        </p:nvCxnSpPr>
        <p:spPr bwMode="auto">
          <a:xfrm>
            <a:off x="2896959" y="2961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7950230" y="166158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502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84836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5400000">
            <a:off x="8143141" y="180963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7391400" y="167640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915151" y="167640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391400" y="299546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951847" y="298873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9518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4852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8143141" y="313545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0" name="Elbow Connector 19"/>
          <p:cNvCxnSpPr>
            <a:stCxn id="45" idx="3"/>
            <a:endCxn id="47" idx="1"/>
          </p:cNvCxnSpPr>
          <p:nvPr/>
        </p:nvCxnSpPr>
        <p:spPr bwMode="auto">
          <a:xfrm>
            <a:off x="7772399" y="31901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Elbow Connector 19"/>
          <p:cNvCxnSpPr/>
          <p:nvPr/>
        </p:nvCxnSpPr>
        <p:spPr bwMode="auto">
          <a:xfrm>
            <a:off x="7772399" y="185585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Elbow Connector 19"/>
          <p:cNvCxnSpPr/>
          <p:nvPr/>
        </p:nvCxnSpPr>
        <p:spPr bwMode="auto">
          <a:xfrm>
            <a:off x="7209571" y="185109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Elbow Connector 19"/>
          <p:cNvCxnSpPr/>
          <p:nvPr/>
        </p:nvCxnSpPr>
        <p:spPr bwMode="auto">
          <a:xfrm>
            <a:off x="7209571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8254221" y="23567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50653" y="235316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6275679" y="166560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284895" y="299275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58" name="Elbow Connector 19"/>
          <p:cNvCxnSpPr/>
          <p:nvPr/>
        </p:nvCxnSpPr>
        <p:spPr bwMode="auto">
          <a:xfrm flipV="1">
            <a:off x="6726487" y="185030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6736895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6206044" y="2162592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</a:p>
        </p:txBody>
      </p:sp>
      <p:cxnSp>
        <p:nvCxnSpPr>
          <p:cNvPr id="61" name="Elbow Connector 19"/>
          <p:cNvCxnSpPr/>
          <p:nvPr/>
        </p:nvCxnSpPr>
        <p:spPr bwMode="auto">
          <a:xfrm>
            <a:off x="6733926" y="266974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Elbow Connector 19"/>
          <p:cNvCxnSpPr/>
          <p:nvPr/>
        </p:nvCxnSpPr>
        <p:spPr bwMode="auto">
          <a:xfrm>
            <a:off x="6741069" y="22259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Elbow Connector 19"/>
          <p:cNvCxnSpPr/>
          <p:nvPr/>
        </p:nvCxnSpPr>
        <p:spPr bwMode="auto">
          <a:xfrm>
            <a:off x="6734179" y="277802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4" name="Elbow Connector 19"/>
          <p:cNvCxnSpPr/>
          <p:nvPr/>
        </p:nvCxnSpPr>
        <p:spPr bwMode="auto">
          <a:xfrm>
            <a:off x="6741069" y="2328802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791532" y="234538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3295599" y="2207707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304800" y="3764545"/>
            <a:ext cx="8534400" cy="24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kern="0" dirty="0" smtClean="0"/>
              <a:t>Prototype CMC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kern="0" dirty="0" smtClean="0"/>
              <a:t>Leverage LLNL’s DRE* work for initial prototyping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u="sng" kern="0" dirty="0" smtClean="0"/>
              <a:t>Long term</a:t>
            </a:r>
            <a:r>
              <a:rPr lang="en-US" sz="2200" kern="0" dirty="0" smtClean="0"/>
              <a:t>: evaluate CMC based on requirements of </a:t>
            </a:r>
            <a:r>
              <a:rPr lang="en-US" sz="2200" kern="0" dirty="0" smtClean="0"/>
              <a:t>relevant </a:t>
            </a:r>
            <a:r>
              <a:rPr lang="en-US" sz="2200" kern="0" dirty="0" smtClean="0"/>
              <a:t>apps</a:t>
            </a:r>
          </a:p>
          <a:p>
            <a:pPr>
              <a:lnSpc>
                <a:spcPct val="110000"/>
              </a:lnSpc>
            </a:pPr>
            <a:r>
              <a:rPr lang="en-US" sz="2600" kern="0" dirty="0" smtClean="0"/>
              <a:t>Tasks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 smtClean="0"/>
              <a:t>Study DRE with help of LLNL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 smtClean="0"/>
              <a:t>Port DRE to Merlin board using HT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sz="1700" kern="0" dirty="0" smtClean="0"/>
          </a:p>
        </p:txBody>
      </p:sp>
      <p:sp>
        <p:nvSpPr>
          <p:cNvPr id="75" name="Rectangle 74"/>
          <p:cNvSpPr/>
          <p:nvPr/>
        </p:nvSpPr>
        <p:spPr bwMode="auto">
          <a:xfrm>
            <a:off x="5782733" y="5223934"/>
            <a:ext cx="881799" cy="459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setup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322431" y="6036839"/>
            <a:ext cx="881799" cy="4594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Fill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782732" y="6027041"/>
            <a:ext cx="881799" cy="45948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Drain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58001" y="513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DRE commands</a:t>
            </a:r>
            <a:endParaRPr lang="en-US" dirty="0"/>
          </a:p>
        </p:txBody>
      </p:sp>
      <p:cxnSp>
        <p:nvCxnSpPr>
          <p:cNvPr id="79" name="Straight Arrow Connector 78"/>
          <p:cNvCxnSpPr>
            <a:endCxn id="76" idx="0"/>
          </p:cNvCxnSpPr>
          <p:nvPr/>
        </p:nvCxnSpPr>
        <p:spPr bwMode="auto">
          <a:xfrm>
            <a:off x="6664531" y="5401733"/>
            <a:ext cx="1098800" cy="6351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5" idx="2"/>
            <a:endCxn id="77" idx="0"/>
          </p:cNvCxnSpPr>
          <p:nvPr/>
        </p:nvCxnSpPr>
        <p:spPr bwMode="auto">
          <a:xfrm flipH="1">
            <a:off x="6223632" y="5683422"/>
            <a:ext cx="1" cy="3436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916417" y="6180301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903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34" grpId="0"/>
      <p:bldP spid="60" grpId="0" animBg="1"/>
      <p:bldP spid="65" grpId="0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</a:t>
            </a:r>
            <a:r>
              <a:rPr lang="en-US" dirty="0" smtClean="0"/>
              <a:t>with LLNL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1970"/>
            <a:ext cx="8534400" cy="4911725"/>
          </a:xfrm>
        </p:spPr>
        <p:txBody>
          <a:bodyPr/>
          <a:lstStyle/>
          <a:p>
            <a:r>
              <a:rPr lang="en-US" dirty="0" smtClean="0"/>
              <a:t>Porting DRE to Merlin board </a:t>
            </a:r>
            <a:r>
              <a:rPr lang="en-US" sz="2400" dirty="0" smtClean="0"/>
              <a:t>(discussion with LLNL)</a:t>
            </a:r>
            <a:endParaRPr lang="en-US" dirty="0" smtClean="0"/>
          </a:p>
          <a:p>
            <a:pPr lvl="1"/>
            <a:r>
              <a:rPr lang="en-US" dirty="0" smtClean="0"/>
              <a:t>Approach 1: </a:t>
            </a:r>
            <a:r>
              <a:rPr lang="en-US" dirty="0">
                <a:solidFill>
                  <a:srgbClr val="0021A5"/>
                </a:solidFill>
              </a:rPr>
              <a:t>Reuse DRE’s HDL source code</a:t>
            </a:r>
          </a:p>
          <a:p>
            <a:pPr lvl="2"/>
            <a:r>
              <a:rPr lang="en-US" dirty="0"/>
              <a:t>Altera counterparts for Xilinx IPs used in DRE </a:t>
            </a:r>
            <a:r>
              <a:rPr lang="en-US" dirty="0" smtClean="0"/>
              <a:t>need adaptation</a:t>
            </a:r>
            <a:endParaRPr lang="en-US" dirty="0"/>
          </a:p>
          <a:p>
            <a:pPr lvl="2"/>
            <a:r>
              <a:rPr lang="en-US" dirty="0"/>
              <a:t>Creating DRE </a:t>
            </a:r>
            <a:r>
              <a:rPr lang="en-US" dirty="0" smtClean="0"/>
              <a:t>logic </a:t>
            </a:r>
            <a:r>
              <a:rPr lang="en-US" dirty="0"/>
              <a:t>from </a:t>
            </a:r>
            <a:r>
              <a:rPr lang="en-US" dirty="0" smtClean="0"/>
              <a:t>scratch not cost-effective</a:t>
            </a:r>
            <a:endParaRPr lang="en-US" dirty="0"/>
          </a:p>
          <a:p>
            <a:pPr lvl="1"/>
            <a:r>
              <a:rPr lang="en-US" dirty="0" smtClean="0"/>
              <a:t>Approach 2: </a:t>
            </a:r>
            <a:r>
              <a:rPr lang="en-US" dirty="0">
                <a:solidFill>
                  <a:srgbClr val="0021A5"/>
                </a:solidFill>
              </a:rPr>
              <a:t>Implement DRE using Convey HT (HLL)</a:t>
            </a:r>
          </a:p>
          <a:p>
            <a:pPr lvl="2"/>
            <a:r>
              <a:rPr lang="en-US" dirty="0" smtClean="0"/>
              <a:t>DRE’s functionalities can be implemented using HT</a:t>
            </a:r>
          </a:p>
          <a:p>
            <a:pPr lvl="2"/>
            <a:r>
              <a:rPr lang="en-US" dirty="0" smtClean="0"/>
              <a:t>Discussed performance considerations regarding placement of DRE’s view buffer </a:t>
            </a:r>
          </a:p>
          <a:p>
            <a:r>
              <a:rPr lang="en-US" dirty="0" smtClean="0"/>
              <a:t>DRE applications (available from LLNL)</a:t>
            </a:r>
          </a:p>
          <a:p>
            <a:pPr lvl="1"/>
            <a:r>
              <a:rPr lang="en-US" dirty="0" smtClean="0"/>
              <a:t>Demonstrate functionality of DRE with HMC device</a:t>
            </a:r>
          </a:p>
          <a:p>
            <a:pPr lvl="1"/>
            <a:r>
              <a:rPr lang="en-US" dirty="0" smtClean="0"/>
              <a:t>Obtained source code from LLNL</a:t>
            </a:r>
          </a:p>
          <a:p>
            <a:pPr lvl="2"/>
            <a:r>
              <a:rPr lang="en-US" dirty="0" smtClean="0"/>
              <a:t>Page Rank, Image </a:t>
            </a:r>
            <a:r>
              <a:rPr lang="en-US" dirty="0"/>
              <a:t>D</a:t>
            </a:r>
            <a:r>
              <a:rPr lang="en-US" dirty="0" smtClean="0"/>
              <a:t>ifferencing, Random Access, </a:t>
            </a:r>
            <a:r>
              <a:rPr lang="en-US" dirty="0" err="1" smtClean="0"/>
              <a:t>SpMV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6172200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HLL: </a:t>
            </a:r>
            <a:r>
              <a:rPr lang="en-US" sz="1200" i="1" dirty="0"/>
              <a:t>H</a:t>
            </a:r>
            <a:r>
              <a:rPr lang="en-US" sz="1200" i="1" dirty="0" smtClean="0"/>
              <a:t>igh-level language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500880" y="6179312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132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" y="3866433"/>
            <a:ext cx="4578096" cy="23083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drainsp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DRE Setup, Fill, &amp; Drain Examples w/ Page Rank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6150864" cy="286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ref_elem_size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scratchpad_len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656" y="1646537"/>
            <a:ext cx="5419344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fillsp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04" y="3866433"/>
            <a:ext cx="434949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Loop over adjacency list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jump_prob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d_factor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next_pr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" y="3792791"/>
            <a:ext cx="9144000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value_pointer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double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index_pointer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scratchpad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block_sz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Loop over adjacency list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prIA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ialen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90112"/>
            <a:ext cx="8534400" cy="234081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Create HT unit that contains</a:t>
            </a:r>
          </a:p>
          <a:p>
            <a:pPr lvl="1"/>
            <a:r>
              <a:rPr lang="en-US" dirty="0" smtClean="0"/>
              <a:t>One memory Read/Write module, one DRE module (setup, fill, drain logic), and one </a:t>
            </a:r>
            <a:r>
              <a:rPr lang="en-US" dirty="0" smtClean="0"/>
              <a:t>buffer module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eplicate </a:t>
            </a:r>
            <a:r>
              <a:rPr lang="en-US" dirty="0" smtClean="0"/>
              <a:t>HT unit 16 times to use all memory </a:t>
            </a:r>
            <a:r>
              <a:rPr lang="en-US" dirty="0" smtClean="0"/>
              <a:t>ports and have 16 DREs</a:t>
            </a:r>
          </a:p>
          <a:p>
            <a:r>
              <a:rPr lang="en-US" dirty="0" smtClean="0"/>
              <a:t>Host </a:t>
            </a:r>
            <a:r>
              <a:rPr lang="en-US" dirty="0" smtClean="0"/>
              <a:t>code </a:t>
            </a:r>
          </a:p>
          <a:p>
            <a:pPr lvl="1"/>
            <a:r>
              <a:rPr lang="en-US" dirty="0" smtClean="0"/>
              <a:t>Read/write to </a:t>
            </a:r>
            <a:r>
              <a:rPr lang="en-US" dirty="0" smtClean="0"/>
              <a:t>DRE </a:t>
            </a:r>
            <a:r>
              <a:rPr lang="en-US" dirty="0" smtClean="0"/>
              <a:t>through HT’s </a:t>
            </a:r>
            <a:r>
              <a:rPr lang="en-US" b="1" u="sng" dirty="0" smtClean="0"/>
              <a:t>host data interfaces</a:t>
            </a:r>
          </a:p>
          <a:p>
            <a:pPr lvl="1"/>
            <a:r>
              <a:rPr lang="en-US" dirty="0" smtClean="0"/>
              <a:t>DRE’s view buffer is located in host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49873" y="1294209"/>
            <a:ext cx="5661363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/>
          <p:nvPr/>
        </p:nvCxnSpPr>
        <p:spPr bwMode="auto">
          <a:xfrm flipV="1">
            <a:off x="72049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>
            <a:stCxn id="16" idx="3"/>
          </p:cNvCxnSpPr>
          <p:nvPr/>
        </p:nvCxnSpPr>
        <p:spPr bwMode="auto">
          <a:xfrm>
            <a:off x="72100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98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98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 flipV="1">
            <a:off x="2576147" y="3253336"/>
            <a:ext cx="3437981" cy="421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 flipV="1">
            <a:off x="2576147" y="1785904"/>
            <a:ext cx="3429989" cy="762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53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53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53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53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853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8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55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</a:t>
            </a:r>
            <a:endParaRPr lang="en-US" sz="1400" dirty="0"/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688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688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686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675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014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378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393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91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612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612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614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614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20166" y="929511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856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3779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779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779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779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779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84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90" name="Elbow Connector 19"/>
          <p:cNvCxnSpPr/>
          <p:nvPr/>
        </p:nvCxnSpPr>
        <p:spPr bwMode="auto">
          <a:xfrm>
            <a:off x="3542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1" name="Elbow Connector 19"/>
          <p:cNvCxnSpPr/>
          <p:nvPr/>
        </p:nvCxnSpPr>
        <p:spPr bwMode="auto">
          <a:xfrm>
            <a:off x="3542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>
            <a:off x="3544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3" name="Elbow Connector 19"/>
          <p:cNvCxnSpPr/>
          <p:nvPr/>
        </p:nvCxnSpPr>
        <p:spPr bwMode="auto">
          <a:xfrm>
            <a:off x="3544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2812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816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816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816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816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28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01" name="Elbow Connector 19"/>
          <p:cNvCxnSpPr/>
          <p:nvPr/>
        </p:nvCxnSpPr>
        <p:spPr bwMode="auto">
          <a:xfrm>
            <a:off x="25761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Elbow Connector 19"/>
          <p:cNvCxnSpPr/>
          <p:nvPr/>
        </p:nvCxnSpPr>
        <p:spPr bwMode="auto">
          <a:xfrm>
            <a:off x="25761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3" name="Elbow Connector 19"/>
          <p:cNvCxnSpPr/>
          <p:nvPr/>
        </p:nvCxnSpPr>
        <p:spPr bwMode="auto">
          <a:xfrm>
            <a:off x="25781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4" name="Elbow Connector 19"/>
          <p:cNvCxnSpPr/>
          <p:nvPr/>
        </p:nvCxnSpPr>
        <p:spPr bwMode="auto">
          <a:xfrm>
            <a:off x="25781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797772" y="1841751"/>
            <a:ext cx="73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Buffer</a:t>
            </a:r>
            <a:endParaRPr lang="en-US" sz="1400" dirty="0"/>
          </a:p>
        </p:txBody>
      </p:sp>
      <p:sp>
        <p:nvSpPr>
          <p:cNvPr id="121" name="Rectangle 120"/>
          <p:cNvSpPr/>
          <p:nvPr/>
        </p:nvSpPr>
        <p:spPr bwMode="auto">
          <a:xfrm rot="5400000">
            <a:off x="2444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 rot="5400000">
            <a:off x="2601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 rot="5400000">
            <a:off x="3014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52400" y="968640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129" name="Straight Arrow Connector 128"/>
          <p:cNvCxnSpPr>
            <a:stCxn id="128" idx="3"/>
          </p:cNvCxnSpPr>
          <p:nvPr/>
        </p:nvCxnSpPr>
        <p:spPr bwMode="auto">
          <a:xfrm>
            <a:off x="692603" y="1334162"/>
            <a:ext cx="505392" cy="243870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0" name="Rectangle 129"/>
          <p:cNvSpPr/>
          <p:nvPr/>
        </p:nvSpPr>
        <p:spPr bwMode="auto">
          <a:xfrm>
            <a:off x="152400" y="1993679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133" name="Straight Arrow Connector 132"/>
          <p:cNvCxnSpPr>
            <a:stCxn id="128" idx="2"/>
          </p:cNvCxnSpPr>
          <p:nvPr/>
        </p:nvCxnSpPr>
        <p:spPr bwMode="auto">
          <a:xfrm>
            <a:off x="422502" y="1699684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422502" y="2212220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2576147" y="1863717"/>
            <a:ext cx="3422766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57914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216362" y="561975"/>
            <a:ext cx="277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DRE per</a:t>
            </a:r>
            <a:r>
              <a:rPr lang="en-US" dirty="0" smtClean="0"/>
              <a:t> </a:t>
            </a:r>
            <a:r>
              <a:rPr lang="en-US" dirty="0" smtClean="0"/>
              <a:t>HT unit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 bwMode="auto">
          <a:xfrm>
            <a:off x="26734" y="2452186"/>
            <a:ext cx="1017061" cy="1117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167034" y="2973018"/>
            <a:ext cx="734200" cy="457649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71030" y="2982394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71030" y="3141789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2658" y="32511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-9752" y="2707243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106" name="Rectangle 105"/>
          <p:cNvSpPr/>
          <p:nvPr/>
        </p:nvSpPr>
        <p:spPr bwMode="auto">
          <a:xfrm rot="5400000">
            <a:off x="25837" y="3132404"/>
            <a:ext cx="449965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 rot="5400000">
            <a:off x="182886" y="3131584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 rot="5400000">
            <a:off x="595403" y="3129484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2" name="Straight Arrow Connector 131"/>
          <p:cNvCxnSpPr>
            <a:stCxn id="80" idx="0"/>
          </p:cNvCxnSpPr>
          <p:nvPr/>
        </p:nvCxnSpPr>
        <p:spPr bwMode="auto">
          <a:xfrm flipV="1">
            <a:off x="535265" y="2323631"/>
            <a:ext cx="662730" cy="12855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60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6889"/>
            <a:ext cx="8534400" cy="23940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an HT unit that contains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Read/Write </a:t>
            </a:r>
            <a:r>
              <a:rPr lang="en-US" dirty="0" smtClean="0"/>
              <a:t>module &amp; </a:t>
            </a:r>
            <a:r>
              <a:rPr lang="en-US" dirty="0"/>
              <a:t>DRE module (setup, fill, drain </a:t>
            </a:r>
            <a:r>
              <a:rPr lang="en-US" dirty="0" smtClean="0"/>
              <a:t>logic)</a:t>
            </a:r>
          </a:p>
          <a:p>
            <a:r>
              <a:rPr lang="en-US" dirty="0"/>
              <a:t>R</a:t>
            </a:r>
            <a:r>
              <a:rPr lang="en-US" dirty="0" smtClean="0"/>
              <a:t>eplicate </a:t>
            </a:r>
            <a:r>
              <a:rPr lang="en-US" dirty="0"/>
              <a:t>HT unit 16 times to use all memory </a:t>
            </a:r>
            <a:r>
              <a:rPr lang="en-US" dirty="0" smtClean="0"/>
              <a:t>ports and have 16 DREs</a:t>
            </a:r>
            <a:endParaRPr lang="en-US" dirty="0"/>
          </a:p>
          <a:p>
            <a:r>
              <a:rPr lang="en-US" dirty="0" smtClean="0"/>
              <a:t>Host code</a:t>
            </a:r>
          </a:p>
          <a:p>
            <a:pPr lvl="1"/>
            <a:r>
              <a:rPr lang="en-US" dirty="0" smtClean="0"/>
              <a:t>Allocate DRE’s view buffer in HMC</a:t>
            </a:r>
          </a:p>
          <a:p>
            <a:pPr lvl="1"/>
            <a:r>
              <a:rPr lang="en-US" dirty="0"/>
              <a:t>Read/write to DRE’s view buffer through </a:t>
            </a:r>
            <a:r>
              <a:rPr lang="en-US" dirty="0" smtClean="0"/>
              <a:t>HIX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4" y="1294209"/>
            <a:ext cx="4631894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987090" y="1322064"/>
            <a:ext cx="1852110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/>
          <p:nvPr/>
        </p:nvCxnSpPr>
        <p:spPr bwMode="auto">
          <a:xfrm flipV="1">
            <a:off x="62397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62448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332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7332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76147" y="3255716"/>
            <a:ext cx="2472781" cy="183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576147" y="1793524"/>
            <a:ext cx="2472781" cy="617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881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81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81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881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881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35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90504" y="184749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7229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7229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7216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710409" y="2945865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489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54130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54283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8262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473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473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493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493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9089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813999" y="209180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13999" y="21011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3999" y="226295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13999" y="285112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3999" y="26893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9321" y="23914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771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771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791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791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574192" y="2277922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578188" y="2287298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578188" y="2446693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578012" y="3037242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578012" y="287546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89816" y="257752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397406" y="2012147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7206078" y="2664224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7363127" y="26634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7775644" y="26613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2576147" y="1863717"/>
            <a:ext cx="2472781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479448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219412" y="561975"/>
            <a:ext cx="361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DRE per </a:t>
            </a:r>
            <a:r>
              <a:rPr lang="en-US" dirty="0" smtClean="0"/>
              <a:t>HT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Design </a:t>
            </a:r>
            <a:r>
              <a:rPr lang="en-US" dirty="0" smtClean="0"/>
              <a:t>Option 1 &amp;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3" name="Content Placeholder 2"/>
          <p:cNvSpPr txBox="1">
            <a:spLocks/>
          </p:cNvSpPr>
          <p:nvPr/>
        </p:nvSpPr>
        <p:spPr bwMode="auto">
          <a:xfrm>
            <a:off x="287524" y="1098129"/>
            <a:ext cx="8399276" cy="515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Implemented DRE using HT</a:t>
            </a:r>
          </a:p>
          <a:p>
            <a:pPr lvl="1"/>
            <a:r>
              <a:rPr lang="en-US" kern="0" dirty="0" smtClean="0"/>
              <a:t>Maintained same API signatures of DRE commands</a:t>
            </a:r>
          </a:p>
          <a:p>
            <a:pPr lvl="2"/>
            <a:r>
              <a:rPr lang="en-US" kern="0" dirty="0" smtClean="0"/>
              <a:t>Setup, fill, and </a:t>
            </a:r>
            <a:r>
              <a:rPr lang="en-US" kern="0" dirty="0" smtClean="0"/>
              <a:t>drain</a:t>
            </a:r>
          </a:p>
          <a:p>
            <a:pPr lvl="1"/>
            <a:r>
              <a:rPr lang="en-US" kern="0" dirty="0" smtClean="0"/>
              <a:t>Design option 1: DRE view buffer is in host memory</a:t>
            </a:r>
            <a:endParaRPr lang="en-US" dirty="0"/>
          </a:p>
          <a:p>
            <a:pPr lvl="1"/>
            <a:r>
              <a:rPr lang="en-US" kern="0" dirty="0" smtClean="0"/>
              <a:t>Design option 3: DRE </a:t>
            </a:r>
            <a:r>
              <a:rPr lang="en-US" kern="0" dirty="0" smtClean="0"/>
              <a:t>view buffer is allocated on HMC</a:t>
            </a:r>
            <a:endParaRPr lang="en-US" dirty="0" smtClean="0"/>
          </a:p>
          <a:p>
            <a:r>
              <a:rPr lang="en-US" kern="0" dirty="0" smtClean="0"/>
              <a:t>Validated via page rank application</a:t>
            </a:r>
          </a:p>
          <a:p>
            <a:pPr lvl="1"/>
            <a:r>
              <a:rPr lang="en-US" kern="0" dirty="0" smtClean="0"/>
              <a:t>Modifications</a:t>
            </a:r>
          </a:p>
          <a:p>
            <a:pPr lvl="2"/>
            <a:r>
              <a:rPr lang="en-US" kern="0" dirty="0" smtClean="0"/>
              <a:t>Move page rank vector, adjacency lists of </a:t>
            </a:r>
            <a:r>
              <a:rPr lang="en-US" kern="0" dirty="0" smtClean="0"/>
              <a:t>vertexes </a:t>
            </a:r>
            <a:r>
              <a:rPr lang="en-US" kern="0" dirty="0" smtClean="0"/>
              <a:t>to HMC</a:t>
            </a:r>
          </a:p>
          <a:p>
            <a:pPr lvl="2"/>
            <a:r>
              <a:rPr lang="en-US" kern="0" dirty="0" smtClean="0"/>
              <a:t>Change setup() and </a:t>
            </a:r>
            <a:r>
              <a:rPr lang="en-US" kern="0" dirty="0" err="1" smtClean="0"/>
              <a:t>fillsp</a:t>
            </a:r>
            <a:r>
              <a:rPr lang="en-US" kern="0" dirty="0" smtClean="0"/>
              <a:t>() </a:t>
            </a:r>
            <a:r>
              <a:rPr lang="en-US" kern="0" dirty="0" smtClean="0"/>
              <a:t>to </a:t>
            </a:r>
            <a:r>
              <a:rPr lang="en-US" kern="0" dirty="0" smtClean="0"/>
              <a:t>use HT </a:t>
            </a:r>
            <a:r>
              <a:rPr lang="en-US" kern="0" dirty="0" smtClean="0"/>
              <a:t>APIs to call DRE on merlin</a:t>
            </a:r>
            <a:endParaRPr lang="en-US" kern="0" dirty="0" smtClean="0"/>
          </a:p>
          <a:p>
            <a:pPr lvl="3"/>
            <a:r>
              <a:rPr lang="en-US" kern="0" dirty="0" smtClean="0"/>
              <a:t>Code snippets on next slide</a:t>
            </a:r>
          </a:p>
          <a:p>
            <a:pPr lvl="3"/>
            <a:r>
              <a:rPr lang="en-US" kern="0" dirty="0" smtClean="0"/>
              <a:t>Can use multiple HT units (each contains one DRE) to fill</a:t>
            </a:r>
          </a:p>
          <a:p>
            <a:pPr lvl="1"/>
            <a:r>
              <a:rPr lang="en-US" kern="0" dirty="0" smtClean="0"/>
              <a:t>Our modified page rank runs and results check out</a:t>
            </a:r>
            <a:endParaRPr lang="en-US" kern="0" dirty="0"/>
          </a:p>
          <a:p>
            <a:pPr lvl="2"/>
            <a:r>
              <a:rPr lang="en-US" kern="0" dirty="0" smtClean="0"/>
              <a:t>Performance results </a:t>
            </a:r>
            <a:r>
              <a:rPr lang="en-US" kern="0" dirty="0" smtClean="0"/>
              <a:t>in subsequent slides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80512" y="1015563"/>
            <a:ext cx="4572000" cy="5293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 err="1"/>
              <a:t>rmat</a:t>
            </a:r>
            <a:r>
              <a:rPr lang="en-US" sz="1600" dirty="0"/>
              <a:t> scale: 23</a:t>
            </a:r>
          </a:p>
          <a:p>
            <a:r>
              <a:rPr lang="en-US" sz="1600" dirty="0" err="1"/>
              <a:t>view_size</a:t>
            </a:r>
            <a:r>
              <a:rPr lang="en-US" sz="1600" dirty="0"/>
              <a:t>: 4096</a:t>
            </a:r>
          </a:p>
          <a:p>
            <a:r>
              <a:rPr lang="en-US" sz="1600" dirty="0" err="1"/>
              <a:t>min_edges</a:t>
            </a:r>
            <a:r>
              <a:rPr lang="en-US" sz="1600" dirty="0"/>
              <a:t>: 128</a:t>
            </a:r>
          </a:p>
          <a:p>
            <a:r>
              <a:rPr lang="en-US" sz="1600" dirty="0"/>
              <a:t>RMAT generation, vertices:8388608</a:t>
            </a:r>
          </a:p>
          <a:p>
            <a:r>
              <a:rPr lang="en-US" sz="1600" dirty="0"/>
              <a:t>RMAT generation, edges:134217728</a:t>
            </a:r>
          </a:p>
          <a:p>
            <a:r>
              <a:rPr lang="en-US" sz="1600" dirty="0"/>
              <a:t>RMAT generation, bytes:1140850688</a:t>
            </a:r>
          </a:p>
          <a:p>
            <a:r>
              <a:rPr lang="en-US" sz="1600" dirty="0"/>
              <a:t>RMAT generation, time:935.21 sec, EPS:143516</a:t>
            </a:r>
          </a:p>
          <a:p>
            <a:r>
              <a:rPr lang="en-US" sz="1600" dirty="0"/>
              <a:t>PageRank Vectors, bytes:134217728</a:t>
            </a:r>
          </a:p>
          <a:p>
            <a:r>
              <a:rPr lang="en-US" sz="1600" dirty="0" err="1"/>
              <a:t>num_edges</a:t>
            </a:r>
            <a:r>
              <a:rPr lang="en-US" sz="1600" dirty="0"/>
              <a:t> = 134217728, </a:t>
            </a:r>
            <a:r>
              <a:rPr lang="en-US" sz="1600" dirty="0" err="1"/>
              <a:t>edgeCnt</a:t>
            </a:r>
            <a:r>
              <a:rPr lang="en-US" sz="1600" dirty="0"/>
              <a:t> = 268435456 (should be 2x </a:t>
            </a:r>
            <a:r>
              <a:rPr lang="en-US" sz="1600" dirty="0" err="1"/>
              <a:t>num_edges</a:t>
            </a:r>
            <a:r>
              <a:rPr lang="en-US" sz="1600" dirty="0"/>
              <a:t>)</a:t>
            </a:r>
          </a:p>
          <a:p>
            <a:r>
              <a:rPr lang="en-US" sz="1600" dirty="0"/>
              <a:t>sig_hex:0xfde8001000108000 sig_ctime:0x57048832</a:t>
            </a:r>
          </a:p>
          <a:p>
            <a:r>
              <a:rPr lang="en-US" sz="1600" dirty="0" err="1"/>
              <a:t>wrt</a:t>
            </a:r>
            <a:r>
              <a:rPr lang="en-US" sz="1600" dirty="0"/>
              <a:t> sig_hex:0xfde8001000108000 sig_ctime:0x0</a:t>
            </a:r>
          </a:p>
          <a:p>
            <a:r>
              <a:rPr lang="en-US" sz="1600" dirty="0" err="1"/>
              <a:t>TotalUnitCnt</a:t>
            </a:r>
            <a:r>
              <a:rPr lang="en-US" sz="1600" dirty="0"/>
              <a:t> = 16, #AUs = 1</a:t>
            </a:r>
          </a:p>
          <a:p>
            <a:r>
              <a:rPr lang="en-US" sz="1600" dirty="0"/>
              <a:t>page rank time:512.08 sec</a:t>
            </a:r>
          </a:p>
          <a:p>
            <a:r>
              <a:rPr lang="en-US" sz="1600" dirty="0"/>
              <a:t>Setup time: 0 sec</a:t>
            </a:r>
          </a:p>
          <a:p>
            <a:r>
              <a:rPr lang="en-US" sz="1600" dirty="0"/>
              <a:t>Reorg time: 0 sec</a:t>
            </a:r>
          </a:p>
          <a:p>
            <a:r>
              <a:rPr lang="en-US" sz="1600" dirty="0" err="1"/>
              <a:t>Oper</a:t>
            </a:r>
            <a:r>
              <a:rPr lang="en-US" sz="1600" dirty="0"/>
              <a:t>. time: 512.08 sec</a:t>
            </a:r>
          </a:p>
          <a:p>
            <a:r>
              <a:rPr lang="en-US" sz="1600" dirty="0"/>
              <a:t>Cache time: 0 sec</a:t>
            </a:r>
          </a:p>
          <a:p>
            <a:r>
              <a:rPr lang="en-US" sz="1600" dirty="0"/>
              <a:t>Convey time: 14.9 sec</a:t>
            </a:r>
          </a:p>
          <a:p>
            <a:r>
              <a:rPr lang="en-US" sz="1600" dirty="0"/>
              <a:t>errors:0</a:t>
            </a:r>
          </a:p>
        </p:txBody>
      </p:sp>
    </p:spTree>
    <p:extLst>
      <p:ext uri="{BB962C8B-B14F-4D97-AF65-F5344CB8AC3E}">
        <p14:creationId xmlns:p14="http://schemas.microsoft.com/office/powerpoint/2010/main" val="321767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0.50989 -0.00926 " pathEditMode="relative" rAng="0" ptsTypes="AA">
                                      <p:cBhvr>
                                        <p:cTn id="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0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DRE Setup, Fill, &amp; Drain Examples w/ Page Rank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7944184" cy="286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::setup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//S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end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register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 data to coprocessor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(REF_ADDR, (uint64_t)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(IDX_ADDR,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(SP_ADDR, (uint64_t)scratchpad);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(IDX_LEN,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(SP_LEN,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scratchpad_len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" y="1275725"/>
            <a:ext cx="9134856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dre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fillsp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pAuUnits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SendCall_htmain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/*offset*/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/*stride*/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while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pAuUnits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RecvReturn_htmain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usleep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1000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04" y="3866433"/>
            <a:ext cx="434949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Loop over adjacency list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jump_prob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d_factor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next_pr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206304"/>
            <a:ext cx="3888432" cy="109490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79496"/>
            <a:ext cx="9144000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value_pointer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double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index_pointer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            scratchpad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block_sz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Loop over adjacency list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init_loop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calls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dre.fillsp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() within</a:t>
            </a: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ialen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++)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get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calls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dre.fillsp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()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</a:rPr>
              <a:t>within and read view buffer on HMC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…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4618472"/>
            <a:ext cx="44308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Same DRE APIs</a:t>
            </a:r>
            <a:endParaRPr lang="en-US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49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3" grpId="0"/>
    </p:bld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2570</Words>
  <Application>Microsoft Office PowerPoint</Application>
  <PresentationFormat>On-screen Show (4:3)</PresentationFormat>
  <Paragraphs>987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宋体</vt:lpstr>
      <vt:lpstr>Arial</vt:lpstr>
      <vt:lpstr>Arial Narrow</vt:lpstr>
      <vt:lpstr>Calibri</vt:lpstr>
      <vt:lpstr>Courier New</vt:lpstr>
      <vt:lpstr>DejaVu Sans</vt:lpstr>
      <vt:lpstr>Garamond</vt:lpstr>
      <vt:lpstr>Wingdings</vt:lpstr>
      <vt:lpstr>3_Edge</vt:lpstr>
      <vt:lpstr>  DRE on Merlin Board </vt:lpstr>
      <vt:lpstr>Agenda</vt:lpstr>
      <vt:lpstr>DRE on Merlin Board</vt:lpstr>
      <vt:lpstr>Interaction with LLNL</vt:lpstr>
      <vt:lpstr>DRE Setup, Fill, &amp; Drain Examples w/ Page Rank</vt:lpstr>
      <vt:lpstr>Design Option #1</vt:lpstr>
      <vt:lpstr>Design Option 3</vt:lpstr>
      <vt:lpstr>Progress of Design Option 1 &amp; 3</vt:lpstr>
      <vt:lpstr>DRE Setup, Fill, &amp; Drain Examples w/ Page Rank</vt:lpstr>
      <vt:lpstr>Page Rank Performance</vt:lpstr>
      <vt:lpstr>Agenda</vt:lpstr>
      <vt:lpstr>Performance Measurements</vt:lpstr>
      <vt:lpstr>PERMON Concept Diagram</vt:lpstr>
      <vt:lpstr>GUPS Performance</vt:lpstr>
      <vt:lpstr>STREAM Performance</vt:lpstr>
      <vt:lpstr>PERFMON Results Need Validation</vt:lpstr>
      <vt:lpstr>Agenda</vt:lpstr>
      <vt:lpstr>Conclusions</vt:lpstr>
      <vt:lpstr>Moving Forward</vt:lpstr>
      <vt:lpstr>Discussion</vt:lpstr>
      <vt:lpstr>Appendix</vt:lpstr>
      <vt:lpstr>Design Option #2</vt:lpstr>
      <vt:lpstr>Design Option #5</vt:lpstr>
      <vt:lpstr>Design Option #4</vt:lpstr>
      <vt:lpstr>GUPS Perf. Results</vt:lpstr>
      <vt:lpstr>STREAM Perf. Results</vt:lpstr>
      <vt:lpstr>DRE-on-Merlin results so far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Gongyu david wang</cp:lastModifiedBy>
  <cp:revision>2182</cp:revision>
  <dcterms:created xsi:type="dcterms:W3CDTF">2003-07-12T15:21:27Z</dcterms:created>
  <dcterms:modified xsi:type="dcterms:W3CDTF">2016-05-10T01:38:40Z</dcterms:modified>
</cp:coreProperties>
</file>