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4"/>
  </p:notesMasterIdLst>
  <p:handoutMasterIdLst>
    <p:handoutMasterId r:id="rId5"/>
  </p:handoutMasterIdLst>
  <p:sldIdLst>
    <p:sldId id="563" r:id="rId2"/>
    <p:sldId id="571" r:id="rId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  <a:srgbClr val="D1FFE8"/>
    <a:srgbClr val="FFF2CD"/>
    <a:srgbClr val="FFFF00"/>
    <a:srgbClr val="FFFF85"/>
    <a:srgbClr val="CC3300"/>
    <a:srgbClr val="FFDC7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638" autoAdjust="0"/>
  </p:normalViewPr>
  <p:slideViewPr>
    <p:cSldViewPr>
      <p:cViewPr varScale="1">
        <p:scale>
          <a:sx n="84" d="100"/>
          <a:sy n="84" d="100"/>
        </p:scale>
        <p:origin x="125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410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86300B-BD42-4E34-A8B8-3DA27BD9E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11D969F-8327-402D-81D2-D765D141D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46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7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6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9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chemeClr val="bg1"/>
                </a:solidFill>
                <a:latin typeface="Arial Narrow" pitchFamily="34" charset="0"/>
              </a:rPr>
              <a:t>CHREC Midyear Workshop (CMW16)</a:t>
            </a: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/>
              <a:t>June 7-8, 2016</a:t>
            </a:r>
            <a:endParaRPr lang="en-US" altLang="en-US" dirty="0"/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901"/>
          <a:stretch/>
        </p:blipFill>
        <p:spPr bwMode="auto">
          <a:xfrm>
            <a:off x="385135" y="4789714"/>
            <a:ext cx="243426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D41DB-2DB7-4C4C-9866-4E1123D93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3AF9A-79A8-4D81-ADA3-22F46D038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DB180-F93F-440A-8193-8CC6614187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B4396-281B-46DC-8533-9466036CB0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D7D40-D8A8-4797-953F-D3651DBF68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1A0C9-09E3-4D87-AC57-A781079DA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472E6-AE85-4A61-A838-5BB8BF3B8A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FDD64-BDDF-4354-A3F4-89493CCA82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09C15-8E16-48C4-9A3A-C1FD57F5BB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156F6-95AA-4941-AEDC-9966AA962F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9E97EFF3-893A-4573-A848-E3013EA4D8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6" t="8838" r="24331" b="7182"/>
          <a:stretch/>
        </p:blipFill>
        <p:spPr bwMode="auto">
          <a:xfrm>
            <a:off x="7806968" y="6229350"/>
            <a:ext cx="1186126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gif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tudentblogs.warwick.ac.uk/images/morse/2015/08/23/application-clip-art-56070.jpg?maxWidth=5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706294"/>
            <a:ext cx="1410432" cy="104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 bwMode="auto">
          <a:xfrm>
            <a:off x="230082" y="4948526"/>
            <a:ext cx="6865518" cy="1099242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pic>
        <p:nvPicPr>
          <p:cNvPr id="46" name="Picture 2" descr="http://terpconnect.umd.edu/~browns/lps_logo_sm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71" y="6265479"/>
            <a:ext cx="1158329" cy="4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1357721" y="990600"/>
            <a:ext cx="5881279" cy="82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0" indent="0">
              <a:buClr>
                <a:srgbClr val="CC9900"/>
              </a:buClr>
              <a:buNone/>
            </a:pPr>
            <a:r>
              <a:rPr lang="en-US" sz="2000" kern="0" dirty="0">
                <a:solidFill>
                  <a:srgbClr val="000000"/>
                </a:solidFill>
              </a:rPr>
              <a:t>Explore potential of </a:t>
            </a:r>
            <a:r>
              <a:rPr lang="en-US" sz="2000" i="1" kern="0" dirty="0">
                <a:solidFill>
                  <a:srgbClr val="FF4A00"/>
                </a:solidFill>
              </a:rPr>
              <a:t>custom logic layer </a:t>
            </a:r>
            <a:r>
              <a:rPr lang="en-US" sz="2000" kern="0" dirty="0">
                <a:solidFill>
                  <a:srgbClr val="000000"/>
                </a:solidFill>
              </a:rPr>
              <a:t>for HMC</a:t>
            </a:r>
          </a:p>
          <a:p>
            <a:pPr marL="228600" lvl="2" indent="-228600">
              <a:spcBef>
                <a:spcPts val="900"/>
              </a:spcBef>
              <a:buClr>
                <a:srgbClr val="CC9900"/>
              </a:buClr>
            </a:pPr>
            <a:r>
              <a:rPr lang="en-US" sz="1800" kern="0" dirty="0"/>
              <a:t>C-RAM* &amp; PIM</a:t>
            </a:r>
            <a:r>
              <a:rPr lang="en-US" sz="1800" kern="0" dirty="0" smtClean="0"/>
              <a:t>** (e.g., control &amp; SIMD in logic layer)</a:t>
            </a:r>
            <a:endParaRPr lang="en-US" dirty="0">
              <a:solidFill>
                <a:srgbClr val="FF530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8600" y="1076441"/>
            <a:ext cx="1072681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130" y="969400"/>
            <a:ext cx="2106670" cy="3831200"/>
          </a:xfrm>
          <a:prstGeom prst="rect">
            <a:avLst/>
          </a:prstGeom>
        </p:spPr>
      </p:pic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953000" y="6172200"/>
            <a:ext cx="24018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*C-RAM: Computational RAM</a:t>
            </a:r>
          </a:p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**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PIM: Processor in </a:t>
            </a:r>
            <a:r>
              <a:rPr lang="en-US" sz="1200" dirty="0" smtClean="0">
                <a:solidFill>
                  <a:srgbClr val="000000"/>
                </a:solidFill>
                <a:cs typeface="DejaVu Sans" charset="0"/>
              </a:rPr>
              <a:t>Memory</a:t>
            </a:r>
          </a:p>
          <a:p>
            <a: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 smtClean="0"/>
              <a:t>†DRE</a:t>
            </a:r>
            <a:r>
              <a:rPr lang="en-US" sz="1200" dirty="0"/>
              <a:t>: Data reordering </a:t>
            </a:r>
            <a:r>
              <a:rPr lang="en-US" sz="1200" dirty="0" smtClean="0"/>
              <a:t>engine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52522" y="6205255"/>
            <a:ext cx="638278" cy="64293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28600" y="1981200"/>
            <a:ext cx="1706408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304800" y="2412087"/>
            <a:ext cx="665633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Memory </a:t>
            </a:r>
            <a:r>
              <a:rPr lang="en-US" sz="1800" dirty="0"/>
              <a:t>accesses of </a:t>
            </a:r>
            <a:r>
              <a:rPr lang="en-US" sz="1800" i="1" kern="0" dirty="0">
                <a:solidFill>
                  <a:srgbClr val="FF4A00"/>
                </a:solidFill>
              </a:rPr>
              <a:t>data-intensive</a:t>
            </a:r>
            <a:r>
              <a:rPr lang="en-US" sz="1800" dirty="0"/>
              <a:t> </a:t>
            </a:r>
            <a:r>
              <a:rPr lang="en-US" sz="1800" dirty="0" smtClean="0"/>
              <a:t>applications </a:t>
            </a:r>
            <a:r>
              <a:rPr lang="en-US" sz="1800" dirty="0"/>
              <a:t>consumes considerable </a:t>
            </a:r>
            <a:r>
              <a:rPr lang="en-US" sz="1800" dirty="0" smtClean="0"/>
              <a:t>amount of </a:t>
            </a:r>
            <a:r>
              <a:rPr lang="en-US" sz="1800" i="1" kern="0" dirty="0">
                <a:solidFill>
                  <a:srgbClr val="FF4A00"/>
                </a:solidFill>
              </a:rPr>
              <a:t>time and energy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HMC has </a:t>
            </a:r>
            <a:r>
              <a:rPr lang="en-US" sz="1800" i="1" kern="0" dirty="0">
                <a:solidFill>
                  <a:srgbClr val="FF4A00"/>
                </a:solidFill>
              </a:rPr>
              <a:t>higher B/W </a:t>
            </a:r>
            <a:r>
              <a:rPr lang="en-US" sz="1800" dirty="0" smtClean="0"/>
              <a:t>&amp; </a:t>
            </a:r>
            <a:r>
              <a:rPr lang="en-US" sz="1800" i="1" kern="0" dirty="0">
                <a:solidFill>
                  <a:srgbClr val="FF4A00"/>
                </a:solidFill>
              </a:rPr>
              <a:t>lower power </a:t>
            </a:r>
            <a:r>
              <a:rPr lang="en-US" sz="1800" dirty="0" smtClean="0"/>
              <a:t>than </a:t>
            </a:r>
            <a:r>
              <a:rPr lang="en-US" sz="1800" dirty="0"/>
              <a:t>current </a:t>
            </a:r>
            <a:r>
              <a:rPr lang="en-US" sz="1800" dirty="0" smtClean="0"/>
              <a:t>memories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Lack of fully functional </a:t>
            </a:r>
            <a:r>
              <a:rPr lang="en-US" sz="1800" i="1" kern="0" dirty="0">
                <a:solidFill>
                  <a:srgbClr val="FF4A00"/>
                </a:solidFill>
              </a:rPr>
              <a:t>CMC research platform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34636" y="3859731"/>
            <a:ext cx="1562087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</a:t>
            </a:r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301782" y="4308506"/>
            <a:ext cx="6793818" cy="173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Develop test apps on </a:t>
            </a:r>
            <a:r>
              <a:rPr lang="en-US" sz="1800" i="1" kern="0" dirty="0">
                <a:solidFill>
                  <a:srgbClr val="FF4A00"/>
                </a:solidFill>
              </a:rPr>
              <a:t>FPGA-HMC platform </a:t>
            </a:r>
            <a:r>
              <a:rPr lang="en-US" sz="1800" dirty="0"/>
              <a:t>(e.g., </a:t>
            </a:r>
            <a:r>
              <a:rPr lang="en-US" sz="1800" dirty="0" smtClean="0"/>
              <a:t>Merlin board)</a:t>
            </a:r>
          </a:p>
          <a:p>
            <a:pPr marL="228600" indent="-228600">
              <a:spcBef>
                <a:spcPts val="0"/>
              </a:spcBef>
              <a:spcAft>
                <a:spcPts val="4200"/>
              </a:spcAft>
            </a:pPr>
            <a:r>
              <a:rPr lang="en-US" sz="1800" dirty="0" smtClean="0"/>
              <a:t>Enable </a:t>
            </a:r>
            <a:r>
              <a:rPr lang="en-US" sz="1800" i="1" kern="0" dirty="0">
                <a:solidFill>
                  <a:srgbClr val="FF4A00"/>
                </a:solidFill>
              </a:rPr>
              <a:t>perf. measurement </a:t>
            </a:r>
            <a:r>
              <a:rPr lang="en-US" sz="1800" dirty="0" smtClean="0"/>
              <a:t>on FPGA &amp; study HMC w/ test apps</a:t>
            </a:r>
            <a:endParaRPr lang="en-US" sz="1800" dirty="0"/>
          </a:p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/>
              <a:t>Create initial prototype of CMC arch. using DRE</a:t>
            </a:r>
            <a:r>
              <a:rPr lang="en-US" sz="1800" baseline="30000" dirty="0" smtClean="0"/>
              <a:t>† </a:t>
            </a:r>
            <a:r>
              <a:rPr lang="en-US" sz="1800" dirty="0" smtClean="0"/>
              <a:t>of LLNL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Validate and evaluate DRE designs using select apps</a:t>
            </a:r>
            <a:endParaRPr lang="en-US" sz="1800" i="1" kern="0" dirty="0">
              <a:solidFill>
                <a:srgbClr val="FF4A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915033" y="3810000"/>
            <a:ext cx="17331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Phase 1</a:t>
            </a:r>
            <a:endParaRPr lang="en-US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915033" y="4862257"/>
            <a:ext cx="17331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Phase 2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36" name="Picture 12" descr="http://a3.mzstatic.com/nz/r30/Purple69/v4/97/e3/2a/97e32a16-2419-406c-d643-3588ef9e98d9/icon128-2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257800"/>
            <a:ext cx="861756" cy="86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micron.com/~/media/track-2-images/media-kit/high_res_hmc.jpg?la=e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676" y="1843394"/>
            <a:ext cx="1052648" cy="70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3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572000" y="969240"/>
            <a:ext cx="4267200" cy="5205080"/>
          </a:xfrm>
          <a:prstGeom prst="rect">
            <a:avLst/>
          </a:prstGeom>
          <a:solidFill>
            <a:srgbClr val="E1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8" y="277813"/>
            <a:ext cx="8743072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P3: Custom Memory Cube (CMC)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36" name="Rectangle 35"/>
          <p:cNvSpPr/>
          <p:nvPr/>
        </p:nvSpPr>
        <p:spPr bwMode="auto">
          <a:xfrm>
            <a:off x="228600" y="969240"/>
            <a:ext cx="4267200" cy="52050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953000" y="6296025"/>
            <a:ext cx="240188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200" dirty="0"/>
              <a:t>*DRE: Data reordering engine</a:t>
            </a:r>
          </a:p>
        </p:txBody>
      </p:sp>
      <p:sp>
        <p:nvSpPr>
          <p:cNvPr id="45" name="Content Placeholder 2"/>
          <p:cNvSpPr txBox="1">
            <a:spLocks/>
          </p:cNvSpPr>
          <p:nvPr/>
        </p:nvSpPr>
        <p:spPr bwMode="auto">
          <a:xfrm>
            <a:off x="228600" y="1400126"/>
            <a:ext cx="4267200" cy="258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Developed </a:t>
            </a:r>
            <a:r>
              <a:rPr lang="en-US" sz="1800" i="1" kern="0" dirty="0">
                <a:solidFill>
                  <a:srgbClr val="FF4A00"/>
                </a:solidFill>
              </a:rPr>
              <a:t>STREAM</a:t>
            </a:r>
            <a:r>
              <a:rPr lang="en-US" sz="1800" dirty="0"/>
              <a:t> memory benchmark &amp; </a:t>
            </a:r>
            <a:r>
              <a:rPr lang="en-US" sz="1800" i="1" kern="0" dirty="0">
                <a:solidFill>
                  <a:srgbClr val="FF4A00"/>
                </a:solidFill>
              </a:rPr>
              <a:t>bucket sort </a:t>
            </a:r>
            <a:r>
              <a:rPr lang="en-US" sz="1800" dirty="0"/>
              <a:t>test application on Merlin board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Developed and enabled </a:t>
            </a:r>
            <a:r>
              <a:rPr lang="en-US" sz="1800" i="1" kern="0" dirty="0">
                <a:solidFill>
                  <a:srgbClr val="FF4A00"/>
                </a:solidFill>
              </a:rPr>
              <a:t>multi-level performance measurement</a:t>
            </a:r>
            <a:r>
              <a:rPr lang="en-US" sz="1800" dirty="0"/>
              <a:t> methods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Evaluated HMC bandwidth </a:t>
            </a:r>
            <a:r>
              <a:rPr lang="en-US" sz="1800"/>
              <a:t>using </a:t>
            </a:r>
            <a:r>
              <a:rPr lang="en-US" sz="1800" dirty="0"/>
              <a:t>GUPS</a:t>
            </a:r>
            <a:r>
              <a:rPr lang="en-US" sz="1800"/>
              <a:t> </a:t>
            </a:r>
            <a:r>
              <a:rPr lang="en-US" sz="1800" dirty="0"/>
              <a:t>and</a:t>
            </a:r>
            <a:r>
              <a:rPr lang="en-US" sz="1800"/>
              <a:t> STREAM </a:t>
            </a:r>
            <a:r>
              <a:rPr lang="en-US" sz="1800" dirty="0"/>
              <a:t>benchmarks</a:t>
            </a:r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Up </a:t>
            </a:r>
            <a:r>
              <a:rPr lang="en-US" sz="1400" dirty="0"/>
              <a:t>to </a:t>
            </a:r>
            <a:r>
              <a:rPr lang="en-US" sz="1400" b="1">
                <a:solidFill>
                  <a:srgbClr val="0070C0"/>
                </a:solidFill>
              </a:rPr>
              <a:t>0.164</a:t>
            </a:r>
            <a:r>
              <a:rPr lang="en-US" sz="1400"/>
              <a:t> GUPS</a:t>
            </a:r>
            <a:endParaRPr lang="en-US" sz="1400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4572000" y="1400126"/>
            <a:ext cx="4267200" cy="256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Discussed five potential design options for developing DRE on Merlin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Developed DRE with view </a:t>
            </a:r>
            <a:r>
              <a:rPr lang="en-US" sz="1800" dirty="0"/>
              <a:t>buffer </a:t>
            </a:r>
            <a:r>
              <a:rPr lang="en-US" sz="1800" dirty="0" smtClean="0"/>
              <a:t>in HMC upon LPS’s feedback</a:t>
            </a:r>
            <a:endParaRPr lang="en-US" sz="1800" dirty="0"/>
          </a:p>
          <a:p>
            <a:pPr marL="555625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 smtClean="0"/>
              <a:t>Tested DRE on Merlin using page rank app. showing </a:t>
            </a:r>
            <a:r>
              <a:rPr lang="en-US" sz="1400" b="1" kern="0" dirty="0">
                <a:solidFill>
                  <a:srgbClr val="0070C0"/>
                </a:solidFill>
              </a:rPr>
              <a:t>&gt;2x </a:t>
            </a:r>
            <a:r>
              <a:rPr lang="en-US" sz="1400" dirty="0" smtClean="0"/>
              <a:t>speedup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/>
              <a:t>Developed and tested DRE on Merlin with view buffer in host memory</a:t>
            </a:r>
            <a:endParaRPr lang="en-US" sz="1800" dirty="0"/>
          </a:p>
        </p:txBody>
      </p:sp>
      <p:sp>
        <p:nvSpPr>
          <p:cNvPr id="17" name="TextBox 16"/>
          <p:cNvSpPr txBox="1"/>
          <p:nvPr/>
        </p:nvSpPr>
        <p:spPr>
          <a:xfrm>
            <a:off x="3394408" y="969239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Achievements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4408" y="4853283"/>
            <a:ext cx="2091992" cy="430887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CAW16 Plans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228600" y="5284170"/>
            <a:ext cx="4267200" cy="88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Enable support of tunable parameters of HMC (e.g., packet size, tag size)</a:t>
            </a:r>
            <a:endParaRPr lang="en-US" sz="1800" i="1" kern="0" dirty="0">
              <a:solidFill>
                <a:srgbClr val="FF4A00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4572000" y="5284170"/>
            <a:ext cx="4267200" cy="884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Continue study of CMC using DRE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800" dirty="0" smtClean="0"/>
              <a:t>Study LPS-suggested CMC apps</a:t>
            </a:r>
            <a:endParaRPr lang="en-US" sz="1800" i="1" kern="0" dirty="0">
              <a:solidFill>
                <a:srgbClr val="FF4A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4833" y="863025"/>
            <a:ext cx="17331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Phase 1</a:t>
            </a:r>
            <a:endParaRPr lang="en-US" sz="3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853291" y="906471"/>
            <a:ext cx="17331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Phase 2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3963133"/>
            <a:ext cx="3165808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PLACEHOLDER FOR MINI GRAPHS WHICH SERVE AS CLIPARTS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85438" y="3962940"/>
            <a:ext cx="3353007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PLACEHOLDER FOR MINI GRAPHS WHICH SERVE AS CLIPARTS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loud 10"/>
          <p:cNvSpPr/>
          <p:nvPr/>
        </p:nvSpPr>
        <p:spPr bwMode="auto">
          <a:xfrm>
            <a:off x="3545847" y="3920267"/>
            <a:ext cx="1788153" cy="799341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More results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on poster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29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/>
      <p:bldP spid="17" grpId="0" animBg="1"/>
      <p:bldP spid="18" grpId="0" animBg="1"/>
      <p:bldP spid="19" grpId="0"/>
      <p:bldP spid="20" grpId="0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11607</TotalTime>
  <Words>276</Words>
  <Application>Microsoft Office PowerPoint</Application>
  <PresentationFormat>全屏显示(4:3)</PresentationFormat>
  <Paragraphs>42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DejaVu Sans</vt:lpstr>
      <vt:lpstr>Arial</vt:lpstr>
      <vt:lpstr>Arial Narrow</vt:lpstr>
      <vt:lpstr>Garamond</vt:lpstr>
      <vt:lpstr>Wingdings</vt:lpstr>
      <vt:lpstr>Edge</vt:lpstr>
      <vt:lpstr>P3: Custom Memory Cube (CMC)</vt:lpstr>
      <vt:lpstr>P3: Custom Memory Cube (CMC)</vt:lpstr>
    </vt:vector>
  </TitlesOfParts>
  <Manager/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CMW16 template</dc:title>
  <dc:subject/>
  <dc:creator>Dr. Alan D. George</dc:creator>
  <cp:keywords/>
  <dc:description/>
  <cp:lastModifiedBy>邹宇</cp:lastModifiedBy>
  <cp:revision>1320</cp:revision>
  <dcterms:created xsi:type="dcterms:W3CDTF">2003-07-12T15:21:27Z</dcterms:created>
  <dcterms:modified xsi:type="dcterms:W3CDTF">2016-05-10T05:22:06Z</dcterms:modified>
  <cp:category/>
</cp:coreProperties>
</file>