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67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EDD"/>
    <a:srgbClr val="010A94"/>
    <a:srgbClr val="FFE2C5"/>
    <a:srgbClr val="FFD9B3"/>
    <a:srgbClr val="FFCCCC"/>
    <a:srgbClr val="FFCC99"/>
    <a:srgbClr val="ECE4E0"/>
    <a:srgbClr val="CCFFFF"/>
    <a:srgbClr val="FF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363" autoAdjust="0"/>
    <p:restoredTop sz="96189" autoAdjust="0"/>
  </p:normalViewPr>
  <p:slideViewPr>
    <p:cSldViewPr snapToGrid="0">
      <p:cViewPr>
        <p:scale>
          <a:sx n="30" d="100"/>
          <a:sy n="30" d="100"/>
        </p:scale>
        <p:origin x="1432" y="2740"/>
      </p:cViewPr>
      <p:guideLst>
        <p:guide orient="horz" pos="12672"/>
        <p:guide pos="103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E1FC0D-EF7C-4EFC-9004-9503388EBBE5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7238" y="685800"/>
            <a:ext cx="280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DB78AA2-995B-404F-BB81-686AA5172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7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FFC72E-ABE9-4B5B-8560-0DFD01A5150E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1666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785"/>
            <a:ext cx="27981275" cy="8623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22798750"/>
            <a:ext cx="23044150" cy="1028250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CE1F7-0568-4455-8C97-C35B7A366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2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38475-98CD-41F4-8B01-03EAEF04C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8064" y="1610916"/>
            <a:ext cx="7405687" cy="343283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9" y="1610916"/>
            <a:ext cx="22069425" cy="343283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4762-5E9B-41ED-906B-EA7FE84C8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ACCF6-7324-4FD0-8374-2C5BE3DC7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5853231"/>
            <a:ext cx="27981275" cy="799200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7052131"/>
            <a:ext cx="27981275" cy="88011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BA7C-F01F-4649-9B6D-0D3AEB508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7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550"/>
            <a:ext cx="14736762" cy="265517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9387550"/>
            <a:ext cx="14738350" cy="265517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36989-3010-4F56-886B-28318E326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10916"/>
            <a:ext cx="29625925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6285"/>
            <a:ext cx="14544675" cy="37529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9267"/>
            <a:ext cx="14544675" cy="23181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9006285"/>
            <a:ext cx="14549438" cy="37529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12759267"/>
            <a:ext cx="14549438" cy="23181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DEA5E-2763-4FB2-93A3-8A574941D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3C9D0-CC23-45B5-BA86-E796611E4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EE070-DF7A-4D89-9F08-4B22695BF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2185"/>
            <a:ext cx="10829925" cy="6817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1602185"/>
            <a:ext cx="18402300" cy="3433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835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C0788-D9A5-4164-8D43-DB8AD899D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6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4102"/>
            <a:ext cx="19751675" cy="33236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364"/>
            <a:ext cx="19751675" cy="241404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7798"/>
            <a:ext cx="19751675" cy="47221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073FB-CA64-4B5C-BE27-5502C81E6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611313"/>
            <a:ext cx="29627512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9386888"/>
            <a:ext cx="29627512" cy="26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36637913"/>
            <a:ext cx="7681912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>
              <a:defRPr sz="6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6637913"/>
            <a:ext cx="10425112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>
              <a:defRPr sz="6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6637913"/>
            <a:ext cx="7681912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>
              <a:defRPr sz="6700">
                <a:latin typeface="Arial" charset="0"/>
              </a:defRPr>
            </a:lvl1pPr>
          </a:lstStyle>
          <a:p>
            <a:pPr>
              <a:defRPr/>
            </a:pPr>
            <a:fld id="{ED19E5CD-76A8-4A78-8448-086D0CF1E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rgbClr val="FF0000"/>
          </a:solidFill>
          <a:latin typeface="+mn-lt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accent2"/>
          </a:solidFill>
          <a:latin typeface="+mn-lt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microsoft.com/office/2007/relationships/hdphoto" Target="../media/hdphoto2.wdp"/><Relationship Id="rId10" Type="http://schemas.openxmlformats.org/officeDocument/2006/relationships/image" Target="../media/image6.jpeg"/><Relationship Id="rId19" Type="http://schemas.openxmlformats.org/officeDocument/2006/relationships/image" Target="../media/image14.png"/><Relationship Id="rId4" Type="http://schemas.openxmlformats.org/officeDocument/2006/relationships/hyperlink" Target="http://identity.ufl.edu/signatureSystem/Vertical_Signature_Blue.eps.zip" TargetMode="External"/><Relationship Id="rId9" Type="http://schemas.microsoft.com/office/2007/relationships/hdphoto" Target="../media/hdphoto1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19400" y="3708864"/>
            <a:ext cx="32918400" cy="36627750"/>
          </a:xfrm>
          <a:prstGeom prst="rect">
            <a:avLst/>
          </a:prstGeom>
          <a:solidFill>
            <a:srgbClr val="D6EC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0" y="0"/>
            <a:ext cx="32918400" cy="360584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8000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617255" y="343284"/>
            <a:ext cx="20484065" cy="309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389438">
              <a:defRPr/>
            </a:pP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App &amp; Architecture Studies </a:t>
            </a:r>
          </a:p>
          <a:p>
            <a:pPr algn="ctr" defTabSz="4389438">
              <a:defRPr/>
            </a:pP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In Reconfigurable </a:t>
            </a:r>
            <a:r>
              <a:rPr lang="en-US" sz="8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Supercomputing (RSC)</a:t>
            </a:r>
            <a:endParaRPr 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pic>
        <p:nvPicPr>
          <p:cNvPr id="2055" name="Picture 58" descr="CHREC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510" y="1207728"/>
            <a:ext cx="5476875" cy="1423987"/>
          </a:xfrm>
          <a:prstGeom prst="rect">
            <a:avLst/>
          </a:prstGeom>
          <a:noFill/>
          <a:ln w="38100">
            <a:solidFill>
              <a:srgbClr val="FD56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6" name="Group 273"/>
          <p:cNvGrpSpPr>
            <a:grpSpLocks/>
          </p:cNvGrpSpPr>
          <p:nvPr/>
        </p:nvGrpSpPr>
        <p:grpSpPr bwMode="auto">
          <a:xfrm>
            <a:off x="2287394" y="725215"/>
            <a:ext cx="2854403" cy="2388882"/>
            <a:chOff x="1368" y="90"/>
            <a:chExt cx="2790" cy="2790"/>
          </a:xfrm>
        </p:grpSpPr>
        <p:sp>
          <p:nvSpPr>
            <p:cNvPr id="3" name="Rectangle 272"/>
            <p:cNvSpPr>
              <a:spLocks noChangeArrowheads="1"/>
            </p:cNvSpPr>
            <p:nvPr/>
          </p:nvSpPr>
          <p:spPr bwMode="auto">
            <a:xfrm>
              <a:off x="1368" y="90"/>
              <a:ext cx="2790" cy="27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560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079" name="Picture 271" descr="Vertical Signature for the University of Florida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" y="204"/>
              <a:ext cx="2634" cy="259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0" name="Rectangle 279"/>
          <p:cNvSpPr/>
          <p:nvPr/>
        </p:nvSpPr>
        <p:spPr bwMode="auto">
          <a:xfrm>
            <a:off x="518080" y="10645856"/>
            <a:ext cx="15614909" cy="1776360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960702" y="10078526"/>
            <a:ext cx="8729666" cy="830997"/>
          </a:xfrm>
          <a:prstGeom prst="rect">
            <a:avLst/>
          </a:prstGeom>
          <a:solidFill>
            <a:srgbClr val="FFFF99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defPPr>
              <a:defRPr lang="en-US"/>
            </a:defPPr>
            <a:lvl1pPr algn="ctr">
              <a:defRPr sz="5400" b="1" i="1">
                <a:ln w="28575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US" sz="4800" dirty="0">
                <a:effectLst/>
              </a:rPr>
              <a:t>Behavioral Emulation</a:t>
            </a:r>
          </a:p>
        </p:txBody>
      </p:sp>
      <p:pic>
        <p:nvPicPr>
          <p:cNvPr id="28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427" y="11953470"/>
            <a:ext cx="4212637" cy="299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4" name="Group 283"/>
          <p:cNvGrpSpPr/>
          <p:nvPr/>
        </p:nvGrpSpPr>
        <p:grpSpPr>
          <a:xfrm>
            <a:off x="1139362" y="13084978"/>
            <a:ext cx="10579065" cy="2386204"/>
            <a:chOff x="1604416" y="31827312"/>
            <a:chExt cx="5551198" cy="2386204"/>
          </a:xfrm>
        </p:grpSpPr>
        <p:sp>
          <p:nvSpPr>
            <p:cNvPr id="285" name="Rounded Rectangle 284"/>
            <p:cNvSpPr/>
            <p:nvPr/>
          </p:nvSpPr>
          <p:spPr bwMode="auto">
            <a:xfrm>
              <a:off x="1604416" y="31827312"/>
              <a:ext cx="5317441" cy="1455000"/>
            </a:xfrm>
            <a:prstGeom prst="roundRect">
              <a:avLst>
                <a:gd name="adj" fmla="val 6630"/>
              </a:avLst>
            </a:prstGeom>
            <a:solidFill>
              <a:schemeClr val="bg1">
                <a:lumMod val="95000"/>
              </a:schemeClr>
            </a:solidFill>
            <a:ln>
              <a:headEnd type="none" w="med" len="med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6" name="TextBox 33"/>
            <p:cNvSpPr txBox="1"/>
            <p:nvPr/>
          </p:nvSpPr>
          <p:spPr>
            <a:xfrm>
              <a:off x="1923233" y="32551523"/>
              <a:ext cx="523238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0" hangingPunct="0">
                <a:spcBef>
                  <a:spcPts val="0"/>
                </a:spcBef>
                <a:buClr>
                  <a:srgbClr val="CC9900"/>
                </a:buClr>
                <a:buSzPct val="65000"/>
                <a:defRPr/>
              </a:pPr>
              <a:r>
                <a:rPr lang="en-US" sz="2600" kern="0" dirty="0">
                  <a:solidFill>
                    <a:srgbClr val="000000"/>
                  </a:solidFill>
                  <a:latin typeface="+mn-lt"/>
                  <a:cs typeface="+mn-cs"/>
                </a:rPr>
                <a:t>Manage emulation complexity via </a:t>
              </a:r>
              <a:r>
                <a:rPr lang="en-US" sz="2600" kern="0" dirty="0">
                  <a:solidFill>
                    <a:srgbClr val="FF4A00"/>
                  </a:solidFill>
                  <a:latin typeface="+mn-lt"/>
                  <a:cs typeface="+mn-cs"/>
                </a:rPr>
                <a:t>Behavioral Emulation (BE)</a:t>
              </a:r>
            </a:p>
            <a:p>
              <a:pPr marL="862013" lvl="1" indent="-404813" eaLnBrk="0" hangingPunct="0">
                <a:spcBef>
                  <a:spcPts val="600"/>
                </a:spcBef>
                <a:buClr>
                  <a:srgbClr val="CC9900"/>
                </a:buClr>
                <a:buSzPct val="65000"/>
                <a:buFont typeface="Wingdings" pitchFamily="2" charset="2"/>
                <a:buChar char="n"/>
                <a:defRPr/>
              </a:pPr>
              <a:r>
                <a:rPr lang="en-US" sz="2400" dirty="0"/>
                <a:t>Coarse-grained, multi-scale simulation approach to </a:t>
              </a:r>
              <a:r>
                <a:rPr lang="en-US" sz="2400" dirty="0">
                  <a:solidFill>
                    <a:srgbClr val="0033CC"/>
                  </a:solidFill>
                </a:rPr>
                <a:t>balance accuracy, speed, &amp; scalability</a:t>
              </a:r>
            </a:p>
            <a:p>
              <a:pPr marL="742950" lvl="2" indent="-338138" eaLnBrk="0" hangingPunct="0">
                <a:spcBef>
                  <a:spcPts val="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Ø"/>
                <a:defRPr/>
              </a:pPr>
              <a:endParaRPr lang="en-US" sz="2400" kern="0" dirty="0">
                <a:solidFill>
                  <a:srgbClr val="FF4A00"/>
                </a:solidFill>
                <a:latin typeface="+mn-lt"/>
                <a:cs typeface="+mn-cs"/>
              </a:endParaRPr>
            </a:p>
          </p:txBody>
        </p:sp>
        <p:sp>
          <p:nvSpPr>
            <p:cNvPr id="287" name="TextBox 28"/>
            <p:cNvSpPr txBox="1"/>
            <p:nvPr/>
          </p:nvSpPr>
          <p:spPr>
            <a:xfrm>
              <a:off x="1744841" y="31842552"/>
              <a:ext cx="2568867" cy="523220"/>
            </a:xfrm>
            <a:prstGeom prst="rect">
              <a:avLst/>
            </a:prstGeom>
            <a:solidFill>
              <a:srgbClr val="0000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Arial" charset="0"/>
                </a:rPr>
                <a:t>Approach</a:t>
              </a: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1442508" y="11265719"/>
            <a:ext cx="9687344" cy="1588557"/>
            <a:chOff x="1378493" y="23496525"/>
            <a:chExt cx="9687344" cy="1588557"/>
          </a:xfrm>
        </p:grpSpPr>
        <p:grpSp>
          <p:nvGrpSpPr>
            <p:cNvPr id="289" name="Group 288"/>
            <p:cNvGrpSpPr/>
            <p:nvPr/>
          </p:nvGrpSpPr>
          <p:grpSpPr>
            <a:xfrm>
              <a:off x="1378493" y="23736872"/>
              <a:ext cx="9687344" cy="1348210"/>
              <a:chOff x="319472" y="1327846"/>
              <a:chExt cx="5709553" cy="730097"/>
            </a:xfrm>
          </p:grpSpPr>
          <p:sp>
            <p:nvSpPr>
              <p:cNvPr id="291" name="Rounded Rectangle 290"/>
              <p:cNvSpPr/>
              <p:nvPr/>
            </p:nvSpPr>
            <p:spPr bwMode="auto">
              <a:xfrm>
                <a:off x="319472" y="1327846"/>
                <a:ext cx="5532412" cy="652695"/>
              </a:xfrm>
              <a:prstGeom prst="roundRect">
                <a:avLst>
                  <a:gd name="adj" fmla="val 6630"/>
                </a:avLst>
              </a:prstGeom>
              <a:solidFill>
                <a:schemeClr val="bg1">
                  <a:lumMod val="95000"/>
                </a:schemeClr>
              </a:solidFill>
              <a:ln>
                <a:headEnd type="none" w="med" len="med"/>
                <a:tailEnd type="none" w="med" len="med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2" name="Content Placeholder 2"/>
              <p:cNvSpPr txBox="1">
                <a:spLocks/>
              </p:cNvSpPr>
              <p:nvPr/>
            </p:nvSpPr>
            <p:spPr bwMode="auto">
              <a:xfrm>
                <a:off x="568210" y="1490596"/>
                <a:ext cx="5460815" cy="567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0" hangingPunct="0">
                  <a:spcBef>
                    <a:spcPts val="0"/>
                  </a:spcBef>
                  <a:buClr>
                    <a:srgbClr val="CC9900"/>
                  </a:buClr>
                  <a:buSzPct val="65000"/>
                  <a:defRPr/>
                </a:pPr>
                <a:r>
                  <a:rPr lang="en-US" sz="2600" kern="0" dirty="0">
                    <a:solidFill>
                      <a:srgbClr val="000000"/>
                    </a:solidFill>
                    <a:latin typeface="+mn-lt"/>
                    <a:cs typeface="+mn-cs"/>
                  </a:rPr>
                  <a:t>How to study </a:t>
                </a:r>
                <a:r>
                  <a:rPr lang="en-US" sz="2600" kern="0" dirty="0">
                    <a:solidFill>
                      <a:srgbClr val="0000FF"/>
                    </a:solidFill>
                    <a:latin typeface="+mn-lt"/>
                    <a:cs typeface="+mn-cs"/>
                  </a:rPr>
                  <a:t>future notional </a:t>
                </a:r>
                <a:r>
                  <a:rPr lang="en-US" sz="2600" kern="0" dirty="0">
                    <a:solidFill>
                      <a:srgbClr val="000000"/>
                    </a:solidFill>
                    <a:latin typeface="+mn-lt"/>
                    <a:cs typeface="+mn-cs"/>
                  </a:rPr>
                  <a:t>devices, nodes, &amp; systems, up to Exascale </a:t>
                </a:r>
                <a:r>
                  <a:rPr lang="en-US" sz="2600" kern="0" dirty="0">
                    <a:solidFill>
                      <a:srgbClr val="0000FF"/>
                    </a:solidFill>
                    <a:latin typeface="+mn-lt"/>
                    <a:cs typeface="+mn-cs"/>
                  </a:rPr>
                  <a:t>without an existing Exascale system</a:t>
                </a:r>
                <a:r>
                  <a:rPr lang="en-US" sz="2600" kern="0" dirty="0">
                    <a:solidFill>
                      <a:srgbClr val="000000"/>
                    </a:solidFill>
                    <a:latin typeface="+mn-lt"/>
                    <a:cs typeface="+mn-cs"/>
                  </a:rPr>
                  <a:t>?</a:t>
                </a:r>
              </a:p>
            </p:txBody>
          </p:sp>
        </p:grpSp>
        <p:sp>
          <p:nvSpPr>
            <p:cNvPr id="290" name="TextBox 25"/>
            <p:cNvSpPr txBox="1"/>
            <p:nvPr/>
          </p:nvSpPr>
          <p:spPr>
            <a:xfrm>
              <a:off x="1670750" y="23496525"/>
              <a:ext cx="3383010" cy="523220"/>
            </a:xfrm>
            <a:prstGeom prst="rect">
              <a:avLst/>
            </a:prstGeom>
            <a:solidFill>
              <a:srgbClr val="0000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Arial" charset="0"/>
                </a:rPr>
                <a:t>Goal &amp; Motivation</a:t>
              </a:r>
            </a:p>
          </p:txBody>
        </p:sp>
      </p:grpSp>
      <p:sp>
        <p:nvSpPr>
          <p:cNvPr id="444" name="Content Placeholder 2"/>
          <p:cNvSpPr>
            <a:spLocks noGrp="1"/>
          </p:cNvSpPr>
          <p:nvPr/>
        </p:nvSpPr>
        <p:spPr bwMode="auto">
          <a:xfrm>
            <a:off x="5365595" y="4251993"/>
            <a:ext cx="11298898" cy="542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 defTabSz="4389120">
              <a:spcBef>
                <a:spcPts val="600"/>
              </a:spcBef>
              <a:spcAft>
                <a:spcPts val="600"/>
              </a:spcAft>
              <a:buSzPct val="70000"/>
              <a:buNone/>
              <a:defRPr/>
            </a:pPr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Novo-G# Reconfigurable Supercomputer</a:t>
            </a:r>
          </a:p>
          <a:p>
            <a:pPr marL="1074738" lvl="1" indent="-571500" defTabSz="4389120" fontAlgn="auto">
              <a:spcBef>
                <a:spcPts val="600"/>
              </a:spcBef>
              <a:spcAft>
                <a:spcPts val="0"/>
              </a:spcAft>
              <a:buSzPct val="70000"/>
              <a:defRPr/>
            </a:pPr>
            <a:r>
              <a:rPr lang="en-US" sz="3600" dirty="0">
                <a:solidFill>
                  <a:srgbClr val="800000"/>
                </a:solidFill>
              </a:rPr>
              <a:t>52+1 Linux servers  </a:t>
            </a:r>
          </a:p>
          <a:p>
            <a:pPr marL="1074738" lvl="1" indent="-571500" defTabSz="4389120" fontAlgn="auto">
              <a:spcBef>
                <a:spcPts val="600"/>
              </a:spcBef>
              <a:spcAft>
                <a:spcPts val="0"/>
              </a:spcAft>
              <a:buSzPct val="70000"/>
              <a:defRPr/>
            </a:pPr>
            <a:r>
              <a:rPr lang="en-US" sz="3600" dirty="0">
                <a:solidFill>
                  <a:srgbClr val="800000"/>
                </a:solidFill>
              </a:rPr>
              <a:t>448 FPGAs</a:t>
            </a:r>
            <a:r>
              <a:rPr lang="en-US" sz="4000" dirty="0">
                <a:solidFill>
                  <a:srgbClr val="800000"/>
                </a:solidFill>
              </a:rPr>
              <a:t> (+ 64 coming soon)</a:t>
            </a:r>
          </a:p>
          <a:p>
            <a:pPr marL="1617663" lvl="2" indent="-571500" defTabSz="438912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70000"/>
              <a:defRPr/>
            </a:pPr>
            <a:r>
              <a:rPr lang="en-US" sz="3200" dirty="0">
                <a:solidFill>
                  <a:srgbClr val="0000FF"/>
                </a:solidFill>
              </a:rPr>
              <a:t>192 </a:t>
            </a:r>
            <a:r>
              <a:rPr lang="en-US" sz="3200" b="1" dirty="0">
                <a:solidFill>
                  <a:srgbClr val="FF4A00"/>
                </a:solidFill>
              </a:rPr>
              <a:t>Altera </a:t>
            </a:r>
            <a:r>
              <a:rPr lang="en-US" sz="3200" b="1" dirty="0" err="1">
                <a:solidFill>
                  <a:srgbClr val="FF4A00"/>
                </a:solidFill>
              </a:rPr>
              <a:t>Stratix</a:t>
            </a:r>
            <a:r>
              <a:rPr lang="en-US" sz="3200" b="1" dirty="0">
                <a:solidFill>
                  <a:srgbClr val="FF4A00"/>
                </a:solidFill>
              </a:rPr>
              <a:t>-III </a:t>
            </a:r>
            <a:r>
              <a:rPr lang="en-US" sz="3200" dirty="0">
                <a:solidFill>
                  <a:srgbClr val="0000FF"/>
                </a:solidFill>
              </a:rPr>
              <a:t>E260 FPGAs</a:t>
            </a:r>
          </a:p>
          <a:p>
            <a:pPr marL="1617663" lvl="2" indent="-571500" defTabSz="438912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70000"/>
              <a:defRPr/>
            </a:pPr>
            <a:r>
              <a:rPr lang="en-US" sz="3200" dirty="0">
                <a:solidFill>
                  <a:srgbClr val="0000FF"/>
                </a:solidFill>
              </a:rPr>
              <a:t>192 </a:t>
            </a:r>
            <a:r>
              <a:rPr lang="en-US" sz="3200" b="1" dirty="0">
                <a:solidFill>
                  <a:srgbClr val="FF4A00"/>
                </a:solidFill>
              </a:rPr>
              <a:t>Altera </a:t>
            </a:r>
            <a:r>
              <a:rPr lang="en-US" sz="3200" b="1" dirty="0" err="1">
                <a:solidFill>
                  <a:srgbClr val="FF4A00"/>
                </a:solidFill>
              </a:rPr>
              <a:t>Stratix</a:t>
            </a:r>
            <a:r>
              <a:rPr lang="en-US" sz="3200" b="1" dirty="0">
                <a:solidFill>
                  <a:srgbClr val="FF4A00"/>
                </a:solidFill>
              </a:rPr>
              <a:t>-IV </a:t>
            </a:r>
            <a:r>
              <a:rPr lang="en-US" sz="3200" dirty="0">
                <a:solidFill>
                  <a:srgbClr val="0000FF"/>
                </a:solidFill>
              </a:rPr>
              <a:t>E530 FPGAs </a:t>
            </a:r>
          </a:p>
          <a:p>
            <a:pPr marL="1617663" lvl="2" indent="-571500" defTabSz="438912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70000"/>
              <a:defRPr/>
            </a:pPr>
            <a:r>
              <a:rPr lang="en-US" sz="3200" dirty="0">
                <a:solidFill>
                  <a:srgbClr val="0000FF"/>
                </a:solidFill>
              </a:rPr>
              <a:t>64 </a:t>
            </a:r>
            <a:r>
              <a:rPr lang="en-US" sz="3200" b="1" dirty="0">
                <a:solidFill>
                  <a:srgbClr val="FF4A00"/>
                </a:solidFill>
              </a:rPr>
              <a:t>Altera </a:t>
            </a:r>
            <a:r>
              <a:rPr lang="en-US" sz="3200" b="1" dirty="0" err="1">
                <a:solidFill>
                  <a:srgbClr val="FF4A00"/>
                </a:solidFill>
              </a:rPr>
              <a:t>Stratix</a:t>
            </a:r>
            <a:r>
              <a:rPr lang="en-US" sz="3200" b="1" dirty="0">
                <a:solidFill>
                  <a:srgbClr val="FF4A00"/>
                </a:solidFill>
              </a:rPr>
              <a:t>-V </a:t>
            </a:r>
            <a:r>
              <a:rPr lang="en-US" sz="3200" dirty="0">
                <a:solidFill>
                  <a:srgbClr val="0000FF"/>
                </a:solidFill>
              </a:rPr>
              <a:t>D8 FPGAs</a:t>
            </a:r>
          </a:p>
          <a:p>
            <a:pPr marL="2200275" lvl="1" indent="-571500" defTabSz="4389120" fontAlgn="auto">
              <a:spcBef>
                <a:spcPts val="600"/>
              </a:spcBef>
              <a:spcAft>
                <a:spcPts val="0"/>
              </a:spcAft>
              <a:buSzPct val="70000"/>
              <a:defRPr/>
            </a:pPr>
            <a:r>
              <a:rPr lang="en-US" sz="3200" dirty="0">
                <a:solidFill>
                  <a:srgbClr val="800000"/>
                </a:solidFill>
              </a:rPr>
              <a:t>Reconfigurable interconnect</a:t>
            </a:r>
          </a:p>
          <a:p>
            <a:pPr marL="2200275" lvl="1" indent="-571500" defTabSz="4389120" fontAlgn="auto">
              <a:spcBef>
                <a:spcPts val="600"/>
              </a:spcBef>
              <a:spcAft>
                <a:spcPts val="0"/>
              </a:spcAft>
              <a:buSzPct val="70000"/>
              <a:defRPr/>
            </a:pPr>
            <a:r>
              <a:rPr lang="en-US" sz="3200" dirty="0">
                <a:solidFill>
                  <a:srgbClr val="800000"/>
                </a:solidFill>
              </a:rPr>
              <a:t>3D (4x4x4) Torus or 6D Hypercube</a:t>
            </a:r>
          </a:p>
          <a:p>
            <a:pPr marL="1617663" lvl="2" indent="-571500" defTabSz="438912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70000"/>
              <a:defRPr/>
            </a:pPr>
            <a:r>
              <a:rPr lang="en-US" sz="3200" dirty="0">
                <a:solidFill>
                  <a:srgbClr val="0000FF"/>
                </a:solidFill>
              </a:rPr>
              <a:t>64 </a:t>
            </a:r>
            <a:r>
              <a:rPr lang="en-US" sz="3200" b="1" dirty="0">
                <a:solidFill>
                  <a:srgbClr val="FF4A00"/>
                </a:solidFill>
              </a:rPr>
              <a:t>Altera </a:t>
            </a:r>
            <a:r>
              <a:rPr lang="en-US" sz="3200" b="1" dirty="0" err="1">
                <a:solidFill>
                  <a:srgbClr val="FF4A00"/>
                </a:solidFill>
              </a:rPr>
              <a:t>Stratix</a:t>
            </a:r>
            <a:r>
              <a:rPr lang="en-US" sz="3200" b="1" dirty="0">
                <a:solidFill>
                  <a:srgbClr val="FF4A00"/>
                </a:solidFill>
              </a:rPr>
              <a:t>-V </a:t>
            </a:r>
            <a:r>
              <a:rPr lang="en-US" sz="3200" dirty="0">
                <a:solidFill>
                  <a:srgbClr val="0000FF"/>
                </a:solidFill>
              </a:rPr>
              <a:t>D8 FPGAs </a:t>
            </a:r>
            <a:r>
              <a:rPr lang="en-US" sz="3200" dirty="0">
                <a:solidFill>
                  <a:srgbClr val="FF4A00"/>
                </a:solidFill>
              </a:rPr>
              <a:t>(coming soon)</a:t>
            </a:r>
            <a:endParaRPr lang="en-US" sz="3200" dirty="0">
              <a:solidFill>
                <a:srgbClr val="0000FF"/>
              </a:solidFill>
            </a:endParaRPr>
          </a:p>
        </p:txBody>
      </p:sp>
      <p:pic>
        <p:nvPicPr>
          <p:cNvPr id="445" name="Picture 4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070" y="7776377"/>
            <a:ext cx="2269190" cy="1951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4" name="Picture 103" descr="http://www.gidel.com/images/Proce%20V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39" b="93726" l="6218" r="921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207" y="6960812"/>
            <a:ext cx="1914893" cy="1298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 descr="Photo1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8" y="4397146"/>
            <a:ext cx="4686602" cy="2886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9" name="TextBox 28"/>
          <p:cNvSpPr txBox="1"/>
          <p:nvPr/>
        </p:nvSpPr>
        <p:spPr>
          <a:xfrm>
            <a:off x="782416" y="20585084"/>
            <a:ext cx="4895558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 charset="0"/>
              </a:rPr>
              <a:t>SST*-based BE Platform</a:t>
            </a:r>
          </a:p>
        </p:txBody>
      </p:sp>
      <p:sp>
        <p:nvSpPr>
          <p:cNvPr id="110" name="TextBox 28"/>
          <p:cNvSpPr txBox="1"/>
          <p:nvPr/>
        </p:nvSpPr>
        <p:spPr>
          <a:xfrm>
            <a:off x="11106206" y="16044359"/>
            <a:ext cx="4895558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 charset="0"/>
              </a:rPr>
              <a:t>NGEE** BE Platform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452718" y="16812300"/>
            <a:ext cx="5610962" cy="4645825"/>
            <a:chOff x="7477418" y="21481361"/>
            <a:chExt cx="4018530" cy="3436490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1" b="11221"/>
            <a:stretch/>
          </p:blipFill>
          <p:spPr>
            <a:xfrm>
              <a:off x="7477418" y="21481361"/>
              <a:ext cx="4018530" cy="32444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8574749" y="24157196"/>
              <a:ext cx="681597" cy="276999"/>
              <a:chOff x="8574749" y="24157196"/>
              <a:chExt cx="681597" cy="276999"/>
            </a:xfrm>
          </p:grpSpPr>
          <p:sp>
            <p:nvSpPr>
              <p:cNvPr id="6" name="Rectangle 5"/>
              <p:cNvSpPr/>
              <p:nvPr/>
            </p:nvSpPr>
            <p:spPr bwMode="auto">
              <a:xfrm rot="1505884">
                <a:off x="8607077" y="24210133"/>
                <a:ext cx="553000" cy="1845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1478588">
                <a:off x="8574749" y="24157196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FPGAs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894861" y="22580069"/>
              <a:ext cx="287815" cy="1047082"/>
              <a:chOff x="7894861" y="22580069"/>
              <a:chExt cx="287815" cy="1047082"/>
            </a:xfrm>
          </p:grpSpPr>
          <p:sp>
            <p:nvSpPr>
              <p:cNvPr id="140" name="Rectangle 139"/>
              <p:cNvSpPr/>
              <p:nvPr/>
            </p:nvSpPr>
            <p:spPr bwMode="auto">
              <a:xfrm rot="4886170">
                <a:off x="7623492" y="23032064"/>
                <a:ext cx="785197" cy="24246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 rot="4846845">
                <a:off x="7520636" y="22965110"/>
                <a:ext cx="1047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Scale of Sim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527709" y="23497269"/>
              <a:ext cx="276999" cy="1420582"/>
              <a:chOff x="10527709" y="23497269"/>
              <a:chExt cx="276999" cy="1420582"/>
            </a:xfrm>
          </p:grpSpPr>
          <p:sp>
            <p:nvSpPr>
              <p:cNvPr id="139" name="Rectangle 138"/>
              <p:cNvSpPr/>
              <p:nvPr/>
            </p:nvSpPr>
            <p:spPr bwMode="auto">
              <a:xfrm rot="17802112">
                <a:off x="10176560" y="24085877"/>
                <a:ext cx="1035765" cy="17647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 rot="17812231">
                <a:off x="9955918" y="24069060"/>
                <a:ext cx="14205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Simultaneous Sim</a:t>
                </a:r>
              </a:p>
            </p:txBody>
          </p:sp>
        </p:grpSp>
      </p:grpSp>
      <p:sp>
        <p:nvSpPr>
          <p:cNvPr id="138" name="Content Placeholder 2"/>
          <p:cNvSpPr txBox="1">
            <a:spLocks/>
          </p:cNvSpPr>
          <p:nvPr/>
        </p:nvSpPr>
        <p:spPr>
          <a:xfrm>
            <a:off x="10823810" y="21589471"/>
            <a:ext cx="4979685" cy="4348016"/>
          </a:xfrm>
          <a:prstGeom prst="rect">
            <a:avLst/>
          </a:prstGeom>
        </p:spPr>
        <p:txBody>
          <a:bodyPr/>
          <a:lstStyle>
            <a:lvl1pPr marL="1646238" indent="-1646238" algn="l" defTabSz="4389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525" indent="-1371600" algn="l" defTabSz="43894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400">
                <a:solidFill>
                  <a:srgbClr val="FF0000"/>
                </a:solidFill>
                <a:latin typeface="+mn-lt"/>
              </a:defRPr>
            </a:lvl2pPr>
            <a:lvl3pPr marL="5486400" indent="-1096963" algn="l" defTabSz="4389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500">
                <a:solidFill>
                  <a:schemeClr val="accent2"/>
                </a:solidFill>
                <a:latin typeface="+mn-lt"/>
              </a:defRPr>
            </a:lvl3pPr>
            <a:lvl4pPr marL="7680325" indent="-1096963" algn="l" defTabSz="43894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9600">
                <a:solidFill>
                  <a:schemeClr val="tx1"/>
                </a:solidFill>
                <a:latin typeface="+mn-lt"/>
              </a:defRPr>
            </a:lvl4pPr>
            <a:lvl5pPr marL="9875838" indent="-1096963" algn="l" defTabSz="43894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+mn-lt"/>
              </a:defRPr>
            </a:lvl5pPr>
            <a:lvl6pPr marL="10333038" indent="-1096963" algn="l" defTabSz="4389438" rtl="0" fontAlgn="base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+mn-lt"/>
              </a:defRPr>
            </a:lvl6pPr>
            <a:lvl7pPr marL="10790238" indent="-1096963" algn="l" defTabSz="4389438" rtl="0" fontAlgn="base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+mn-lt"/>
              </a:defRPr>
            </a:lvl7pPr>
            <a:lvl8pPr marL="11247438" indent="-1096963" algn="l" defTabSz="4389438" rtl="0" fontAlgn="base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+mn-lt"/>
              </a:defRPr>
            </a:lvl8pPr>
            <a:lvl9pPr marL="11704638" indent="-1096963" algn="l" defTabSz="4389438" rtl="0" fontAlgn="base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+mn-lt"/>
              </a:defRPr>
            </a:lvl9pPr>
          </a:lstStyle>
          <a:p>
            <a:pPr marL="280988" indent="-280988">
              <a:spcBef>
                <a:spcPts val="1000"/>
              </a:spcBef>
              <a:buFontTx/>
              <a:buNone/>
            </a:pPr>
            <a:r>
              <a:rPr lang="en-US" sz="2000" b="1" kern="0" dirty="0">
                <a:solidFill>
                  <a:srgbClr val="0000FF"/>
                </a:solidFill>
              </a:rPr>
              <a:t>Original Project Target:</a:t>
            </a:r>
            <a:r>
              <a:rPr lang="en-US" sz="2000" kern="0" dirty="0"/>
              <a:t> </a:t>
            </a:r>
            <a:r>
              <a:rPr lang="en-US" sz="1600" i="1" kern="0" dirty="0"/>
              <a:t>One large, Exascale simulation distributed over many FPGAs</a:t>
            </a:r>
          </a:p>
          <a:p>
            <a:pPr marL="280988" indent="-280988">
              <a:spcBef>
                <a:spcPts val="1000"/>
              </a:spcBef>
              <a:buFontTx/>
              <a:buNone/>
            </a:pPr>
            <a:r>
              <a:rPr lang="en-US" sz="2000" b="1" kern="0" dirty="0">
                <a:solidFill>
                  <a:srgbClr val="0000FF"/>
                </a:solidFill>
              </a:rPr>
              <a:t>NGEEv1** Progress: </a:t>
            </a:r>
            <a:r>
              <a:rPr lang="en-US" sz="1600" i="1" kern="0" dirty="0"/>
              <a:t>One small, microscale simulation limited to a single FPGA</a:t>
            </a:r>
          </a:p>
          <a:p>
            <a:pPr marL="280988" indent="-280988">
              <a:spcBef>
                <a:spcPts val="1000"/>
              </a:spcBef>
              <a:buFontTx/>
              <a:buNone/>
            </a:pPr>
            <a:r>
              <a:rPr lang="en-US" sz="2000" b="1" kern="0" dirty="0">
                <a:solidFill>
                  <a:srgbClr val="0000FF"/>
                </a:solidFill>
              </a:rPr>
              <a:t>NGEEv1 Enhancements: </a:t>
            </a:r>
            <a:r>
              <a:rPr lang="en-US" sz="1600" i="1" kern="0" dirty="0"/>
              <a:t>Ongoing improve-</a:t>
            </a:r>
            <a:r>
              <a:rPr lang="en-US" sz="1600" i="1" kern="0" dirty="0" err="1"/>
              <a:t>ments</a:t>
            </a:r>
            <a:r>
              <a:rPr lang="en-US" sz="1600" i="1" kern="0" dirty="0"/>
              <a:t> to allow for simulations at larger scale</a:t>
            </a:r>
          </a:p>
          <a:p>
            <a:pPr marL="280988" indent="-280988">
              <a:spcBef>
                <a:spcPts val="1000"/>
              </a:spcBef>
              <a:buNone/>
            </a:pPr>
            <a:r>
              <a:rPr lang="en-US" sz="2000" b="1" kern="0" dirty="0">
                <a:solidFill>
                  <a:srgbClr val="0000FF"/>
                </a:solidFill>
              </a:rPr>
              <a:t>NGEEv1 Parameter Sweeps:</a:t>
            </a:r>
            <a:r>
              <a:rPr lang="en-US" sz="1800" b="1" kern="0" dirty="0">
                <a:solidFill>
                  <a:srgbClr val="0000FF"/>
                </a:solidFill>
              </a:rPr>
              <a:t> </a:t>
            </a:r>
            <a:r>
              <a:rPr lang="en-US" sz="1600" i="1" kern="0" dirty="0"/>
              <a:t>Multi-FPGA DSE</a:t>
            </a:r>
            <a:r>
              <a:rPr lang="en-US" sz="1600" i="1" kern="0" baseline="30000" dirty="0"/>
              <a:t>+</a:t>
            </a:r>
            <a:r>
              <a:rPr lang="en-US" sz="1600" i="1" kern="0" dirty="0"/>
              <a:t> limited to a single simulation per device</a:t>
            </a:r>
          </a:p>
          <a:p>
            <a:pPr marL="280988" indent="-280988">
              <a:spcBef>
                <a:spcPts val="1000"/>
              </a:spcBef>
              <a:buFontTx/>
              <a:buNone/>
            </a:pPr>
            <a:r>
              <a:rPr lang="en-US" sz="2000" b="1" kern="0" dirty="0">
                <a:solidFill>
                  <a:srgbClr val="0000FF"/>
                </a:solidFill>
              </a:rPr>
              <a:t>Pipelined Design-Space Exploration: </a:t>
            </a:r>
            <a:r>
              <a:rPr lang="en-US" sz="1600" i="1" kern="0" dirty="0"/>
              <a:t>Simultaneous simulations pipelined in 1 FPGA</a:t>
            </a: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800" b="1" i="1" kern="0" dirty="0" smtClean="0">
                <a:solidFill>
                  <a:srgbClr val="FF0000"/>
                </a:solidFill>
              </a:rPr>
              <a:t>Up to eight orders-of-magnitude faster DSE/UQ than software simulator</a:t>
            </a:r>
            <a:endParaRPr lang="en-US" sz="2000" b="1" i="1" kern="0" dirty="0" smtClean="0">
              <a:solidFill>
                <a:srgbClr val="FF0000"/>
              </a:solidFill>
            </a:endParaRPr>
          </a:p>
          <a:p>
            <a:pPr marL="280988" indent="-280988">
              <a:buNone/>
            </a:pPr>
            <a:r>
              <a:rPr lang="en-US" sz="2000" b="1" kern="0" dirty="0" smtClean="0">
                <a:solidFill>
                  <a:srgbClr val="0000FF"/>
                </a:solidFill>
              </a:rPr>
              <a:t>Potential Target: </a:t>
            </a:r>
            <a:r>
              <a:rPr lang="en-US" sz="1600" i="1" kern="0" dirty="0" smtClean="0"/>
              <a:t>Multiple </a:t>
            </a:r>
            <a:r>
              <a:rPr lang="en-US" sz="1600" i="1" kern="0" dirty="0" err="1" smtClean="0"/>
              <a:t>Exascale</a:t>
            </a:r>
            <a:r>
              <a:rPr lang="en-US" sz="1600" i="1" kern="0" dirty="0" smtClean="0"/>
              <a:t> simulations simultaneously distributed over many FPGAs</a:t>
            </a:r>
            <a:endParaRPr lang="en-US" sz="1600" i="1" kern="0" dirty="0"/>
          </a:p>
        </p:txBody>
      </p:sp>
      <p:sp>
        <p:nvSpPr>
          <p:cNvPr id="144" name="Rectangle 143"/>
          <p:cNvSpPr/>
          <p:nvPr/>
        </p:nvSpPr>
        <p:spPr>
          <a:xfrm>
            <a:off x="11563683" y="26597111"/>
            <a:ext cx="31758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i="1" dirty="0" smtClean="0"/>
              <a:t>**</a:t>
            </a:r>
            <a:r>
              <a:rPr lang="en-US" sz="1400" i="1" dirty="0"/>
              <a:t>NGEE: Novo-G Exascale Emulation</a:t>
            </a:r>
          </a:p>
          <a:p>
            <a:pPr>
              <a:spcBef>
                <a:spcPts val="600"/>
              </a:spcBef>
            </a:pPr>
            <a:r>
              <a:rPr lang="en-US" sz="1800" i="1" baseline="30000" dirty="0"/>
              <a:t>+</a:t>
            </a:r>
            <a:r>
              <a:rPr lang="en-US" sz="1400" i="1" dirty="0"/>
              <a:t>DSE: Design-Space Exploration</a:t>
            </a:r>
          </a:p>
          <a:p>
            <a:pPr>
              <a:spcBef>
                <a:spcPts val="600"/>
              </a:spcBef>
            </a:pPr>
            <a:r>
              <a:rPr lang="en-US" sz="1400" i="1" baseline="30000" dirty="0"/>
              <a:t>++</a:t>
            </a:r>
            <a:r>
              <a:rPr lang="en-US" sz="1400" i="1" dirty="0"/>
              <a:t>UQ: Uncertainty Quantification</a:t>
            </a:r>
          </a:p>
          <a:p>
            <a:endParaRPr lang="en-US" sz="1400" i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743758" y="21278899"/>
            <a:ext cx="723073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</a:rPr>
              <a:t>Experimental Testbed will:</a:t>
            </a:r>
          </a:p>
          <a:p>
            <a:pPr marL="2857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Support algorithmic design-space exploration </a:t>
            </a:r>
          </a:p>
          <a:p>
            <a:pPr marL="2857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Provide behavioral emulation within SST* ecosystem</a:t>
            </a:r>
          </a:p>
          <a:p>
            <a:pPr>
              <a:spcBef>
                <a:spcPts val="600"/>
              </a:spcBef>
            </a:pPr>
            <a:endParaRPr lang="en-US" sz="1600" b="1" dirty="0">
              <a:solidFill>
                <a:srgbClr val="3333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4569" y="22251920"/>
            <a:ext cx="8986283" cy="5578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758" y="15343142"/>
            <a:ext cx="9875776" cy="4898259"/>
          </a:xfrm>
          <a:prstGeom prst="rect">
            <a:avLst/>
          </a:prstGeom>
        </p:spPr>
      </p:pic>
      <p:sp>
        <p:nvSpPr>
          <p:cNvPr id="368" name="Rectangle 367"/>
          <p:cNvSpPr/>
          <p:nvPr/>
        </p:nvSpPr>
        <p:spPr bwMode="auto">
          <a:xfrm>
            <a:off x="16680981" y="4702684"/>
            <a:ext cx="15588021" cy="946404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389438"/>
            <a:endParaRPr lang="en-US" dirty="0"/>
          </a:p>
        </p:txBody>
      </p:sp>
      <p:sp>
        <p:nvSpPr>
          <p:cNvPr id="369" name="TextBox 144"/>
          <p:cNvSpPr txBox="1"/>
          <p:nvPr/>
        </p:nvSpPr>
        <p:spPr>
          <a:xfrm>
            <a:off x="19473769" y="4117894"/>
            <a:ext cx="10216333" cy="830997"/>
          </a:xfrm>
          <a:prstGeom prst="rect">
            <a:avLst/>
          </a:prstGeom>
          <a:solidFill>
            <a:srgbClr val="FFFF99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800" b="1" i="1" dirty="0">
                <a:ln w="285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+mn-lt"/>
              </a:rPr>
              <a:t>Reconfigurable Interconnects</a:t>
            </a:r>
          </a:p>
        </p:txBody>
      </p:sp>
      <p:sp>
        <p:nvSpPr>
          <p:cNvPr id="371" name="Content Placeholder 4"/>
          <p:cNvSpPr>
            <a:spLocks noGrp="1"/>
          </p:cNvSpPr>
          <p:nvPr/>
        </p:nvSpPr>
        <p:spPr bwMode="auto">
          <a:xfrm>
            <a:off x="17054178" y="5461236"/>
            <a:ext cx="9387287" cy="1445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49300" indent="-749300">
              <a:buNone/>
            </a:pPr>
            <a:r>
              <a:rPr lang="en-US" sz="3000" b="1" u="sng" dirty="0">
                <a:solidFill>
                  <a:srgbClr val="FF4A00"/>
                </a:solidFill>
              </a:rPr>
              <a:t>Goal</a:t>
            </a:r>
            <a:r>
              <a:rPr lang="en-US" sz="3000" b="1" dirty="0">
                <a:solidFill>
                  <a:srgbClr val="FF4A00"/>
                </a:solidFill>
              </a:rPr>
              <a:t>: </a:t>
            </a:r>
            <a:r>
              <a:rPr lang="en-US" sz="3000" b="1" dirty="0" smtClean="0">
                <a:solidFill>
                  <a:srgbClr val="FF4A00"/>
                </a:solidFill>
              </a:rPr>
              <a:t> </a:t>
            </a:r>
            <a:r>
              <a:rPr lang="en-US" sz="3000" dirty="0" smtClean="0"/>
              <a:t>Low-power</a:t>
            </a:r>
            <a:r>
              <a:rPr lang="en-US" sz="3000" dirty="0"/>
              <a:t>, high-connectivity </a:t>
            </a:r>
            <a:r>
              <a:rPr lang="en-US" sz="3000" dirty="0" smtClean="0"/>
              <a:t>RC </a:t>
            </a:r>
            <a:r>
              <a:rPr lang="en-US" sz="3000" dirty="0"/>
              <a:t>platform</a:t>
            </a:r>
          </a:p>
          <a:p>
            <a:pPr marL="404813" lvl="2" indent="-396875">
              <a:spcBef>
                <a:spcPts val="600"/>
              </a:spcBef>
              <a:buClr>
                <a:srgbClr val="CC9900"/>
              </a:buClr>
            </a:pPr>
            <a:r>
              <a:rPr lang="en-US" sz="2600" i="1" kern="0" dirty="0">
                <a:latin typeface="Arial" charset="0"/>
                <a:cs typeface="Arial" charset="0"/>
              </a:rPr>
              <a:t>Targeted towards large-scale, </a:t>
            </a:r>
            <a:r>
              <a:rPr lang="en-US" sz="2600" i="1" kern="0" dirty="0" smtClean="0">
                <a:latin typeface="Arial" charset="0"/>
                <a:cs typeface="Arial" charset="0"/>
              </a:rPr>
              <a:t>communication-intensive </a:t>
            </a:r>
            <a:r>
              <a:rPr lang="en-US" sz="2600" i="1" kern="0" dirty="0">
                <a:latin typeface="Arial" charset="0"/>
                <a:cs typeface="Arial" charset="0"/>
              </a:rPr>
              <a:t>problems like MD* &amp; </a:t>
            </a:r>
            <a:r>
              <a:rPr lang="en-US" sz="2600" i="1" kern="0" dirty="0" smtClean="0">
                <a:latin typeface="Arial" charset="0"/>
                <a:cs typeface="Arial" charset="0"/>
              </a:rPr>
              <a:t>CFD**</a:t>
            </a:r>
            <a:endParaRPr lang="en-US" sz="2600" i="1" kern="0" dirty="0">
              <a:latin typeface="Arial" charset="0"/>
              <a:cs typeface="Arial" charset="0"/>
            </a:endParaRPr>
          </a:p>
        </p:txBody>
      </p:sp>
      <p:grpSp>
        <p:nvGrpSpPr>
          <p:cNvPr id="372" name="Group 371"/>
          <p:cNvGrpSpPr/>
          <p:nvPr/>
        </p:nvGrpSpPr>
        <p:grpSpPr>
          <a:xfrm>
            <a:off x="26187033" y="10837719"/>
            <a:ext cx="2346809" cy="2190966"/>
            <a:chOff x="4964225" y="4557360"/>
            <a:chExt cx="1872997" cy="1550865"/>
          </a:xfrm>
        </p:grpSpPr>
        <p:sp>
          <p:nvSpPr>
            <p:cNvPr id="373" name="Up-Down Arrow 372"/>
            <p:cNvSpPr/>
            <p:nvPr/>
          </p:nvSpPr>
          <p:spPr bwMode="auto">
            <a:xfrm>
              <a:off x="5731750" y="4557360"/>
              <a:ext cx="304800" cy="530352"/>
            </a:xfrm>
            <a:prstGeom prst="up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6" name="Up-Down Arrow 375"/>
            <p:cNvSpPr/>
            <p:nvPr/>
          </p:nvSpPr>
          <p:spPr bwMode="auto">
            <a:xfrm rot="2822130">
              <a:off x="6296293" y="4516959"/>
              <a:ext cx="304800" cy="671371"/>
            </a:xfrm>
            <a:prstGeom prst="up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83" name="Up-Down Arrow 382"/>
            <p:cNvSpPr/>
            <p:nvPr/>
          </p:nvSpPr>
          <p:spPr bwMode="auto">
            <a:xfrm rot="5400000">
              <a:off x="6419646" y="5039347"/>
              <a:ext cx="304800" cy="530352"/>
            </a:xfrm>
            <a:prstGeom prst="up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384" name="Picture 383" descr="http://www.gidel.com/images/Proce%20V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7298" b="93726" l="6807" r="9268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04" y="4900701"/>
              <a:ext cx="1295399" cy="8495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5" name="Up-Down Arrow 384"/>
            <p:cNvSpPr/>
            <p:nvPr/>
          </p:nvSpPr>
          <p:spPr bwMode="auto">
            <a:xfrm>
              <a:off x="5731750" y="5574262"/>
              <a:ext cx="304800" cy="530352"/>
            </a:xfrm>
            <a:prstGeom prst="up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86" name="Up-Down Arrow 385"/>
            <p:cNvSpPr/>
            <p:nvPr/>
          </p:nvSpPr>
          <p:spPr bwMode="auto">
            <a:xfrm rot="5400000">
              <a:off x="5077001" y="5054184"/>
              <a:ext cx="304800" cy="530352"/>
            </a:xfrm>
            <a:prstGeom prst="up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88" name="Up-Down Arrow 387"/>
            <p:cNvSpPr/>
            <p:nvPr/>
          </p:nvSpPr>
          <p:spPr bwMode="auto">
            <a:xfrm rot="2670689">
              <a:off x="5256808" y="5455252"/>
              <a:ext cx="304800" cy="652973"/>
            </a:xfrm>
            <a:prstGeom prst="up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89" name="TextBox 21"/>
          <p:cNvSpPr txBox="1"/>
          <p:nvPr/>
        </p:nvSpPr>
        <p:spPr>
          <a:xfrm>
            <a:off x="28693679" y="11095620"/>
            <a:ext cx="31906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indent="228600"/>
            <a:r>
              <a:rPr lang="en-US" sz="3200" b="1" dirty="0" smtClean="0">
                <a:solidFill>
                  <a:srgbClr val="FD5603"/>
                </a:solidFill>
              </a:rPr>
              <a:t>Novo-G#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1A5"/>
                </a:solidFill>
              </a:rPr>
              <a:t>64 </a:t>
            </a:r>
            <a:r>
              <a:rPr lang="en-US" sz="2400" dirty="0" err="1" smtClean="0">
                <a:solidFill>
                  <a:srgbClr val="0021A5"/>
                </a:solidFill>
              </a:rPr>
              <a:t>GiDEL</a:t>
            </a:r>
            <a:r>
              <a:rPr lang="en-US" sz="2400" dirty="0" smtClean="0">
                <a:solidFill>
                  <a:srgbClr val="0021A5"/>
                </a:solidFill>
              </a:rPr>
              <a:t> </a:t>
            </a:r>
            <a:r>
              <a:rPr lang="en-US" sz="2400" dirty="0" err="1" smtClean="0">
                <a:solidFill>
                  <a:srgbClr val="0021A5"/>
                </a:solidFill>
              </a:rPr>
              <a:t>ProceV</a:t>
            </a:r>
            <a:r>
              <a:rPr lang="en-US" sz="2400" dirty="0" smtClean="0">
                <a:solidFill>
                  <a:srgbClr val="0021A5"/>
                </a:solidFill>
              </a:rPr>
              <a:t>    (</a:t>
            </a:r>
            <a:r>
              <a:rPr lang="en-US" sz="2400" dirty="0" err="1" smtClean="0">
                <a:solidFill>
                  <a:srgbClr val="0021A5"/>
                </a:solidFill>
              </a:rPr>
              <a:t>Stratix</a:t>
            </a:r>
            <a:r>
              <a:rPr lang="en-US" sz="2400" dirty="0" smtClean="0">
                <a:solidFill>
                  <a:srgbClr val="0021A5"/>
                </a:solidFill>
              </a:rPr>
              <a:t> V D8)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1A5"/>
                </a:solidFill>
              </a:rPr>
              <a:t>4</a:t>
            </a:r>
            <a:r>
              <a:rPr lang="en-US" sz="2400" dirty="0" smtClean="0">
                <a:solidFill>
                  <a:srgbClr val="0021A5"/>
                </a:solidFill>
              </a:rPr>
              <a:t>x4x4 3D torus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1A5"/>
                </a:solidFill>
              </a:rPr>
              <a:t>6 Rx-</a:t>
            </a:r>
            <a:r>
              <a:rPr lang="en-US" sz="2400" dirty="0" err="1" smtClean="0">
                <a:solidFill>
                  <a:srgbClr val="0021A5"/>
                </a:solidFill>
              </a:rPr>
              <a:t>Tx</a:t>
            </a:r>
            <a:r>
              <a:rPr lang="en-US" sz="2400" dirty="0" smtClean="0">
                <a:solidFill>
                  <a:srgbClr val="0021A5"/>
                </a:solidFill>
              </a:rPr>
              <a:t> links/FPGA</a:t>
            </a:r>
            <a:endParaRPr lang="en-US" sz="2400" dirty="0">
              <a:solidFill>
                <a:srgbClr val="0021A5"/>
              </a:solidFill>
            </a:endParaRP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1A5"/>
                </a:solidFill>
              </a:rPr>
              <a:t>4x10 </a:t>
            </a:r>
            <a:r>
              <a:rPr lang="en-US" sz="2400" dirty="0" err="1" smtClean="0">
                <a:solidFill>
                  <a:srgbClr val="0021A5"/>
                </a:solidFill>
              </a:rPr>
              <a:t>Gbps</a:t>
            </a:r>
            <a:r>
              <a:rPr lang="en-US" sz="2400" dirty="0" smtClean="0">
                <a:solidFill>
                  <a:srgbClr val="0021A5"/>
                </a:solidFill>
              </a:rPr>
              <a:t> per link</a:t>
            </a:r>
          </a:p>
        </p:txBody>
      </p:sp>
      <p:sp>
        <p:nvSpPr>
          <p:cNvPr id="391" name="TextBox 22"/>
          <p:cNvSpPr txBox="1"/>
          <p:nvPr/>
        </p:nvSpPr>
        <p:spPr>
          <a:xfrm>
            <a:off x="17315001" y="13674112"/>
            <a:ext cx="7992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 smtClean="0"/>
              <a:t>*MD = Molecular Dynamics   **CFD = Computational Fluid Dynamics</a:t>
            </a:r>
            <a:endParaRPr lang="en-US" sz="2000" dirty="0"/>
          </a:p>
        </p:txBody>
      </p:sp>
      <p:sp>
        <p:nvSpPr>
          <p:cNvPr id="393" name="Content Placeholder 4"/>
          <p:cNvSpPr txBox="1">
            <a:spLocks/>
          </p:cNvSpPr>
          <p:nvPr/>
        </p:nvSpPr>
        <p:spPr bwMode="auto">
          <a:xfrm>
            <a:off x="17054178" y="6976555"/>
            <a:ext cx="8847660" cy="299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3000" b="1" u="sng" kern="0" dirty="0">
                <a:solidFill>
                  <a:srgbClr val="FF4A00"/>
                </a:solidFill>
              </a:rPr>
              <a:t>Approach</a:t>
            </a:r>
            <a:r>
              <a:rPr lang="en-US" sz="3000" b="1" kern="0" dirty="0">
                <a:solidFill>
                  <a:srgbClr val="FF4A00"/>
                </a:solidFill>
              </a:rPr>
              <a:t>:</a:t>
            </a: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i="1" dirty="0">
                <a:solidFill>
                  <a:srgbClr val="FF4A00"/>
                </a:solidFill>
                <a:latin typeface="+mn-lt"/>
                <a:cs typeface="+mn-cs"/>
              </a:rPr>
              <a:t>Novo-G# network design </a:t>
            </a:r>
            <a:r>
              <a:rPr lang="en-US" sz="2600" dirty="0" smtClean="0">
                <a:latin typeface="+mn-lt"/>
                <a:cs typeface="+mn-cs"/>
              </a:rPr>
              <a:t>to support</a:t>
            </a:r>
            <a:br>
              <a:rPr lang="en-US" sz="2600" dirty="0" smtClean="0">
                <a:latin typeface="+mn-lt"/>
                <a:cs typeface="+mn-cs"/>
              </a:rPr>
            </a:br>
            <a:r>
              <a:rPr lang="en-US" sz="2600" dirty="0" smtClean="0">
                <a:latin typeface="+mn-lt"/>
                <a:cs typeface="+mn-cs"/>
              </a:rPr>
              <a:t>multi-FPGA </a:t>
            </a:r>
            <a:r>
              <a:rPr lang="en-US" sz="2600" dirty="0">
                <a:latin typeface="+mn-lt"/>
                <a:cs typeface="+mn-cs"/>
              </a:rPr>
              <a:t>apps efficiently</a:t>
            </a: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i="1" dirty="0" smtClean="0">
                <a:solidFill>
                  <a:srgbClr val="FF4A00"/>
                </a:solidFill>
                <a:latin typeface="+mn-lt"/>
                <a:cs typeface="+mn-cs"/>
              </a:rPr>
              <a:t>Reconfigurable networking </a:t>
            </a:r>
            <a:r>
              <a:rPr lang="en-US" sz="2600" dirty="0" smtClean="0">
                <a:latin typeface="+mn-lt"/>
                <a:cs typeface="+mn-cs"/>
              </a:rPr>
              <a:t>to adapt protocol &amp;</a:t>
            </a:r>
            <a:br>
              <a:rPr lang="en-US" sz="2600" dirty="0" smtClean="0">
                <a:latin typeface="+mn-lt"/>
                <a:cs typeface="+mn-cs"/>
              </a:rPr>
            </a:br>
            <a:r>
              <a:rPr lang="en-US" sz="2600" dirty="0" smtClean="0">
                <a:latin typeface="+mn-lt"/>
                <a:cs typeface="+mn-cs"/>
              </a:rPr>
              <a:t>topology to needs of target application</a:t>
            </a:r>
            <a:endParaRPr lang="en-US" sz="2600" dirty="0">
              <a:latin typeface="+mn-lt"/>
              <a:cs typeface="+mn-cs"/>
            </a:endParaRP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i="1" dirty="0">
                <a:solidFill>
                  <a:srgbClr val="FF4A00"/>
                </a:solidFill>
                <a:latin typeface="+mn-lt"/>
                <a:cs typeface="+mn-cs"/>
              </a:rPr>
              <a:t>OpenCL support </a:t>
            </a:r>
            <a:r>
              <a:rPr lang="en-US" sz="2600" dirty="0">
                <a:latin typeface="+mn-lt"/>
                <a:cs typeface="+mn-cs"/>
              </a:rPr>
              <a:t>to </a:t>
            </a:r>
            <a:r>
              <a:rPr lang="en-US" sz="2600" dirty="0" smtClean="0">
                <a:latin typeface="+mn-lt"/>
                <a:cs typeface="+mn-cs"/>
              </a:rPr>
              <a:t>improve productivity &amp; usability</a:t>
            </a:r>
            <a:endParaRPr lang="en-US" sz="2600" dirty="0">
              <a:latin typeface="+mn-lt"/>
              <a:cs typeface="+mn-cs"/>
            </a:endParaRPr>
          </a:p>
        </p:txBody>
      </p:sp>
      <p:sp>
        <p:nvSpPr>
          <p:cNvPr id="395" name="Content Placeholder 4"/>
          <p:cNvSpPr txBox="1">
            <a:spLocks/>
          </p:cNvSpPr>
          <p:nvPr/>
        </p:nvSpPr>
        <p:spPr bwMode="auto">
          <a:xfrm>
            <a:off x="17054177" y="9747356"/>
            <a:ext cx="8931487" cy="386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000" b="1" u="sng" kern="0" dirty="0" smtClean="0">
                <a:solidFill>
                  <a:srgbClr val="FF4A00"/>
                </a:solidFill>
              </a:rPr>
              <a:t>Outcomes</a:t>
            </a:r>
            <a:r>
              <a:rPr lang="en-US" sz="3000" b="1" kern="0" dirty="0" smtClean="0">
                <a:solidFill>
                  <a:srgbClr val="FF4A00"/>
                </a:solidFill>
              </a:rPr>
              <a:t>:</a:t>
            </a:r>
            <a:endParaRPr lang="en-US" sz="3000" dirty="0">
              <a:solidFill>
                <a:srgbClr val="0021A5"/>
              </a:solidFill>
              <a:latin typeface="+mn-lt"/>
              <a:cs typeface="+mn-cs"/>
            </a:endParaRP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 smtClean="0">
                <a:solidFill>
                  <a:srgbClr val="000000"/>
                </a:solidFill>
                <a:latin typeface="+mn-lt"/>
                <a:cs typeface="+mn-cs"/>
              </a:rPr>
              <a:t>Flexible 3-layer protocol stack for Novo-G#</a:t>
            </a:r>
          </a:p>
          <a:p>
            <a:pPr marL="669925" lvl="1" indent="-325438" eaLnBrk="0" hangingPunct="0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1A5"/>
                </a:solidFill>
                <a:latin typeface="+mn-lt"/>
                <a:cs typeface="+mn-cs"/>
              </a:rPr>
              <a:t>Supports multiple protocols from light-weight to feature-rich</a:t>
            </a: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 smtClean="0">
                <a:solidFill>
                  <a:srgbClr val="000000"/>
                </a:solidFill>
                <a:latin typeface="+mn-lt"/>
                <a:cs typeface="+mn-cs"/>
              </a:rPr>
              <a:t>Novo-G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# provides high-speed, reliable connectivity</a:t>
            </a:r>
          </a:p>
          <a:p>
            <a:pPr marL="669925" lvl="1" indent="-325438" eaLnBrk="0" hangingPunct="0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0021A5"/>
                </a:solidFill>
                <a:latin typeface="+mn-lt"/>
                <a:cs typeface="+mn-cs"/>
              </a:rPr>
              <a:t>Bit error rate &lt; 10</a:t>
            </a:r>
            <a:r>
              <a:rPr lang="en-US" sz="2400" baseline="30000" dirty="0">
                <a:solidFill>
                  <a:srgbClr val="0021A5"/>
                </a:solidFill>
                <a:latin typeface="+mn-lt"/>
                <a:cs typeface="+mn-cs"/>
              </a:rPr>
              <a:t>-13</a:t>
            </a:r>
            <a:r>
              <a:rPr lang="en-US" sz="2400" dirty="0">
                <a:solidFill>
                  <a:srgbClr val="0021A5"/>
                </a:solidFill>
                <a:latin typeface="+mn-lt"/>
                <a:cs typeface="+mn-cs"/>
              </a:rPr>
              <a:t> for each 10 </a:t>
            </a:r>
            <a:r>
              <a:rPr lang="en-US" sz="2400" dirty="0" err="1">
                <a:solidFill>
                  <a:srgbClr val="0021A5"/>
                </a:solidFill>
                <a:latin typeface="+mn-lt"/>
                <a:cs typeface="+mn-cs"/>
              </a:rPr>
              <a:t>Gbps</a:t>
            </a:r>
            <a:r>
              <a:rPr lang="en-US" sz="2400" dirty="0">
                <a:solidFill>
                  <a:srgbClr val="0021A5"/>
                </a:solidFill>
                <a:latin typeface="+mn-lt"/>
                <a:cs typeface="+mn-cs"/>
              </a:rPr>
              <a:t> </a:t>
            </a:r>
            <a:r>
              <a:rPr lang="en-US" sz="2400" dirty="0" smtClean="0">
                <a:solidFill>
                  <a:srgbClr val="0021A5"/>
                </a:solidFill>
                <a:latin typeface="+mn-lt"/>
                <a:cs typeface="+mn-cs"/>
              </a:rPr>
              <a:t>link</a:t>
            </a: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 smtClean="0">
                <a:solidFill>
                  <a:srgbClr val="000000"/>
                </a:solidFill>
              </a:rPr>
              <a:t>Support for Altera OpenCL on multiple FPGAs</a:t>
            </a:r>
            <a:endParaRPr lang="en-US" sz="2600" dirty="0">
              <a:solidFill>
                <a:srgbClr val="000000"/>
              </a:solidFill>
            </a:endParaRPr>
          </a:p>
          <a:p>
            <a:pPr marL="669925" lvl="1" indent="-325438" eaLnBrk="0" hangingPunct="0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1A5"/>
                </a:solidFill>
              </a:rPr>
              <a:t>Inter-FPGA links abstracted to inter-kernel (I/O) channels</a:t>
            </a:r>
          </a:p>
          <a:p>
            <a:pPr marL="404813" lvl="0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  <a:cs typeface="+mn-cs"/>
              </a:rPr>
              <a:t>Reconfigurable network support to fit architecture to </a:t>
            </a:r>
            <a:r>
              <a:rPr lang="en-US" sz="2600" dirty="0" smtClean="0">
                <a:solidFill>
                  <a:srgbClr val="000000"/>
                </a:solidFill>
                <a:cs typeface="+mn-cs"/>
              </a:rPr>
              <a:t>app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669925" lvl="1" indent="-325438" eaLnBrk="0" hangingPunct="0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1A5"/>
                </a:solidFill>
              </a:rPr>
              <a:t>End-to-end AOCL-based design flow with DSE emphasized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26314996" y="13137328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ProceV</a:t>
            </a:r>
            <a:r>
              <a:rPr lang="en-US" sz="2400" dirty="0" smtClean="0"/>
              <a:t> Board</a:t>
            </a:r>
            <a:endParaRPr lang="en-US" sz="2400" dirty="0"/>
          </a:p>
        </p:txBody>
      </p:sp>
      <p:sp>
        <p:nvSpPr>
          <p:cNvPr id="402" name="TextBox 401"/>
          <p:cNvSpPr txBox="1"/>
          <p:nvPr/>
        </p:nvSpPr>
        <p:spPr>
          <a:xfrm>
            <a:off x="27066289" y="5258071"/>
            <a:ext cx="3289170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 charset="0"/>
              </a:defRPr>
            </a:lvl1pPr>
            <a:lvl2pPr>
              <a:defRPr>
                <a:cs typeface="Arial" charset="0"/>
              </a:defRPr>
            </a:lvl2pPr>
            <a:lvl3pPr>
              <a:defRPr>
                <a:cs typeface="Arial" charset="0"/>
              </a:defRPr>
            </a:lvl3pPr>
            <a:lvl4pPr>
              <a:defRPr>
                <a:cs typeface="Arial" charset="0"/>
              </a:defRPr>
            </a:lvl4pPr>
            <a:lvl5pPr>
              <a:defRPr>
                <a:cs typeface="Arial" charset="0"/>
              </a:defRPr>
            </a:lvl5pPr>
            <a:lvl6pPr>
              <a:defRPr>
                <a:cs typeface="Arial" charset="0"/>
              </a:defRPr>
            </a:lvl6pPr>
            <a:lvl7pPr>
              <a:defRPr>
                <a:cs typeface="Arial" charset="0"/>
              </a:defRPr>
            </a:lvl7pPr>
            <a:lvl8pPr>
              <a:defRPr>
                <a:cs typeface="Arial" charset="0"/>
              </a:defRPr>
            </a:lvl8pPr>
            <a:lvl9pPr>
              <a:defRPr>
                <a:cs typeface="Arial" charset="0"/>
              </a:defRPr>
            </a:lvl9pPr>
          </a:lstStyle>
          <a:p>
            <a:r>
              <a:rPr lang="en-US" dirty="0"/>
              <a:t>Node Architecture</a:t>
            </a:r>
          </a:p>
        </p:txBody>
      </p:sp>
      <p:sp>
        <p:nvSpPr>
          <p:cNvPr id="403" name="TextBox 25"/>
          <p:cNvSpPr txBox="1"/>
          <p:nvPr/>
        </p:nvSpPr>
        <p:spPr>
          <a:xfrm>
            <a:off x="16933000" y="5453383"/>
            <a:ext cx="1299331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Goal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4" name="TextBox 25"/>
          <p:cNvSpPr txBox="1"/>
          <p:nvPr/>
        </p:nvSpPr>
        <p:spPr>
          <a:xfrm>
            <a:off x="16933000" y="7000001"/>
            <a:ext cx="2397690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Approach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5" name="TextBox 25"/>
          <p:cNvSpPr txBox="1"/>
          <p:nvPr/>
        </p:nvSpPr>
        <p:spPr>
          <a:xfrm>
            <a:off x="16933000" y="9743358"/>
            <a:ext cx="2397690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Outcomes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406" name="Group 405"/>
          <p:cNvGrpSpPr/>
          <p:nvPr/>
        </p:nvGrpSpPr>
        <p:grpSpPr>
          <a:xfrm>
            <a:off x="25393194" y="6032363"/>
            <a:ext cx="6774255" cy="4464496"/>
            <a:chOff x="22067661" y="10988461"/>
            <a:chExt cx="6774255" cy="4464496"/>
          </a:xfrm>
        </p:grpSpPr>
        <p:sp>
          <p:nvSpPr>
            <p:cNvPr id="408" name="Right Arrow 407"/>
            <p:cNvSpPr/>
            <p:nvPr/>
          </p:nvSpPr>
          <p:spPr bwMode="auto">
            <a:xfrm>
              <a:off x="26100657" y="12411983"/>
              <a:ext cx="994437" cy="484632"/>
            </a:xfrm>
            <a:prstGeom prst="rightArrow">
              <a:avLst>
                <a:gd name="adj1" fmla="val 50000"/>
                <a:gd name="adj2" fmla="val 37512"/>
              </a:avLst>
            </a:prstGeom>
            <a:solidFill>
              <a:srgbClr val="FF4A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9" name="Rounded Rectangle 408"/>
            <p:cNvSpPr/>
            <p:nvPr/>
          </p:nvSpPr>
          <p:spPr bwMode="auto">
            <a:xfrm>
              <a:off x="22507022" y="10988461"/>
              <a:ext cx="5616624" cy="4464496"/>
            </a:xfrm>
            <a:prstGeom prst="roundRect">
              <a:avLst>
                <a:gd name="adj" fmla="val 7248"/>
              </a:avLst>
            </a:prstGeom>
            <a:solidFill>
              <a:srgbClr val="C0F5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10" name="Rounded Rectangle 409"/>
            <p:cNvSpPr/>
            <p:nvPr/>
          </p:nvSpPr>
          <p:spPr bwMode="auto">
            <a:xfrm>
              <a:off x="24360596" y="11027755"/>
              <a:ext cx="1889220" cy="4353194"/>
            </a:xfrm>
            <a:prstGeom prst="roundRect">
              <a:avLst>
                <a:gd name="adj" fmla="val 7248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4886477" y="11447050"/>
              <a:ext cx="838200" cy="426877"/>
            </a:xfrm>
            <a:prstGeom prst="rect">
              <a:avLst/>
            </a:prstGeom>
            <a:solidFill>
              <a:srgbClr val="FFF2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App kernel</a:t>
              </a: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4882088" y="11973222"/>
              <a:ext cx="838200" cy="509515"/>
            </a:xfrm>
            <a:prstGeom prst="rect">
              <a:avLst/>
            </a:prstGeom>
            <a:solidFill>
              <a:srgbClr val="FFF2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App kernel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2976309" y="13739961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FPGA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 rot="16200000">
              <a:off x="24948280" y="12633189"/>
              <a:ext cx="67130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b="1" spc="-100" dirty="0"/>
                <a:t>OpenCL</a:t>
              </a:r>
              <a:br>
                <a:rPr lang="en-US" sz="1200" b="1" spc="-100" dirty="0"/>
              </a:br>
              <a:r>
                <a:rPr lang="en-US" sz="1200" b="1" spc="-100" dirty="0"/>
                <a:t>channels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 rot="16200000">
              <a:off x="27829314" y="1335206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Inter-FPGA</a:t>
              </a:r>
              <a:br>
                <a:rPr lang="en-US" sz="1200" b="1" dirty="0"/>
              </a:br>
              <a:r>
                <a:rPr lang="en-US" sz="1200" b="1" dirty="0"/>
                <a:t>links</a:t>
              </a:r>
            </a:p>
          </p:txBody>
        </p:sp>
        <p:cxnSp>
          <p:nvCxnSpPr>
            <p:cNvPr id="416" name="Elbow Connector 415"/>
            <p:cNvCxnSpPr>
              <a:stCxn id="419" idx="1"/>
              <a:endCxn id="639" idx="0"/>
            </p:cNvCxnSpPr>
            <p:nvPr/>
          </p:nvCxnSpPr>
          <p:spPr bwMode="auto">
            <a:xfrm rot="10800000" flipV="1">
              <a:off x="22856556" y="11229063"/>
              <a:ext cx="2032610" cy="17211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7" name="Group 416"/>
            <p:cNvGrpSpPr/>
            <p:nvPr/>
          </p:nvGrpSpPr>
          <p:grpSpPr>
            <a:xfrm>
              <a:off x="25726529" y="14628331"/>
              <a:ext cx="3115387" cy="587500"/>
              <a:chOff x="4480768" y="1905285"/>
              <a:chExt cx="3115387" cy="587500"/>
            </a:xfrm>
          </p:grpSpPr>
          <p:sp>
            <p:nvSpPr>
              <p:cNvPr id="682" name="Right Arrow 681"/>
              <p:cNvSpPr/>
              <p:nvPr/>
            </p:nvSpPr>
            <p:spPr bwMode="auto">
              <a:xfrm>
                <a:off x="6993941" y="1950995"/>
                <a:ext cx="602214" cy="484632"/>
              </a:xfrm>
              <a:prstGeom prst="rightArrow">
                <a:avLst>
                  <a:gd name="adj1" fmla="val 50000"/>
                  <a:gd name="adj2" fmla="val 53919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83" name="Chevron 682"/>
              <p:cNvSpPr/>
              <p:nvPr/>
            </p:nvSpPr>
            <p:spPr bwMode="auto">
              <a:xfrm>
                <a:off x="6308525" y="1954913"/>
                <a:ext cx="484632" cy="484632"/>
              </a:xfrm>
              <a:prstGeom prst="chevron">
                <a:avLst>
                  <a:gd name="adj" fmla="val 37695"/>
                </a:avLst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9144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H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Y</a:t>
                </a:r>
              </a:p>
            </p:txBody>
          </p:sp>
          <p:sp>
            <p:nvSpPr>
              <p:cNvPr id="684" name="Right Arrow 683"/>
              <p:cNvSpPr/>
              <p:nvPr/>
            </p:nvSpPr>
            <p:spPr bwMode="auto">
              <a:xfrm>
                <a:off x="4480768" y="1954913"/>
                <a:ext cx="1941191" cy="484632"/>
              </a:xfrm>
              <a:prstGeom prst="rightArrow">
                <a:avLst>
                  <a:gd name="adj1" fmla="val 50000"/>
                  <a:gd name="adj2" fmla="val 36230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685" name="Group 684"/>
              <p:cNvGrpSpPr/>
              <p:nvPr/>
            </p:nvGrpSpPr>
            <p:grpSpPr>
              <a:xfrm>
                <a:off x="6679656" y="1905285"/>
                <a:ext cx="484632" cy="587500"/>
                <a:chOff x="6894178" y="2559274"/>
                <a:chExt cx="484632" cy="587500"/>
              </a:xfrm>
            </p:grpSpPr>
            <p:sp>
              <p:nvSpPr>
                <p:cNvPr id="686" name="Chevron 685"/>
                <p:cNvSpPr/>
                <p:nvPr/>
              </p:nvSpPr>
              <p:spPr bwMode="auto">
                <a:xfrm>
                  <a:off x="6894178" y="2610686"/>
                  <a:ext cx="484632" cy="484632"/>
                </a:xfrm>
                <a:prstGeom prst="chevron">
                  <a:avLst>
                    <a:gd name="adj" fmla="val 37695"/>
                  </a:avLst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6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687" name="TextBox 686"/>
                <p:cNvSpPr txBox="1"/>
                <p:nvPr/>
              </p:nvSpPr>
              <p:spPr>
                <a:xfrm>
                  <a:off x="6954914" y="2559274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X</a:t>
                  </a:r>
                </a:p>
              </p:txBody>
            </p:sp>
            <p:sp>
              <p:nvSpPr>
                <p:cNvPr id="688" name="TextBox 687"/>
                <p:cNvSpPr txBox="1"/>
                <p:nvPr/>
              </p:nvSpPr>
              <p:spPr>
                <a:xfrm>
                  <a:off x="7057072" y="265386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  <p:sp>
              <p:nvSpPr>
                <p:cNvPr id="689" name="TextBox 688"/>
                <p:cNvSpPr txBox="1"/>
                <p:nvPr/>
              </p:nvSpPr>
              <p:spPr>
                <a:xfrm>
                  <a:off x="7061080" y="278611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V</a:t>
                  </a:r>
                </a:p>
              </p:txBody>
            </p:sp>
            <p:sp>
              <p:nvSpPr>
                <p:cNvPr id="690" name="TextBox 689"/>
                <p:cNvSpPr txBox="1"/>
                <p:nvPr/>
              </p:nvSpPr>
              <p:spPr>
                <a:xfrm>
                  <a:off x="6960292" y="286977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R</a:t>
                  </a:r>
                </a:p>
              </p:txBody>
            </p:sp>
          </p:grpSp>
        </p:grpSp>
        <p:cxnSp>
          <p:nvCxnSpPr>
            <p:cNvPr id="418" name="Elbow Connector 417"/>
            <p:cNvCxnSpPr>
              <a:stCxn id="419" idx="3"/>
              <a:endCxn id="665" idx="0"/>
            </p:cNvCxnSpPr>
            <p:nvPr/>
          </p:nvCxnSpPr>
          <p:spPr bwMode="auto">
            <a:xfrm>
              <a:off x="25727366" y="11229064"/>
              <a:ext cx="1972416" cy="16414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419" name="Rectangle 418"/>
            <p:cNvSpPr/>
            <p:nvPr/>
          </p:nvSpPr>
          <p:spPr bwMode="auto">
            <a:xfrm>
              <a:off x="24889166" y="11102165"/>
              <a:ext cx="838200" cy="253798"/>
            </a:xfrm>
            <a:prstGeom prst="rect">
              <a:avLst/>
            </a:prstGeom>
            <a:solidFill>
              <a:srgbClr val="FFF2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ctrl logic</a:t>
              </a:r>
            </a:p>
          </p:txBody>
        </p:sp>
        <p:grpSp>
          <p:nvGrpSpPr>
            <p:cNvPr id="421" name="Group 420"/>
            <p:cNvGrpSpPr/>
            <p:nvPr/>
          </p:nvGrpSpPr>
          <p:grpSpPr>
            <a:xfrm>
              <a:off x="22103910" y="14633930"/>
              <a:ext cx="2777340" cy="587500"/>
              <a:chOff x="838922" y="1899583"/>
              <a:chExt cx="2777340" cy="587500"/>
            </a:xfrm>
          </p:grpSpPr>
          <p:sp>
            <p:nvSpPr>
              <p:cNvPr id="673" name="Right Arrow 672"/>
              <p:cNvSpPr/>
              <p:nvPr/>
            </p:nvSpPr>
            <p:spPr bwMode="auto">
              <a:xfrm>
                <a:off x="838922" y="1951017"/>
                <a:ext cx="343973" cy="484632"/>
              </a:xfrm>
              <a:prstGeom prst="rightArrow">
                <a:avLst>
                  <a:gd name="adj1" fmla="val 50000"/>
                  <a:gd name="adj2" fmla="val 53919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674" name="Group 673"/>
              <p:cNvGrpSpPr/>
              <p:nvPr/>
            </p:nvGrpSpPr>
            <p:grpSpPr>
              <a:xfrm>
                <a:off x="1069462" y="1899583"/>
                <a:ext cx="484632" cy="587500"/>
                <a:chOff x="6894178" y="2559274"/>
                <a:chExt cx="484632" cy="587500"/>
              </a:xfrm>
            </p:grpSpPr>
            <p:sp>
              <p:nvSpPr>
                <p:cNvPr id="677" name="Chevron 676"/>
                <p:cNvSpPr/>
                <p:nvPr/>
              </p:nvSpPr>
              <p:spPr bwMode="auto">
                <a:xfrm>
                  <a:off x="6894178" y="2610686"/>
                  <a:ext cx="484632" cy="484632"/>
                </a:xfrm>
                <a:prstGeom prst="chevron">
                  <a:avLst>
                    <a:gd name="adj" fmla="val 37695"/>
                  </a:avLst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6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678" name="TextBox 677"/>
                <p:cNvSpPr txBox="1"/>
                <p:nvPr/>
              </p:nvSpPr>
              <p:spPr>
                <a:xfrm>
                  <a:off x="6954914" y="2559274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X</a:t>
                  </a:r>
                </a:p>
              </p:txBody>
            </p:sp>
            <p:sp>
              <p:nvSpPr>
                <p:cNvPr id="679" name="TextBox 678"/>
                <p:cNvSpPr txBox="1"/>
                <p:nvPr/>
              </p:nvSpPr>
              <p:spPr>
                <a:xfrm>
                  <a:off x="7057072" y="265386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  <p:sp>
              <p:nvSpPr>
                <p:cNvPr id="680" name="TextBox 679"/>
                <p:cNvSpPr txBox="1"/>
                <p:nvPr/>
              </p:nvSpPr>
              <p:spPr>
                <a:xfrm>
                  <a:off x="7061080" y="278611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V</a:t>
                  </a:r>
                </a:p>
              </p:txBody>
            </p:sp>
            <p:sp>
              <p:nvSpPr>
                <p:cNvPr id="681" name="TextBox 680"/>
                <p:cNvSpPr txBox="1"/>
                <p:nvPr/>
              </p:nvSpPr>
              <p:spPr>
                <a:xfrm>
                  <a:off x="6960292" y="286977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R</a:t>
                  </a:r>
                </a:p>
              </p:txBody>
            </p:sp>
          </p:grpSp>
          <p:sp>
            <p:nvSpPr>
              <p:cNvPr id="675" name="Right Arrow 674"/>
              <p:cNvSpPr/>
              <p:nvPr/>
            </p:nvSpPr>
            <p:spPr bwMode="auto">
              <a:xfrm>
                <a:off x="1736039" y="1950995"/>
                <a:ext cx="1880223" cy="484632"/>
              </a:xfrm>
              <a:prstGeom prst="rightArrow">
                <a:avLst>
                  <a:gd name="adj1" fmla="val 50000"/>
                  <a:gd name="adj2" fmla="val 53919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76" name="Chevron 675"/>
              <p:cNvSpPr/>
              <p:nvPr/>
            </p:nvSpPr>
            <p:spPr bwMode="auto">
              <a:xfrm>
                <a:off x="1440593" y="1954913"/>
                <a:ext cx="484632" cy="484632"/>
              </a:xfrm>
              <a:prstGeom prst="chevron">
                <a:avLst>
                  <a:gd name="adj" fmla="val 37695"/>
                </a:avLst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9144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H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Y</a:t>
                </a:r>
              </a:p>
            </p:txBody>
          </p:sp>
        </p:grpSp>
        <p:cxnSp>
          <p:nvCxnSpPr>
            <p:cNvPr id="422" name="Elbow Connector 421"/>
            <p:cNvCxnSpPr>
              <a:stCxn id="419" idx="1"/>
              <a:endCxn id="446" idx="0"/>
            </p:cNvCxnSpPr>
            <p:nvPr/>
          </p:nvCxnSpPr>
          <p:spPr bwMode="auto">
            <a:xfrm rot="10800000" flipV="1">
              <a:off x="22856556" y="11229063"/>
              <a:ext cx="2032610" cy="287650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3" name="Elbow Connector 422"/>
            <p:cNvCxnSpPr>
              <a:stCxn id="419" idx="3"/>
              <a:endCxn id="432" idx="0"/>
            </p:cNvCxnSpPr>
            <p:nvPr/>
          </p:nvCxnSpPr>
          <p:spPr bwMode="auto">
            <a:xfrm>
              <a:off x="25727366" y="11229064"/>
              <a:ext cx="1972416" cy="2870807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4" name="Elbow Connector 423"/>
            <p:cNvCxnSpPr>
              <a:stCxn id="419" idx="1"/>
              <a:endCxn id="676" idx="0"/>
            </p:cNvCxnSpPr>
            <p:nvPr/>
          </p:nvCxnSpPr>
          <p:spPr bwMode="auto">
            <a:xfrm rot="10800000" flipV="1">
              <a:off x="22856556" y="11229064"/>
              <a:ext cx="2032610" cy="346019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5" name="Elbow Connector 424"/>
            <p:cNvCxnSpPr>
              <a:stCxn id="419" idx="3"/>
              <a:endCxn id="683" idx="0"/>
            </p:cNvCxnSpPr>
            <p:nvPr/>
          </p:nvCxnSpPr>
          <p:spPr bwMode="auto">
            <a:xfrm>
              <a:off x="25727366" y="11229064"/>
              <a:ext cx="1977895" cy="344889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26" name="Group 425"/>
            <p:cNvGrpSpPr/>
            <p:nvPr/>
          </p:nvGrpSpPr>
          <p:grpSpPr>
            <a:xfrm>
              <a:off x="25728686" y="11343585"/>
              <a:ext cx="3107751" cy="587500"/>
              <a:chOff x="4488404" y="1905285"/>
              <a:chExt cx="3107751" cy="587500"/>
            </a:xfrm>
          </p:grpSpPr>
          <p:sp>
            <p:nvSpPr>
              <p:cNvPr id="664" name="Right Arrow 663"/>
              <p:cNvSpPr/>
              <p:nvPr/>
            </p:nvSpPr>
            <p:spPr bwMode="auto">
              <a:xfrm>
                <a:off x="6993941" y="1950995"/>
                <a:ext cx="602214" cy="484632"/>
              </a:xfrm>
              <a:prstGeom prst="rightArrow">
                <a:avLst>
                  <a:gd name="adj1" fmla="val 50000"/>
                  <a:gd name="adj2" fmla="val 53919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65" name="Chevron 664"/>
              <p:cNvSpPr/>
              <p:nvPr/>
            </p:nvSpPr>
            <p:spPr bwMode="auto">
              <a:xfrm>
                <a:off x="6308525" y="1954913"/>
                <a:ext cx="484632" cy="484632"/>
              </a:xfrm>
              <a:prstGeom prst="chevron">
                <a:avLst>
                  <a:gd name="adj" fmla="val 37695"/>
                </a:avLst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9144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H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Y</a:t>
                </a:r>
              </a:p>
            </p:txBody>
          </p:sp>
          <p:sp>
            <p:nvSpPr>
              <p:cNvPr id="666" name="Right Arrow 665"/>
              <p:cNvSpPr/>
              <p:nvPr/>
            </p:nvSpPr>
            <p:spPr bwMode="auto">
              <a:xfrm>
                <a:off x="4488404" y="1954913"/>
                <a:ext cx="1933556" cy="484632"/>
              </a:xfrm>
              <a:prstGeom prst="rightArrow">
                <a:avLst>
                  <a:gd name="adj1" fmla="val 50000"/>
                  <a:gd name="adj2" fmla="val 35575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667" name="Group 666"/>
              <p:cNvGrpSpPr/>
              <p:nvPr/>
            </p:nvGrpSpPr>
            <p:grpSpPr>
              <a:xfrm>
                <a:off x="6679656" y="1905285"/>
                <a:ext cx="484632" cy="587500"/>
                <a:chOff x="6894178" y="2559274"/>
                <a:chExt cx="484632" cy="587500"/>
              </a:xfrm>
            </p:grpSpPr>
            <p:sp>
              <p:nvSpPr>
                <p:cNvPr id="668" name="Chevron 667"/>
                <p:cNvSpPr/>
                <p:nvPr/>
              </p:nvSpPr>
              <p:spPr bwMode="auto">
                <a:xfrm>
                  <a:off x="6894178" y="2610686"/>
                  <a:ext cx="484632" cy="484632"/>
                </a:xfrm>
                <a:prstGeom prst="chevron">
                  <a:avLst>
                    <a:gd name="adj" fmla="val 37695"/>
                  </a:avLst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6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669" name="TextBox 668"/>
                <p:cNvSpPr txBox="1"/>
                <p:nvPr/>
              </p:nvSpPr>
              <p:spPr>
                <a:xfrm>
                  <a:off x="6954914" y="2559274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X</a:t>
                  </a:r>
                </a:p>
              </p:txBody>
            </p:sp>
            <p:sp>
              <p:nvSpPr>
                <p:cNvPr id="670" name="TextBox 669"/>
                <p:cNvSpPr txBox="1"/>
                <p:nvPr/>
              </p:nvSpPr>
              <p:spPr>
                <a:xfrm>
                  <a:off x="7057072" y="265386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  <p:sp>
              <p:nvSpPr>
                <p:cNvPr id="671" name="TextBox 670"/>
                <p:cNvSpPr txBox="1"/>
                <p:nvPr/>
              </p:nvSpPr>
              <p:spPr>
                <a:xfrm>
                  <a:off x="7061080" y="278611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V</a:t>
                  </a:r>
                </a:p>
              </p:txBody>
            </p:sp>
            <p:sp>
              <p:nvSpPr>
                <p:cNvPr id="672" name="TextBox 671"/>
                <p:cNvSpPr txBox="1"/>
                <p:nvPr/>
              </p:nvSpPr>
              <p:spPr>
                <a:xfrm>
                  <a:off x="6960292" y="286977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R</a:t>
                  </a:r>
                </a:p>
              </p:txBody>
            </p:sp>
          </p:grpSp>
        </p:grpSp>
        <p:grpSp>
          <p:nvGrpSpPr>
            <p:cNvPr id="427" name="Group 426"/>
            <p:cNvGrpSpPr/>
            <p:nvPr/>
          </p:nvGrpSpPr>
          <p:grpSpPr>
            <a:xfrm>
              <a:off x="25721126" y="11934391"/>
              <a:ext cx="3115311" cy="587500"/>
              <a:chOff x="4480844" y="1905285"/>
              <a:chExt cx="3115311" cy="587500"/>
            </a:xfrm>
          </p:grpSpPr>
          <p:sp>
            <p:nvSpPr>
              <p:cNvPr id="655" name="Right Arrow 654"/>
              <p:cNvSpPr/>
              <p:nvPr/>
            </p:nvSpPr>
            <p:spPr bwMode="auto">
              <a:xfrm>
                <a:off x="6993941" y="1950995"/>
                <a:ext cx="602214" cy="484632"/>
              </a:xfrm>
              <a:prstGeom prst="rightArrow">
                <a:avLst>
                  <a:gd name="adj1" fmla="val 50000"/>
                  <a:gd name="adj2" fmla="val 53919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56" name="Chevron 655"/>
              <p:cNvSpPr/>
              <p:nvPr/>
            </p:nvSpPr>
            <p:spPr bwMode="auto">
              <a:xfrm>
                <a:off x="6308525" y="1954913"/>
                <a:ext cx="484632" cy="484632"/>
              </a:xfrm>
              <a:prstGeom prst="chevron">
                <a:avLst>
                  <a:gd name="adj" fmla="val 37695"/>
                </a:avLst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9144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H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Y</a:t>
                </a:r>
              </a:p>
            </p:txBody>
          </p:sp>
          <p:sp>
            <p:nvSpPr>
              <p:cNvPr id="657" name="Right Arrow 656"/>
              <p:cNvSpPr/>
              <p:nvPr/>
            </p:nvSpPr>
            <p:spPr bwMode="auto">
              <a:xfrm>
                <a:off x="4480844" y="1954913"/>
                <a:ext cx="1941116" cy="484632"/>
              </a:xfrm>
              <a:prstGeom prst="rightArrow">
                <a:avLst>
                  <a:gd name="adj1" fmla="val 50000"/>
                  <a:gd name="adj2" fmla="val 38196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658" name="Group 657"/>
              <p:cNvGrpSpPr/>
              <p:nvPr/>
            </p:nvGrpSpPr>
            <p:grpSpPr>
              <a:xfrm>
                <a:off x="6679656" y="1905285"/>
                <a:ext cx="484632" cy="587500"/>
                <a:chOff x="6894178" y="2559274"/>
                <a:chExt cx="484632" cy="587500"/>
              </a:xfrm>
            </p:grpSpPr>
            <p:sp>
              <p:nvSpPr>
                <p:cNvPr id="659" name="Chevron 658"/>
                <p:cNvSpPr/>
                <p:nvPr/>
              </p:nvSpPr>
              <p:spPr bwMode="auto">
                <a:xfrm>
                  <a:off x="6894178" y="2610686"/>
                  <a:ext cx="484632" cy="484632"/>
                </a:xfrm>
                <a:prstGeom prst="chevron">
                  <a:avLst>
                    <a:gd name="adj" fmla="val 37695"/>
                  </a:avLst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6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660" name="TextBox 659"/>
                <p:cNvSpPr txBox="1"/>
                <p:nvPr/>
              </p:nvSpPr>
              <p:spPr>
                <a:xfrm>
                  <a:off x="6954914" y="2559274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X</a:t>
                  </a:r>
                </a:p>
              </p:txBody>
            </p:sp>
            <p:sp>
              <p:nvSpPr>
                <p:cNvPr id="661" name="TextBox 660"/>
                <p:cNvSpPr txBox="1"/>
                <p:nvPr/>
              </p:nvSpPr>
              <p:spPr>
                <a:xfrm>
                  <a:off x="7057072" y="265386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  <p:sp>
              <p:nvSpPr>
                <p:cNvPr id="662" name="TextBox 661"/>
                <p:cNvSpPr txBox="1"/>
                <p:nvPr/>
              </p:nvSpPr>
              <p:spPr>
                <a:xfrm>
                  <a:off x="7061080" y="278611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V</a:t>
                  </a:r>
                </a:p>
              </p:txBody>
            </p:sp>
            <p:sp>
              <p:nvSpPr>
                <p:cNvPr id="663" name="TextBox 662"/>
                <p:cNvSpPr txBox="1"/>
                <p:nvPr/>
              </p:nvSpPr>
              <p:spPr>
                <a:xfrm>
                  <a:off x="6960292" y="286977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R</a:t>
                  </a:r>
                </a:p>
              </p:txBody>
            </p:sp>
          </p:grpSp>
        </p:grpSp>
        <p:sp>
          <p:nvSpPr>
            <p:cNvPr id="428" name="Right Arrow 427"/>
            <p:cNvSpPr/>
            <p:nvPr/>
          </p:nvSpPr>
          <p:spPr bwMode="auto">
            <a:xfrm>
              <a:off x="28234183" y="12570907"/>
              <a:ext cx="602214" cy="484632"/>
            </a:xfrm>
            <a:prstGeom prst="rightArrow">
              <a:avLst>
                <a:gd name="adj1" fmla="val 50000"/>
                <a:gd name="adj2" fmla="val 53919"/>
              </a:avLst>
            </a:prstGeom>
            <a:solidFill>
              <a:srgbClr val="FF4A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9" name="Chevron 428"/>
            <p:cNvSpPr/>
            <p:nvPr/>
          </p:nvSpPr>
          <p:spPr bwMode="auto">
            <a:xfrm>
              <a:off x="27548767" y="12574825"/>
              <a:ext cx="484632" cy="484632"/>
            </a:xfrm>
            <a:prstGeom prst="chevron">
              <a:avLst>
                <a:gd name="adj" fmla="val 37695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</a:t>
              </a:r>
            </a:p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</a:t>
              </a:r>
            </a:p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</a:t>
              </a:r>
            </a:p>
          </p:txBody>
        </p:sp>
        <p:grpSp>
          <p:nvGrpSpPr>
            <p:cNvPr id="430" name="Group 429"/>
            <p:cNvGrpSpPr/>
            <p:nvPr/>
          </p:nvGrpSpPr>
          <p:grpSpPr>
            <a:xfrm>
              <a:off x="27919898" y="12525197"/>
              <a:ext cx="484632" cy="587500"/>
              <a:chOff x="6894178" y="2559274"/>
              <a:chExt cx="484632" cy="587500"/>
            </a:xfrm>
          </p:grpSpPr>
          <p:sp>
            <p:nvSpPr>
              <p:cNvPr id="650" name="Chevron 649"/>
              <p:cNvSpPr/>
              <p:nvPr/>
            </p:nvSpPr>
            <p:spPr bwMode="auto">
              <a:xfrm>
                <a:off x="6894178" y="2610686"/>
                <a:ext cx="484632" cy="484632"/>
              </a:xfrm>
              <a:prstGeom prst="chevron">
                <a:avLst>
                  <a:gd name="adj" fmla="val 37695"/>
                </a:avLst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6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51" name="TextBox 650"/>
              <p:cNvSpPr txBox="1"/>
              <p:nvPr/>
            </p:nvSpPr>
            <p:spPr>
              <a:xfrm>
                <a:off x="6954914" y="255927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</a:t>
                </a:r>
              </a:p>
            </p:txBody>
          </p:sp>
          <p:sp>
            <p:nvSpPr>
              <p:cNvPr id="652" name="TextBox 651"/>
              <p:cNvSpPr txBox="1"/>
              <p:nvPr/>
            </p:nvSpPr>
            <p:spPr>
              <a:xfrm>
                <a:off x="7057072" y="265386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653" name="TextBox 652"/>
              <p:cNvSpPr txBox="1"/>
              <p:nvPr/>
            </p:nvSpPr>
            <p:spPr>
              <a:xfrm>
                <a:off x="7061080" y="278611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V</a:t>
                </a:r>
              </a:p>
            </p:txBody>
          </p:sp>
          <p:sp>
            <p:nvSpPr>
              <p:cNvPr id="654" name="TextBox 653"/>
              <p:cNvSpPr txBox="1"/>
              <p:nvPr/>
            </p:nvSpPr>
            <p:spPr>
              <a:xfrm>
                <a:off x="6960292" y="286977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R</a:t>
                </a:r>
              </a:p>
            </p:txBody>
          </p:sp>
        </p:grpSp>
        <p:sp>
          <p:nvSpPr>
            <p:cNvPr id="431" name="Right Arrow 430"/>
            <p:cNvSpPr/>
            <p:nvPr/>
          </p:nvSpPr>
          <p:spPr bwMode="auto">
            <a:xfrm>
              <a:off x="28234223" y="14095953"/>
              <a:ext cx="602214" cy="484632"/>
            </a:xfrm>
            <a:prstGeom prst="rightArrow">
              <a:avLst>
                <a:gd name="adj1" fmla="val 50000"/>
                <a:gd name="adj2" fmla="val 53919"/>
              </a:avLst>
            </a:prstGeom>
            <a:solidFill>
              <a:srgbClr val="FF4A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32" name="Chevron 431"/>
            <p:cNvSpPr/>
            <p:nvPr/>
          </p:nvSpPr>
          <p:spPr bwMode="auto">
            <a:xfrm>
              <a:off x="27548807" y="14099871"/>
              <a:ext cx="484632" cy="484632"/>
            </a:xfrm>
            <a:prstGeom prst="chevron">
              <a:avLst>
                <a:gd name="adj" fmla="val 37695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</a:t>
              </a:r>
            </a:p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</a:t>
              </a:r>
            </a:p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</a:t>
              </a: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27919938" y="14050243"/>
              <a:ext cx="484632" cy="587500"/>
              <a:chOff x="6894178" y="2559274"/>
              <a:chExt cx="484632" cy="587500"/>
            </a:xfrm>
          </p:grpSpPr>
          <p:sp>
            <p:nvSpPr>
              <p:cNvPr id="645" name="Chevron 644"/>
              <p:cNvSpPr/>
              <p:nvPr/>
            </p:nvSpPr>
            <p:spPr bwMode="auto">
              <a:xfrm>
                <a:off x="6894178" y="2610686"/>
                <a:ext cx="484632" cy="484632"/>
              </a:xfrm>
              <a:prstGeom prst="chevron">
                <a:avLst>
                  <a:gd name="adj" fmla="val 37695"/>
                </a:avLst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6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46" name="TextBox 645"/>
              <p:cNvSpPr txBox="1"/>
              <p:nvPr/>
            </p:nvSpPr>
            <p:spPr>
              <a:xfrm>
                <a:off x="6954914" y="255927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</a:t>
                </a:r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>
                <a:off x="7057072" y="265386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648" name="TextBox 647"/>
              <p:cNvSpPr txBox="1"/>
              <p:nvPr/>
            </p:nvSpPr>
            <p:spPr>
              <a:xfrm>
                <a:off x="7061080" y="278611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V</a:t>
                </a:r>
              </a:p>
            </p:txBody>
          </p:sp>
          <p:sp>
            <p:nvSpPr>
              <p:cNvPr id="649" name="TextBox 648"/>
              <p:cNvSpPr txBox="1"/>
              <p:nvPr/>
            </p:nvSpPr>
            <p:spPr>
              <a:xfrm>
                <a:off x="6960292" y="286977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R</a:t>
                </a:r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22103910" y="11345849"/>
              <a:ext cx="2785256" cy="587500"/>
              <a:chOff x="838922" y="1899583"/>
              <a:chExt cx="2785256" cy="587500"/>
            </a:xfrm>
          </p:grpSpPr>
          <p:sp>
            <p:nvSpPr>
              <p:cNvPr id="631" name="Right Arrow 630"/>
              <p:cNvSpPr/>
              <p:nvPr/>
            </p:nvSpPr>
            <p:spPr bwMode="auto">
              <a:xfrm>
                <a:off x="838922" y="1951017"/>
                <a:ext cx="343973" cy="484632"/>
              </a:xfrm>
              <a:prstGeom prst="rightArrow">
                <a:avLst>
                  <a:gd name="adj1" fmla="val 50000"/>
                  <a:gd name="adj2" fmla="val 53919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633" name="Group 632"/>
              <p:cNvGrpSpPr/>
              <p:nvPr/>
            </p:nvGrpSpPr>
            <p:grpSpPr>
              <a:xfrm>
                <a:off x="1069462" y="1899583"/>
                <a:ext cx="484632" cy="587500"/>
                <a:chOff x="6894178" y="2559274"/>
                <a:chExt cx="484632" cy="587500"/>
              </a:xfrm>
            </p:grpSpPr>
            <p:sp>
              <p:nvSpPr>
                <p:cNvPr id="640" name="Chevron 639"/>
                <p:cNvSpPr/>
                <p:nvPr/>
              </p:nvSpPr>
              <p:spPr bwMode="auto">
                <a:xfrm>
                  <a:off x="6894178" y="2610686"/>
                  <a:ext cx="484632" cy="484632"/>
                </a:xfrm>
                <a:prstGeom prst="chevron">
                  <a:avLst>
                    <a:gd name="adj" fmla="val 37695"/>
                  </a:avLst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6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641" name="TextBox 640"/>
                <p:cNvSpPr txBox="1"/>
                <p:nvPr/>
              </p:nvSpPr>
              <p:spPr>
                <a:xfrm>
                  <a:off x="6954914" y="2559274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X</a:t>
                  </a:r>
                </a:p>
              </p:txBody>
            </p:sp>
            <p:sp>
              <p:nvSpPr>
                <p:cNvPr id="642" name="TextBox 641"/>
                <p:cNvSpPr txBox="1"/>
                <p:nvPr/>
              </p:nvSpPr>
              <p:spPr>
                <a:xfrm>
                  <a:off x="7057072" y="265386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  <p:sp>
              <p:nvSpPr>
                <p:cNvPr id="643" name="TextBox 642"/>
                <p:cNvSpPr txBox="1"/>
                <p:nvPr/>
              </p:nvSpPr>
              <p:spPr>
                <a:xfrm>
                  <a:off x="7061080" y="278611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V</a:t>
                  </a:r>
                </a:p>
              </p:txBody>
            </p:sp>
            <p:sp>
              <p:nvSpPr>
                <p:cNvPr id="644" name="TextBox 643"/>
                <p:cNvSpPr txBox="1"/>
                <p:nvPr/>
              </p:nvSpPr>
              <p:spPr>
                <a:xfrm>
                  <a:off x="6960292" y="286977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R</a:t>
                  </a:r>
                </a:p>
              </p:txBody>
            </p:sp>
          </p:grpSp>
          <p:sp>
            <p:nvSpPr>
              <p:cNvPr id="638" name="Right Arrow 637"/>
              <p:cNvSpPr/>
              <p:nvPr/>
            </p:nvSpPr>
            <p:spPr bwMode="auto">
              <a:xfrm>
                <a:off x="1736039" y="1950995"/>
                <a:ext cx="1888139" cy="484632"/>
              </a:xfrm>
              <a:prstGeom prst="rightArrow">
                <a:avLst>
                  <a:gd name="adj1" fmla="val 50000"/>
                  <a:gd name="adj2" fmla="val 53919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39" name="Chevron 638"/>
              <p:cNvSpPr/>
              <p:nvPr/>
            </p:nvSpPr>
            <p:spPr bwMode="auto">
              <a:xfrm>
                <a:off x="1440593" y="1954913"/>
                <a:ext cx="484632" cy="484632"/>
              </a:xfrm>
              <a:prstGeom prst="chevron">
                <a:avLst>
                  <a:gd name="adj" fmla="val 37695"/>
                </a:avLst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9144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H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Y</a:t>
                </a:r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22103910" y="11932471"/>
              <a:ext cx="2778178" cy="587500"/>
              <a:chOff x="838922" y="1899583"/>
              <a:chExt cx="2778178" cy="587500"/>
            </a:xfrm>
          </p:grpSpPr>
          <p:sp>
            <p:nvSpPr>
              <p:cNvPr id="469" name="Right Arrow 468"/>
              <p:cNvSpPr/>
              <p:nvPr/>
            </p:nvSpPr>
            <p:spPr bwMode="auto">
              <a:xfrm>
                <a:off x="838922" y="1951017"/>
                <a:ext cx="343973" cy="484632"/>
              </a:xfrm>
              <a:prstGeom prst="rightArrow">
                <a:avLst>
                  <a:gd name="adj1" fmla="val 50000"/>
                  <a:gd name="adj2" fmla="val 53919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70" name="Group 469"/>
              <p:cNvGrpSpPr/>
              <p:nvPr/>
            </p:nvGrpSpPr>
            <p:grpSpPr>
              <a:xfrm>
                <a:off x="1069462" y="1899583"/>
                <a:ext cx="484632" cy="587500"/>
                <a:chOff x="6894178" y="2559274"/>
                <a:chExt cx="484632" cy="587500"/>
              </a:xfrm>
            </p:grpSpPr>
            <p:sp>
              <p:nvSpPr>
                <p:cNvPr id="621" name="Chevron 620"/>
                <p:cNvSpPr/>
                <p:nvPr/>
              </p:nvSpPr>
              <p:spPr bwMode="auto">
                <a:xfrm>
                  <a:off x="6894178" y="2610686"/>
                  <a:ext cx="484632" cy="484632"/>
                </a:xfrm>
                <a:prstGeom prst="chevron">
                  <a:avLst>
                    <a:gd name="adj" fmla="val 37695"/>
                  </a:avLst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6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623" name="TextBox 622"/>
                <p:cNvSpPr txBox="1"/>
                <p:nvPr/>
              </p:nvSpPr>
              <p:spPr>
                <a:xfrm>
                  <a:off x="6954914" y="2559274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X</a:t>
                  </a:r>
                </a:p>
              </p:txBody>
            </p:sp>
            <p:sp>
              <p:nvSpPr>
                <p:cNvPr id="625" name="TextBox 624"/>
                <p:cNvSpPr txBox="1"/>
                <p:nvPr/>
              </p:nvSpPr>
              <p:spPr>
                <a:xfrm>
                  <a:off x="7057072" y="265386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  <p:sp>
              <p:nvSpPr>
                <p:cNvPr id="628" name="TextBox 627"/>
                <p:cNvSpPr txBox="1"/>
                <p:nvPr/>
              </p:nvSpPr>
              <p:spPr>
                <a:xfrm>
                  <a:off x="7061080" y="278611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V</a:t>
                  </a:r>
                </a:p>
              </p:txBody>
            </p:sp>
            <p:sp>
              <p:nvSpPr>
                <p:cNvPr id="630" name="TextBox 629"/>
                <p:cNvSpPr txBox="1"/>
                <p:nvPr/>
              </p:nvSpPr>
              <p:spPr>
                <a:xfrm>
                  <a:off x="6960292" y="286977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R</a:t>
                  </a:r>
                </a:p>
              </p:txBody>
            </p:sp>
          </p:grpSp>
          <p:sp>
            <p:nvSpPr>
              <p:cNvPr id="471" name="Right Arrow 470"/>
              <p:cNvSpPr/>
              <p:nvPr/>
            </p:nvSpPr>
            <p:spPr bwMode="auto">
              <a:xfrm>
                <a:off x="1736040" y="1950995"/>
                <a:ext cx="1881060" cy="484632"/>
              </a:xfrm>
              <a:prstGeom prst="rightArrow">
                <a:avLst>
                  <a:gd name="adj1" fmla="val 50000"/>
                  <a:gd name="adj2" fmla="val 53919"/>
                </a:avLst>
              </a:prstGeom>
              <a:solidFill>
                <a:srgbClr val="FF4A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72" name="Chevron 471"/>
              <p:cNvSpPr/>
              <p:nvPr/>
            </p:nvSpPr>
            <p:spPr bwMode="auto">
              <a:xfrm>
                <a:off x="1440593" y="1954913"/>
                <a:ext cx="484632" cy="484632"/>
              </a:xfrm>
              <a:prstGeom prst="chevron">
                <a:avLst>
                  <a:gd name="adj" fmla="val 37695"/>
                </a:avLst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9144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H</a:t>
                </a:r>
              </a:p>
              <a:p>
                <a:pPr marL="0" marR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Y</a:t>
                </a:r>
              </a:p>
            </p:txBody>
          </p:sp>
        </p:grpSp>
        <p:sp>
          <p:nvSpPr>
            <p:cNvPr id="437" name="Right Arrow 436"/>
            <p:cNvSpPr/>
            <p:nvPr/>
          </p:nvSpPr>
          <p:spPr bwMode="auto">
            <a:xfrm>
              <a:off x="22103910" y="12576631"/>
              <a:ext cx="343973" cy="484632"/>
            </a:xfrm>
            <a:prstGeom prst="rightArrow">
              <a:avLst>
                <a:gd name="adj1" fmla="val 50000"/>
                <a:gd name="adj2" fmla="val 53919"/>
              </a:avLst>
            </a:prstGeom>
            <a:solidFill>
              <a:srgbClr val="FF4A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2334450" y="12525197"/>
              <a:ext cx="484632" cy="587500"/>
              <a:chOff x="6894178" y="2559274"/>
              <a:chExt cx="484632" cy="587500"/>
            </a:xfrm>
          </p:grpSpPr>
          <p:sp>
            <p:nvSpPr>
              <p:cNvPr id="464" name="Chevron 463"/>
              <p:cNvSpPr/>
              <p:nvPr/>
            </p:nvSpPr>
            <p:spPr bwMode="auto">
              <a:xfrm>
                <a:off x="6894178" y="2610686"/>
                <a:ext cx="484632" cy="484632"/>
              </a:xfrm>
              <a:prstGeom prst="chevron">
                <a:avLst>
                  <a:gd name="adj" fmla="val 37695"/>
                </a:avLst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6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6954914" y="255927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</a:t>
                </a:r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7057072" y="265386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7061080" y="278611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V</a:t>
                </a:r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6960292" y="286977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R</a:t>
                </a:r>
              </a:p>
            </p:txBody>
          </p:sp>
        </p:grpSp>
        <p:sp>
          <p:nvSpPr>
            <p:cNvPr id="439" name="Right Arrow 438"/>
            <p:cNvSpPr/>
            <p:nvPr/>
          </p:nvSpPr>
          <p:spPr bwMode="auto">
            <a:xfrm rot="952412">
              <a:off x="22880063" y="12851445"/>
              <a:ext cx="2037672" cy="484632"/>
            </a:xfrm>
            <a:prstGeom prst="rightArrow">
              <a:avLst>
                <a:gd name="adj1" fmla="val 50000"/>
                <a:gd name="adj2" fmla="val 53919"/>
              </a:avLst>
            </a:prstGeom>
            <a:solidFill>
              <a:srgbClr val="FF4A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40" name="Chevron 439"/>
            <p:cNvSpPr/>
            <p:nvPr/>
          </p:nvSpPr>
          <p:spPr bwMode="auto">
            <a:xfrm>
              <a:off x="22705581" y="12580527"/>
              <a:ext cx="484632" cy="484632"/>
            </a:xfrm>
            <a:prstGeom prst="chevron">
              <a:avLst>
                <a:gd name="adj" fmla="val 37695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</a:t>
              </a:r>
            </a:p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</a:t>
              </a:r>
            </a:p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441" name="Right Arrow 440"/>
            <p:cNvSpPr/>
            <p:nvPr/>
          </p:nvSpPr>
          <p:spPr bwMode="auto">
            <a:xfrm>
              <a:off x="22103910" y="14101677"/>
              <a:ext cx="343973" cy="484632"/>
            </a:xfrm>
            <a:prstGeom prst="rightArrow">
              <a:avLst>
                <a:gd name="adj1" fmla="val 50000"/>
                <a:gd name="adj2" fmla="val 53919"/>
              </a:avLst>
            </a:prstGeom>
            <a:solidFill>
              <a:srgbClr val="FF4A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442" name="Group 441"/>
            <p:cNvGrpSpPr/>
            <p:nvPr/>
          </p:nvGrpSpPr>
          <p:grpSpPr>
            <a:xfrm>
              <a:off x="22334450" y="14050243"/>
              <a:ext cx="484632" cy="587500"/>
              <a:chOff x="6894178" y="2559274"/>
              <a:chExt cx="484632" cy="587500"/>
            </a:xfrm>
          </p:grpSpPr>
          <p:sp>
            <p:nvSpPr>
              <p:cNvPr id="459" name="Chevron 458"/>
              <p:cNvSpPr/>
              <p:nvPr/>
            </p:nvSpPr>
            <p:spPr bwMode="auto">
              <a:xfrm>
                <a:off x="6894178" y="2610686"/>
                <a:ext cx="484632" cy="484632"/>
              </a:xfrm>
              <a:prstGeom prst="chevron">
                <a:avLst>
                  <a:gd name="adj" fmla="val 37695"/>
                </a:avLst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6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460" name="TextBox 459"/>
              <p:cNvSpPr txBox="1"/>
              <p:nvPr/>
            </p:nvSpPr>
            <p:spPr>
              <a:xfrm>
                <a:off x="6954914" y="255927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</a:t>
                </a:r>
              </a:p>
            </p:txBody>
          </p:sp>
          <p:sp>
            <p:nvSpPr>
              <p:cNvPr id="461" name="TextBox 460"/>
              <p:cNvSpPr txBox="1"/>
              <p:nvPr/>
            </p:nvSpPr>
            <p:spPr>
              <a:xfrm>
                <a:off x="7057072" y="265386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462" name="TextBox 461"/>
              <p:cNvSpPr txBox="1"/>
              <p:nvPr/>
            </p:nvSpPr>
            <p:spPr>
              <a:xfrm>
                <a:off x="7061080" y="278611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V</a:t>
                </a:r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>
                <a:off x="6960292" y="286977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R</a:t>
                </a:r>
              </a:p>
            </p:txBody>
          </p:sp>
        </p:grpSp>
        <p:sp>
          <p:nvSpPr>
            <p:cNvPr id="443" name="Right Arrow 442"/>
            <p:cNvSpPr/>
            <p:nvPr/>
          </p:nvSpPr>
          <p:spPr bwMode="auto">
            <a:xfrm rot="20408269">
              <a:off x="22911960" y="13784256"/>
              <a:ext cx="2037000" cy="484632"/>
            </a:xfrm>
            <a:prstGeom prst="rightArrow">
              <a:avLst>
                <a:gd name="adj1" fmla="val 50000"/>
                <a:gd name="adj2" fmla="val 53919"/>
              </a:avLst>
            </a:prstGeom>
            <a:solidFill>
              <a:srgbClr val="FF4A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46" name="Chevron 445"/>
            <p:cNvSpPr/>
            <p:nvPr/>
          </p:nvSpPr>
          <p:spPr bwMode="auto">
            <a:xfrm>
              <a:off x="22705581" y="14105573"/>
              <a:ext cx="484632" cy="484632"/>
            </a:xfrm>
            <a:prstGeom prst="chevron">
              <a:avLst>
                <a:gd name="adj" fmla="val 37695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</a:t>
              </a:r>
            </a:p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</a:t>
              </a:r>
            </a:p>
            <a:p>
              <a:pPr marL="0" marR="0" indent="0" algn="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447" name="TextBox 446"/>
            <p:cNvSpPr txBox="1"/>
            <p:nvPr/>
          </p:nvSpPr>
          <p:spPr>
            <a:xfrm rot="16200000">
              <a:off x="21799799" y="13351651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Inter-FPGA</a:t>
              </a:r>
              <a:br>
                <a:rPr lang="en-US" sz="1200" b="1" dirty="0"/>
              </a:br>
              <a:r>
                <a:rPr lang="en-US" sz="1200" b="1" dirty="0"/>
                <a:t>links</a:t>
              </a:r>
            </a:p>
          </p:txBody>
        </p:sp>
        <p:sp>
          <p:nvSpPr>
            <p:cNvPr id="448" name="Rectangle 447"/>
            <p:cNvSpPr/>
            <p:nvPr/>
          </p:nvSpPr>
          <p:spPr bwMode="auto">
            <a:xfrm>
              <a:off x="24882088" y="13153506"/>
              <a:ext cx="838200" cy="761369"/>
            </a:xfrm>
            <a:prstGeom prst="rect">
              <a:avLst/>
            </a:prstGeom>
            <a:solidFill>
              <a:srgbClr val="FFF2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OpenCL</a:t>
              </a:r>
              <a:endParaRPr lang="en-US" sz="1400" dirty="0">
                <a:latin typeface="Arial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Router</a:t>
              </a:r>
            </a:p>
          </p:txBody>
        </p:sp>
        <p:sp>
          <p:nvSpPr>
            <p:cNvPr id="449" name="Rectangle 448"/>
            <p:cNvSpPr/>
            <p:nvPr/>
          </p:nvSpPr>
          <p:spPr bwMode="auto">
            <a:xfrm>
              <a:off x="24881251" y="14658024"/>
              <a:ext cx="838200" cy="509515"/>
            </a:xfrm>
            <a:prstGeom prst="rect">
              <a:avLst/>
            </a:prstGeom>
            <a:solidFill>
              <a:srgbClr val="FFF2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Bypass kernel</a:t>
              </a:r>
            </a:p>
          </p:txBody>
        </p:sp>
        <p:sp>
          <p:nvSpPr>
            <p:cNvPr id="450" name="TextBox 449"/>
            <p:cNvSpPr txBox="1"/>
            <p:nvPr/>
          </p:nvSpPr>
          <p:spPr>
            <a:xfrm rot="16200000">
              <a:off x="22229120" y="13270515"/>
              <a:ext cx="646331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…</a:t>
              </a:r>
            </a:p>
          </p:txBody>
        </p:sp>
        <p:sp>
          <p:nvSpPr>
            <p:cNvPr id="451" name="TextBox 450"/>
            <p:cNvSpPr txBox="1"/>
            <p:nvPr/>
          </p:nvSpPr>
          <p:spPr>
            <a:xfrm rot="5400000">
              <a:off x="27790593" y="13278152"/>
              <a:ext cx="646331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…</a:t>
              </a:r>
            </a:p>
          </p:txBody>
        </p:sp>
        <p:sp>
          <p:nvSpPr>
            <p:cNvPr id="452" name="Right Arrow 451"/>
            <p:cNvSpPr/>
            <p:nvPr/>
          </p:nvSpPr>
          <p:spPr bwMode="auto">
            <a:xfrm rot="16200000">
              <a:off x="24757568" y="12789955"/>
              <a:ext cx="665212" cy="57020"/>
            </a:xfrm>
            <a:prstGeom prst="rightArrow">
              <a:avLst>
                <a:gd name="adj1" fmla="val 50000"/>
                <a:gd name="adj2" fmla="val 4653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53" name="Right Arrow 452"/>
            <p:cNvSpPr/>
            <p:nvPr/>
          </p:nvSpPr>
          <p:spPr bwMode="auto">
            <a:xfrm rot="5400000">
              <a:off x="25152605" y="12789955"/>
              <a:ext cx="665212" cy="57020"/>
            </a:xfrm>
            <a:prstGeom prst="rightArrow">
              <a:avLst>
                <a:gd name="adj1" fmla="val 50000"/>
                <a:gd name="adj2" fmla="val 4653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54" name="Right Arrow 453"/>
            <p:cNvSpPr/>
            <p:nvPr/>
          </p:nvSpPr>
          <p:spPr bwMode="auto">
            <a:xfrm rot="16200000">
              <a:off x="25005759" y="13979554"/>
              <a:ext cx="157529" cy="45719"/>
            </a:xfrm>
            <a:prstGeom prst="rightArrow">
              <a:avLst>
                <a:gd name="adj1" fmla="val 50000"/>
                <a:gd name="adj2" fmla="val 4653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55" name="Right Arrow 454"/>
            <p:cNvSpPr/>
            <p:nvPr/>
          </p:nvSpPr>
          <p:spPr bwMode="auto">
            <a:xfrm rot="5400000">
              <a:off x="25400796" y="13979554"/>
              <a:ext cx="157529" cy="45719"/>
            </a:xfrm>
            <a:prstGeom prst="rightArrow">
              <a:avLst>
                <a:gd name="adj1" fmla="val 50000"/>
                <a:gd name="adj2" fmla="val 4653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56" name="Rectangle 455"/>
            <p:cNvSpPr/>
            <p:nvPr/>
          </p:nvSpPr>
          <p:spPr bwMode="auto">
            <a:xfrm>
              <a:off x="24881250" y="14076124"/>
              <a:ext cx="838200" cy="426877"/>
            </a:xfrm>
            <a:prstGeom prst="rect">
              <a:avLst/>
            </a:prstGeom>
            <a:solidFill>
              <a:srgbClr val="FFF2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App kernel</a:t>
              </a:r>
            </a:p>
          </p:txBody>
        </p:sp>
        <p:sp>
          <p:nvSpPr>
            <p:cNvPr id="457" name="Freeform 456"/>
            <p:cNvSpPr/>
            <p:nvPr/>
          </p:nvSpPr>
          <p:spPr>
            <a:xfrm rot="20449420">
              <a:off x="25718566" y="12855676"/>
              <a:ext cx="1978514" cy="457740"/>
            </a:xfrm>
            <a:custGeom>
              <a:avLst/>
              <a:gdLst>
                <a:gd name="connsiteX0" fmla="*/ 1882934 w 1978514"/>
                <a:gd name="connsiteY0" fmla="*/ 0 h 457740"/>
                <a:gd name="connsiteX1" fmla="*/ 1978514 w 1978514"/>
                <a:gd name="connsiteY1" fmla="*/ 289792 h 457740"/>
                <a:gd name="connsiteX2" fmla="*/ 1723743 w 1978514"/>
                <a:gd name="connsiteY2" fmla="*/ 457740 h 457740"/>
                <a:gd name="connsiteX3" fmla="*/ 1763541 w 1978514"/>
                <a:gd name="connsiteY3" fmla="*/ 343305 h 457740"/>
                <a:gd name="connsiteX4" fmla="*/ 1646787 w 1978514"/>
                <a:gd name="connsiteY4" fmla="*/ 302701 h 457740"/>
                <a:gd name="connsiteX5" fmla="*/ 0 w 1978514"/>
                <a:gd name="connsiteY5" fmla="*/ 302701 h 457740"/>
                <a:gd name="connsiteX6" fmla="*/ 0 w 1978514"/>
                <a:gd name="connsiteY6" fmla="*/ 63784 h 457740"/>
                <a:gd name="connsiteX7" fmla="*/ 1692933 w 1978514"/>
                <a:gd name="connsiteY7" fmla="*/ 63784 h 457740"/>
                <a:gd name="connsiteX8" fmla="*/ 1693425 w 1978514"/>
                <a:gd name="connsiteY8" fmla="*/ 62369 h 457740"/>
                <a:gd name="connsiteX9" fmla="*/ 1697493 w 1978514"/>
                <a:gd name="connsiteY9" fmla="*/ 63784 h 457740"/>
                <a:gd name="connsiteX10" fmla="*/ 1700524 w 1978514"/>
                <a:gd name="connsiteY10" fmla="*/ 63784 h 457740"/>
                <a:gd name="connsiteX11" fmla="*/ 1700524 w 1978514"/>
                <a:gd name="connsiteY11" fmla="*/ 64838 h 457740"/>
                <a:gd name="connsiteX12" fmla="*/ 1843136 w 1978514"/>
                <a:gd name="connsiteY12" fmla="*/ 114435 h 4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8514" h="457740">
                  <a:moveTo>
                    <a:pt x="1882934" y="0"/>
                  </a:moveTo>
                  <a:lnTo>
                    <a:pt x="1978514" y="289792"/>
                  </a:lnTo>
                  <a:lnTo>
                    <a:pt x="1723743" y="457740"/>
                  </a:lnTo>
                  <a:lnTo>
                    <a:pt x="1763541" y="343305"/>
                  </a:lnTo>
                  <a:lnTo>
                    <a:pt x="1646787" y="302701"/>
                  </a:lnTo>
                  <a:lnTo>
                    <a:pt x="0" y="302701"/>
                  </a:lnTo>
                  <a:lnTo>
                    <a:pt x="0" y="63784"/>
                  </a:lnTo>
                  <a:lnTo>
                    <a:pt x="1692933" y="63784"/>
                  </a:lnTo>
                  <a:lnTo>
                    <a:pt x="1693425" y="62369"/>
                  </a:lnTo>
                  <a:lnTo>
                    <a:pt x="1697493" y="63784"/>
                  </a:lnTo>
                  <a:lnTo>
                    <a:pt x="1700524" y="63784"/>
                  </a:lnTo>
                  <a:lnTo>
                    <a:pt x="1700524" y="64838"/>
                  </a:lnTo>
                  <a:lnTo>
                    <a:pt x="1843136" y="114435"/>
                  </a:lnTo>
                  <a:close/>
                </a:path>
              </a:pathLst>
            </a:custGeom>
            <a:solidFill>
              <a:srgbClr val="FF4A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58" name="Freeform 457"/>
            <p:cNvSpPr/>
            <p:nvPr/>
          </p:nvSpPr>
          <p:spPr>
            <a:xfrm rot="1369552">
              <a:off x="25707201" y="13796131"/>
              <a:ext cx="2005662" cy="446679"/>
            </a:xfrm>
            <a:custGeom>
              <a:avLst/>
              <a:gdLst>
                <a:gd name="connsiteX0" fmla="*/ 0 w 2005662"/>
                <a:gd name="connsiteY0" fmla="*/ 158421 h 446679"/>
                <a:gd name="connsiteX1" fmla="*/ 1676642 w 2005662"/>
                <a:gd name="connsiteY1" fmla="*/ 158421 h 446679"/>
                <a:gd name="connsiteX2" fmla="*/ 1787718 w 2005662"/>
                <a:gd name="connsiteY2" fmla="*/ 111670 h 446679"/>
                <a:gd name="connsiteX3" fmla="*/ 1740717 w 2005662"/>
                <a:gd name="connsiteY3" fmla="*/ 0 h 446679"/>
                <a:gd name="connsiteX4" fmla="*/ 2005662 w 2005662"/>
                <a:gd name="connsiteY4" fmla="*/ 151391 h 446679"/>
                <a:gd name="connsiteX5" fmla="*/ 1928721 w 2005662"/>
                <a:gd name="connsiteY5" fmla="*/ 446679 h 446679"/>
                <a:gd name="connsiteX6" fmla="*/ 1881720 w 2005662"/>
                <a:gd name="connsiteY6" fmla="*/ 335010 h 446679"/>
                <a:gd name="connsiteX7" fmla="*/ 1736345 w 2005662"/>
                <a:gd name="connsiteY7" fmla="*/ 396197 h 446679"/>
                <a:gd name="connsiteX8" fmla="*/ 1736345 w 2005662"/>
                <a:gd name="connsiteY8" fmla="*/ 397338 h 446679"/>
                <a:gd name="connsiteX9" fmla="*/ 0 w 2005662"/>
                <a:gd name="connsiteY9" fmla="*/ 397338 h 44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5662" h="446679">
                  <a:moveTo>
                    <a:pt x="0" y="158421"/>
                  </a:moveTo>
                  <a:lnTo>
                    <a:pt x="1676642" y="158421"/>
                  </a:lnTo>
                  <a:lnTo>
                    <a:pt x="1787718" y="111670"/>
                  </a:lnTo>
                  <a:lnTo>
                    <a:pt x="1740717" y="0"/>
                  </a:lnTo>
                  <a:lnTo>
                    <a:pt x="2005662" y="151391"/>
                  </a:lnTo>
                  <a:lnTo>
                    <a:pt x="1928721" y="446679"/>
                  </a:lnTo>
                  <a:lnTo>
                    <a:pt x="1881720" y="335010"/>
                  </a:lnTo>
                  <a:lnTo>
                    <a:pt x="1736345" y="396197"/>
                  </a:lnTo>
                  <a:lnTo>
                    <a:pt x="1736345" y="397338"/>
                  </a:lnTo>
                  <a:lnTo>
                    <a:pt x="0" y="397338"/>
                  </a:lnTo>
                  <a:close/>
                </a:path>
              </a:pathLst>
            </a:custGeom>
            <a:solidFill>
              <a:srgbClr val="FF4A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691" name="Rectangle 690"/>
          <p:cNvSpPr/>
          <p:nvPr/>
        </p:nvSpPr>
        <p:spPr bwMode="auto">
          <a:xfrm>
            <a:off x="16574987" y="15123584"/>
            <a:ext cx="15910532" cy="14010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2" name="TextBox 144"/>
          <p:cNvSpPr txBox="1"/>
          <p:nvPr/>
        </p:nvSpPr>
        <p:spPr>
          <a:xfrm>
            <a:off x="19281654" y="14625701"/>
            <a:ext cx="10216333" cy="830997"/>
          </a:xfrm>
          <a:prstGeom prst="rect">
            <a:avLst/>
          </a:prstGeom>
          <a:solidFill>
            <a:srgbClr val="FFFF99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800" b="1" i="1" dirty="0">
                <a:ln w="285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+mn-lt"/>
              </a:rPr>
              <a:t>CMC Research Platform </a:t>
            </a:r>
            <a:endParaRPr lang="en-US" sz="4800" b="1" i="1" dirty="0">
              <a:ln w="28575">
                <a:solidFill>
                  <a:srgbClr val="C00000"/>
                </a:solidFill>
              </a:ln>
              <a:solidFill>
                <a:srgbClr val="C00000"/>
              </a:solidFill>
              <a:latin typeface="+mn-lt"/>
            </a:endParaRPr>
          </a:p>
        </p:txBody>
      </p:sp>
      <p:sp>
        <p:nvSpPr>
          <p:cNvPr id="735" name="Rectangle 734"/>
          <p:cNvSpPr/>
          <p:nvPr/>
        </p:nvSpPr>
        <p:spPr bwMode="auto">
          <a:xfrm>
            <a:off x="16589590" y="29941139"/>
            <a:ext cx="15910532" cy="95267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6" name="Rectangle 735"/>
          <p:cNvSpPr/>
          <p:nvPr/>
        </p:nvSpPr>
        <p:spPr>
          <a:xfrm>
            <a:off x="18125716" y="35973793"/>
            <a:ext cx="6317286" cy="190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0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 smtClean="0">
                <a:solidFill>
                  <a:srgbClr val="000000"/>
                </a:solidFill>
              </a:rPr>
              <a:t>Develop </a:t>
            </a:r>
            <a:r>
              <a:rPr lang="en-US" sz="2600" dirty="0">
                <a:solidFill>
                  <a:srgbClr val="000000"/>
                </a:solidFill>
              </a:rPr>
              <a:t>custom architectures for</a:t>
            </a:r>
            <a:br>
              <a:rPr lang="en-US" sz="2600" dirty="0">
                <a:solidFill>
                  <a:srgbClr val="000000"/>
                </a:solidFill>
              </a:rPr>
            </a:br>
            <a:r>
              <a:rPr lang="en-US" sz="2600" dirty="0">
                <a:solidFill>
                  <a:srgbClr val="000000"/>
                </a:solidFill>
              </a:rPr>
              <a:t> distributed </a:t>
            </a:r>
            <a:r>
              <a:rPr lang="en-US" sz="2600" dirty="0" err="1">
                <a:solidFill>
                  <a:srgbClr val="000000"/>
                </a:solidFill>
              </a:rPr>
              <a:t>SpGEMM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</a:p>
          <a:p>
            <a:pPr marL="404813" indent="-396875" eaLnBrk="0" hangingPunct="0">
              <a:lnSpc>
                <a:spcPct val="120000"/>
              </a:lnSpc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</a:rPr>
              <a:t>Scale to multiple FPGAs leveraging </a:t>
            </a:r>
            <a:br>
              <a:rPr lang="en-US" sz="2600" dirty="0">
                <a:solidFill>
                  <a:srgbClr val="000000"/>
                </a:solidFill>
              </a:rPr>
            </a:br>
            <a:r>
              <a:rPr lang="en-US" sz="2600" dirty="0">
                <a:solidFill>
                  <a:srgbClr val="000000"/>
                </a:solidFill>
              </a:rPr>
              <a:t>Novo-G# interconnect</a:t>
            </a:r>
          </a:p>
        </p:txBody>
      </p:sp>
      <p:sp>
        <p:nvSpPr>
          <p:cNvPr id="737" name="TextBox 736"/>
          <p:cNvSpPr txBox="1"/>
          <p:nvPr/>
        </p:nvSpPr>
        <p:spPr>
          <a:xfrm>
            <a:off x="18212567" y="38170960"/>
            <a:ext cx="606994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lnSpc>
                <a:spcPct val="130000"/>
              </a:lnSpc>
            </a:pPr>
            <a:r>
              <a:rPr lang="en-US" sz="1600" b="1" baseline="30000" dirty="0" smtClean="0"/>
              <a:t>1 </a:t>
            </a:r>
            <a:r>
              <a:rPr lang="en-US" sz="1600" b="1" dirty="0" err="1" smtClean="0"/>
              <a:t>SpGEMM</a:t>
            </a:r>
            <a:r>
              <a:rPr lang="en-US" sz="1600" dirty="0" smtClean="0"/>
              <a:t> </a:t>
            </a:r>
            <a:r>
              <a:rPr lang="en-US" sz="1600" dirty="0"/>
              <a:t>– Sparse Generalized </a:t>
            </a:r>
            <a:r>
              <a:rPr lang="en-US" sz="1600" dirty="0" smtClean="0"/>
              <a:t>Matrix/Matrix Multiplication; </a:t>
            </a:r>
            <a:r>
              <a:rPr lang="en-US" sz="1600" dirty="0" err="1" smtClean="0"/>
              <a:t>SuiteSparse</a:t>
            </a:r>
            <a:r>
              <a:rPr lang="en-US" sz="1600" dirty="0" smtClean="0"/>
              <a:t>/</a:t>
            </a:r>
            <a:r>
              <a:rPr lang="en-US" sz="1600" dirty="0" err="1" smtClean="0"/>
              <a:t>CombBLAS</a:t>
            </a:r>
            <a:r>
              <a:rPr lang="en-US" sz="1600" dirty="0" smtClean="0"/>
              <a:t> </a:t>
            </a:r>
            <a:r>
              <a:rPr lang="en-US" sz="1600" dirty="0"/>
              <a:t>baseline on Xeon E5260 @ 2.40 GHz</a:t>
            </a:r>
          </a:p>
          <a:p>
            <a:pPr marL="111125" indent="-111125"/>
            <a:endParaRPr lang="en-US" sz="1600" dirty="0"/>
          </a:p>
        </p:txBody>
      </p:sp>
      <p:sp>
        <p:nvSpPr>
          <p:cNvPr id="738" name="Rectangle 737"/>
          <p:cNvSpPr/>
          <p:nvPr/>
        </p:nvSpPr>
        <p:spPr>
          <a:xfrm>
            <a:off x="24977647" y="35901726"/>
            <a:ext cx="6861130" cy="3295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indent="-396875" eaLnBrk="0" hangingPunct="0">
              <a:lnSpc>
                <a:spcPct val="120000"/>
              </a:lnSpc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</a:rPr>
              <a:t>Developed </a:t>
            </a:r>
            <a:r>
              <a:rPr lang="en-US" sz="2600" dirty="0" smtClean="0">
                <a:solidFill>
                  <a:srgbClr val="0021A5"/>
                </a:solidFill>
              </a:rPr>
              <a:t>graph-processor architecture </a:t>
            </a:r>
            <a:r>
              <a:rPr lang="en-US" sz="2600" dirty="0">
                <a:solidFill>
                  <a:srgbClr val="000000"/>
                </a:solidFill>
              </a:rPr>
              <a:t>on </a:t>
            </a:r>
            <a:r>
              <a:rPr lang="en-US" sz="2600" dirty="0" err="1">
                <a:solidFill>
                  <a:srgbClr val="000000"/>
                </a:solidFill>
              </a:rPr>
              <a:t>Stratix</a:t>
            </a:r>
            <a:r>
              <a:rPr lang="en-US" sz="2600" dirty="0">
                <a:solidFill>
                  <a:srgbClr val="000000"/>
                </a:solidFill>
              </a:rPr>
              <a:t>-IV E530</a:t>
            </a:r>
          </a:p>
          <a:p>
            <a:pPr marL="669925" lvl="1" indent="-325438" eaLnBrk="0" hangingPunct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FD5603"/>
                </a:solidFill>
              </a:rPr>
              <a:t>&gt;200x </a:t>
            </a:r>
            <a:r>
              <a:rPr lang="en-US" sz="2400" dirty="0" smtClean="0">
                <a:solidFill>
                  <a:srgbClr val="FD5603"/>
                </a:solidFill>
              </a:rPr>
              <a:t>performance-per-watt improvement </a:t>
            </a:r>
            <a:r>
              <a:rPr lang="en-US" sz="2400" dirty="0">
                <a:solidFill>
                  <a:srgbClr val="FF4A00"/>
                </a:solidFill>
              </a:rPr>
              <a:t>over CPU for SpGEMM</a:t>
            </a:r>
            <a:r>
              <a:rPr lang="en-US" sz="2400" b="1" baseline="30000" dirty="0">
                <a:solidFill>
                  <a:srgbClr val="FF4A00"/>
                </a:solidFill>
              </a:rPr>
              <a:t>1</a:t>
            </a:r>
          </a:p>
          <a:p>
            <a:pPr marL="404813" lvl="1" indent="-396875" eaLnBrk="0" hangingPunct="0">
              <a:lnSpc>
                <a:spcPct val="120000"/>
              </a:lnSpc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</a:rPr>
              <a:t>Exploring amenable graph </a:t>
            </a:r>
            <a:r>
              <a:rPr lang="en-US" sz="2600" dirty="0" smtClean="0">
                <a:solidFill>
                  <a:srgbClr val="000000"/>
                </a:solidFill>
              </a:rPr>
              <a:t>kernels &amp; </a:t>
            </a:r>
            <a:r>
              <a:rPr lang="en-US" sz="2600" dirty="0">
                <a:solidFill>
                  <a:srgbClr val="000000"/>
                </a:solidFill>
              </a:rPr>
              <a:t>apps on our architecture</a:t>
            </a:r>
          </a:p>
          <a:p>
            <a:pPr marL="800100" lvl="2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" panose="05000000000000000000" pitchFamily="2" charset="2"/>
              <a:buChar char="v"/>
            </a:pPr>
            <a:endParaRPr lang="en-US" sz="1600" kern="0" dirty="0">
              <a:solidFill>
                <a:srgbClr val="FF4A00"/>
              </a:solidFill>
              <a:latin typeface="Arial"/>
              <a:cs typeface="Arial"/>
            </a:endParaRPr>
          </a:p>
        </p:txBody>
      </p:sp>
      <p:sp>
        <p:nvSpPr>
          <p:cNvPr id="740" name="Rectangle 739"/>
          <p:cNvSpPr/>
          <p:nvPr/>
        </p:nvSpPr>
        <p:spPr bwMode="auto">
          <a:xfrm>
            <a:off x="17447174" y="31926987"/>
            <a:ext cx="14208420" cy="31669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41" name="Content Placeholder 28"/>
          <p:cNvSpPr txBox="1">
            <a:spLocks/>
          </p:cNvSpPr>
          <p:nvPr/>
        </p:nvSpPr>
        <p:spPr bwMode="auto">
          <a:xfrm>
            <a:off x="24280158" y="30692164"/>
            <a:ext cx="8418263" cy="123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131921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kern="0" dirty="0">
                <a:solidFill>
                  <a:srgbClr val="000000"/>
                </a:solidFill>
              </a:rPr>
              <a:t>Develop </a:t>
            </a:r>
            <a:r>
              <a:rPr lang="en-US" sz="2600" kern="0" dirty="0">
                <a:solidFill>
                  <a:srgbClr val="000000"/>
                </a:solidFill>
              </a:rPr>
              <a:t>scalable </a:t>
            </a:r>
            <a:r>
              <a:rPr lang="en-US" sz="2600" kern="0" dirty="0" smtClean="0">
                <a:solidFill>
                  <a:srgbClr val="000000"/>
                </a:solidFill>
              </a:rPr>
              <a:t>architecture to accelerate </a:t>
            </a:r>
            <a:r>
              <a:rPr lang="en-US" sz="2600" kern="0" dirty="0">
                <a:solidFill>
                  <a:srgbClr val="000000"/>
                </a:solidFill>
              </a:rPr>
              <a:t>graph processing in </a:t>
            </a:r>
            <a:r>
              <a:rPr lang="en-US" sz="2600" kern="0" dirty="0" smtClean="0">
                <a:solidFill>
                  <a:srgbClr val="000000"/>
                </a:solidFill>
              </a:rPr>
              <a:t>the </a:t>
            </a:r>
            <a:r>
              <a:rPr lang="en-US" sz="2600" kern="0" dirty="0">
                <a:solidFill>
                  <a:srgbClr val="000000"/>
                </a:solidFill>
              </a:rPr>
              <a:t>language of linear algebra  </a:t>
            </a:r>
          </a:p>
        </p:txBody>
      </p:sp>
      <p:sp>
        <p:nvSpPr>
          <p:cNvPr id="742" name="TextBox 25"/>
          <p:cNvSpPr txBox="1"/>
          <p:nvPr/>
        </p:nvSpPr>
        <p:spPr>
          <a:xfrm>
            <a:off x="24231530" y="30671068"/>
            <a:ext cx="1299331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Goal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43" name="Straight Connector 742"/>
          <p:cNvCxnSpPr/>
          <p:nvPr/>
        </p:nvCxnSpPr>
        <p:spPr bwMode="auto">
          <a:xfrm>
            <a:off x="24526765" y="30387742"/>
            <a:ext cx="3488" cy="9533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44" name="TextBox 25"/>
          <p:cNvSpPr txBox="1"/>
          <p:nvPr/>
        </p:nvSpPr>
        <p:spPr>
          <a:xfrm>
            <a:off x="17134624" y="30671068"/>
            <a:ext cx="2275248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Motivation</a:t>
            </a:r>
          </a:p>
        </p:txBody>
      </p:sp>
      <p:sp>
        <p:nvSpPr>
          <p:cNvPr id="745" name="Rectangle 744"/>
          <p:cNvSpPr/>
          <p:nvPr/>
        </p:nvSpPr>
        <p:spPr>
          <a:xfrm>
            <a:off x="17300437" y="30692164"/>
            <a:ext cx="6749640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168525" eaLnBrk="0" hangingPunct="0">
              <a:lnSpc>
                <a:spcPct val="120000"/>
              </a:lnSpc>
              <a:buClr>
                <a:srgbClr val="CC9900"/>
              </a:buClr>
              <a:buSzPct val="65000"/>
            </a:pPr>
            <a:r>
              <a:rPr lang="en-US" sz="2600" kern="0" dirty="0" smtClean="0">
                <a:solidFill>
                  <a:srgbClr val="000000"/>
                </a:solidFill>
                <a:latin typeface="Arial"/>
                <a:cs typeface="Arial"/>
              </a:rPr>
              <a:t>Traditional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</a:rPr>
              <a:t>architectures </a:t>
            </a:r>
            <a:r>
              <a:rPr lang="en-US" sz="2600" i="1" kern="0" dirty="0" smtClean="0">
                <a:solidFill>
                  <a:srgbClr val="000000"/>
                </a:solidFill>
                <a:latin typeface="Arial"/>
                <a:cs typeface="Arial"/>
              </a:rPr>
              <a:t>poorly suited</a:t>
            </a:r>
            <a:r>
              <a:rPr lang="en-US" sz="2600" kern="0" dirty="0" smtClean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</a:rPr>
              <a:t>sparsity of graph datasets</a:t>
            </a:r>
          </a:p>
        </p:txBody>
      </p:sp>
      <p:pic>
        <p:nvPicPr>
          <p:cNvPr id="74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963" y="32029609"/>
            <a:ext cx="14235452" cy="2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" name="TextBox 144"/>
          <p:cNvSpPr txBox="1"/>
          <p:nvPr/>
        </p:nvSpPr>
        <p:spPr>
          <a:xfrm>
            <a:off x="18227761" y="29516176"/>
            <a:ext cx="13022847" cy="830997"/>
          </a:xfrm>
          <a:prstGeom prst="rect">
            <a:avLst/>
          </a:prstGeom>
          <a:solidFill>
            <a:srgbClr val="FFFF99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800" b="1" i="1" dirty="0">
                <a:ln w="285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+mn-lt"/>
              </a:rPr>
              <a:t>Sparse-Matrix Processor for Graph Apps</a:t>
            </a:r>
          </a:p>
        </p:txBody>
      </p:sp>
      <p:sp>
        <p:nvSpPr>
          <p:cNvPr id="748" name="TextBox 25"/>
          <p:cNvSpPr txBox="1"/>
          <p:nvPr/>
        </p:nvSpPr>
        <p:spPr>
          <a:xfrm>
            <a:off x="17360574" y="35342200"/>
            <a:ext cx="2397690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Approach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49" name="TextBox 25"/>
          <p:cNvSpPr txBox="1"/>
          <p:nvPr/>
        </p:nvSpPr>
        <p:spPr>
          <a:xfrm>
            <a:off x="25414568" y="35327891"/>
            <a:ext cx="2397690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Outcomes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50" name="Rectangle 749"/>
          <p:cNvSpPr/>
          <p:nvPr/>
        </p:nvSpPr>
        <p:spPr bwMode="auto">
          <a:xfrm>
            <a:off x="446545" y="29156339"/>
            <a:ext cx="15686444" cy="10285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1" name="TextBox 144"/>
          <p:cNvSpPr txBox="1"/>
          <p:nvPr/>
        </p:nvSpPr>
        <p:spPr>
          <a:xfrm>
            <a:off x="2489683" y="28764780"/>
            <a:ext cx="11824257" cy="830997"/>
          </a:xfrm>
          <a:prstGeom prst="rect">
            <a:avLst/>
          </a:prstGeom>
          <a:solidFill>
            <a:srgbClr val="FFFF99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800" b="1" i="1" dirty="0" smtClean="0">
                <a:ln w="285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+mn-lt"/>
              </a:rPr>
              <a:t>RSC for Big Data &amp; Extreme Computing</a:t>
            </a:r>
            <a:endParaRPr lang="en-US" sz="4800" b="1" i="1" dirty="0">
              <a:ln w="28575">
                <a:solidFill>
                  <a:srgbClr val="C00000"/>
                </a:solidFill>
              </a:ln>
              <a:solidFill>
                <a:srgbClr val="C00000"/>
              </a:solidFill>
              <a:latin typeface="+mn-lt"/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5719746" y="20880412"/>
            <a:ext cx="4941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i="1" dirty="0"/>
              <a:t>*SST: </a:t>
            </a:r>
            <a:r>
              <a:rPr lang="en-US" sz="1400" b="1" dirty="0"/>
              <a:t>Structural </a:t>
            </a:r>
            <a:r>
              <a:rPr lang="en-US" sz="1400" b="1" dirty="0" smtClean="0"/>
              <a:t>Simulation </a:t>
            </a:r>
            <a:r>
              <a:rPr lang="en-US" sz="1400" b="1" dirty="0"/>
              <a:t>Toolkit, Sandia National </a:t>
            </a:r>
            <a:r>
              <a:rPr lang="en-US" sz="1400" b="1" dirty="0" smtClean="0"/>
              <a:t>Lab</a:t>
            </a:r>
            <a:endParaRPr lang="en-US" sz="1400" b="1" i="1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347" y="32302384"/>
            <a:ext cx="7764582" cy="713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3" name="Rectangle 762"/>
          <p:cNvSpPr/>
          <p:nvPr/>
        </p:nvSpPr>
        <p:spPr bwMode="auto">
          <a:xfrm>
            <a:off x="1310817" y="30088646"/>
            <a:ext cx="6964870" cy="1972498"/>
          </a:xfrm>
          <a:prstGeom prst="rect">
            <a:avLst/>
          </a:prstGeom>
          <a:solidFill>
            <a:srgbClr val="FFE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62" name="TextBox 38"/>
          <p:cNvSpPr txBox="1"/>
          <p:nvPr/>
        </p:nvSpPr>
        <p:spPr>
          <a:xfrm>
            <a:off x="1659361" y="30470104"/>
            <a:ext cx="6310184" cy="14126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indent="2168525" defTabSz="914400" eaLnBrk="0" latinLnBrk="0" hangingPunct="0">
              <a:lnSpc>
                <a:spcPct val="120000"/>
              </a:lnSpc>
              <a:buClr>
                <a:srgbClr val="CC9900"/>
              </a:buClr>
              <a:buSzPct val="65000"/>
              <a:defRPr sz="2600" kern="0">
                <a:solidFill>
                  <a:srgbClr val="000000"/>
                </a:solidFill>
                <a:latin typeface="Arial"/>
                <a:cs typeface="Arial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pPr indent="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Large-scale, </a:t>
            </a:r>
            <a:r>
              <a:rPr lang="en-US" dirty="0">
                <a:solidFill>
                  <a:srgbClr val="FF0000"/>
                </a:solidFill>
              </a:rPr>
              <a:t>heterogeneous </a:t>
            </a:r>
            <a:r>
              <a:rPr lang="en-US" dirty="0" smtClean="0">
                <a:solidFill>
                  <a:schemeClr val="tx1"/>
                </a:solidFill>
              </a:rPr>
              <a:t>systems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•"/>
            </a:pPr>
            <a:r>
              <a:rPr lang="en-US" kern="1200" dirty="0" smtClean="0">
                <a:solidFill>
                  <a:schemeClr val="tx1"/>
                </a:solidFill>
                <a:latin typeface="Arial" charset="0"/>
                <a:cs typeface="+mn-cs"/>
              </a:rPr>
              <a:t>A </a:t>
            </a:r>
            <a:r>
              <a:rPr lang="en-US" kern="1200" dirty="0">
                <a:solidFill>
                  <a:schemeClr val="tx1"/>
                </a:solidFill>
                <a:latin typeface="Arial" charset="0"/>
                <a:cs typeface="+mn-cs"/>
              </a:rPr>
              <a:t>necessity for </a:t>
            </a:r>
            <a:r>
              <a:rPr lang="en-US" kern="1200" dirty="0">
                <a:solidFill>
                  <a:srgbClr val="FF0000"/>
                </a:solidFill>
                <a:latin typeface="Arial" charset="0"/>
                <a:cs typeface="+mn-cs"/>
              </a:rPr>
              <a:t>big data &amp; extreme-scale </a:t>
            </a:r>
            <a:r>
              <a:rPr lang="en-US" kern="1200" dirty="0">
                <a:solidFill>
                  <a:schemeClr val="tx1"/>
                </a:solidFill>
                <a:latin typeface="Arial" charset="0"/>
                <a:cs typeface="+mn-cs"/>
              </a:rPr>
              <a:t>computing (toward </a:t>
            </a:r>
            <a:r>
              <a:rPr lang="en-US" kern="1200" dirty="0">
                <a:solidFill>
                  <a:srgbClr val="0000FF"/>
                </a:solidFill>
                <a:latin typeface="Arial" charset="0"/>
                <a:cs typeface="+mn-cs"/>
              </a:rPr>
              <a:t>Exascale</a:t>
            </a:r>
            <a:r>
              <a:rPr lang="en-US" kern="1200" dirty="0">
                <a:solidFill>
                  <a:schemeClr val="tx1"/>
                </a:solidFill>
                <a:latin typeface="Arial" charset="0"/>
                <a:cs typeface="+mn-cs"/>
              </a:rPr>
              <a:t>)</a:t>
            </a:r>
          </a:p>
        </p:txBody>
      </p:sp>
      <p:sp>
        <p:nvSpPr>
          <p:cNvPr id="765" name="TextBox 25"/>
          <p:cNvSpPr txBox="1"/>
          <p:nvPr/>
        </p:nvSpPr>
        <p:spPr>
          <a:xfrm>
            <a:off x="1445686" y="29879657"/>
            <a:ext cx="2275248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Motivation</a:t>
            </a:r>
          </a:p>
        </p:txBody>
      </p:sp>
      <p:sp>
        <p:nvSpPr>
          <p:cNvPr id="766" name="Rectangle 765"/>
          <p:cNvSpPr/>
          <p:nvPr/>
        </p:nvSpPr>
        <p:spPr bwMode="auto">
          <a:xfrm>
            <a:off x="8761001" y="29941065"/>
            <a:ext cx="6964870" cy="2101791"/>
          </a:xfrm>
          <a:prstGeom prst="rect">
            <a:avLst/>
          </a:prstGeom>
          <a:solidFill>
            <a:srgbClr val="FFE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cs typeface="Arial" charset="0"/>
            </a:endParaRPr>
          </a:p>
        </p:txBody>
      </p:sp>
      <p:sp>
        <p:nvSpPr>
          <p:cNvPr id="761" name="TextBox 37"/>
          <p:cNvSpPr txBox="1"/>
          <p:nvPr/>
        </p:nvSpPr>
        <p:spPr>
          <a:xfrm>
            <a:off x="8821705" y="30050793"/>
            <a:ext cx="6901735" cy="18528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indent="0" defTabSz="914400" eaLnBrk="0" latinLnBrk="0" hangingPunct="0">
              <a:lnSpc>
                <a:spcPct val="120000"/>
              </a:lnSpc>
              <a:buClr>
                <a:srgbClr val="CC9900"/>
              </a:buClr>
              <a:buSzPct val="65000"/>
              <a:defRPr sz="2600" kern="0">
                <a:solidFill>
                  <a:srgbClr val="000000"/>
                </a:solidFill>
                <a:latin typeface="Arial"/>
                <a:cs typeface="Arial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pPr marL="681038" lvl="1" algn="ctr">
              <a:lnSpc>
                <a:spcPct val="110000"/>
              </a:lnSpc>
            </a:pPr>
            <a:endParaRPr lang="en-US" sz="2600" kern="0" dirty="0" smtClean="0">
              <a:latin typeface="Arial"/>
              <a:cs typeface="Arial"/>
            </a:endParaRPr>
          </a:p>
          <a:p>
            <a:pPr marL="0" lvl="1" algn="ctr">
              <a:lnSpc>
                <a:spcPct val="110000"/>
              </a:lnSpc>
            </a:pPr>
            <a:r>
              <a:rPr lang="en-US" sz="2600" kern="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600" kern="0" dirty="0" smtClean="0">
                <a:latin typeface="Arial"/>
                <a:cs typeface="Arial"/>
              </a:rPr>
              <a:t>Develop</a:t>
            </a:r>
            <a:r>
              <a:rPr lang="en-US" sz="2600" kern="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600" kern="0" dirty="0" smtClean="0">
                <a:solidFill>
                  <a:srgbClr val="0000FF"/>
                </a:solidFill>
                <a:latin typeface="Arial"/>
                <a:cs typeface="Arial"/>
              </a:rPr>
              <a:t>Framework = Architecture </a:t>
            </a:r>
            <a:r>
              <a:rPr lang="en-US" sz="2600" kern="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lang="en-US" sz="2600" kern="0" dirty="0" smtClean="0">
                <a:solidFill>
                  <a:srgbClr val="0000FF"/>
                </a:solidFill>
                <a:latin typeface="Arial"/>
                <a:cs typeface="Arial"/>
              </a:rPr>
              <a:t>Tools</a:t>
            </a:r>
          </a:p>
          <a:p>
            <a:pPr marL="0" lvl="1" algn="ctr">
              <a:lnSpc>
                <a:spcPct val="110000"/>
              </a:lnSpc>
            </a:pPr>
            <a:r>
              <a:rPr lang="en-US" sz="2600" kern="0" dirty="0" smtClean="0">
                <a:latin typeface="Arial"/>
                <a:cs typeface="Arial"/>
              </a:rPr>
              <a:t>for </a:t>
            </a:r>
            <a:r>
              <a:rPr lang="en-US" sz="2600" kern="0" dirty="0">
                <a:solidFill>
                  <a:srgbClr val="FF0000"/>
                </a:solidFill>
                <a:latin typeface="Arial"/>
                <a:cs typeface="Arial"/>
              </a:rPr>
              <a:t>FPGA accelerators </a:t>
            </a:r>
            <a:endParaRPr lang="en-US" sz="2600" kern="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0" lvl="1" algn="ctr">
              <a:lnSpc>
                <a:spcPct val="110000"/>
              </a:lnSpc>
            </a:pPr>
            <a:r>
              <a:rPr lang="en-US" sz="2600" kern="0" dirty="0" smtClean="0">
                <a:latin typeface="Arial"/>
                <a:cs typeface="Arial"/>
              </a:rPr>
              <a:t>that </a:t>
            </a:r>
            <a:r>
              <a:rPr lang="en-US" sz="2600" kern="0" dirty="0">
                <a:latin typeface="Arial"/>
                <a:cs typeface="Arial"/>
              </a:rPr>
              <a:t>is </a:t>
            </a:r>
            <a:r>
              <a:rPr lang="en-US" sz="2600" kern="0" dirty="0">
                <a:solidFill>
                  <a:srgbClr val="FF0000"/>
                </a:solidFill>
                <a:latin typeface="Arial"/>
                <a:cs typeface="Arial"/>
              </a:rPr>
              <a:t>scalable</a:t>
            </a:r>
            <a:r>
              <a:rPr lang="en-US" sz="2600" kern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600" kern="0" dirty="0">
                <a:latin typeface="Arial"/>
                <a:cs typeface="Arial"/>
              </a:rPr>
              <a:t>and</a:t>
            </a:r>
            <a:r>
              <a:rPr lang="en-US" sz="2600" kern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600" kern="0" dirty="0">
                <a:solidFill>
                  <a:srgbClr val="FF0000"/>
                </a:solidFill>
                <a:latin typeface="Arial"/>
                <a:cs typeface="Arial"/>
              </a:rPr>
              <a:t>productive</a:t>
            </a:r>
          </a:p>
        </p:txBody>
      </p:sp>
      <p:sp>
        <p:nvSpPr>
          <p:cNvPr id="764" name="TextBox 25"/>
          <p:cNvSpPr txBox="1"/>
          <p:nvPr/>
        </p:nvSpPr>
        <p:spPr>
          <a:xfrm>
            <a:off x="9055620" y="29936438"/>
            <a:ext cx="1299331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Goal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67" name="TextBox 25"/>
          <p:cNvSpPr txBox="1"/>
          <p:nvPr/>
        </p:nvSpPr>
        <p:spPr>
          <a:xfrm>
            <a:off x="2443440" y="32354037"/>
            <a:ext cx="2397690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Approach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68" name="Content Placeholder 2"/>
          <p:cNvSpPr txBox="1">
            <a:spLocks/>
          </p:cNvSpPr>
          <p:nvPr/>
        </p:nvSpPr>
        <p:spPr bwMode="auto">
          <a:xfrm>
            <a:off x="782416" y="32923721"/>
            <a:ext cx="6575314" cy="631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7938" lvl="1" eaLnBrk="0" hangingPunct="0">
              <a:spcBef>
                <a:spcPts val="400"/>
              </a:spcBef>
              <a:buClr>
                <a:srgbClr val="CC9900"/>
              </a:buClr>
              <a:buSzPct val="65000"/>
            </a:pPr>
            <a:r>
              <a:rPr lang="en-US" sz="2800" b="1" kern="0" dirty="0" smtClean="0">
                <a:solidFill>
                  <a:srgbClr val="0000FF"/>
                </a:solidFill>
                <a:latin typeface="+mn-lt"/>
              </a:rPr>
              <a:t>Archite</a:t>
            </a:r>
            <a:r>
              <a:rPr lang="en-US" sz="2800" b="1" kern="0" dirty="0">
                <a:solidFill>
                  <a:srgbClr val="0000FF"/>
                </a:solidFill>
                <a:latin typeface="+mn-lt"/>
              </a:rPr>
              <a:t>ct</a:t>
            </a:r>
            <a:r>
              <a:rPr lang="en-US" sz="2800" b="1" kern="0" dirty="0" smtClean="0">
                <a:solidFill>
                  <a:srgbClr val="0000FF"/>
                </a:solidFill>
                <a:latin typeface="+mn-lt"/>
              </a:rPr>
              <a:t>ur</a:t>
            </a:r>
            <a:r>
              <a:rPr lang="en-US" sz="2800" b="1" kern="0" dirty="0" smtClean="0">
                <a:solidFill>
                  <a:srgbClr val="0000FF"/>
                </a:solidFill>
                <a:latin typeface="+mn-lt"/>
              </a:rPr>
              <a:t>e</a:t>
            </a:r>
            <a:endParaRPr lang="en-US" sz="2800" b="1" dirty="0">
              <a:solidFill>
                <a:srgbClr val="0000FF"/>
              </a:solidFill>
              <a:latin typeface="+mn-lt"/>
              <a:cs typeface="+mn-cs"/>
            </a:endParaRP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FF0000"/>
                </a:solidFill>
                <a:latin typeface="Arial" charset="0"/>
                <a:cs typeface="+mn-cs"/>
              </a:rPr>
              <a:t>Directly interconnected </a:t>
            </a:r>
            <a:r>
              <a:rPr lang="en-US" sz="2600" dirty="0" smtClean="0">
                <a:solidFill>
                  <a:srgbClr val="000000"/>
                </a:solidFill>
                <a:latin typeface="Arial" charset="0"/>
                <a:cs typeface="+mn-cs"/>
              </a:rPr>
              <a:t>FPGAs</a:t>
            </a:r>
            <a:endParaRPr lang="en-US" sz="26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669925" lvl="1" indent="-325438" eaLnBrk="0" hangingPunct="0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 smtClean="0">
                <a:latin typeface="Arial" charset="0"/>
                <a:cs typeface="Arial" charset="0"/>
              </a:rPr>
              <a:t>Provides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performance &amp;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scalability </a:t>
            </a:r>
            <a:r>
              <a:rPr lang="en-US" sz="2400" dirty="0">
                <a:latin typeface="Arial" charset="0"/>
                <a:cs typeface="Arial" charset="0"/>
              </a:rPr>
              <a:t>through OpenCL pipes</a:t>
            </a: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+mn-cs"/>
              </a:rPr>
              <a:t>Memory coherency</a:t>
            </a:r>
          </a:p>
          <a:p>
            <a:pPr marL="669925" lvl="1" indent="-325438" eaLnBrk="0" hangingPunct="0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latin typeface="Arial" charset="0"/>
                <a:cs typeface="Arial" charset="0"/>
              </a:rPr>
              <a:t>AFU </a:t>
            </a:r>
            <a:r>
              <a:rPr lang="en-US" sz="2400" dirty="0">
                <a:latin typeface="Arial" charset="0"/>
                <a:cs typeface="Arial" charset="0"/>
              </a:rPr>
              <a:t>uses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CAPI</a:t>
            </a:r>
            <a:r>
              <a:rPr lang="en-US" sz="2400" dirty="0">
                <a:latin typeface="Arial" charset="0"/>
                <a:cs typeface="Arial" charset="0"/>
              </a:rPr>
              <a:t> to directly access </a:t>
            </a:r>
            <a:br>
              <a:rPr lang="en-US" sz="2400" dirty="0">
                <a:latin typeface="Arial" charset="0"/>
                <a:cs typeface="Arial" charset="0"/>
              </a:rPr>
            </a:br>
            <a:r>
              <a:rPr lang="en-US" sz="2400" dirty="0">
                <a:latin typeface="Arial" charset="0"/>
                <a:cs typeface="Arial" charset="0"/>
              </a:rPr>
              <a:t>host process memory</a:t>
            </a:r>
          </a:p>
          <a:p>
            <a:pPr marL="7938" lvl="1" eaLnBrk="0" hangingPunct="0">
              <a:spcBef>
                <a:spcPts val="1200"/>
              </a:spcBef>
              <a:buClr>
                <a:srgbClr val="CC9900"/>
              </a:buClr>
              <a:buSzPct val="65000"/>
            </a:pPr>
            <a:r>
              <a:rPr lang="en-US" sz="2800" b="1" kern="0" dirty="0" smtClean="0">
                <a:solidFill>
                  <a:srgbClr val="0000FF"/>
                </a:solidFill>
                <a:latin typeface="+mn-lt"/>
              </a:rPr>
              <a:t>Tools</a:t>
            </a:r>
            <a:endParaRPr lang="en-US" sz="2800" b="1" kern="0" dirty="0">
              <a:solidFill>
                <a:srgbClr val="0000FF"/>
              </a:solidFill>
              <a:latin typeface="+mn-lt"/>
            </a:endParaRPr>
          </a:p>
          <a:p>
            <a:pPr marL="404813" lvl="2" indent="-396875" eaLnBrk="0" hangingPunct="0">
              <a:spcBef>
                <a:spcPts val="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+mn-cs"/>
              </a:rPr>
              <a:t>Hybrid programming model</a:t>
            </a:r>
          </a:p>
          <a:p>
            <a:pPr marL="669925" lvl="1" indent="-325438" eaLnBrk="0" hangingPunct="0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latin typeface="Arial" charset="0"/>
                <a:cs typeface="Arial" charset="0"/>
              </a:rPr>
              <a:t>Use high-level OpenCL language to </a:t>
            </a:r>
            <a:br>
              <a:rPr lang="en-US" sz="2400" dirty="0">
                <a:latin typeface="Arial" charset="0"/>
                <a:cs typeface="Arial" charset="0"/>
              </a:rPr>
            </a:br>
            <a:r>
              <a:rPr lang="en-US" sz="2400" dirty="0">
                <a:latin typeface="Arial" charset="0"/>
                <a:cs typeface="Arial" charset="0"/>
              </a:rPr>
              <a:t>increase designer productivity</a:t>
            </a:r>
          </a:p>
          <a:p>
            <a:pPr marL="669925" lvl="1" indent="-325438" eaLnBrk="0" hangingPunct="0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latin typeface="Arial" charset="0"/>
                <a:cs typeface="Arial" charset="0"/>
              </a:rPr>
              <a:t>Leverage optimized RTL </a:t>
            </a:r>
            <a:r>
              <a:rPr lang="en-US" sz="2400" dirty="0" smtClean="0">
                <a:latin typeface="Arial" charset="0"/>
                <a:cs typeface="Arial" charset="0"/>
              </a:rPr>
              <a:t>cores (libraries)</a:t>
            </a:r>
            <a:endParaRPr lang="en-US" sz="2400" dirty="0">
              <a:latin typeface="Arial" charset="0"/>
              <a:cs typeface="Arial" charset="0"/>
            </a:endParaRPr>
          </a:p>
          <a:p>
            <a:pPr marL="404813" lvl="2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+mn-cs"/>
              </a:rPr>
              <a:t>DSE of large-scale </a:t>
            </a:r>
            <a:r>
              <a:rPr lang="en-US" sz="2600" dirty="0" err="1" smtClean="0">
                <a:solidFill>
                  <a:srgbClr val="FF0000"/>
                </a:solidFill>
                <a:latin typeface="Arial" charset="0"/>
                <a:cs typeface="+mn-cs"/>
              </a:rPr>
              <a:t>heterog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+mn-cs"/>
              </a:rPr>
              <a:t>. systems</a:t>
            </a:r>
          </a:p>
          <a:p>
            <a:pPr marL="669925" lvl="1" indent="-325438" eaLnBrk="0" hangingPunct="0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latin typeface="Arial" charset="0"/>
                <a:cs typeface="Arial" charset="0"/>
              </a:rPr>
              <a:t>using </a:t>
            </a:r>
            <a:r>
              <a:rPr lang="en-US" sz="2400" dirty="0">
                <a:latin typeface="Arial" charset="0"/>
                <a:cs typeface="Arial" charset="0"/>
              </a:rPr>
              <a:t>system simulation tools </a:t>
            </a:r>
            <a:br>
              <a:rPr lang="en-US" sz="2400" dirty="0">
                <a:latin typeface="Arial" charset="0"/>
                <a:cs typeface="Arial" charset="0"/>
              </a:rPr>
            </a:br>
            <a:r>
              <a:rPr lang="en-US" sz="2400" dirty="0">
                <a:latin typeface="Arial" charset="0"/>
                <a:cs typeface="Arial" charset="0"/>
              </a:rPr>
              <a:t>(e.g., PSL Simulation Engine)</a:t>
            </a: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sz="280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769" name="TextBox 25"/>
          <p:cNvSpPr txBox="1"/>
          <p:nvPr/>
        </p:nvSpPr>
        <p:spPr>
          <a:xfrm>
            <a:off x="7734691" y="37510848"/>
            <a:ext cx="4987246" cy="172354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600" b="1" dirty="0">
                <a:solidFill>
                  <a:srgbClr val="0000FF"/>
                </a:solidFill>
              </a:rPr>
              <a:t>AFU: </a:t>
            </a:r>
            <a:r>
              <a:rPr lang="en-US" sz="1600" dirty="0"/>
              <a:t>Accelerator Functional Unit</a:t>
            </a:r>
          </a:p>
          <a:p>
            <a:pPr marL="638175" indent="-638175">
              <a:spcBef>
                <a:spcPts val="300"/>
              </a:spcBef>
            </a:pPr>
            <a:r>
              <a:rPr lang="en-US" sz="1600" b="1" dirty="0">
                <a:solidFill>
                  <a:srgbClr val="0000FF"/>
                </a:solidFill>
              </a:rPr>
              <a:t>CAPI: </a:t>
            </a:r>
            <a:r>
              <a:rPr lang="en-US" sz="1600" dirty="0" smtClean="0"/>
              <a:t>Coherent </a:t>
            </a:r>
            <a:r>
              <a:rPr lang="en-US" sz="1600" dirty="0"/>
              <a:t>Accelerator Processor </a:t>
            </a:r>
            <a:r>
              <a:rPr lang="en-US" sz="1600" dirty="0" smtClean="0"/>
              <a:t>Interface </a:t>
            </a:r>
            <a:br>
              <a:rPr lang="en-US" sz="1600" dirty="0" smtClean="0"/>
            </a:br>
            <a:r>
              <a:rPr lang="en-US" sz="1600" dirty="0" smtClean="0"/>
              <a:t>from IBM</a:t>
            </a:r>
            <a:endParaRPr lang="en-US" sz="1600" dirty="0"/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0000FF"/>
                </a:solidFill>
              </a:rPr>
              <a:t>CAPP: </a:t>
            </a:r>
            <a:r>
              <a:rPr lang="en-US" sz="1600" dirty="0"/>
              <a:t>Coherent Accelerator Processor Proxy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0000FF"/>
                </a:solidFill>
              </a:rPr>
              <a:t>PSL: </a:t>
            </a:r>
            <a:r>
              <a:rPr lang="en-US" sz="1600" dirty="0"/>
              <a:t>POWER Service </a:t>
            </a:r>
            <a:r>
              <a:rPr lang="en-US" sz="1600" dirty="0" smtClean="0"/>
              <a:t>Layer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0000FF"/>
                </a:solidFill>
              </a:rPr>
              <a:t>DSE: </a:t>
            </a:r>
            <a:r>
              <a:rPr lang="en-US" sz="1600" dirty="0" smtClean="0"/>
              <a:t>design space exploration</a:t>
            </a:r>
            <a:endParaRPr lang="en-U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5777" y="15714908"/>
            <a:ext cx="2694206" cy="629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456" y="22407224"/>
            <a:ext cx="8727657" cy="643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6" name="Content Placeholder 2"/>
          <p:cNvSpPr txBox="1">
            <a:spLocks/>
          </p:cNvSpPr>
          <p:nvPr/>
        </p:nvSpPr>
        <p:spPr bwMode="auto">
          <a:xfrm>
            <a:off x="17993422" y="20414964"/>
            <a:ext cx="10139152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Explore </a:t>
            </a:r>
            <a:r>
              <a:rPr lang="en-US" sz="2600" i="1" dirty="0">
                <a:solidFill>
                  <a:srgbClr val="FF0000"/>
                </a:solidFill>
                <a:latin typeface="+mn-lt"/>
                <a:cs typeface="+mn-cs"/>
              </a:rPr>
              <a:t>performance measurement 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methods for CMC platform</a:t>
            </a: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Research </a:t>
            </a:r>
            <a:r>
              <a:rPr lang="en-US" sz="2600" i="1" dirty="0">
                <a:solidFill>
                  <a:srgbClr val="FF0000"/>
                </a:solidFill>
                <a:latin typeface="+mn-lt"/>
                <a:cs typeface="+mn-cs"/>
              </a:rPr>
              <a:t>performance modelling 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for notional CMC architecture</a:t>
            </a: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Initial </a:t>
            </a:r>
            <a:r>
              <a:rPr lang="en-US" sz="2600" i="1" dirty="0">
                <a:solidFill>
                  <a:srgbClr val="FF0000"/>
                </a:solidFill>
                <a:latin typeface="+mn-lt"/>
                <a:cs typeface="+mn-cs"/>
              </a:rPr>
              <a:t>case study 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CMC app: DRE*** of LLNL</a:t>
            </a:r>
          </a:p>
        </p:txBody>
      </p:sp>
      <p:sp>
        <p:nvSpPr>
          <p:cNvPr id="777" name="Content Placeholder 2"/>
          <p:cNvSpPr txBox="1">
            <a:spLocks/>
          </p:cNvSpPr>
          <p:nvPr/>
        </p:nvSpPr>
        <p:spPr bwMode="auto">
          <a:xfrm>
            <a:off x="18062765" y="16455902"/>
            <a:ext cx="10540270" cy="197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Memory-intensive Big Data apps: </a:t>
            </a:r>
            <a:r>
              <a:rPr lang="en-US" sz="2600" i="1" dirty="0">
                <a:solidFill>
                  <a:srgbClr val="FF0000"/>
                </a:solidFill>
                <a:latin typeface="+mn-lt"/>
                <a:cs typeface="+mn-cs"/>
              </a:rPr>
              <a:t>memory bottleneck 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&amp; </a:t>
            </a:r>
            <a:b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</a:br>
            <a:r>
              <a:rPr lang="en-US" sz="2600" i="1" dirty="0">
                <a:solidFill>
                  <a:srgbClr val="FF0000"/>
                </a:solidFill>
                <a:latin typeface="+mn-lt"/>
                <a:cs typeface="+mn-cs"/>
              </a:rPr>
              <a:t>high energy consumption </a:t>
            </a:r>
          </a:p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HMC: </a:t>
            </a:r>
            <a:r>
              <a:rPr lang="en-US" sz="2600" i="1" dirty="0">
                <a:solidFill>
                  <a:srgbClr val="FF0000"/>
                </a:solidFill>
                <a:latin typeface="+mn-lt"/>
                <a:cs typeface="+mn-cs"/>
              </a:rPr>
              <a:t>higher B/W 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&amp; </a:t>
            </a:r>
            <a:r>
              <a:rPr lang="en-US" sz="2600" i="1" dirty="0">
                <a:solidFill>
                  <a:srgbClr val="FF0000"/>
                </a:solidFill>
                <a:latin typeface="+mn-lt"/>
                <a:cs typeface="+mn-cs"/>
              </a:rPr>
              <a:t>lower power 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than conventional memories</a:t>
            </a:r>
          </a:p>
          <a:p>
            <a:pPr marL="798513" lvl="1" indent="-325438" eaLnBrk="0" hangingPunct="0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400" dirty="0">
                <a:solidFill>
                  <a:srgbClr val="0021A5"/>
                </a:solidFill>
                <a:latin typeface="+mn-lt"/>
                <a:cs typeface="+mn-cs"/>
              </a:rPr>
              <a:t>Potential for C-RAM* &amp; PIM** processing (CMC)</a:t>
            </a:r>
          </a:p>
        </p:txBody>
      </p:sp>
      <p:sp>
        <p:nvSpPr>
          <p:cNvPr id="778" name="Content Placeholder 2"/>
          <p:cNvSpPr txBox="1">
            <a:spLocks/>
          </p:cNvSpPr>
          <p:nvPr/>
        </p:nvSpPr>
        <p:spPr bwMode="auto">
          <a:xfrm>
            <a:off x="18844690" y="18549664"/>
            <a:ext cx="8933889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7938" lvl="0" indent="906463" eaLnBrk="0" hangingPunct="0">
              <a:spcBef>
                <a:spcPts val="400"/>
              </a:spcBef>
              <a:buClr>
                <a:srgbClr val="CC9900"/>
              </a:buClr>
              <a:buSzPct val="65000"/>
            </a:pP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Create </a:t>
            </a:r>
            <a:r>
              <a:rPr lang="en-US" sz="2600" dirty="0">
                <a:solidFill>
                  <a:srgbClr val="FF0000"/>
                </a:solidFill>
                <a:latin typeface="+mn-lt"/>
                <a:cs typeface="+mn-cs"/>
              </a:rPr>
              <a:t>research platform 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for design space exploration of </a:t>
            </a:r>
            <a:r>
              <a:rPr lang="en-US" sz="2600" dirty="0">
                <a:solidFill>
                  <a:srgbClr val="FF0000"/>
                </a:solidFill>
                <a:latin typeface="+mn-lt"/>
                <a:cs typeface="+mn-cs"/>
              </a:rPr>
              <a:t>CMC apps &amp; arch </a:t>
            </a:r>
            <a:r>
              <a:rPr lang="en-US" sz="2600" dirty="0">
                <a:solidFill>
                  <a:srgbClr val="0000FF"/>
                </a:solidFill>
                <a:latin typeface="+mn-lt"/>
                <a:cs typeface="+mn-cs"/>
              </a:rPr>
              <a:t>before existence of CMC</a:t>
            </a:r>
          </a:p>
          <a:p>
            <a:pPr marL="404813" lvl="0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sz="26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79" name="TextBox 25"/>
          <p:cNvSpPr txBox="1"/>
          <p:nvPr/>
        </p:nvSpPr>
        <p:spPr>
          <a:xfrm>
            <a:off x="17893823" y="15850117"/>
            <a:ext cx="2275248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Motivation</a:t>
            </a:r>
          </a:p>
        </p:txBody>
      </p:sp>
      <p:sp>
        <p:nvSpPr>
          <p:cNvPr id="780" name="TextBox 25"/>
          <p:cNvSpPr txBox="1"/>
          <p:nvPr/>
        </p:nvSpPr>
        <p:spPr>
          <a:xfrm>
            <a:off x="18319123" y="18418962"/>
            <a:ext cx="1299331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Goal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81" name="TextBox 25"/>
          <p:cNvSpPr txBox="1"/>
          <p:nvPr/>
        </p:nvSpPr>
        <p:spPr>
          <a:xfrm>
            <a:off x="17893823" y="19718181"/>
            <a:ext cx="2397690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Approach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82" name="TextBox 25"/>
          <p:cNvSpPr txBox="1"/>
          <p:nvPr/>
        </p:nvSpPr>
        <p:spPr>
          <a:xfrm>
            <a:off x="23138621" y="22336600"/>
            <a:ext cx="2397690" cy="52322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Progress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83" name="Content Placeholder 2"/>
          <p:cNvSpPr txBox="1">
            <a:spLocks/>
          </p:cNvSpPr>
          <p:nvPr/>
        </p:nvSpPr>
        <p:spPr bwMode="auto">
          <a:xfrm>
            <a:off x="26441047" y="25982104"/>
            <a:ext cx="5417453" cy="178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Explore </a:t>
            </a:r>
            <a:r>
              <a:rPr lang="en-US" sz="2600" dirty="0" smtClean="0">
                <a:solidFill>
                  <a:srgbClr val="FF0000"/>
                </a:solidFill>
                <a:latin typeface="+mn-lt"/>
                <a:cs typeface="+mn-cs"/>
              </a:rPr>
              <a:t>performance  measure. </a:t>
            </a:r>
            <a:r>
              <a:rPr lang="en-US" sz="2600" dirty="0">
                <a:solidFill>
                  <a:srgbClr val="FF0000"/>
                </a:solidFill>
                <a:latin typeface="+mn-lt"/>
                <a:cs typeface="+mn-cs"/>
              </a:rPr>
              <a:t>methods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+mn-cs"/>
              </a:rPr>
              <a:t> for CMC platform</a:t>
            </a:r>
          </a:p>
          <a:p>
            <a:pPr marL="798513" lvl="1" indent="-325438" eaLnBrk="0" hangingPunct="0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latin typeface="+mn-lt"/>
                <a:cs typeface="+mn-cs"/>
              </a:rPr>
              <a:t>Add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+mn-cs"/>
              </a:rPr>
              <a:t>hardware monitors </a:t>
            </a:r>
            <a:r>
              <a:rPr lang="en-US" sz="2400" dirty="0">
                <a:latin typeface="+mn-lt"/>
                <a:cs typeface="+mn-cs"/>
              </a:rPr>
              <a:t>to </a:t>
            </a:r>
            <a:r>
              <a:rPr lang="en-US" sz="2400" dirty="0" smtClean="0">
                <a:latin typeface="+mn-lt"/>
                <a:cs typeface="+mn-cs"/>
              </a:rPr>
              <a:t>Merlin board</a:t>
            </a:r>
            <a:r>
              <a:rPr lang="en-US" sz="2400" dirty="0" smtClean="0">
                <a:solidFill>
                  <a:srgbClr val="0021A5"/>
                </a:solidFill>
                <a:latin typeface="+mn-lt"/>
                <a:cs typeface="+mn-cs"/>
              </a:rPr>
              <a:t> infrastructure code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311440" y="28185970"/>
            <a:ext cx="160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 indent="-106363"/>
            <a:r>
              <a:rPr lang="en-US" sz="2000" b="1" dirty="0" smtClean="0"/>
              <a:t>(hardware monitors)</a:t>
            </a:r>
            <a:endParaRPr lang="en-US" sz="2000" b="1" dirty="0"/>
          </a:p>
        </p:txBody>
      </p:sp>
      <p:sp>
        <p:nvSpPr>
          <p:cNvPr id="784" name="Content Placeholder 2"/>
          <p:cNvSpPr txBox="1">
            <a:spLocks/>
          </p:cNvSpPr>
          <p:nvPr/>
        </p:nvSpPr>
        <p:spPr bwMode="auto">
          <a:xfrm>
            <a:off x="24118642" y="23040263"/>
            <a:ext cx="7765732" cy="213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404813" indent="-396875" eaLnBrk="0" hangingPunct="0">
              <a:spcBef>
                <a:spcPts val="4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 smtClean="0">
                <a:solidFill>
                  <a:srgbClr val="000000"/>
                </a:solidFill>
                <a:latin typeface="+mn-lt"/>
                <a:cs typeface="+mn-cs"/>
              </a:rPr>
              <a:t>Research </a:t>
            </a:r>
            <a:r>
              <a:rPr lang="en-US" sz="2600" dirty="0" smtClean="0">
                <a:solidFill>
                  <a:srgbClr val="FF0000"/>
                </a:solidFill>
                <a:latin typeface="+mn-lt"/>
                <a:cs typeface="+mn-cs"/>
              </a:rPr>
              <a:t>performance modelling </a:t>
            </a:r>
            <a:r>
              <a:rPr lang="en-US" sz="2600" dirty="0" smtClean="0">
                <a:solidFill>
                  <a:srgbClr val="000000"/>
                </a:solidFill>
                <a:latin typeface="+mn-lt"/>
                <a:cs typeface="+mn-cs"/>
              </a:rPr>
              <a:t>for </a:t>
            </a:r>
            <a:r>
              <a:rPr lang="en-US" sz="2600" dirty="0" smtClean="0">
                <a:latin typeface="+mn-lt"/>
                <a:cs typeface="+mn-cs"/>
              </a:rPr>
              <a:t>notional CMC architecture</a:t>
            </a:r>
            <a:endParaRPr lang="en-US" sz="2600" dirty="0">
              <a:latin typeface="+mn-lt"/>
              <a:cs typeface="+mn-cs"/>
            </a:endParaRPr>
          </a:p>
        </p:txBody>
      </p:sp>
      <p:sp>
        <p:nvSpPr>
          <p:cNvPr id="785" name="Content Placeholder 2"/>
          <p:cNvSpPr txBox="1">
            <a:spLocks/>
          </p:cNvSpPr>
          <p:nvPr/>
        </p:nvSpPr>
        <p:spPr bwMode="auto">
          <a:xfrm>
            <a:off x="19062139" y="22201837"/>
            <a:ext cx="3070112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4A00"/>
                </a:solidFill>
              </a:rPr>
              <a:t>Model of notional </a:t>
            </a:r>
            <a:r>
              <a:rPr lang="en-US" sz="2000" b="1" dirty="0" smtClean="0">
                <a:solidFill>
                  <a:srgbClr val="FF4A00"/>
                </a:solidFill>
              </a:rPr>
              <a:t>CMC*</a:t>
            </a:r>
            <a:endParaRPr lang="en-US" sz="2000" b="1" dirty="0">
              <a:solidFill>
                <a:srgbClr val="FF4A00"/>
              </a:solidFill>
            </a:endParaRPr>
          </a:p>
        </p:txBody>
      </p:sp>
      <p:sp>
        <p:nvSpPr>
          <p:cNvPr id="786" name="Content Placeholder 2"/>
          <p:cNvSpPr txBox="1">
            <a:spLocks/>
          </p:cNvSpPr>
          <p:nvPr/>
        </p:nvSpPr>
        <p:spPr bwMode="auto">
          <a:xfrm>
            <a:off x="23685470" y="25339637"/>
            <a:ext cx="3070112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4A00"/>
                </a:solidFill>
              </a:rPr>
              <a:t>Merlin Board**</a:t>
            </a:r>
            <a:endParaRPr lang="en-US" sz="2000" b="1" dirty="0">
              <a:solidFill>
                <a:srgbClr val="FF4A00"/>
              </a:solidFill>
            </a:endParaRPr>
          </a:p>
        </p:txBody>
      </p:sp>
      <p:sp>
        <p:nvSpPr>
          <p:cNvPr id="788" name="TextBox 52"/>
          <p:cNvSpPr txBox="1"/>
          <p:nvPr/>
        </p:nvSpPr>
        <p:spPr>
          <a:xfrm>
            <a:off x="26538252" y="27812004"/>
            <a:ext cx="56049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14300" indent="-114300"/>
            <a:r>
              <a:rPr lang="en-US" sz="1400" dirty="0" smtClean="0"/>
              <a:t>* Nair</a:t>
            </a:r>
            <a:r>
              <a:rPr lang="en-US" sz="1400" dirty="0"/>
              <a:t>, R., et al. "Active Memory Cube: A processing-in-memory architecture for exascale systems</a:t>
            </a:r>
            <a:r>
              <a:rPr lang="en-US" sz="1400" dirty="0" smtClean="0"/>
              <a:t>.“ IBM </a:t>
            </a:r>
            <a:r>
              <a:rPr lang="en-US" sz="1400" dirty="0"/>
              <a:t>Journal of Research and Development 59.2/3 (2015): 17-1</a:t>
            </a:r>
            <a:r>
              <a:rPr lang="en-US" sz="1400" dirty="0" smtClean="0"/>
              <a:t>.</a:t>
            </a:r>
          </a:p>
          <a:p>
            <a:pPr marL="114300" indent="-114300">
              <a:spcBef>
                <a:spcPts val="900"/>
              </a:spcBef>
            </a:pPr>
            <a:r>
              <a:rPr lang="en-US" sz="1400" dirty="0" smtClean="0"/>
              <a:t>** Merlin </a:t>
            </a:r>
            <a:r>
              <a:rPr lang="en-US" sz="1400" dirty="0"/>
              <a:t>board from Convey Computer, Inc. (now </a:t>
            </a:r>
            <a:r>
              <a:rPr lang="en-US" sz="1400" dirty="0" smtClean="0"/>
              <a:t>a part </a:t>
            </a:r>
            <a:r>
              <a:rPr lang="en-US" sz="1400" dirty="0"/>
              <a:t>of Micron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89" name="Content Placeholder 2"/>
          <p:cNvSpPr>
            <a:spLocks noGrp="1"/>
          </p:cNvSpPr>
          <p:nvPr/>
        </p:nvSpPr>
        <p:spPr bwMode="auto">
          <a:xfrm>
            <a:off x="25611700" y="22147711"/>
            <a:ext cx="682422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kern="1200" dirty="0"/>
              <a:t>Initial prototype of  CMC research platform  on </a:t>
            </a:r>
            <a:r>
              <a:rPr lang="en-US" sz="2600" kern="1200" dirty="0">
                <a:solidFill>
                  <a:srgbClr val="0000FF"/>
                </a:solidFill>
              </a:rPr>
              <a:t>Convey Merlin* board</a:t>
            </a:r>
            <a:r>
              <a:rPr lang="en-US" sz="2600" kern="1200" dirty="0"/>
              <a:t> </a:t>
            </a:r>
            <a:r>
              <a:rPr lang="en-US" sz="2600" kern="1200" dirty="0">
                <a:solidFill>
                  <a:srgbClr val="FF4A00"/>
                </a:solidFill>
              </a:rPr>
              <a:t>(FPGA + HMC)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22721</TotalTime>
  <Words>765</Words>
  <Application>Microsoft Office PowerPoint</Application>
  <PresentationFormat>Custom</PresentationFormat>
  <Paragraphs>207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HCS Lab, University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poster for SC06 booth</dc:title>
  <dc:creator>Dr. Alan D. George</dc:creator>
  <cp:lastModifiedBy>hlam</cp:lastModifiedBy>
  <cp:revision>531</cp:revision>
  <dcterms:created xsi:type="dcterms:W3CDTF">2006-10-03T12:55:02Z</dcterms:created>
  <dcterms:modified xsi:type="dcterms:W3CDTF">2016-11-12T02:31:59Z</dcterms:modified>
</cp:coreProperties>
</file>