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handoutMasterIdLst>
    <p:handoutMasterId r:id="rId7"/>
  </p:handoutMasterIdLst>
  <p:sldIdLst>
    <p:sldId id="614" r:id="rId2"/>
    <p:sldId id="619" r:id="rId3"/>
    <p:sldId id="622" r:id="rId4"/>
    <p:sldId id="61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CC3300"/>
    <a:srgbClr val="0000FF"/>
    <a:srgbClr val="003399"/>
    <a:srgbClr val="FFFF00"/>
    <a:srgbClr val="D1FFE8"/>
    <a:srgbClr val="FFF2CD"/>
    <a:srgbClr val="FFFF85"/>
    <a:srgbClr val="FFD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 autoAdjust="0"/>
    <p:restoredTop sz="94342" autoAdjust="0"/>
  </p:normalViewPr>
  <p:slideViewPr>
    <p:cSldViewPr snapToGrid="0">
      <p:cViewPr>
        <p:scale>
          <a:sx n="64" d="100"/>
          <a:sy n="64" d="100"/>
        </p:scale>
        <p:origin x="-924" y="-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Annual Workshop (CAW16)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165099" y="4579759"/>
            <a:ext cx="692238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Explore </a:t>
            </a:r>
            <a:r>
              <a:rPr lang="en-US" sz="1800" i="1" kern="0" dirty="0">
                <a:solidFill>
                  <a:srgbClr val="FF4A00"/>
                </a:solidFill>
              </a:rPr>
              <a:t>performance measurement </a:t>
            </a:r>
            <a:r>
              <a:rPr lang="en-US" sz="1800" dirty="0"/>
              <a:t>methods for CMC platform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Research </a:t>
            </a:r>
            <a:r>
              <a:rPr lang="en-US" sz="1800" i="1" dirty="0">
                <a:solidFill>
                  <a:srgbClr val="FF4A00"/>
                </a:solidFill>
              </a:rPr>
              <a:t>performance modelling </a:t>
            </a:r>
            <a:r>
              <a:rPr lang="en-US" sz="1800" dirty="0"/>
              <a:t>for notional CMC architecture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Initial </a:t>
            </a:r>
            <a:r>
              <a:rPr lang="en-US" sz="1800" i="1" dirty="0">
                <a:solidFill>
                  <a:srgbClr val="FF4A00"/>
                </a:solidFill>
              </a:rPr>
              <a:t>case study </a:t>
            </a:r>
            <a:r>
              <a:rPr lang="en-US" sz="1800" dirty="0"/>
              <a:t>CMC app: DRE*** of LLNL</a:t>
            </a:r>
          </a:p>
        </p:txBody>
      </p:sp>
      <p:pic>
        <p:nvPicPr>
          <p:cNvPr id="1030" name="Picture 6" descr="http://studentblogs.warwick.ac.uk/images/morse/2015/08/23/application-clip-art-56070.jpg?maxWidt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970783"/>
            <a:ext cx="1327516" cy="9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990600"/>
            <a:ext cx="597017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1900" kern="0" dirty="0" smtClean="0">
                <a:solidFill>
                  <a:srgbClr val="000000"/>
                </a:solidFill>
              </a:rPr>
              <a:t>Create flexible </a:t>
            </a:r>
            <a:r>
              <a:rPr lang="en-US" sz="1900" kern="0" dirty="0">
                <a:solidFill>
                  <a:srgbClr val="FF4A00"/>
                </a:solidFill>
              </a:rPr>
              <a:t>research platform </a:t>
            </a:r>
            <a:r>
              <a:rPr lang="en-US" sz="1900" kern="0" dirty="0">
                <a:solidFill>
                  <a:srgbClr val="000000"/>
                </a:solidFill>
              </a:rPr>
              <a:t>for design space exploration of </a:t>
            </a:r>
            <a:r>
              <a:rPr lang="en-US" sz="1900" i="1" kern="0" dirty="0">
                <a:solidFill>
                  <a:srgbClr val="FF4A00"/>
                </a:solidFill>
              </a:rPr>
              <a:t>CMC </a:t>
            </a:r>
            <a:r>
              <a:rPr lang="en-US" sz="1900" kern="0" dirty="0">
                <a:solidFill>
                  <a:srgbClr val="000000"/>
                </a:solidFill>
              </a:rPr>
              <a:t>apps &amp; arch </a:t>
            </a:r>
            <a:r>
              <a:rPr lang="en-US" sz="1900" kern="0" dirty="0">
                <a:solidFill>
                  <a:srgbClr val="0021A5"/>
                </a:solidFill>
              </a:rPr>
              <a:t>before existence of CMC</a:t>
            </a:r>
            <a:endParaRPr lang="en-US" sz="1900" i="1" kern="0" dirty="0">
              <a:solidFill>
                <a:srgbClr val="0021A5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076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034031" y="6299200"/>
            <a:ext cx="24018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**PIM: Processor In 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8600" y="192405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09549" y="2431137"/>
            <a:ext cx="663575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i="1" kern="0" dirty="0"/>
              <a:t>Memory-intensive</a:t>
            </a:r>
            <a:r>
              <a:rPr lang="en-US" sz="1800" dirty="0"/>
              <a:t> Big Data apps: </a:t>
            </a:r>
            <a:r>
              <a:rPr lang="en-US" sz="1800" i="1" dirty="0">
                <a:solidFill>
                  <a:srgbClr val="FF4A00"/>
                </a:solidFill>
              </a:rPr>
              <a:t>memory bottleneck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br>
              <a:rPr lang="en-US" sz="1800" i="1" kern="0" dirty="0">
                <a:solidFill>
                  <a:srgbClr val="FF4A00"/>
                </a:solidFill>
              </a:rPr>
            </a:br>
            <a:r>
              <a:rPr lang="en-US" sz="1800" i="1" kern="0" dirty="0">
                <a:solidFill>
                  <a:srgbClr val="FF4A00"/>
                </a:solidFill>
              </a:rPr>
              <a:t>high energy consumption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HMC: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/>
              <a:t>than conventional memories</a:t>
            </a:r>
          </a:p>
          <a:p>
            <a:pPr marL="514350" indent="-171450">
              <a:spcBef>
                <a:spcPts val="0"/>
              </a:spcBef>
              <a:spcAft>
                <a:spcPts val="600"/>
              </a:spcAft>
              <a:buClrTx/>
              <a:buSzPct val="50000"/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600" dirty="0">
                <a:solidFill>
                  <a:srgbClr val="0021A5"/>
                </a:solidFill>
              </a:rPr>
              <a:t>Potential for C-RAM* &amp; PIM** processing (CMC)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636" y="4006850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1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36" y="2013289"/>
            <a:ext cx="2060627" cy="3834716"/>
          </a:xfrm>
          <a:prstGeom prst="rect">
            <a:avLst/>
          </a:prstGeom>
        </p:spPr>
      </p:pic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505324" y="6299200"/>
            <a:ext cx="331583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baseline="30000" dirty="0">
                <a:solidFill>
                  <a:srgbClr val="000000"/>
                </a:solidFill>
                <a:cs typeface="DejaVu Sans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DRE: Data Reordering/Rearrangement Engine 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From LLNL (Lawrence Livermore National Lab)</a:t>
            </a:r>
          </a:p>
        </p:txBody>
      </p:sp>
    </p:spTree>
    <p:extLst>
      <p:ext uri="{BB962C8B-B14F-4D97-AF65-F5344CB8AC3E}">
        <p14:creationId xmlns:p14="http://schemas.microsoft.com/office/powerpoint/2010/main" val="22487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7" grpId="0"/>
      <p:bldP spid="38" grpId="0" animBg="1"/>
      <p:bldP spid="44" grpId="0" animBg="1"/>
      <p:bldP spid="45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1454"/>
              </p:ext>
            </p:extLst>
          </p:nvPr>
        </p:nvGraphicFramePr>
        <p:xfrm>
          <a:off x="41991" y="1742247"/>
          <a:ext cx="6140174" cy="458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isio" r:id="rId4" imgW="8815410" imgH="6581304" progId="Visio.Drawing.15">
                  <p:embed/>
                </p:oleObj>
              </mc:Choice>
              <mc:Fallback>
                <p:oleObj name="Visio" r:id="rId4" imgW="8815410" imgH="658130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91" y="1742247"/>
                        <a:ext cx="6140174" cy="4584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979023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00400" y="840523"/>
            <a:ext cx="5257800" cy="70788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0021A5"/>
                </a:solidFill>
              </a:rPr>
              <a:t>Initial prototype of  </a:t>
            </a:r>
            <a:r>
              <a:rPr lang="en-US" sz="2000" kern="1200" dirty="0">
                <a:solidFill>
                  <a:srgbClr val="FF4A00"/>
                </a:solidFill>
              </a:rPr>
              <a:t>CMC research platform </a:t>
            </a:r>
            <a:r>
              <a:rPr lang="en-US" sz="2000" kern="1200" dirty="0">
                <a:solidFill>
                  <a:srgbClr val="0021A5"/>
                </a:solidFill>
              </a:rPr>
              <a:t> on Convey Merlin* board </a:t>
            </a:r>
            <a:r>
              <a:rPr lang="en-US" sz="2000" kern="1200" dirty="0">
                <a:solidFill>
                  <a:srgbClr val="FF4A00"/>
                </a:solidFill>
              </a:rPr>
              <a:t>(FPGA + HMC)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438401" y="6211590"/>
            <a:ext cx="4495799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*Merlin board from Convey Computer, Inc. (now part of Micron)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358640" y="1580792"/>
            <a:ext cx="4709160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Explore </a:t>
            </a:r>
            <a:r>
              <a:rPr lang="en-US" sz="2000" i="1" kern="0" dirty="0">
                <a:solidFill>
                  <a:srgbClr val="FF4A00"/>
                </a:solidFill>
              </a:rPr>
              <a:t>perf. measurement </a:t>
            </a:r>
            <a:r>
              <a:rPr lang="en-US" sz="2000" dirty="0"/>
              <a:t>methods for CMC platform</a:t>
            </a:r>
          </a:p>
          <a:p>
            <a:pPr marL="555625" lvl="1" indent="-228600"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Add </a:t>
            </a:r>
            <a:r>
              <a:rPr lang="en-US" sz="1600" i="1" dirty="0"/>
              <a:t>hardware monitors </a:t>
            </a:r>
            <a:r>
              <a:rPr lang="en-US" sz="1600" dirty="0">
                <a:solidFill>
                  <a:schemeClr val="tx1"/>
                </a:solidFill>
              </a:rPr>
              <a:t>to infrastructure Verilog code to </a:t>
            </a:r>
            <a:r>
              <a:rPr lang="en-US" sz="1600" i="1" dirty="0"/>
              <a:t>count latency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Research </a:t>
            </a:r>
            <a:r>
              <a:rPr lang="en-US" sz="2000" i="1" dirty="0">
                <a:solidFill>
                  <a:srgbClr val="FF4A00"/>
                </a:solidFill>
              </a:rPr>
              <a:t>perf. modelling </a:t>
            </a:r>
            <a:r>
              <a:rPr lang="en-US" sz="2000" dirty="0"/>
              <a:t>for notional CMC architecture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045847" y="1454433"/>
            <a:ext cx="2611753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Model of notional CMC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686300" y="3657600"/>
            <a:ext cx="1838765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4A00"/>
                </a:solidFill>
              </a:rPr>
              <a:t>Merlin board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1638426" y="6406284"/>
            <a:ext cx="678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</p:spTree>
    <p:extLst>
      <p:ext uri="{BB962C8B-B14F-4D97-AF65-F5344CB8AC3E}">
        <p14:creationId xmlns:p14="http://schemas.microsoft.com/office/powerpoint/2010/main" val="152901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3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902645"/>
              </p:ext>
            </p:extLst>
          </p:nvPr>
        </p:nvGraphicFramePr>
        <p:xfrm>
          <a:off x="3834303" y="-1060793"/>
          <a:ext cx="5309697" cy="396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4" imgW="8815410" imgH="6581304" progId="Visio.Drawing.15">
                  <p:embed/>
                </p:oleObj>
              </mc:Choice>
              <mc:Fallback>
                <p:oleObj name="Visio" r:id="rId4" imgW="8815410" imgH="658130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34303" y="-1060793"/>
                        <a:ext cx="5309697" cy="396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94658"/>
              </p:ext>
            </p:extLst>
          </p:nvPr>
        </p:nvGraphicFramePr>
        <p:xfrm>
          <a:off x="-162949" y="840632"/>
          <a:ext cx="5649349" cy="421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6" imgW="8815410" imgH="6581304" progId="Visio.Drawing.15">
                  <p:embed/>
                </p:oleObj>
              </mc:Choice>
              <mc:Fallback>
                <p:oleObj name="Visio" r:id="rId6" imgW="8815410" imgH="658130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62949" y="840632"/>
                        <a:ext cx="5649349" cy="4217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438401" y="6211590"/>
            <a:ext cx="4495799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*Merlin board from Convey Computer, Inc. (now part of Micron)</a:t>
            </a:r>
          </a:p>
        </p:txBody>
      </p:sp>
      <p:sp>
        <p:nvSpPr>
          <p:cNvPr id="17" name="TextBox 52"/>
          <p:cNvSpPr txBox="1"/>
          <p:nvPr/>
        </p:nvSpPr>
        <p:spPr>
          <a:xfrm>
            <a:off x="1638426" y="6406284"/>
            <a:ext cx="678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Nair, R., et al. "Active Memory Cube: A processing-in-memory architecture for </a:t>
            </a:r>
            <a:r>
              <a:rPr lang="en-US" sz="1200" dirty="0" err="1"/>
              <a:t>exascale</a:t>
            </a:r>
            <a:r>
              <a:rPr lang="en-US" sz="1200" dirty="0"/>
              <a:t> systems.“</a:t>
            </a:r>
          </a:p>
          <a:p>
            <a:r>
              <a:rPr lang="en-US" sz="1200" dirty="0"/>
              <a:t>IBM Journal of Research and Development 59.2/3 (2015): 17-1.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-1204572" y="2959653"/>
                <a:ext cx="10272371" cy="353789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b="0" i="1" dirty="0"/>
                  <a:t> 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1" dirty="0"/>
                        <m:t>delay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B</m:t>
                      </m:r>
                      <m:r>
                        <m:rPr>
                          <m:nor/>
                        </m:rPr>
                        <a:rPr lang="en-US" sz="1600" i="1" dirty="0"/>
                        <m:t>: </m:t>
                      </m:r>
                      <m:r>
                        <m:rPr>
                          <m:nor/>
                        </m:rPr>
                        <a:rPr lang="en-US" sz="1600" i="1" dirty="0"/>
                        <m:t>delay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of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transferring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result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data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to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host</m:t>
                      </m:r>
                      <m:r>
                        <m:rPr>
                          <m:nor/>
                        </m:rPr>
                        <a:rPr lang="en-US" sz="1600" i="1" dirty="0"/>
                        <m:t> (</m:t>
                      </m:r>
                      <m:r>
                        <m:rPr>
                          <m:nor/>
                        </m:rPr>
                        <a:rPr lang="en-US" sz="1600" i="1" dirty="0"/>
                        <m:t>e</m:t>
                      </m:r>
                      <m:r>
                        <m:rPr>
                          <m:nor/>
                        </m:rPr>
                        <a:rPr lang="en-US" sz="1600" i="1" dirty="0"/>
                        <m:t>.</m:t>
                      </m:r>
                      <m:r>
                        <m:rPr>
                          <m:nor/>
                        </m:rPr>
                        <a:rPr lang="en-US" sz="1600" i="1" dirty="0"/>
                        <m:t>g</m:t>
                      </m:r>
                      <m:r>
                        <m:rPr>
                          <m:nor/>
                        </m:rPr>
                        <a:rPr lang="en-US" sz="1600" i="1" dirty="0"/>
                        <m:t>. </m:t>
                      </m:r>
                      <m:r>
                        <m:rPr>
                          <m:nor/>
                        </m:rPr>
                        <a:rPr lang="en-US" sz="1600" i="1" dirty="0"/>
                        <m:t>from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VB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to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host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in</m:t>
                      </m:r>
                      <m:r>
                        <m:rPr>
                          <m:nor/>
                        </m:rPr>
                        <a:rPr lang="en-US" sz="1600" i="1" dirty="0"/>
                        <m:t> </m:t>
                      </m:r>
                      <m:r>
                        <m:rPr>
                          <m:nor/>
                        </m:rPr>
                        <a:rPr lang="en-US" sz="1600" i="1" dirty="0"/>
                        <m:t>DRE</m:t>
                      </m:r>
                      <m:r>
                        <m:rPr>
                          <m:nor/>
                        </m:rPr>
                        <a:rPr lang="en-US" sz="1600" i="1" dirty="0"/>
                        <m:t>)</m:t>
                      </m:r>
                    </m:oMath>
                  </m:oMathPara>
                </a14:m>
                <a:endParaRPr lang="en-US" sz="1600" i="1" dirty="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𝑚𝑖𝑛𝑢𝑠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𝑑𝑒𝑙𝑎𝑦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𝑇𝑆𝑉</m:t>
                    </m:r>
                  </m:oMath>
                </a14:m>
                <a:r>
                  <a:rPr lang="en-US" sz="1600" b="0" i="1" dirty="0" smtClean="0">
                    <a:latin typeface="Cambria Math"/>
                  </a:rPr>
                  <a:t>*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𝑚𝑖𝑛𝑢𝑠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b="0" i="1" dirty="0"/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i="1" dirty="0" smtClean="0"/>
                  <a:t> delay TX**</a:t>
                </a:r>
                <a:endParaRPr lang="en-US" sz="1400" i="1" dirty="0"/>
              </a:p>
              <a:p>
                <a:pPr lvl="3">
                  <a:lnSpc>
                    <a:spcPct val="150000"/>
                  </a:lnSpc>
                </a:pPr>
                <a:endParaRPr lang="en-US" sz="1400" i="1" dirty="0" smtClean="0"/>
              </a:p>
              <a:p>
                <a:pPr lvl="3">
                  <a:lnSpc>
                    <a:spcPct val="150000"/>
                  </a:lnSpc>
                </a:pPr>
                <a:r>
                  <a:rPr lang="en-US" sz="1400" i="1" dirty="0"/>
                  <a:t>*delay TSV = time to transfer a request + time to transfer the response of that request = formula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sz="1400" i="1" dirty="0"/>
                  <a:t>**delay TX = time to transfer a request to HMC switch logic + time to transfer response back = formula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sz="1400" i="1" dirty="0" smtClean="0"/>
                  <a:t>link</a:t>
                </a:r>
                <a:r>
                  <a:rPr lang="en-US" sz="1400" i="1" dirty="0"/>
                  <a:t>: HMC external </a:t>
                </a:r>
                <a:r>
                  <a:rPr lang="en-US" sz="1400" i="1" dirty="0" smtClean="0"/>
                  <a:t>link (i.e., Link#0 or Link#1);</a:t>
                </a:r>
                <a:r>
                  <a:rPr lang="en-US" sz="1400" i="1" dirty="0"/>
                  <a:t>	#bit(RSP+REQ): bit width of transferred </a:t>
                </a:r>
                <a:r>
                  <a:rPr lang="en-US" sz="1400" i="1" dirty="0" smtClean="0"/>
                  <a:t>data</a:t>
                </a:r>
              </a:p>
              <a:p>
                <a:pPr lvl="3">
                  <a:lnSpc>
                    <a:spcPct val="150000"/>
                  </a:lnSpc>
                </a:pPr>
                <a:endParaRPr lang="en-US" sz="1400" i="1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4572" y="2959653"/>
                <a:ext cx="10272371" cy="353789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7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0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-183272" y="4166898"/>
            <a:ext cx="9047872" cy="337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single memory operations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wr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operations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applications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SpMV</a:t>
            </a:r>
            <a:endParaRPr lang="en-US" sz="2000" dirty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528" y="1077154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8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4600" y="915397"/>
            <a:ext cx="6629400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Perf. modelling of notional CMC architecture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altLang="zh-CN" sz="2000" kern="1200" dirty="0">
                <a:solidFill>
                  <a:srgbClr val="0021A5"/>
                </a:solidFill>
              </a:rPr>
              <a:t>Case study: </a:t>
            </a:r>
            <a:r>
              <a:rPr lang="en-US" altLang="zh-CN" sz="2000" kern="1200" dirty="0">
                <a:solidFill>
                  <a:srgbClr val="FF4A00"/>
                </a:solidFill>
              </a:rPr>
              <a:t>Data Reordering/Rearrangement Engine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4940" y="2106997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34940" y="2824590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34940" y="3558591"/>
            <a:ext cx="2862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 3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46502"/>
              </p:ext>
            </p:extLst>
          </p:nvPr>
        </p:nvGraphicFramePr>
        <p:xfrm>
          <a:off x="396446" y="1735834"/>
          <a:ext cx="5731136" cy="422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Visio" r:id="rId4" imgW="8815410" imgH="6499872" progId="Visio.Drawing.15">
                  <p:embed/>
                </p:oleObj>
              </mc:Choice>
              <mc:Fallback>
                <p:oleObj name="Visio" r:id="rId4" imgW="8815410" imgH="6499872" progId="Visio.Drawing.15">
                  <p:embed/>
                  <p:pic>
                    <p:nvPicPr>
                      <p:cNvPr id="16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446" y="1735834"/>
                        <a:ext cx="5731136" cy="4225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1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 animBg="1"/>
      <p:bldP spid="10" grpId="0" uiExpand="1" build="p"/>
      <p:bldP spid="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24102</TotalTime>
  <Words>431</Words>
  <Application>Microsoft Office PowerPoint</Application>
  <PresentationFormat>On-screen Show (4:3)</PresentationFormat>
  <Paragraphs>61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Edge</vt:lpstr>
      <vt:lpstr>Visio</vt:lpstr>
      <vt:lpstr>P3: Custom Memory Cube (CMC)</vt:lpstr>
      <vt:lpstr>P3: Custom Memory Cube (CMC)</vt:lpstr>
      <vt:lpstr>P3: Custom Memory Cube (CMC)</vt:lpstr>
      <vt:lpstr>P3: Custom Memory Cube (CMC)</vt:lpstr>
    </vt:vector>
  </TitlesOfParts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creator>Dr. Alan D. George</dc:creator>
  <cp:lastModifiedBy>hlam</cp:lastModifiedBy>
  <cp:revision>1510</cp:revision>
  <dcterms:created xsi:type="dcterms:W3CDTF">2003-07-12T15:21:27Z</dcterms:created>
  <dcterms:modified xsi:type="dcterms:W3CDTF">2016-11-13T17:10:26Z</dcterms:modified>
</cp:coreProperties>
</file>