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7"/>
  </p:notesMasterIdLst>
  <p:handoutMasterIdLst>
    <p:handoutMasterId r:id="rId8"/>
  </p:handoutMasterIdLst>
  <p:sldIdLst>
    <p:sldId id="623" r:id="rId2"/>
    <p:sldId id="624" r:id="rId3"/>
    <p:sldId id="619" r:id="rId4"/>
    <p:sldId id="622" r:id="rId5"/>
    <p:sldId id="612" r:id="rId6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00FF"/>
    <a:srgbClr val="003399"/>
    <a:srgbClr val="FF4A00"/>
    <a:srgbClr val="00CC00"/>
    <a:srgbClr val="0021A5"/>
    <a:srgbClr val="CC3300"/>
    <a:srgbClr val="FFFF00"/>
    <a:srgbClr val="D1FFE8"/>
    <a:srgbClr val="FFF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5" autoAdjust="0"/>
    <p:restoredTop sz="94342" autoAdjust="0"/>
  </p:normalViewPr>
  <p:slideViewPr>
    <p:cSldViewPr snapToGrid="0">
      <p:cViewPr>
        <p:scale>
          <a:sx n="70" d="100"/>
          <a:sy n="70" d="100"/>
        </p:scale>
        <p:origin x="-1000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1410" y="-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86300B-BD42-4E34-A8B8-3DA27BD9E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6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6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12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89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83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3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9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>
                <a:solidFill>
                  <a:schemeClr val="bg1"/>
                </a:solidFill>
                <a:latin typeface="Arial Narrow" pitchFamily="34" charset="0"/>
              </a:rPr>
              <a:t>CHREC Annual Workshop (CAW16)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/>
              <a:t>June 7-8, 2016</a:t>
            </a:r>
            <a:endParaRPr lang="en-US" altLang="en-US" dirty="0"/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901"/>
          <a:stretch/>
        </p:blipFill>
        <p:spPr bwMode="auto">
          <a:xfrm>
            <a:off x="385135" y="4789714"/>
            <a:ext cx="243426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D41DB-2DB7-4C4C-9866-4E1123D932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3AF9A-79A8-4D81-ADA3-22F46D038F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DB180-F93F-440A-8193-8CC6614187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B4396-281B-46DC-8533-9466036CB0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D7D40-D8A8-4797-953F-D3651DBF68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1A0C9-09E3-4D87-AC57-A781079DA9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472E6-AE85-4A61-A838-5BB8BF3B8A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FDD64-BDDF-4354-A3F4-89493CCA82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09C15-8E16-48C4-9A3A-C1FD57F5BB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156F6-95AA-4941-AEDC-9966AA962F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9E97EFF3-893A-4573-A848-E3013EA4D8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6" t="8838" r="24331" b="7182"/>
          <a:stretch/>
        </p:blipFill>
        <p:spPr bwMode="auto">
          <a:xfrm>
            <a:off x="7806968" y="6229350"/>
            <a:ext cx="1186126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165099" y="4579759"/>
            <a:ext cx="6922388" cy="173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Explore </a:t>
            </a:r>
            <a:r>
              <a:rPr lang="en-US" sz="1800" i="1" kern="0" dirty="0">
                <a:solidFill>
                  <a:srgbClr val="FF4A00"/>
                </a:solidFill>
              </a:rPr>
              <a:t>performance measurement </a:t>
            </a:r>
            <a:r>
              <a:rPr lang="en-US" sz="1800" dirty="0"/>
              <a:t>methods for CMC platform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Research </a:t>
            </a:r>
            <a:r>
              <a:rPr lang="en-US" sz="1800" i="1" dirty="0">
                <a:solidFill>
                  <a:srgbClr val="FF4A00"/>
                </a:solidFill>
              </a:rPr>
              <a:t>performance modelling </a:t>
            </a:r>
            <a:r>
              <a:rPr lang="en-US" sz="1800" dirty="0"/>
              <a:t>for notional CMC architecture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Initial </a:t>
            </a:r>
            <a:r>
              <a:rPr lang="en-US" sz="1800" i="1" dirty="0">
                <a:solidFill>
                  <a:srgbClr val="FF4A00"/>
                </a:solidFill>
              </a:rPr>
              <a:t>case study </a:t>
            </a:r>
            <a:r>
              <a:rPr lang="en-US" sz="1800" dirty="0"/>
              <a:t>CMC app: DRE*** of LLNL</a:t>
            </a:r>
          </a:p>
        </p:txBody>
      </p:sp>
      <p:pic>
        <p:nvPicPr>
          <p:cNvPr id="1030" name="Picture 6" descr="http://studentblogs.warwick.ac.uk/images/morse/2015/08/23/application-clip-art-56070.jpg?maxWidth=5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367" y="1254773"/>
            <a:ext cx="1102626" cy="81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28" y="277813"/>
            <a:ext cx="874307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P3: Custom Memory Cube (CMC)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1357721" y="990600"/>
            <a:ext cx="6881818" cy="82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0" indent="0">
              <a:buClr>
                <a:srgbClr val="CC9900"/>
              </a:buClr>
              <a:buNone/>
            </a:pPr>
            <a:r>
              <a:rPr lang="en-US" sz="1900" kern="0" dirty="0" smtClean="0">
                <a:solidFill>
                  <a:srgbClr val="000000"/>
                </a:solidFill>
              </a:rPr>
              <a:t>Create </a:t>
            </a:r>
            <a:r>
              <a:rPr lang="en-US" sz="1900" kern="0" dirty="0" smtClean="0">
                <a:solidFill>
                  <a:srgbClr val="0021A5"/>
                </a:solidFill>
              </a:rPr>
              <a:t>flexible</a:t>
            </a:r>
            <a:r>
              <a:rPr lang="en-US" sz="1900" kern="0" dirty="0" smtClean="0">
                <a:solidFill>
                  <a:srgbClr val="000000"/>
                </a:solidFill>
              </a:rPr>
              <a:t> </a:t>
            </a:r>
            <a:r>
              <a:rPr lang="en-US" sz="1900" kern="0" dirty="0">
                <a:solidFill>
                  <a:srgbClr val="FF4A00"/>
                </a:solidFill>
              </a:rPr>
              <a:t>research platform </a:t>
            </a:r>
            <a:r>
              <a:rPr lang="en-US" sz="1900" kern="0" dirty="0">
                <a:solidFill>
                  <a:srgbClr val="000000"/>
                </a:solidFill>
              </a:rPr>
              <a:t>for design space exploration of </a:t>
            </a:r>
            <a:r>
              <a:rPr lang="en-US" sz="1900" i="1" kern="0" dirty="0">
                <a:solidFill>
                  <a:srgbClr val="FF4A00"/>
                </a:solidFill>
              </a:rPr>
              <a:t>CMC </a:t>
            </a:r>
            <a:r>
              <a:rPr lang="en-US" sz="1900" kern="0" dirty="0">
                <a:solidFill>
                  <a:srgbClr val="000000"/>
                </a:solidFill>
              </a:rPr>
              <a:t>apps &amp; arch </a:t>
            </a:r>
            <a:r>
              <a:rPr lang="en-US" sz="1900" kern="0" dirty="0">
                <a:solidFill>
                  <a:srgbClr val="0021A5"/>
                </a:solidFill>
              </a:rPr>
              <a:t>before existence of CMC</a:t>
            </a:r>
            <a:endParaRPr lang="en-US" sz="1900" i="1" kern="0" dirty="0">
              <a:solidFill>
                <a:srgbClr val="0021A5"/>
              </a:solidFill>
            </a:endParaRPr>
          </a:p>
          <a:p>
            <a:pPr marL="0" lvl="0" indent="0">
              <a:buClr>
                <a:srgbClr val="CC9900"/>
              </a:buClr>
              <a:buNone/>
            </a:pPr>
            <a:endParaRPr lang="en-US" sz="2000" kern="0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1076441"/>
            <a:ext cx="1072681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034031" y="6299200"/>
            <a:ext cx="2401887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*C-RAM: Computational RAM</a:t>
            </a:r>
          </a:p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**PIM: Processor In Memory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8600" y="1924050"/>
            <a:ext cx="1706408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209549" y="2431137"/>
            <a:ext cx="663575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i="1" kern="0" dirty="0"/>
              <a:t>Memory-intensive</a:t>
            </a:r>
            <a:r>
              <a:rPr lang="en-US" sz="1800" dirty="0"/>
              <a:t> Big Data apps: </a:t>
            </a:r>
            <a:r>
              <a:rPr lang="en-US" sz="1800" i="1" dirty="0">
                <a:solidFill>
                  <a:srgbClr val="FF4A00"/>
                </a:solidFill>
              </a:rPr>
              <a:t>memory bottleneck</a:t>
            </a:r>
            <a:r>
              <a:rPr lang="en-US" sz="1800" i="1" kern="0" dirty="0">
                <a:solidFill>
                  <a:srgbClr val="FF4A00"/>
                </a:solidFill>
              </a:rPr>
              <a:t> </a:t>
            </a:r>
            <a:r>
              <a:rPr lang="en-US" sz="1800" dirty="0"/>
              <a:t>&amp;</a:t>
            </a:r>
            <a:r>
              <a:rPr lang="en-US" sz="1800" i="1" kern="0" dirty="0">
                <a:solidFill>
                  <a:srgbClr val="FF4A00"/>
                </a:solidFill>
              </a:rPr>
              <a:t> </a:t>
            </a:r>
            <a:br>
              <a:rPr lang="en-US" sz="1800" i="1" kern="0" dirty="0">
                <a:solidFill>
                  <a:srgbClr val="FF4A00"/>
                </a:solidFill>
              </a:rPr>
            </a:br>
            <a:r>
              <a:rPr lang="en-US" sz="1800" i="1" kern="0" dirty="0">
                <a:solidFill>
                  <a:srgbClr val="FF4A00"/>
                </a:solidFill>
              </a:rPr>
              <a:t>high energy consumption 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HMC: </a:t>
            </a:r>
            <a:r>
              <a:rPr lang="en-US" sz="1800" i="1" kern="0" dirty="0">
                <a:solidFill>
                  <a:srgbClr val="FF4A00"/>
                </a:solidFill>
              </a:rPr>
              <a:t>higher B/W </a:t>
            </a:r>
            <a:r>
              <a:rPr lang="en-US" sz="1800" dirty="0"/>
              <a:t>&amp; </a:t>
            </a:r>
            <a:r>
              <a:rPr lang="en-US" sz="1800" i="1" kern="0" dirty="0">
                <a:solidFill>
                  <a:srgbClr val="FF4A00"/>
                </a:solidFill>
              </a:rPr>
              <a:t>lower power </a:t>
            </a:r>
            <a:r>
              <a:rPr lang="en-US" sz="1800" dirty="0"/>
              <a:t>than conventional memories</a:t>
            </a:r>
          </a:p>
          <a:p>
            <a:pPr marL="514350" indent="-171450">
              <a:spcBef>
                <a:spcPts val="0"/>
              </a:spcBef>
              <a:spcAft>
                <a:spcPts val="600"/>
              </a:spcAft>
              <a:buClrTx/>
              <a:buSzPct val="50000"/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sz="1600" dirty="0">
                <a:solidFill>
                  <a:srgbClr val="0021A5"/>
                </a:solidFill>
              </a:rPr>
              <a:t>Potential for C-RAM* &amp; PIM** processing (CMC)</a:t>
            </a:r>
            <a:endParaRPr lang="en-US" sz="1800" i="1" kern="0" dirty="0">
              <a:solidFill>
                <a:srgbClr val="FF4A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4636" y="4006850"/>
            <a:ext cx="1562087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</a:p>
        </p:txBody>
      </p:sp>
      <p:sp>
        <p:nvSpPr>
          <p:cNvPr id="18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436" y="2132557"/>
            <a:ext cx="2060627" cy="3834716"/>
          </a:xfrm>
          <a:prstGeom prst="rect">
            <a:avLst/>
          </a:prstGeom>
        </p:spPr>
      </p:pic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505324" y="6299200"/>
            <a:ext cx="331583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baseline="30000" dirty="0">
                <a:solidFill>
                  <a:srgbClr val="000000"/>
                </a:solidFill>
                <a:cs typeface="DejaVu Sans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DRE: Data Reordering/Rearrangement Engine </a:t>
            </a:r>
          </a:p>
          <a:p>
            <a:pPr marL="114300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From LLNL (Lawrence Livermore National Lab)</a:t>
            </a:r>
          </a:p>
        </p:txBody>
      </p:sp>
    </p:spTree>
    <p:extLst>
      <p:ext uri="{BB962C8B-B14F-4D97-AF65-F5344CB8AC3E}">
        <p14:creationId xmlns:p14="http://schemas.microsoft.com/office/powerpoint/2010/main" val="111823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7" grpId="0"/>
      <p:bldP spid="38" grpId="0" animBg="1"/>
      <p:bldP spid="44" grpId="0" animBg="1"/>
      <p:bldP spid="45" grpId="0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27774" cy="941387"/>
          </a:xfrm>
        </p:spPr>
        <p:txBody>
          <a:bodyPr/>
          <a:lstStyle/>
          <a:p>
            <a:r>
              <a:rPr lang="en-US" sz="3600" dirty="0" smtClean="0"/>
              <a:t>Measurement Methods on CMC Platform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44556" y="3718576"/>
            <a:ext cx="241847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20786" y="4208188"/>
            <a:ext cx="8162488" cy="173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Initial prototype of</a:t>
            </a:r>
            <a:r>
              <a:rPr lang="en-US" sz="2000" dirty="0">
                <a:solidFill>
                  <a:srgbClr val="0021A5"/>
                </a:solidFill>
              </a:rPr>
              <a:t>  </a:t>
            </a:r>
            <a:r>
              <a:rPr lang="en-US" sz="2000" dirty="0">
                <a:solidFill>
                  <a:srgbClr val="FF4A00"/>
                </a:solidFill>
              </a:rPr>
              <a:t>CMC research </a:t>
            </a:r>
            <a:r>
              <a:rPr lang="en-US" sz="2000" dirty="0" smtClean="0">
                <a:solidFill>
                  <a:srgbClr val="FF4A00"/>
                </a:solidFill>
              </a:rPr>
              <a:t>platform</a:t>
            </a:r>
            <a:r>
              <a:rPr lang="en-US" sz="2000" dirty="0" smtClean="0"/>
              <a:t>:</a:t>
            </a:r>
            <a:endParaRPr lang="en-US" sz="2000" dirty="0" smtClean="0">
              <a:solidFill>
                <a:srgbClr val="FF4A00"/>
              </a:solidFill>
            </a:endParaRPr>
          </a:p>
          <a:p>
            <a:pPr marL="347663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FF4A00"/>
                </a:solidFill>
              </a:rPr>
              <a:t>FPGA </a:t>
            </a:r>
            <a:r>
              <a:rPr lang="en-US" sz="1800" dirty="0">
                <a:solidFill>
                  <a:srgbClr val="FF4A00"/>
                </a:solidFill>
              </a:rPr>
              <a:t>+ </a:t>
            </a:r>
            <a:r>
              <a:rPr lang="en-US" sz="1800" dirty="0" smtClean="0">
                <a:solidFill>
                  <a:srgbClr val="FF4A00"/>
                </a:solidFill>
              </a:rPr>
              <a:t>HMC</a:t>
            </a:r>
            <a:r>
              <a:rPr lang="en-US" sz="1800" dirty="0" smtClean="0"/>
              <a:t>: Implemented  </a:t>
            </a:r>
            <a:r>
              <a:rPr lang="en-US" sz="1800" dirty="0"/>
              <a:t>on </a:t>
            </a:r>
            <a:r>
              <a:rPr lang="en-US" sz="1800" dirty="0">
                <a:solidFill>
                  <a:srgbClr val="0000FF"/>
                </a:solidFill>
              </a:rPr>
              <a:t>Convey Merlin* board </a:t>
            </a:r>
            <a:endParaRPr lang="en-US" sz="1800" dirty="0" smtClean="0">
              <a:solidFill>
                <a:srgbClr val="0000FF"/>
              </a:solidFill>
            </a:endParaRPr>
          </a:p>
          <a:p>
            <a:pPr marL="347663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FF4A00"/>
                </a:solidFill>
              </a:rPr>
              <a:t>Maximize observability</a:t>
            </a:r>
            <a:r>
              <a:rPr lang="en-US" sz="1800" dirty="0" smtClean="0"/>
              <a:t>: instrumented</a:t>
            </a:r>
            <a:r>
              <a:rPr lang="en-US" sz="1800" dirty="0" smtClean="0">
                <a:solidFill>
                  <a:srgbClr val="FF4A00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Merlin infrastructure Verilog code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/>
              <a:t>with </a:t>
            </a:r>
            <a:r>
              <a:rPr lang="en-US" sz="1800" i="1" dirty="0">
                <a:solidFill>
                  <a:srgbClr val="0021A5"/>
                </a:solidFill>
              </a:rPr>
              <a:t>hardware performance monitors </a:t>
            </a:r>
            <a:endParaRPr lang="en-US" sz="1800" dirty="0"/>
          </a:p>
          <a:p>
            <a:pPr marL="674688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Currently available (C’, D’, M1, M2); will be available (</a:t>
            </a:r>
            <a:r>
              <a:rPr lang="en-US" sz="1400" dirty="0" smtClean="0">
                <a:solidFill>
                  <a:srgbClr val="0000FF"/>
                </a:solidFill>
              </a:rPr>
              <a:t>M3, M4, M5)</a:t>
            </a:r>
            <a:r>
              <a:rPr lang="en-US" sz="1400" dirty="0" smtClean="0">
                <a:solidFill>
                  <a:schemeClr val="tx1"/>
                </a:solidFill>
              </a:rPr>
              <a:t>; ;to be determined (</a:t>
            </a:r>
            <a:r>
              <a:rPr lang="en-US" sz="1400" dirty="0" smtClean="0">
                <a:solidFill>
                  <a:srgbClr val="FF0000"/>
                </a:solidFill>
              </a:rPr>
              <a:t>E’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</a:p>
          <a:p>
            <a:pPr marL="347663" indent="-228600">
              <a:spcBef>
                <a:spcPts val="600"/>
              </a:spcBef>
              <a:spcAft>
                <a:spcPts val="0"/>
              </a:spcAft>
            </a:pPr>
            <a:endParaRPr lang="en-US" sz="1800" i="1" dirty="0"/>
          </a:p>
        </p:txBody>
      </p:sp>
      <p:sp>
        <p:nvSpPr>
          <p:cNvPr id="11" name="Rectangle 42"/>
          <p:cNvSpPr>
            <a:spLocks noChangeArrowheads="1"/>
          </p:cNvSpPr>
          <p:nvPr/>
        </p:nvSpPr>
        <p:spPr bwMode="auto">
          <a:xfrm>
            <a:off x="2214683" y="6229582"/>
            <a:ext cx="4495799" cy="56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200" dirty="0"/>
              <a:t>*Merlin board from Convey Computer, Inc. (now part of Micron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** VB: view buffer using in DRE</a:t>
            </a:r>
            <a:endParaRPr lang="en-US" sz="1200" dirty="0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353155" y="913546"/>
            <a:ext cx="5743932" cy="2754696"/>
            <a:chOff x="1353155" y="913546"/>
            <a:chExt cx="5743932" cy="2754696"/>
          </a:xfrm>
        </p:grpSpPr>
        <p:grpSp>
          <p:nvGrpSpPr>
            <p:cNvPr id="10" name="Group 9"/>
            <p:cNvGrpSpPr/>
            <p:nvPr/>
          </p:nvGrpSpPr>
          <p:grpSpPr>
            <a:xfrm>
              <a:off x="1353155" y="913546"/>
              <a:ext cx="5743932" cy="2754696"/>
              <a:chOff x="1353155" y="754155"/>
              <a:chExt cx="5743932" cy="2754696"/>
            </a:xfrm>
          </p:grpSpPr>
          <p:sp>
            <p:nvSpPr>
              <p:cNvPr id="9" name="Content Placeholder 2"/>
              <p:cNvSpPr txBox="1">
                <a:spLocks/>
              </p:cNvSpPr>
              <p:nvPr/>
            </p:nvSpPr>
            <p:spPr bwMode="auto">
              <a:xfrm>
                <a:off x="1768044" y="754155"/>
                <a:ext cx="1838765" cy="477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400">
                    <a:solidFill>
                      <a:srgbClr val="FF4A00"/>
                    </a:solidFill>
                    <a:latin typeface="+mn-lt"/>
                    <a:cs typeface="+mn-cs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rgbClr val="0021A5"/>
                    </a:solidFill>
                    <a:latin typeface="+mn-lt"/>
                    <a:cs typeface="+mn-cs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rgbClr val="003399"/>
                    </a:solidFill>
                  </a:rPr>
                  <a:t>Merlin </a:t>
                </a:r>
                <a:r>
                  <a:rPr lang="en-US" sz="1800" dirty="0" smtClean="0">
                    <a:solidFill>
                      <a:srgbClr val="003399"/>
                    </a:solidFill>
                  </a:rPr>
                  <a:t>board*</a:t>
                </a:r>
                <a:endParaRPr lang="en-US" sz="1800" dirty="0">
                  <a:solidFill>
                    <a:srgbClr val="003399"/>
                  </a:solidFill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353155" y="1093414"/>
                <a:ext cx="5743932" cy="2415437"/>
                <a:chOff x="4074043" y="876773"/>
                <a:chExt cx="5035704" cy="2073931"/>
              </a:xfrm>
            </p:grpSpPr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074043" y="876773"/>
                  <a:ext cx="4993758" cy="2073931"/>
                </a:xfrm>
                <a:prstGeom prst="rect">
                  <a:avLst/>
                </a:prstGeom>
              </p:spPr>
            </p:pic>
            <p:sp>
              <p:nvSpPr>
                <p:cNvPr id="14" name="Rectangle 13"/>
                <p:cNvSpPr/>
                <p:nvPr/>
              </p:nvSpPr>
              <p:spPr bwMode="auto">
                <a:xfrm>
                  <a:off x="4437776" y="876773"/>
                  <a:ext cx="4671971" cy="1597979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097404" y="3145871"/>
                <a:ext cx="997389" cy="276999"/>
                <a:chOff x="4097404" y="3145871"/>
                <a:chExt cx="997389" cy="276999"/>
              </a:xfrm>
            </p:grpSpPr>
            <p:sp>
              <p:nvSpPr>
                <p:cNvPr id="4" name="Rectangle 3"/>
                <p:cNvSpPr/>
                <p:nvPr/>
              </p:nvSpPr>
              <p:spPr bwMode="auto">
                <a:xfrm>
                  <a:off x="4201198" y="3187816"/>
                  <a:ext cx="756696" cy="159391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" name="TextBox 2"/>
                <p:cNvSpPr txBox="1"/>
                <p:nvPr/>
              </p:nvSpPr>
              <p:spPr>
                <a:xfrm>
                  <a:off x="4097404" y="3145871"/>
                  <a:ext cx="99738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0000FF"/>
                      </a:solidFill>
                    </a:rPr>
                    <a:t>M3   M4 M5</a:t>
                  </a:r>
                  <a:endParaRPr lang="en-US" sz="1200" dirty="0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5619842" y="3156675"/>
                <a:ext cx="320922" cy="276999"/>
                <a:chOff x="5399095" y="3422870"/>
                <a:chExt cx="320922" cy="276999"/>
              </a:xfrm>
            </p:grpSpPr>
            <p:sp>
              <p:nvSpPr>
                <p:cNvPr id="15" name="Rectangle 14"/>
                <p:cNvSpPr/>
                <p:nvPr/>
              </p:nvSpPr>
              <p:spPr bwMode="auto">
                <a:xfrm>
                  <a:off x="5502889" y="3464815"/>
                  <a:ext cx="217128" cy="23505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5399095" y="3422870"/>
                  <a:ext cx="3209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rgbClr val="FF0000"/>
                      </a:solidFill>
                    </a:rPr>
                    <a:t>E’</a:t>
                  </a:r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18" name="TextBox 17"/>
            <p:cNvSpPr txBox="1"/>
            <p:nvPr/>
          </p:nvSpPr>
          <p:spPr>
            <a:xfrm>
              <a:off x="6624084" y="2152746"/>
              <a:ext cx="325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**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915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28" y="277813"/>
            <a:ext cx="874307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 smtClean="0"/>
              <a:t>Case Study: Notional CMC Modeling (1)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92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sp>
        <p:nvSpPr>
          <p:cNvPr id="17" name="TextBox 52"/>
          <p:cNvSpPr txBox="1"/>
          <p:nvPr/>
        </p:nvSpPr>
        <p:spPr>
          <a:xfrm>
            <a:off x="5758531" y="4284915"/>
            <a:ext cx="2852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/>
            <a:r>
              <a:rPr lang="en-US" sz="1200" dirty="0" smtClean="0"/>
              <a:t>* Nair</a:t>
            </a:r>
            <a:r>
              <a:rPr lang="en-US" sz="1200" dirty="0"/>
              <a:t>, R., et al. "Active Memory Cube: A processing-in-memory architecture for exascale systems</a:t>
            </a:r>
            <a:r>
              <a:rPr lang="en-US" sz="1200" dirty="0" smtClean="0"/>
              <a:t>.“ IBM </a:t>
            </a:r>
            <a:r>
              <a:rPr lang="en-US" sz="1200" dirty="0"/>
              <a:t>Journal of Research and Development 59.2/3 (2015): 17-1.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56034" y="909799"/>
            <a:ext cx="7426677" cy="5186183"/>
            <a:chOff x="256034" y="909799"/>
            <a:chExt cx="7426677" cy="5186183"/>
          </a:xfrm>
        </p:grpSpPr>
        <p:grpSp>
          <p:nvGrpSpPr>
            <p:cNvPr id="7" name="Group 6"/>
            <p:cNvGrpSpPr/>
            <p:nvPr/>
          </p:nvGrpSpPr>
          <p:grpSpPr>
            <a:xfrm>
              <a:off x="256034" y="909799"/>
              <a:ext cx="7426677" cy="5186183"/>
              <a:chOff x="915280" y="909799"/>
              <a:chExt cx="7426677" cy="5186183"/>
            </a:xfrm>
          </p:grpSpPr>
          <p:sp>
            <p:nvSpPr>
              <p:cNvPr id="15" name="Content Placeholder 2"/>
              <p:cNvSpPr txBox="1">
                <a:spLocks/>
              </p:cNvSpPr>
              <p:nvPr/>
            </p:nvSpPr>
            <p:spPr bwMode="auto">
              <a:xfrm>
                <a:off x="915280" y="909799"/>
                <a:ext cx="1838765" cy="477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400">
                    <a:solidFill>
                      <a:srgbClr val="FF4A00"/>
                    </a:solidFill>
                    <a:latin typeface="+mn-lt"/>
                    <a:cs typeface="+mn-cs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rgbClr val="0021A5"/>
                    </a:solidFill>
                    <a:latin typeface="+mn-lt"/>
                    <a:cs typeface="+mn-cs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rgbClr val="003399"/>
                    </a:solidFill>
                  </a:rPr>
                  <a:t>Merlin </a:t>
                </a:r>
                <a:r>
                  <a:rPr lang="en-US" sz="1800" dirty="0" smtClean="0">
                    <a:solidFill>
                      <a:srgbClr val="003399"/>
                    </a:solidFill>
                  </a:rPr>
                  <a:t>board</a:t>
                </a:r>
                <a:endParaRPr lang="en-US" sz="1800" dirty="0">
                  <a:solidFill>
                    <a:srgbClr val="003399"/>
                  </a:solidFill>
                </a:endParaRPr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7024" y="941699"/>
                <a:ext cx="6205425" cy="5154283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 bwMode="auto">
              <a:xfrm>
                <a:off x="2420286" y="941698"/>
                <a:ext cx="5921671" cy="2024783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4" name="Content Placeholder 2"/>
              <p:cNvSpPr txBox="1">
                <a:spLocks/>
              </p:cNvSpPr>
              <p:nvPr/>
            </p:nvSpPr>
            <p:spPr bwMode="auto">
              <a:xfrm>
                <a:off x="1147690" y="3731497"/>
                <a:ext cx="2260744" cy="8083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400">
                    <a:solidFill>
                      <a:srgbClr val="FF4A00"/>
                    </a:solidFill>
                    <a:latin typeface="+mn-lt"/>
                    <a:cs typeface="+mn-cs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rgbClr val="0021A5"/>
                    </a:solidFill>
                    <a:latin typeface="+mn-lt"/>
                    <a:cs typeface="+mn-cs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rgbClr val="003399"/>
                    </a:solidFill>
                  </a:rPr>
                  <a:t>Model of </a:t>
                </a:r>
                <a:endParaRPr lang="en-US" sz="1800" dirty="0" smtClean="0">
                  <a:solidFill>
                    <a:srgbClr val="003399"/>
                  </a:solidFill>
                </a:endParaRP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 smtClean="0">
                    <a:solidFill>
                      <a:srgbClr val="003399"/>
                    </a:solidFill>
                  </a:rPr>
                  <a:t>notional CMC*</a:t>
                </a:r>
                <a:endParaRPr lang="en-US" sz="1800" dirty="0">
                  <a:solidFill>
                    <a:srgbClr val="003399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 bwMode="auto">
            <a:xfrm>
              <a:off x="4390490" y="3186820"/>
              <a:ext cx="842413" cy="1720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71726" y="3147903"/>
              <a:ext cx="997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FF"/>
                  </a:solidFill>
                </a:rPr>
                <a:t>M3   M4 M5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971242" y="3136155"/>
              <a:ext cx="320922" cy="276999"/>
              <a:chOff x="6016507" y="3136155"/>
              <a:chExt cx="320922" cy="276999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6111098" y="3213971"/>
                <a:ext cx="135801" cy="19012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016507" y="3136155"/>
                <a:ext cx="3209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</a:rPr>
                  <a:t>E’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901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92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-449886" y="3487682"/>
                <a:ext cx="10272371" cy="233166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lvl="3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FF"/>
                        </a:solidFill>
                        <a:latin typeface="Cambria Math"/>
                      </a:rPr>
                      <m:t>𝐿𝑎</m:t>
                    </m:r>
                    <m:r>
                      <a:rPr lang="en-US" sz="1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𝑡𝑒𝑛𝑐𝑦</m:t>
                    </m:r>
                    <m:r>
                      <a:rPr lang="en-US" sz="1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b="0" i="1" smtClean="0">
                        <a:latin typeface="Cambria Math"/>
                      </a:rPr>
                      <m:t>+ </m:t>
                    </m:r>
                    <m:r>
                      <a:rPr lang="en-US" sz="1400" i="1">
                        <a:latin typeface="Cambria Math"/>
                      </a:rPr>
                      <m:t>𝑡𝑟𝑎𝑛𝑠𝑓𝑒𝑟</m:t>
                    </m:r>
                    <m:r>
                      <a:rPr lang="en-US" sz="1400" i="1">
                        <a:latin typeface="Cambria Math"/>
                      </a:rPr>
                      <m:t> </m:t>
                    </m:r>
                    <m:r>
                      <a:rPr lang="en-US" sz="1400" i="1">
                        <a:latin typeface="Cambria Math"/>
                      </a:rPr>
                      <m:t>𝑡𝑖𝑚𝑒</m:t>
                    </m:r>
                    <m:r>
                      <a:rPr lang="en-US" sz="1400" i="1">
                        <a:latin typeface="Cambria Math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400" b="0" i="1" dirty="0"/>
                  <a:t> </a:t>
                </a:r>
              </a:p>
              <a:p>
                <a:pPr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𝑇𝑟𝑎𝑛𝑠𝑓𝑒𝑟</m:t>
                      </m:r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𝑡𝑖𝑚𝑒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latin typeface="Cambria Math"/>
                        </a:rPr>
                        <m:t>𝑡𝑖𝑚𝑒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𝑡𝑜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</a:rPr>
                        <m:t>𝑡𝑟𝑎𝑛𝑠𝑓𝑒𝑟</m:t>
                      </m:r>
                      <m:r>
                        <a:rPr lang="en-US" sz="1600" b="0" i="1" smtClean="0"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h𝑜𝑠𝑡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𝑉𝐵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h𝑜𝑠𝑡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𝐷𝑅𝐸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/>
              </a:p>
              <a:p>
                <a:pPr lvl="3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FF"/>
                        </a:solidFill>
                        <a:latin typeface="Cambria Math"/>
                      </a:rPr>
                      <m:t>𝐿𝑎</m:t>
                    </m:r>
                    <m:r>
                      <a:rPr lang="en-US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𝑡𝑒𝑛𝑐𝑦</m:t>
                    </m:r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𝑑𝑒𝑙𝑎𝑦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𝑚𝑖𝑛𝑢𝑠</m:t>
                    </m:r>
                    <m:sSup>
                      <m:s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𝑑𝑒𝑙𝑎𝑦</m:t>
                    </m:r>
                    <m:r>
                      <a:rPr lang="en-US" sz="1600" b="0" i="1" smtClean="0">
                        <a:latin typeface="Cambria Math"/>
                      </a:rPr>
                      <m:t> </m:t>
                    </m:r>
                    <m:r>
                      <a:rPr lang="en-US" sz="1600" b="0" i="1" smtClean="0">
                        <a:latin typeface="Cambria Math"/>
                      </a:rPr>
                      <m:t>𝑇𝑆𝑉</m:t>
                    </m:r>
                  </m:oMath>
                </a14:m>
                <a:r>
                  <a:rPr lang="en-US" sz="1600" b="0" i="1" dirty="0">
                    <a:latin typeface="Cambria Math"/>
                  </a:rPr>
                  <a:t>*</a:t>
                </a:r>
              </a:p>
              <a:p>
                <a:pPr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𝑒𝑙𝑎𝑦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𝑚𝑖𝑛𝑢𝑠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𝑙𝑎𝑡𝑒𝑛𝑐𝑦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𝑙𝑎𝑡𝑒𝑛𝑐𝑦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400" b="0" i="1" dirty="0"/>
              </a:p>
              <a:p>
                <a:pPr lvl="3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FF"/>
                        </a:solidFill>
                        <a:latin typeface="Cambria Math"/>
                      </a:rPr>
                      <m:t>𝐿𝑎</m:t>
                    </m:r>
                    <m:r>
                      <a:rPr lang="en-US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𝑡𝑒𝑛𝑐𝑦</m:t>
                    </m:r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400" i="1" dirty="0"/>
                  <a:t> delay TX</a:t>
                </a:r>
                <a:r>
                  <a:rPr lang="en-US" sz="1400" i="1" dirty="0" smtClean="0"/>
                  <a:t>** (currently we cannot determine E’)</a:t>
                </a:r>
                <a:endParaRPr lang="en-US" sz="1400" i="1" dirty="0"/>
              </a:p>
              <a:p>
                <a:pPr lvl="3">
                  <a:lnSpc>
                    <a:spcPct val="120000"/>
                  </a:lnSpc>
                </a:pPr>
                <a:endParaRPr lang="en-US" sz="1400" i="1" dirty="0"/>
              </a:p>
              <a:p>
                <a:pPr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𝑇𝑆𝑉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𝑟𝑒𝑞𝑢𝑒𝑠𝑡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𝑟𝑒𝑞𝑢𝑒𝑠𝑡</m:t>
                      </m:r>
                    </m:oMath>
                  </m:oMathPara>
                </a14:m>
                <a:endParaRPr lang="en-US" sz="1400" i="1" dirty="0"/>
              </a:p>
              <a:p>
                <a:pPr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𝑇𝑋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𝑟𝑒𝑞𝑢𝑒𝑠𝑡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𝐻𝑀𝐶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𝑠𝑤𝑖𝑡𝑐h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𝑙𝑜𝑔𝑖𝑐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𝑏𝑎𝑐𝑘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9886" y="3487682"/>
                <a:ext cx="10272371" cy="23316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00928" y="277813"/>
            <a:ext cx="874307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 smtClean="0"/>
              <a:t>Case Study: Notional CMC Modeling (2)</a:t>
            </a:r>
            <a:endParaRPr lang="en-US" sz="3600" dirty="0"/>
          </a:p>
        </p:txBody>
      </p:sp>
      <p:grpSp>
        <p:nvGrpSpPr>
          <p:cNvPr id="9" name="Group 8"/>
          <p:cNvGrpSpPr/>
          <p:nvPr/>
        </p:nvGrpSpPr>
        <p:grpSpPr>
          <a:xfrm>
            <a:off x="118921" y="977879"/>
            <a:ext cx="3823141" cy="2366247"/>
            <a:chOff x="118921" y="977879"/>
            <a:chExt cx="3823141" cy="236624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921" y="1270195"/>
              <a:ext cx="3823141" cy="2073931"/>
            </a:xfrm>
            <a:prstGeom prst="rect">
              <a:avLst/>
            </a:prstGeom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 bwMode="auto">
            <a:xfrm>
              <a:off x="1130917" y="977879"/>
              <a:ext cx="277122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Model </a:t>
              </a:r>
              <a:r>
                <a:rPr lang="en-US" sz="1600" dirty="0" smtClean="0">
                  <a:solidFill>
                    <a:srgbClr val="003399"/>
                  </a:solidFill>
                </a:rPr>
                <a:t>of notional CMC</a:t>
              </a:r>
              <a:endParaRPr lang="en-US" sz="1600" dirty="0">
                <a:solidFill>
                  <a:srgbClr val="003399"/>
                </a:solidFill>
              </a:endParaRPr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 smtClean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 smtClean="0"/>
              <a:t>round-trip  delay </a:t>
            </a:r>
            <a:r>
              <a:rPr lang="en-US" sz="1200" dirty="0"/>
              <a:t>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83541" y="966611"/>
            <a:ext cx="5051209" cy="2790321"/>
            <a:chOff x="3983541" y="966611"/>
            <a:chExt cx="5051209" cy="2790321"/>
          </a:xfrm>
        </p:grpSpPr>
        <p:grpSp>
          <p:nvGrpSpPr>
            <p:cNvPr id="43" name="Group 42"/>
            <p:cNvGrpSpPr/>
            <p:nvPr/>
          </p:nvGrpSpPr>
          <p:grpSpPr>
            <a:xfrm>
              <a:off x="3983541" y="966611"/>
              <a:ext cx="5051209" cy="2790321"/>
              <a:chOff x="3983541" y="966611"/>
              <a:chExt cx="5051209" cy="279032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983541" y="966611"/>
                <a:ext cx="5051209" cy="2551082"/>
                <a:chOff x="3983541" y="966611"/>
                <a:chExt cx="5051209" cy="2551082"/>
              </a:xfrm>
            </p:grpSpPr>
            <p:sp>
              <p:nvSpPr>
                <p:cNvPr id="28" name="Content Placeholder 2"/>
                <p:cNvSpPr txBox="1">
                  <a:spLocks/>
                </p:cNvSpPr>
                <p:nvPr/>
              </p:nvSpPr>
              <p:spPr bwMode="auto">
                <a:xfrm>
                  <a:off x="5104274" y="966611"/>
                  <a:ext cx="3094465" cy="404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4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400">
                      <a:solidFill>
                        <a:srgbClr val="FF4A00"/>
                      </a:solidFill>
                      <a:latin typeface="+mn-lt"/>
                      <a:cs typeface="+mn-cs"/>
                    </a:defRPr>
                  </a:lvl2pPr>
                  <a:lvl3pPr marL="1022350" indent="-3508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rgbClr val="0021A5"/>
                      </a:solidFill>
                      <a:latin typeface="+mn-lt"/>
                      <a:cs typeface="+mn-cs"/>
                    </a:defRPr>
                  </a:lvl3pPr>
                  <a:lvl4pPr marL="1339850" indent="-315913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4pPr>
                  <a:lvl5pPr marL="1681163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5pPr>
                  <a:lvl6pPr marL="21383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6pPr>
                  <a:lvl7pPr marL="25955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7pPr>
                  <a:lvl8pPr marL="30527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8pPr>
                  <a:lvl9pPr marL="35099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-US" sz="1600" dirty="0" smtClean="0">
                      <a:solidFill>
                        <a:srgbClr val="003399"/>
                      </a:solidFill>
                    </a:rPr>
                    <a:t>CMC platform on Merlin board</a:t>
                  </a:r>
                  <a:endParaRPr lang="en-US" sz="1600" dirty="0">
                    <a:solidFill>
                      <a:srgbClr val="003399"/>
                    </a:solidFill>
                  </a:endParaRP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3983541" y="1271227"/>
                  <a:ext cx="5051209" cy="2246466"/>
                  <a:chOff x="1353155" y="1252805"/>
                  <a:chExt cx="5743932" cy="2415437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353155" y="1252805"/>
                    <a:ext cx="5743932" cy="2415437"/>
                    <a:chOff x="1353155" y="1093414"/>
                    <a:chExt cx="5743932" cy="2415437"/>
                  </a:xfrm>
                </p:grpSpPr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353155" y="1093414"/>
                      <a:ext cx="5743932" cy="2415437"/>
                      <a:chOff x="4074043" y="876773"/>
                      <a:chExt cx="5035704" cy="2073931"/>
                    </a:xfrm>
                  </p:grpSpPr>
                  <p:pic>
                    <p:nvPicPr>
                      <p:cNvPr id="40" name="Picture 39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74043" y="876773"/>
                        <a:ext cx="4993758" cy="207393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1" name="Rectangle 40"/>
                      <p:cNvSpPr/>
                      <p:nvPr/>
                    </p:nvSpPr>
                    <p:spPr bwMode="auto">
                      <a:xfrm>
                        <a:off x="4437776" y="876773"/>
                        <a:ext cx="4671971" cy="1597979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4097404" y="3145871"/>
                      <a:ext cx="997389" cy="276999"/>
                      <a:chOff x="4097404" y="3145871"/>
                      <a:chExt cx="997389" cy="276999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 bwMode="auto">
                      <a:xfrm>
                        <a:off x="4201198" y="3187816"/>
                        <a:ext cx="756696" cy="1593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9" name="TextBox 38"/>
                      <p:cNvSpPr txBox="1"/>
                      <p:nvPr/>
                    </p:nvSpPr>
                    <p:spPr>
                      <a:xfrm>
                        <a:off x="4097404" y="3145871"/>
                        <a:ext cx="99738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 smtClean="0">
                            <a:solidFill>
                              <a:srgbClr val="0000FF"/>
                            </a:solidFill>
                          </a:rPr>
                          <a:t>M3   M4 M5</a:t>
                        </a:r>
                        <a:endParaRPr lang="en-US" sz="1200" dirty="0">
                          <a:solidFill>
                            <a:srgbClr val="0000FF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5" name="Group 34"/>
                    <p:cNvGrpSpPr/>
                    <p:nvPr/>
                  </p:nvGrpSpPr>
                  <p:grpSpPr>
                    <a:xfrm>
                      <a:off x="5619842" y="3156675"/>
                      <a:ext cx="320922" cy="276999"/>
                      <a:chOff x="5399095" y="3422870"/>
                      <a:chExt cx="320922" cy="276999"/>
                    </a:xfrm>
                  </p:grpSpPr>
                  <p:sp>
                    <p:nvSpPr>
                      <p:cNvPr id="36" name="Rectangle 35"/>
                      <p:cNvSpPr/>
                      <p:nvPr/>
                    </p:nvSpPr>
                    <p:spPr bwMode="auto">
                      <a:xfrm>
                        <a:off x="5502889" y="3464815"/>
                        <a:ext cx="217128" cy="2350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5399095" y="3422870"/>
                        <a:ext cx="32092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 smtClean="0">
                            <a:solidFill>
                              <a:srgbClr val="FF0000"/>
                            </a:solidFill>
                          </a:rPr>
                          <a:t>E’</a:t>
                        </a:r>
                        <a:endParaRPr lang="en-US" sz="12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624084" y="2152746"/>
                    <a:ext cx="32573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**</a:t>
                    </a:r>
                    <a:endParaRPr lang="en-US" sz="1400" dirty="0"/>
                  </a:p>
                </p:txBody>
              </p:sp>
            </p:grpSp>
          </p:grpSp>
          <p:cxnSp>
            <p:nvCxnSpPr>
              <p:cNvPr id="25" name="Straight Arrow Connector 24"/>
              <p:cNvCxnSpPr/>
              <p:nvPr/>
            </p:nvCxnSpPr>
            <p:spPr bwMode="auto">
              <a:xfrm>
                <a:off x="5649620" y="3507092"/>
                <a:ext cx="2199992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9900"/>
                </a:solidFill>
                <a:prstDash val="dash"/>
                <a:round/>
                <a:headEnd type="arrow"/>
                <a:tailEnd type="arrow"/>
              </a:ln>
              <a:effectLst/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𝑚𝑖𝑛𝑢𝑠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rgbClr val="0099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/>
            <p:cNvCxnSpPr/>
            <p:nvPr/>
          </p:nvCxnSpPr>
          <p:spPr bwMode="auto">
            <a:xfrm>
              <a:off x="7035876" y="3098177"/>
              <a:ext cx="84089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9900"/>
              </a:solidFill>
              <a:prstDash val="dash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𝑇𝑋</m:t>
                        </m:r>
                      </m:oMath>
                    </m:oMathPara>
                  </a14:m>
                  <a:endParaRPr lang="en-US" sz="1200" dirty="0">
                    <a:solidFill>
                      <a:srgbClr val="009900"/>
                    </a:solidFill>
                  </a:endParaRPr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571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00928" y="277813"/>
            <a:ext cx="874307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P3: Custom Memory Cube (CMC)</a:t>
            </a:r>
          </a:p>
        </p:txBody>
      </p:sp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30" name="Rectangle 35"/>
          <p:cNvSpPr/>
          <p:nvPr/>
        </p:nvSpPr>
        <p:spPr bwMode="auto">
          <a:xfrm>
            <a:off x="228600" y="969240"/>
            <a:ext cx="4267200" cy="52050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-183272" y="4166898"/>
            <a:ext cx="9047872" cy="337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Performance of </a:t>
            </a:r>
            <a:r>
              <a:rPr lang="en-US" sz="2000" dirty="0"/>
              <a:t>single memory operations 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wr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 err="1">
                <a:solidFill>
                  <a:schemeClr val="tx1"/>
                </a:solidFill>
              </a:rPr>
              <a:t>rd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Performance of </a:t>
            </a:r>
            <a:r>
              <a:rPr lang="en-US" sz="2000" dirty="0"/>
              <a:t>DRE operations</a:t>
            </a:r>
          </a:p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Performance of </a:t>
            </a:r>
            <a:r>
              <a:rPr lang="en-US" sz="2000" dirty="0"/>
              <a:t>DRE applications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 err="1">
                <a:solidFill>
                  <a:schemeClr val="tx1"/>
                </a:solidFill>
              </a:rPr>
              <a:t>SpMV</a:t>
            </a:r>
            <a:endParaRPr lang="en-US" sz="2000" dirty="0">
              <a:solidFill>
                <a:schemeClr val="tx1"/>
              </a:solidFill>
            </a:endParaRPr>
          </a:p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48528" y="1077154"/>
            <a:ext cx="241847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</a:p>
        </p:txBody>
      </p:sp>
      <p:sp>
        <p:nvSpPr>
          <p:cNvPr id="88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514600" y="915397"/>
            <a:ext cx="6629400" cy="746358"/>
          </a:xfrm>
        </p:spPr>
        <p:txBody>
          <a:bodyPr wrap="square">
            <a:spAutoFit/>
          </a:bodyPr>
          <a:lstStyle/>
          <a:p>
            <a:pPr indent="-228600" eaLnBrk="1" hangingPunct="1">
              <a:spcBef>
                <a:spcPts val="300"/>
              </a:spcBef>
            </a:pPr>
            <a:r>
              <a:rPr lang="en-US" sz="2000" kern="1200" dirty="0">
                <a:solidFill>
                  <a:srgbClr val="0021A5"/>
                </a:solidFill>
              </a:rPr>
              <a:t>Perf. modelling of notional CMC architecture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altLang="zh-CN" sz="2000" kern="1200" dirty="0">
                <a:solidFill>
                  <a:srgbClr val="0021A5"/>
                </a:solidFill>
              </a:rPr>
              <a:t>Case study: </a:t>
            </a:r>
            <a:r>
              <a:rPr lang="en-US" altLang="zh-CN" sz="2000" kern="1200" dirty="0">
                <a:solidFill>
                  <a:srgbClr val="FF4A00"/>
                </a:solidFill>
              </a:rPr>
              <a:t>Data Reordering/Rearrangement Engine</a:t>
            </a:r>
            <a:endParaRPr lang="en-US" sz="2000" kern="1200" dirty="0">
              <a:solidFill>
                <a:srgbClr val="FF4A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34940" y="2106997"/>
            <a:ext cx="28624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Placeholder 1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234940" y="2824590"/>
            <a:ext cx="28624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Placeholder 2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34940" y="3558591"/>
            <a:ext cx="28624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Placeholder 3</a:t>
            </a:r>
          </a:p>
        </p:txBody>
      </p:sp>
      <p:graphicFrame>
        <p:nvGraphicFramePr>
          <p:cNvPr id="1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046502"/>
              </p:ext>
            </p:extLst>
          </p:nvPr>
        </p:nvGraphicFramePr>
        <p:xfrm>
          <a:off x="396446" y="1735834"/>
          <a:ext cx="5731136" cy="4225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Visio" r:id="rId4" imgW="8815410" imgH="6499872" progId="Visio.Drawing.15">
                  <p:embed/>
                </p:oleObj>
              </mc:Choice>
              <mc:Fallback>
                <p:oleObj name="Visio" r:id="rId4" imgW="8815410" imgH="6499872" progId="Visio.Drawing.15">
                  <p:embed/>
                  <p:pic>
                    <p:nvPicPr>
                      <p:cNvPr id="16" name="Object 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6446" y="1735834"/>
                        <a:ext cx="5731136" cy="4225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411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3" grpId="0" animBg="1"/>
      <p:bldP spid="10" grpId="0" uiExpand="1" build="p"/>
      <p:bldP spid="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24218</TotalTime>
  <Words>441</Words>
  <Application>Microsoft Office PowerPoint</Application>
  <PresentationFormat>On-screen Show (4:3)</PresentationFormat>
  <Paragraphs>74</Paragraphs>
  <Slides>5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Edge</vt:lpstr>
      <vt:lpstr>Visio</vt:lpstr>
      <vt:lpstr>P3: Custom Memory Cube (CMC)</vt:lpstr>
      <vt:lpstr>Measurement Methods on CMC Platform</vt:lpstr>
      <vt:lpstr>Case Study: Notional CMC Modeling (1)</vt:lpstr>
      <vt:lpstr>Case Study: Notional CMC Modeling (2)</vt:lpstr>
      <vt:lpstr>P3: Custom Memory Cube (CMC)</vt:lpstr>
    </vt:vector>
  </TitlesOfParts>
  <Company>University of Florida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CMW16 template</dc:title>
  <dc:creator>Dr. Alan D. George</dc:creator>
  <cp:lastModifiedBy>hlam</cp:lastModifiedBy>
  <cp:revision>1530</cp:revision>
  <dcterms:created xsi:type="dcterms:W3CDTF">2003-07-12T15:21:27Z</dcterms:created>
  <dcterms:modified xsi:type="dcterms:W3CDTF">2016-11-13T19:45:09Z</dcterms:modified>
</cp:coreProperties>
</file>