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6"/>
  </p:notesMasterIdLst>
  <p:handoutMasterIdLst>
    <p:handoutMasterId r:id="rId7"/>
  </p:handoutMasterIdLst>
  <p:sldIdLst>
    <p:sldId id="614" r:id="rId2"/>
    <p:sldId id="619" r:id="rId3"/>
    <p:sldId id="622" r:id="rId4"/>
    <p:sldId id="612" r:id="rId5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A5"/>
    <a:srgbClr val="FF4A00"/>
    <a:srgbClr val="CC3300"/>
    <a:srgbClr val="0000FF"/>
    <a:srgbClr val="003399"/>
    <a:srgbClr val="FFFF00"/>
    <a:srgbClr val="D1FFE8"/>
    <a:srgbClr val="FFF2CD"/>
    <a:srgbClr val="FFFF85"/>
    <a:srgbClr val="FFD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5" autoAdjust="0"/>
    <p:restoredTop sz="94342" autoAdjust="0"/>
  </p:normalViewPr>
  <p:slideViewPr>
    <p:cSldViewPr snapToGrid="0">
      <p:cViewPr varScale="1">
        <p:scale>
          <a:sx n="91" d="100"/>
          <a:sy n="91" d="100"/>
        </p:scale>
        <p:origin x="75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1410" y="-8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C86300B-BD42-4E34-A8B8-3DA27BD9E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6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46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12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89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83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37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9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en-US" sz="1600" b="1" spc="-30" dirty="0">
                <a:solidFill>
                  <a:schemeClr val="bg1"/>
                </a:solidFill>
                <a:latin typeface="Arial Narrow" pitchFamily="34" charset="0"/>
              </a:rPr>
              <a:t>CHREC Annual Workshop (CAW16)</a:t>
            </a: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/>
              <a:t>June 7-8, 2016</a:t>
            </a:r>
            <a:endParaRPr lang="en-US" altLang="en-US" dirty="0"/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901"/>
          <a:stretch/>
        </p:blipFill>
        <p:spPr bwMode="auto">
          <a:xfrm>
            <a:off x="385135" y="4789714"/>
            <a:ext cx="243426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D41DB-2DB7-4C4C-9866-4E1123D932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3AF9A-79A8-4D81-ADA3-22F46D038F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DB180-F93F-440A-8193-8CC6614187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B4396-281B-46DC-8533-9466036CB0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D7D40-D8A8-4797-953F-D3651DBF68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1A0C9-09E3-4D87-AC57-A781079DA9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472E6-AE85-4A61-A838-5BB8BF3B8A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FDD64-BDDF-4354-A3F4-89493CCA82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09C15-8E16-48C4-9A3A-C1FD57F5BB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156F6-95AA-4941-AEDC-9966AA962F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9E97EFF3-893A-4573-A848-E3013EA4D8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6" t="8838" r="24331" b="7182"/>
          <a:stretch/>
        </p:blipFill>
        <p:spPr bwMode="auto">
          <a:xfrm>
            <a:off x="7806968" y="6229350"/>
            <a:ext cx="1186126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165099" y="4579759"/>
            <a:ext cx="6922388" cy="1732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600"/>
              </a:spcBef>
              <a:spcAft>
                <a:spcPts val="0"/>
              </a:spcAft>
            </a:pPr>
            <a:r>
              <a:rPr lang="en-US" sz="1800" dirty="0"/>
              <a:t>Explore </a:t>
            </a:r>
            <a:r>
              <a:rPr lang="en-US" sz="1800" i="1" kern="0" dirty="0">
                <a:solidFill>
                  <a:srgbClr val="FF4A00"/>
                </a:solidFill>
              </a:rPr>
              <a:t>performance measurement </a:t>
            </a:r>
            <a:r>
              <a:rPr lang="en-US" sz="1800" dirty="0"/>
              <a:t>methods for CMC platform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</a:pPr>
            <a:r>
              <a:rPr lang="en-US" sz="1800" dirty="0"/>
              <a:t>Research </a:t>
            </a:r>
            <a:r>
              <a:rPr lang="en-US" sz="1800" i="1" dirty="0">
                <a:solidFill>
                  <a:srgbClr val="FF4A00"/>
                </a:solidFill>
              </a:rPr>
              <a:t>performance modelling </a:t>
            </a:r>
            <a:r>
              <a:rPr lang="en-US" sz="1800" dirty="0"/>
              <a:t>for notional CMC architecture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</a:pPr>
            <a:r>
              <a:rPr lang="en-US" sz="1800" dirty="0"/>
              <a:t>Initial </a:t>
            </a:r>
            <a:r>
              <a:rPr lang="en-US" sz="1800" i="1" dirty="0">
                <a:solidFill>
                  <a:srgbClr val="FF4A00"/>
                </a:solidFill>
              </a:rPr>
              <a:t>case study </a:t>
            </a:r>
            <a:r>
              <a:rPr lang="en-US" sz="1800" dirty="0"/>
              <a:t>CMC app: DRE*** of LLNL</a:t>
            </a:r>
          </a:p>
        </p:txBody>
      </p:sp>
      <p:pic>
        <p:nvPicPr>
          <p:cNvPr id="1030" name="Picture 6" descr="http://studentblogs.warwick.ac.uk/images/morse/2015/08/23/application-clip-art-56070.jpg?maxWidth=5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50" y="970783"/>
            <a:ext cx="1327516" cy="98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28" y="277813"/>
            <a:ext cx="8743072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P3: Custom Memory Cube (CMC)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1357721" y="990600"/>
            <a:ext cx="5970179" cy="826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lvl="0" indent="0">
              <a:buClr>
                <a:srgbClr val="CC9900"/>
              </a:buClr>
              <a:buNone/>
            </a:pPr>
            <a:r>
              <a:rPr lang="en-US" sz="1900" kern="0" dirty="0">
                <a:solidFill>
                  <a:srgbClr val="000000"/>
                </a:solidFill>
              </a:rPr>
              <a:t>Create flexible </a:t>
            </a:r>
            <a:r>
              <a:rPr lang="en-US" sz="1900" kern="0" dirty="0">
                <a:solidFill>
                  <a:srgbClr val="FF4A00"/>
                </a:solidFill>
              </a:rPr>
              <a:t>research platform </a:t>
            </a:r>
            <a:r>
              <a:rPr lang="en-US" sz="1900" kern="0" dirty="0">
                <a:solidFill>
                  <a:srgbClr val="000000"/>
                </a:solidFill>
              </a:rPr>
              <a:t>for design space exploration of </a:t>
            </a:r>
            <a:r>
              <a:rPr lang="en-US" sz="1900" i="1" kern="0" dirty="0">
                <a:solidFill>
                  <a:srgbClr val="FF4A00"/>
                </a:solidFill>
              </a:rPr>
              <a:t>CMC </a:t>
            </a:r>
            <a:r>
              <a:rPr lang="en-US" sz="1900" kern="0" dirty="0">
                <a:solidFill>
                  <a:srgbClr val="000000"/>
                </a:solidFill>
              </a:rPr>
              <a:t>apps &amp; arch </a:t>
            </a:r>
            <a:r>
              <a:rPr lang="en-US" sz="1900" kern="0" dirty="0">
                <a:solidFill>
                  <a:srgbClr val="0021A5"/>
                </a:solidFill>
              </a:rPr>
              <a:t>before existence of CMC</a:t>
            </a:r>
            <a:endParaRPr lang="en-US" sz="1900" i="1" kern="0" dirty="0">
              <a:solidFill>
                <a:srgbClr val="0021A5"/>
              </a:solidFill>
            </a:endParaRPr>
          </a:p>
          <a:p>
            <a:pPr marL="0" lvl="0" indent="0">
              <a:buClr>
                <a:srgbClr val="CC9900"/>
              </a:buClr>
              <a:buNone/>
            </a:pPr>
            <a:endParaRPr lang="en-US" sz="2000" kern="0" dirty="0">
              <a:solidFill>
                <a:srgbClr val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8600" y="1076441"/>
            <a:ext cx="1072681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034031" y="6299200"/>
            <a:ext cx="2401887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*C-RAM: Computational RAM</a:t>
            </a:r>
          </a:p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**PIM: Processor In Memory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8600" y="1924050"/>
            <a:ext cx="1706408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209549" y="2431137"/>
            <a:ext cx="663575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1800" i="1" kern="0" dirty="0"/>
              <a:t>Memory-intensive</a:t>
            </a:r>
            <a:r>
              <a:rPr lang="en-US" sz="1800" dirty="0"/>
              <a:t> Big Data apps: </a:t>
            </a:r>
            <a:r>
              <a:rPr lang="en-US" sz="1800" i="1" dirty="0">
                <a:solidFill>
                  <a:srgbClr val="FF4A00"/>
                </a:solidFill>
              </a:rPr>
              <a:t>memory bottleneck</a:t>
            </a:r>
            <a:r>
              <a:rPr lang="en-US" sz="1800" i="1" kern="0" dirty="0">
                <a:solidFill>
                  <a:srgbClr val="FF4A00"/>
                </a:solidFill>
              </a:rPr>
              <a:t> </a:t>
            </a:r>
            <a:r>
              <a:rPr lang="en-US" sz="1800" dirty="0"/>
              <a:t>&amp;</a:t>
            </a:r>
            <a:r>
              <a:rPr lang="en-US" sz="1800" i="1" kern="0" dirty="0">
                <a:solidFill>
                  <a:srgbClr val="FF4A00"/>
                </a:solidFill>
              </a:rPr>
              <a:t> </a:t>
            </a:r>
            <a:br>
              <a:rPr lang="en-US" sz="1800" i="1" kern="0" dirty="0">
                <a:solidFill>
                  <a:srgbClr val="FF4A00"/>
                </a:solidFill>
              </a:rPr>
            </a:br>
            <a:r>
              <a:rPr lang="en-US" sz="1800" i="1" kern="0" dirty="0">
                <a:solidFill>
                  <a:srgbClr val="FF4A00"/>
                </a:solidFill>
              </a:rPr>
              <a:t>high energy consumption 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HMC: </a:t>
            </a:r>
            <a:r>
              <a:rPr lang="en-US" sz="1800" i="1" kern="0" dirty="0">
                <a:solidFill>
                  <a:srgbClr val="FF4A00"/>
                </a:solidFill>
              </a:rPr>
              <a:t>higher B/W </a:t>
            </a:r>
            <a:r>
              <a:rPr lang="en-US" sz="1800" dirty="0"/>
              <a:t>&amp; </a:t>
            </a:r>
            <a:r>
              <a:rPr lang="en-US" sz="1800" i="1" kern="0" dirty="0">
                <a:solidFill>
                  <a:srgbClr val="FF4A00"/>
                </a:solidFill>
              </a:rPr>
              <a:t>lower power </a:t>
            </a:r>
            <a:r>
              <a:rPr lang="en-US" sz="1800" dirty="0"/>
              <a:t>than conventional memories</a:t>
            </a:r>
          </a:p>
          <a:p>
            <a:pPr marL="514350" indent="-171450">
              <a:spcBef>
                <a:spcPts val="0"/>
              </a:spcBef>
              <a:spcAft>
                <a:spcPts val="600"/>
              </a:spcAft>
              <a:buClrTx/>
              <a:buSzPct val="50000"/>
              <a:buFont typeface="Wingdings" panose="05000000000000000000" pitchFamily="2" charset="2"/>
              <a:buChar char="q"/>
            </a:pPr>
            <a:r>
              <a:rPr lang="en-US" sz="1800" dirty="0"/>
              <a:t> </a:t>
            </a:r>
            <a:r>
              <a:rPr lang="en-US" sz="1600" dirty="0">
                <a:solidFill>
                  <a:srgbClr val="0021A5"/>
                </a:solidFill>
              </a:rPr>
              <a:t>Potential for C-RAM* &amp; PIM** processing (CMC)</a:t>
            </a:r>
            <a:endParaRPr lang="en-US" sz="1800" i="1" kern="0" dirty="0">
              <a:solidFill>
                <a:srgbClr val="FF4A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4636" y="4006850"/>
            <a:ext cx="1562087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</a:t>
            </a:r>
          </a:p>
        </p:txBody>
      </p:sp>
      <p:sp>
        <p:nvSpPr>
          <p:cNvPr id="18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436" y="2013289"/>
            <a:ext cx="2060627" cy="3834716"/>
          </a:xfrm>
          <a:prstGeom prst="rect">
            <a:avLst/>
          </a:prstGeom>
        </p:spPr>
      </p:pic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505324" y="6299200"/>
            <a:ext cx="331583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baseline="30000" dirty="0">
                <a:solidFill>
                  <a:srgbClr val="000000"/>
                </a:solidFill>
                <a:cs typeface="DejaVu Sans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DRE: Data Reordering/Rearrangement Engine </a:t>
            </a:r>
          </a:p>
          <a:p>
            <a:pPr marL="114300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From LLNL (Lawrence Livermore National Lab)</a:t>
            </a:r>
          </a:p>
        </p:txBody>
      </p:sp>
    </p:spTree>
    <p:extLst>
      <p:ext uri="{BB962C8B-B14F-4D97-AF65-F5344CB8AC3E}">
        <p14:creationId xmlns:p14="http://schemas.microsoft.com/office/powerpoint/2010/main" val="224875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7" grpId="0"/>
      <p:bldP spid="38" grpId="0" animBg="1"/>
      <p:bldP spid="44" grpId="0" animBg="1"/>
      <p:bldP spid="45" grpId="0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28" y="277813"/>
            <a:ext cx="8743072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P3: Custom Memory Cube (CMC)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sp>
        <p:nvSpPr>
          <p:cNvPr id="92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856635"/>
            <a:ext cx="2418472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200400" y="784074"/>
            <a:ext cx="5257800" cy="707886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rgbClr val="0021A5"/>
                </a:solidFill>
              </a:rPr>
              <a:t>Initial prototype of  </a:t>
            </a:r>
            <a:r>
              <a:rPr lang="en-US" sz="2000" kern="1200" dirty="0">
                <a:solidFill>
                  <a:srgbClr val="FF4A00"/>
                </a:solidFill>
              </a:rPr>
              <a:t>CMC research platform </a:t>
            </a:r>
            <a:r>
              <a:rPr lang="en-US" sz="2000" kern="1200" dirty="0">
                <a:solidFill>
                  <a:srgbClr val="0021A5"/>
                </a:solidFill>
              </a:rPr>
              <a:t> on Convey Merlin* board </a:t>
            </a:r>
            <a:r>
              <a:rPr lang="en-US" sz="2000" kern="1200" dirty="0">
                <a:solidFill>
                  <a:srgbClr val="FF4A00"/>
                </a:solidFill>
              </a:rPr>
              <a:t>(FPGA + HMC)</a:t>
            </a:r>
          </a:p>
        </p:txBody>
      </p:sp>
      <p:sp>
        <p:nvSpPr>
          <p:cNvPr id="12" name="Rectangle 42"/>
          <p:cNvSpPr>
            <a:spLocks noChangeArrowheads="1"/>
          </p:cNvSpPr>
          <p:nvPr/>
        </p:nvSpPr>
        <p:spPr bwMode="auto">
          <a:xfrm>
            <a:off x="2438401" y="6211590"/>
            <a:ext cx="4495799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1200" dirty="0"/>
              <a:t>*Merlin board from Convey Computer, Inc. (now part of Micron)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358640" y="4090156"/>
            <a:ext cx="4709160" cy="1732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600"/>
              </a:spcBef>
              <a:spcAft>
                <a:spcPts val="0"/>
              </a:spcAft>
            </a:pPr>
            <a:r>
              <a:rPr lang="en-US" sz="2000" dirty="0"/>
              <a:t>Explore </a:t>
            </a:r>
            <a:r>
              <a:rPr lang="en-US" sz="2000" i="1" kern="0" dirty="0">
                <a:solidFill>
                  <a:srgbClr val="FF4A00"/>
                </a:solidFill>
              </a:rPr>
              <a:t>perf. measurement </a:t>
            </a:r>
            <a:r>
              <a:rPr lang="en-US" sz="2000" dirty="0"/>
              <a:t>methods for CMC platform</a:t>
            </a:r>
          </a:p>
          <a:p>
            <a:pPr marL="555625" lvl="1" indent="-228600"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Add </a:t>
            </a:r>
            <a:r>
              <a:rPr lang="en-US" sz="1600" i="1" dirty="0"/>
              <a:t>hardware monitors </a:t>
            </a:r>
            <a:r>
              <a:rPr lang="en-US" sz="1600" dirty="0">
                <a:solidFill>
                  <a:schemeClr val="tx1"/>
                </a:solidFill>
              </a:rPr>
              <a:t>to infrastructure Verilog code to </a:t>
            </a:r>
            <a:r>
              <a:rPr lang="en-US" sz="1600" i="1" dirty="0"/>
              <a:t>count latency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</a:pPr>
            <a:r>
              <a:rPr lang="en-US" sz="2000" dirty="0"/>
              <a:t>Research </a:t>
            </a:r>
            <a:r>
              <a:rPr lang="en-US" sz="2000" i="1" dirty="0">
                <a:solidFill>
                  <a:srgbClr val="FF4A00"/>
                </a:solidFill>
              </a:rPr>
              <a:t>perf. modelling </a:t>
            </a:r>
            <a:r>
              <a:rPr lang="en-US" sz="2000" dirty="0"/>
              <a:t>for notional CMC architecture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46905" y="3895302"/>
            <a:ext cx="2611753" cy="4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4A00"/>
                </a:solidFill>
              </a:rPr>
              <a:t>Model of notional CMC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02172" y="1274541"/>
            <a:ext cx="1838765" cy="4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4A00"/>
                </a:solidFill>
              </a:rPr>
              <a:t>Merlin board</a:t>
            </a:r>
          </a:p>
        </p:txBody>
      </p:sp>
      <p:sp>
        <p:nvSpPr>
          <p:cNvPr id="17" name="TextBox 52"/>
          <p:cNvSpPr txBox="1"/>
          <p:nvPr/>
        </p:nvSpPr>
        <p:spPr>
          <a:xfrm>
            <a:off x="1638426" y="6406284"/>
            <a:ext cx="6789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Nair, R., et al. "Active Memory Cube: A processing-in-memory architecture for </a:t>
            </a:r>
            <a:r>
              <a:rPr lang="en-US" sz="1200" dirty="0" err="1"/>
              <a:t>exascale</a:t>
            </a:r>
            <a:r>
              <a:rPr lang="en-US" sz="1200" dirty="0"/>
              <a:t> systems.“</a:t>
            </a:r>
          </a:p>
          <a:p>
            <a:r>
              <a:rPr lang="en-US" sz="1200" dirty="0"/>
              <a:t>IBM Journal of Research and Development 59.2/3 (2015): 17-1.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72" y="1661141"/>
            <a:ext cx="5542305" cy="460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1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build="p"/>
      <p:bldP spid="13" grpId="0"/>
      <p:bldP spid="14" grpId="0"/>
      <p:bldP spid="15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28" y="277813"/>
            <a:ext cx="8743072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P3: Custom Memory Cube (CMC)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92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  <p:sp>
        <p:nvSpPr>
          <p:cNvPr id="12" name="Rectangle 42"/>
          <p:cNvSpPr>
            <a:spLocks noChangeArrowheads="1"/>
          </p:cNvSpPr>
          <p:nvPr/>
        </p:nvSpPr>
        <p:spPr bwMode="auto">
          <a:xfrm>
            <a:off x="2438401" y="6211590"/>
            <a:ext cx="4495799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1200" dirty="0"/>
              <a:t>*Merlin board from Convey Computer, Inc. (now part of Micron)</a:t>
            </a:r>
          </a:p>
        </p:txBody>
      </p:sp>
      <p:sp>
        <p:nvSpPr>
          <p:cNvPr id="17" name="TextBox 52"/>
          <p:cNvSpPr txBox="1"/>
          <p:nvPr/>
        </p:nvSpPr>
        <p:spPr>
          <a:xfrm>
            <a:off x="1638426" y="6406284"/>
            <a:ext cx="6789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Nair, R., et al. "Active Memory Cube: A processing-in-memory architecture for </a:t>
            </a:r>
            <a:r>
              <a:rPr lang="en-US" sz="1200" dirty="0" err="1"/>
              <a:t>exascale</a:t>
            </a:r>
            <a:r>
              <a:rPr lang="en-US" sz="1200" dirty="0"/>
              <a:t> systems.“</a:t>
            </a:r>
          </a:p>
          <a:p>
            <a:r>
              <a:rPr lang="en-US" sz="1200" dirty="0"/>
              <a:t>IBM Journal of Research and Development 59.2/3 (2015): 17-1.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-1204571" y="2892258"/>
                <a:ext cx="10272371" cy="289156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𝑑𝑒𝑙𝑎𝑦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400" b="0" i="1" dirty="0"/>
                  <a:t> </a:t>
                </a:r>
              </a:p>
              <a:p>
                <a:pPr lvl="3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𝑑𝑒𝑙𝑎𝑦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𝑑𝑒𝑙𝑎𝑦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𝑡𝑟𝑎𝑛𝑠𝑓𝑒𝑟𝑟𝑖𝑛𝑔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𝑟𝑒𝑠𝑢𝑙𝑡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h𝑜𝑠𝑡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𝑉𝐵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h𝑜𝑠𝑡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𝐷𝑅𝐸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/>
              </a:p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𝑑𝑒𝑙𝑎𝑦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𝑚𝑖𝑛𝑢𝑠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𝑑𝑒𝑙𝑎𝑦</m:t>
                    </m:r>
                    <m:r>
                      <a:rPr lang="en-US" sz="1600" b="0" i="1" smtClean="0">
                        <a:latin typeface="Cambria Math"/>
                      </a:rPr>
                      <m:t> </m:t>
                    </m:r>
                    <m:r>
                      <a:rPr lang="en-US" sz="1600" b="0" i="1" smtClean="0">
                        <a:latin typeface="Cambria Math"/>
                      </a:rPr>
                      <m:t>𝑇𝑆𝑉</m:t>
                    </m:r>
                  </m:oMath>
                </a14:m>
                <a:r>
                  <a:rPr lang="en-US" sz="1600" b="0" i="1" dirty="0">
                    <a:latin typeface="Cambria Math"/>
                  </a:rPr>
                  <a:t>*</a:t>
                </a:r>
              </a:p>
              <a:p>
                <a:pPr lvl="3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𝑑𝑒𝑙𝑎𝑦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𝑚𝑖𝑛𝑢𝑠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𝑙𝑎𝑡𝑒𝑛𝑐𝑦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𝑙𝑎𝑡𝑒𝑛𝑐𝑦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400" b="0" i="1" dirty="0"/>
              </a:p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400" i="1" dirty="0"/>
                  <a:t> delay TX**</a:t>
                </a:r>
              </a:p>
              <a:p>
                <a:pPr lvl="3">
                  <a:lnSpc>
                    <a:spcPct val="150000"/>
                  </a:lnSpc>
                </a:pPr>
                <a:endParaRPr lang="en-US" sz="1400" i="1" dirty="0"/>
              </a:p>
              <a:p>
                <a:pPr lvl="3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𝑑𝑒𝑙𝑎𝑦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𝑇𝑆𝑉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𝑟𝑒𝑞𝑢𝑒𝑠𝑡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𝑟𝑒𝑠𝑝𝑜𝑛𝑠𝑒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𝑟𝑒𝑞𝑢𝑒𝑠𝑡</m:t>
                      </m:r>
                    </m:oMath>
                  </m:oMathPara>
                </a14:m>
                <a:endParaRPr lang="en-US" sz="1400" i="1" dirty="0"/>
              </a:p>
              <a:p>
                <a:pPr lvl="3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𝑑𝑒𝑙𝑎𝑦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𝑇𝑋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𝑟𝑒𝑞𝑢𝑒𝑠𝑡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𝐻𝑀𝐶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𝑠𝑤𝑖𝑡𝑐h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𝑙𝑜𝑔𝑖𝑐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𝑟𝑒𝑠𝑝𝑜𝑛𝑠𝑒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𝑏𝑎𝑐𝑘</m:t>
                      </m:r>
                    </m:oMath>
                  </m:oMathPara>
                </a14:m>
                <a:endParaRPr lang="en-US" sz="1400" i="1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4571" y="2892258"/>
                <a:ext cx="10272371" cy="28915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4043" y="876773"/>
            <a:ext cx="4993758" cy="2073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902" y="876774"/>
            <a:ext cx="3823141" cy="207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1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00928" y="277813"/>
            <a:ext cx="8743072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P3: Custom Memory Cube (CMC)</a:t>
            </a:r>
          </a:p>
        </p:txBody>
      </p:sp>
      <p:sp>
        <p:nvSpPr>
          <p:cNvPr id="2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57600" y="6248400"/>
            <a:ext cx="1828800" cy="457200"/>
          </a:xfrm>
        </p:spPr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30" name="Rectangle 35"/>
          <p:cNvSpPr/>
          <p:nvPr/>
        </p:nvSpPr>
        <p:spPr bwMode="auto">
          <a:xfrm>
            <a:off x="228600" y="969240"/>
            <a:ext cx="4267200" cy="52050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-183272" y="4166898"/>
            <a:ext cx="9047872" cy="337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55625" lvl="1" indent="-22860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Performance of </a:t>
            </a:r>
            <a:r>
              <a:rPr lang="en-US" sz="2000" dirty="0"/>
              <a:t>single memory operations 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wr</a:t>
            </a:r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 err="1">
                <a:solidFill>
                  <a:schemeClr val="tx1"/>
                </a:solidFill>
              </a:rPr>
              <a:t>rd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555625" lvl="1" indent="-22860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Performance of </a:t>
            </a:r>
            <a:r>
              <a:rPr lang="en-US" sz="2000" dirty="0"/>
              <a:t>DRE operations</a:t>
            </a:r>
          </a:p>
          <a:p>
            <a:pPr marL="555625" lvl="1" indent="-22860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Performance of </a:t>
            </a:r>
            <a:r>
              <a:rPr lang="en-US" sz="2000" dirty="0"/>
              <a:t>DRE applications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2000" dirty="0" err="1">
                <a:solidFill>
                  <a:schemeClr val="tx1"/>
                </a:solidFill>
              </a:rPr>
              <a:t>SpMV</a:t>
            </a:r>
            <a:endParaRPr lang="en-US" sz="2000" dirty="0">
              <a:solidFill>
                <a:schemeClr val="tx1"/>
              </a:solidFill>
            </a:endParaRPr>
          </a:p>
          <a:p>
            <a:pPr marL="555625" lvl="1" indent="-228600">
              <a:spcBef>
                <a:spcPts val="0"/>
              </a:spcBef>
              <a:spcAft>
                <a:spcPts val="600"/>
              </a:spcAft>
            </a:pP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48528" y="1077154"/>
            <a:ext cx="2418472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Achievements</a:t>
            </a:r>
          </a:p>
        </p:txBody>
      </p:sp>
      <p:sp>
        <p:nvSpPr>
          <p:cNvPr id="88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514600" y="915397"/>
            <a:ext cx="6629400" cy="746358"/>
          </a:xfrm>
        </p:spPr>
        <p:txBody>
          <a:bodyPr wrap="square">
            <a:spAutoFit/>
          </a:bodyPr>
          <a:lstStyle/>
          <a:p>
            <a:pPr indent="-228600" eaLnBrk="1" hangingPunct="1">
              <a:spcBef>
                <a:spcPts val="300"/>
              </a:spcBef>
            </a:pPr>
            <a:r>
              <a:rPr lang="en-US" sz="2000" kern="1200" dirty="0">
                <a:solidFill>
                  <a:srgbClr val="0021A5"/>
                </a:solidFill>
              </a:rPr>
              <a:t>Perf. modelling of notional CMC architecture</a:t>
            </a:r>
          </a:p>
          <a:p>
            <a:pPr indent="-228600" eaLnBrk="1" hangingPunct="1">
              <a:spcBef>
                <a:spcPts val="300"/>
              </a:spcBef>
            </a:pPr>
            <a:r>
              <a:rPr lang="en-US" altLang="zh-CN" sz="2000" kern="1200" dirty="0">
                <a:solidFill>
                  <a:srgbClr val="0021A5"/>
                </a:solidFill>
              </a:rPr>
              <a:t>Case study: </a:t>
            </a:r>
            <a:r>
              <a:rPr lang="en-US" altLang="zh-CN" sz="2000" kern="1200" dirty="0">
                <a:solidFill>
                  <a:srgbClr val="FF4A00"/>
                </a:solidFill>
              </a:rPr>
              <a:t>Data Reordering/Rearrangement Engine</a:t>
            </a:r>
            <a:endParaRPr lang="en-US" sz="2000" kern="1200" dirty="0">
              <a:solidFill>
                <a:srgbClr val="FF4A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34940" y="2106997"/>
            <a:ext cx="28624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Placeholder 1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234940" y="2824590"/>
            <a:ext cx="28624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Placeholder 2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234940" y="3558591"/>
            <a:ext cx="28624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Placeholder 3</a:t>
            </a:r>
          </a:p>
        </p:txBody>
      </p:sp>
      <p:graphicFrame>
        <p:nvGraphicFramePr>
          <p:cNvPr id="1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046502"/>
              </p:ext>
            </p:extLst>
          </p:nvPr>
        </p:nvGraphicFramePr>
        <p:xfrm>
          <a:off x="396446" y="1735834"/>
          <a:ext cx="5731136" cy="4225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Visio" r:id="rId4" imgW="8815410" imgH="6499872" progId="Visio.Drawing.15">
                  <p:embed/>
                </p:oleObj>
              </mc:Choice>
              <mc:Fallback>
                <p:oleObj name="Visio" r:id="rId4" imgW="8815410" imgH="6499872" progId="Visio.Drawing.15">
                  <p:embed/>
                  <p:pic>
                    <p:nvPicPr>
                      <p:cNvPr id="16" name="Object 1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6446" y="1735834"/>
                        <a:ext cx="5731136" cy="4225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411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3" grpId="0" animBg="1"/>
      <p:bldP spid="10" grpId="0" uiExpand="1" build="p"/>
      <p:bldP spid="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24143</TotalTime>
  <Words>336</Words>
  <Application>Microsoft Office PowerPoint</Application>
  <PresentationFormat>On-screen Show (4:3)</PresentationFormat>
  <Paragraphs>60</Paragraphs>
  <Slides>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DejaVu Sans</vt:lpstr>
      <vt:lpstr>Arial</vt:lpstr>
      <vt:lpstr>Arial Narrow</vt:lpstr>
      <vt:lpstr>Cambria Math</vt:lpstr>
      <vt:lpstr>Garamond</vt:lpstr>
      <vt:lpstr>Wingdings</vt:lpstr>
      <vt:lpstr>Edge</vt:lpstr>
      <vt:lpstr>Visio</vt:lpstr>
      <vt:lpstr>P3: Custom Memory Cube (CMC)</vt:lpstr>
      <vt:lpstr>P3: Custom Memory Cube (CMC)</vt:lpstr>
      <vt:lpstr>P3: Custom Memory Cube (CMC)</vt:lpstr>
      <vt:lpstr>P3: Custom Memory Cube (CMC)</vt:lpstr>
    </vt:vector>
  </TitlesOfParts>
  <Company>University of Florida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CMW16 template</dc:title>
  <dc:creator>Dr. Alan D. George</dc:creator>
  <cp:lastModifiedBy>Zou,Yu</cp:lastModifiedBy>
  <cp:revision>1521</cp:revision>
  <dcterms:created xsi:type="dcterms:W3CDTF">2003-07-12T15:21:27Z</dcterms:created>
  <dcterms:modified xsi:type="dcterms:W3CDTF">2016-11-13T18:15:05Z</dcterms:modified>
</cp:coreProperties>
</file>