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4"/>
  </p:notesMasterIdLst>
  <p:handoutMasterIdLst>
    <p:handoutMasterId r:id="rId25"/>
  </p:handoutMasterIdLst>
  <p:sldIdLst>
    <p:sldId id="481" r:id="rId2"/>
    <p:sldId id="482" r:id="rId3"/>
    <p:sldId id="524" r:id="rId4"/>
    <p:sldId id="484" r:id="rId5"/>
    <p:sldId id="485" r:id="rId6"/>
    <p:sldId id="486" r:id="rId7"/>
    <p:sldId id="487" r:id="rId8"/>
    <p:sldId id="525" r:id="rId9"/>
    <p:sldId id="493" r:id="rId10"/>
    <p:sldId id="496" r:id="rId11"/>
    <p:sldId id="497" r:id="rId12"/>
    <p:sldId id="498" r:id="rId13"/>
    <p:sldId id="526" r:id="rId14"/>
    <p:sldId id="538" r:id="rId15"/>
    <p:sldId id="529" r:id="rId16"/>
    <p:sldId id="532" r:id="rId17"/>
    <p:sldId id="539" r:id="rId18"/>
    <p:sldId id="533" r:id="rId19"/>
    <p:sldId id="534" r:id="rId20"/>
    <p:sldId id="514" r:id="rId21"/>
    <p:sldId id="536" r:id="rId22"/>
    <p:sldId id="516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008080"/>
    <a:srgbClr val="009999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87205" autoAdjust="0"/>
  </p:normalViewPr>
  <p:slideViewPr>
    <p:cSldViewPr snapToGrid="0">
      <p:cViewPr varScale="1">
        <p:scale>
          <a:sx n="72" d="100"/>
          <a:sy n="72" d="100"/>
        </p:scale>
        <p:origin x="1406" y="6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6" d="100"/>
        <a:sy n="8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2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3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7771520"/>
        <c:axId val="208662528"/>
      </c:barChart>
      <c:catAx>
        <c:axId val="20777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62528"/>
        <c:crosses val="autoZero"/>
        <c:auto val="1"/>
        <c:lblAlgn val="ctr"/>
        <c:lblOffset val="100"/>
        <c:noMultiLvlLbl val="0"/>
      </c:catAx>
      <c:valAx>
        <c:axId val="20866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7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9397504"/>
        <c:axId val="282790912"/>
      </c:barChart>
      <c:catAx>
        <c:axId val="219397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790912"/>
        <c:crosses val="autoZero"/>
        <c:auto val="1"/>
        <c:lblAlgn val="ctr"/>
        <c:lblOffset val="100"/>
        <c:noMultiLvlLbl val="0"/>
      </c:catAx>
      <c:valAx>
        <c:axId val="28279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3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741440"/>
        <c:axId val="317433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31741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43360"/>
        <c:crosses val="autoZero"/>
        <c:auto val="1"/>
        <c:lblAlgn val="ctr"/>
        <c:lblOffset val="100"/>
        <c:noMultiLvlLbl val="0"/>
      </c:catAx>
      <c:valAx>
        <c:axId val="3174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4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857280"/>
        <c:axId val="318758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3185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75840"/>
        <c:crosses val="autoZero"/>
        <c:auto val="1"/>
        <c:lblAlgn val="ctr"/>
        <c:lblOffset val="100"/>
        <c:noMultiLvlLbl val="0"/>
      </c:catAx>
      <c:valAx>
        <c:axId val="3187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5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400"/>
              <a:t>Memory Read: M3 Average latency (ns)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'memory read'!$A$19</c:f>
              <c:strCache>
                <c:ptCount val="1"/>
                <c:pt idx="0">
                  <c:v>M3 Average latency (ns)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read'!$B$19:$U$19</c:f>
              <c:numCache>
                <c:formatCode>General</c:formatCode>
                <c:ptCount val="20"/>
                <c:pt idx="0">
                  <c:v>459.22799999999995</c:v>
                </c:pt>
                <c:pt idx="1">
                  <c:v>495.28499999999997</c:v>
                </c:pt>
                <c:pt idx="2">
                  <c:v>495.30999999999995</c:v>
                </c:pt>
                <c:pt idx="3">
                  <c:v>477.28499999999997</c:v>
                </c:pt>
                <c:pt idx="4">
                  <c:v>471.28440000000001</c:v>
                </c:pt>
                <c:pt idx="5">
                  <c:v>501.29699999999997</c:v>
                </c:pt>
                <c:pt idx="6">
                  <c:v>459.22371428571432</c:v>
                </c:pt>
                <c:pt idx="7">
                  <c:v>471.29999999999995</c:v>
                </c:pt>
                <c:pt idx="8">
                  <c:v>459.23666666666668</c:v>
                </c:pt>
                <c:pt idx="9">
                  <c:v>471.28800000000001</c:v>
                </c:pt>
                <c:pt idx="10">
                  <c:v>459.2285454545455</c:v>
                </c:pt>
                <c:pt idx="11">
                  <c:v>459.226</c:v>
                </c:pt>
                <c:pt idx="12">
                  <c:v>495.30138461538456</c:v>
                </c:pt>
                <c:pt idx="13">
                  <c:v>495.28499999999997</c:v>
                </c:pt>
                <c:pt idx="14">
                  <c:v>501.2944</c:v>
                </c:pt>
                <c:pt idx="15">
                  <c:v>459.22912500000007</c:v>
                </c:pt>
                <c:pt idx="16">
                  <c:v>477.30600000000004</c:v>
                </c:pt>
                <c:pt idx="17">
                  <c:v>471.28800000000001</c:v>
                </c:pt>
                <c:pt idx="18">
                  <c:v>471.29336842105261</c:v>
                </c:pt>
                <c:pt idx="19">
                  <c:v>459.23220000000003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1D-46BC-862B-C17C93022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906432"/>
        <c:axId val="31908608"/>
        <c:extLst/>
      </c:lineChart>
      <c:catAx>
        <c:axId val="31906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08608"/>
        <c:crosses val="autoZero"/>
        <c:auto val="1"/>
        <c:lblAlgn val="ctr"/>
        <c:lblOffset val="100"/>
        <c:noMultiLvlLbl val="0"/>
      </c:catAx>
      <c:valAx>
        <c:axId val="3190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M3 Average Latency (ns)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0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Average Latency (ns) vs. # of memory requests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8"/>
          <c:order val="18"/>
          <c:tx>
            <c:strRef>
              <c:f>'memory read'!$A$19</c:f>
              <c:strCache>
                <c:ptCount val="1"/>
                <c:pt idx="0">
                  <c:v>M3 Average latency (ns)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read'!$B$19:$U$19</c:f>
              <c:numCache>
                <c:formatCode>General</c:formatCode>
                <c:ptCount val="20"/>
                <c:pt idx="0">
                  <c:v>478.452</c:v>
                </c:pt>
                <c:pt idx="1">
                  <c:v>478.42499999999995</c:v>
                </c:pt>
                <c:pt idx="2">
                  <c:v>520.25599999999997</c:v>
                </c:pt>
                <c:pt idx="3">
                  <c:v>509.37</c:v>
                </c:pt>
                <c:pt idx="4">
                  <c:v>495.97559999999999</c:v>
                </c:pt>
                <c:pt idx="5">
                  <c:v>509.625</c:v>
                </c:pt>
                <c:pt idx="6">
                  <c:v>497.35542857142855</c:v>
                </c:pt>
                <c:pt idx="7">
                  <c:v>515.30099999999993</c:v>
                </c:pt>
                <c:pt idx="8">
                  <c:v>478.6393333333333</c:v>
                </c:pt>
                <c:pt idx="9">
                  <c:v>496.27679999999998</c:v>
                </c:pt>
                <c:pt idx="10">
                  <c:v>514.18090909090915</c:v>
                </c:pt>
                <c:pt idx="11">
                  <c:v>521.39449999999999</c:v>
                </c:pt>
                <c:pt idx="12">
                  <c:v>491.33492307692308</c:v>
                </c:pt>
                <c:pt idx="13">
                  <c:v>479.34428571428566</c:v>
                </c:pt>
                <c:pt idx="14">
                  <c:v>515.60040000000004</c:v>
                </c:pt>
                <c:pt idx="15">
                  <c:v>509.47462499999995</c:v>
                </c:pt>
                <c:pt idx="16">
                  <c:v>514.31929411764702</c:v>
                </c:pt>
                <c:pt idx="17">
                  <c:v>509.08199999999999</c:v>
                </c:pt>
                <c:pt idx="18">
                  <c:v>484.37463157894734</c:v>
                </c:pt>
                <c:pt idx="19">
                  <c:v>521.30279999999993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02-4F71-9D0C-6CFB00062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402432"/>
        <c:axId val="3241280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C02-4F71-9D0C-6CFB0006245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C02-4F71-9D0C-6CFB0006245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C02-4F71-9D0C-6CFB0006245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C02-4F71-9D0C-6CFB0006245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C02-4F71-9D0C-6CFB00062454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C02-4F71-9D0C-6CFB00062454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C02-4F71-9D0C-6CFB00062454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C02-4F71-9D0C-6CFB00062454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C02-4F71-9D0C-6CFB00062454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C02-4F71-9D0C-6CFB00062454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C02-4F71-9D0C-6CFB00062454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C02-4F71-9D0C-6CFB00062454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C02-4F71-9D0C-6CFB00062454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8C02-4F71-9D0C-6CFB00062454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8C02-4F71-9D0C-6CFB00062454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C02-4F71-9D0C-6CFB00062454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8C02-4F71-9D0C-6CFB00062454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8C02-4F71-9D0C-6CFB00062454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read'!$A$22</c15:sqref>
                        </c15:formulaRef>
                      </c:ext>
                    </c:extLst>
                    <c:strCache>
                      <c:ptCount val="1"/>
                      <c:pt idx="0">
                        <c:v>Sim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read'!$B$22:$U$22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88.82</c:v>
                      </c:pt>
                      <c:pt idx="1">
                        <c:v>89.07</c:v>
                      </c:pt>
                      <c:pt idx="2">
                        <c:v>88.98</c:v>
                      </c:pt>
                      <c:pt idx="3">
                        <c:v>89.07</c:v>
                      </c:pt>
                      <c:pt idx="4">
                        <c:v>89.02</c:v>
                      </c:pt>
                      <c:pt idx="5">
                        <c:v>89.07</c:v>
                      </c:pt>
                      <c:pt idx="6">
                        <c:v>89.04</c:v>
                      </c:pt>
                      <c:pt idx="7">
                        <c:v>89.02</c:v>
                      </c:pt>
                      <c:pt idx="8">
                        <c:v>89.04</c:v>
                      </c:pt>
                      <c:pt idx="9">
                        <c:v>89.03</c:v>
                      </c:pt>
                      <c:pt idx="10">
                        <c:v>89.05</c:v>
                      </c:pt>
                      <c:pt idx="11">
                        <c:v>89.04</c:v>
                      </c:pt>
                      <c:pt idx="12">
                        <c:v>89.05</c:v>
                      </c:pt>
                      <c:pt idx="13">
                        <c:v>89.04</c:v>
                      </c:pt>
                      <c:pt idx="14">
                        <c:v>89.04</c:v>
                      </c:pt>
                      <c:pt idx="15">
                        <c:v>89.04</c:v>
                      </c:pt>
                      <c:pt idx="16">
                        <c:v>89.04</c:v>
                      </c:pt>
                      <c:pt idx="17">
                        <c:v>89.04</c:v>
                      </c:pt>
                      <c:pt idx="18">
                        <c:v>89.04</c:v>
                      </c:pt>
                      <c:pt idx="19">
                        <c:v>89.04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C02-4F71-9D0C-6CFB00062454}"/>
                  </c:ext>
                </c:extLst>
              </c15:ser>
            </c15:filteredLineSeries>
          </c:ext>
        </c:extLst>
      </c:lineChart>
      <c:catAx>
        <c:axId val="32402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12800"/>
        <c:crosses val="autoZero"/>
        <c:auto val="1"/>
        <c:lblAlgn val="ctr"/>
        <c:lblOffset val="100"/>
        <c:noMultiLvlLbl val="0"/>
      </c:catAx>
      <c:valAx>
        <c:axId val="3241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/>
                  <a:t>average latency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0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Average Latency (ns) vs. # of memory requests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9"/>
          <c:order val="19"/>
          <c:tx>
            <c:strRef>
              <c:f>'memory read'!$A$22</c:f>
              <c:strCache>
                <c:ptCount val="1"/>
                <c:pt idx="0">
                  <c:v>Sim Average latency (ns)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read'!$B$22:$U$22</c:f>
              <c:numCache>
                <c:formatCode>General</c:formatCode>
                <c:ptCount val="20"/>
                <c:pt idx="0">
                  <c:v>88.82</c:v>
                </c:pt>
                <c:pt idx="1">
                  <c:v>89.07</c:v>
                </c:pt>
                <c:pt idx="2">
                  <c:v>88.98</c:v>
                </c:pt>
                <c:pt idx="3">
                  <c:v>89.07</c:v>
                </c:pt>
                <c:pt idx="4">
                  <c:v>89.02</c:v>
                </c:pt>
                <c:pt idx="5">
                  <c:v>89.07</c:v>
                </c:pt>
                <c:pt idx="6">
                  <c:v>89.04</c:v>
                </c:pt>
                <c:pt idx="7">
                  <c:v>89.02</c:v>
                </c:pt>
                <c:pt idx="8">
                  <c:v>89.04</c:v>
                </c:pt>
                <c:pt idx="9">
                  <c:v>89.03</c:v>
                </c:pt>
                <c:pt idx="10">
                  <c:v>89.05</c:v>
                </c:pt>
                <c:pt idx="11">
                  <c:v>89.04</c:v>
                </c:pt>
                <c:pt idx="12">
                  <c:v>89.05</c:v>
                </c:pt>
                <c:pt idx="13">
                  <c:v>89.04</c:v>
                </c:pt>
                <c:pt idx="14">
                  <c:v>89.04</c:v>
                </c:pt>
                <c:pt idx="15">
                  <c:v>89.04</c:v>
                </c:pt>
                <c:pt idx="16">
                  <c:v>89.04</c:v>
                </c:pt>
                <c:pt idx="17">
                  <c:v>89.04</c:v>
                </c:pt>
                <c:pt idx="18">
                  <c:v>89.04</c:v>
                </c:pt>
                <c:pt idx="19">
                  <c:v>89.04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3-F538-4CF9-97AD-DF1A8F221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212480"/>
        <c:axId val="3422694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538-4CF9-97AD-DF1A8F22160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538-4CF9-97AD-DF1A8F22160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538-4CF9-97AD-DF1A8F221605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538-4CF9-97AD-DF1A8F221605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538-4CF9-97AD-DF1A8F221605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538-4CF9-97AD-DF1A8F221605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538-4CF9-97AD-DF1A8F221605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538-4CF9-97AD-DF1A8F22160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538-4CF9-97AD-DF1A8F221605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F538-4CF9-97AD-DF1A8F221605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538-4CF9-97AD-DF1A8F221605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538-4CF9-97AD-DF1A8F221605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538-4CF9-97AD-DF1A8F221605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538-4CF9-97AD-DF1A8F221605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538-4CF9-97AD-DF1A8F221605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538-4CF9-97AD-DF1A8F221605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538-4CF9-97AD-DF1A8F221605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538-4CF9-97AD-DF1A8F221605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F538-4CF9-97AD-DF1A8F221605}"/>
                  </c:ext>
                </c:extLst>
              </c15:ser>
            </c15:filteredLineSeries>
          </c:ext>
        </c:extLst>
      </c:lineChart>
      <c:catAx>
        <c:axId val="34212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26944"/>
        <c:crosses val="autoZero"/>
        <c:auto val="1"/>
        <c:lblAlgn val="ctr"/>
        <c:lblOffset val="100"/>
        <c:noMultiLvlLbl val="0"/>
      </c:catAx>
      <c:valAx>
        <c:axId val="3422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/>
                  <a:t>average latency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1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Total Latency</a:t>
            </a:r>
            <a:r>
              <a:rPr lang="en-US" altLang="zh-CN" sz="1000" baseline="0"/>
              <a:t> (us) vs. # of memory requests</a:t>
            </a:r>
            <a:r>
              <a:rPr lang="en-US" altLang="zh-CN" sz="10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4"/>
          <c:order val="14"/>
          <c:tx>
            <c:strRef>
              <c:f>'memory read'!$A$15</c:f>
              <c:strCache>
                <c:ptCount val="1"/>
                <c:pt idx="0">
                  <c:v>M3 Total overlapping latency (us)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read'!$B$15:$U$15</c:f>
              <c:numCache>
                <c:formatCode>General</c:formatCode>
                <c:ptCount val="20"/>
                <c:pt idx="0">
                  <c:v>48.63</c:v>
                </c:pt>
                <c:pt idx="1">
                  <c:v>96.858000000000004</c:v>
                </c:pt>
                <c:pt idx="2">
                  <c:v>145.26599999999999</c:v>
                </c:pt>
                <c:pt idx="3">
                  <c:v>193.24199999999999</c:v>
                </c:pt>
                <c:pt idx="4">
                  <c:v>241.81800000000001</c:v>
                </c:pt>
                <c:pt idx="5">
                  <c:v>289.63200000000001</c:v>
                </c:pt>
                <c:pt idx="6">
                  <c:v>337.96800000000002</c:v>
                </c:pt>
                <c:pt idx="7">
                  <c:v>386.14800000000002</c:v>
                </c:pt>
                <c:pt idx="8">
                  <c:v>434.87400000000002</c:v>
                </c:pt>
                <c:pt idx="9">
                  <c:v>483.22800000000001</c:v>
                </c:pt>
                <c:pt idx="10">
                  <c:v>531.80399999999997</c:v>
                </c:pt>
                <c:pt idx="11">
                  <c:v>579.07799999999997</c:v>
                </c:pt>
                <c:pt idx="12">
                  <c:v>627.25800000000004</c:v>
                </c:pt>
                <c:pt idx="13">
                  <c:v>675.43799999999999</c:v>
                </c:pt>
                <c:pt idx="14">
                  <c:v>723.51</c:v>
                </c:pt>
                <c:pt idx="15">
                  <c:v>771.97799999999995</c:v>
                </c:pt>
                <c:pt idx="16">
                  <c:v>821.64599999999996</c:v>
                </c:pt>
                <c:pt idx="17">
                  <c:v>869.11800000000005</c:v>
                </c:pt>
                <c:pt idx="18">
                  <c:v>917.77800000000002</c:v>
                </c:pt>
                <c:pt idx="19">
                  <c:v>964.83600000000001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C3-4402-B0D6-C91AF889C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362688"/>
        <c:axId val="3537305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1C3-4402-B0D6-C91AF889C122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1C3-4402-B0D6-C91AF889C12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1C3-4402-B0D6-C91AF889C122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1C3-4402-B0D6-C91AF889C122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1C3-4402-B0D6-C91AF889C122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1C3-4402-B0D6-C91AF889C122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1C3-4402-B0D6-C91AF889C122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1C3-4402-B0D6-C91AF889C12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1C3-4402-B0D6-C91AF889C122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1C3-4402-B0D6-C91AF889C122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1C3-4402-B0D6-C91AF889C122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1C3-4402-B0D6-C91AF889C122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1C3-4402-B0D6-C91AF889C122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C3-4402-B0D6-C91AF889C122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1C3-4402-B0D6-C91AF889C122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1C3-4402-B0D6-C91AF889C122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1C3-4402-B0D6-C91AF889C122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1C3-4402-B0D6-C91AF889C122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read'!$A$24</c15:sqref>
                        </c15:formulaRef>
                      </c:ext>
                    </c:extLst>
                    <c:strCache>
                      <c:ptCount val="1"/>
                      <c:pt idx="0">
                        <c:v>Sim Total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read'!$B$24:$U$24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7.2783999999999995</c:v>
                      </c:pt>
                      <c:pt idx="1">
                        <c:v>14.494399999999999</c:v>
                      </c:pt>
                      <c:pt idx="2">
                        <c:v>21.6784</c:v>
                      </c:pt>
                      <c:pt idx="3">
                        <c:v>28.894400000000001</c:v>
                      </c:pt>
                      <c:pt idx="4">
                        <c:v>36.078400000000002</c:v>
                      </c:pt>
                      <c:pt idx="5">
                        <c:v>43.294400000000003</c:v>
                      </c:pt>
                      <c:pt idx="6">
                        <c:v>50.478400000000001</c:v>
                      </c:pt>
                      <c:pt idx="7">
                        <c:v>57.694400000000002</c:v>
                      </c:pt>
                      <c:pt idx="8">
                        <c:v>64.878399999999999</c:v>
                      </c:pt>
                      <c:pt idx="9">
                        <c:v>72.094399999999993</c:v>
                      </c:pt>
                      <c:pt idx="10">
                        <c:v>79.278399999999991</c:v>
                      </c:pt>
                      <c:pt idx="11">
                        <c:v>86.494399999999999</c:v>
                      </c:pt>
                      <c:pt idx="12">
                        <c:v>93.678399999999996</c:v>
                      </c:pt>
                      <c:pt idx="13">
                        <c:v>100</c:v>
                      </c:pt>
                      <c:pt idx="14">
                        <c:v>100</c:v>
                      </c:pt>
                      <c:pt idx="15">
                        <c:v>100</c:v>
                      </c:pt>
                      <c:pt idx="16">
                        <c:v>100</c:v>
                      </c:pt>
                      <c:pt idx="17">
                        <c:v>100</c:v>
                      </c:pt>
                      <c:pt idx="18">
                        <c:v>100</c:v>
                      </c:pt>
                      <c:pt idx="19">
                        <c:v>100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C3-4402-B0D6-C91AF889C122}"/>
                  </c:ext>
                </c:extLst>
              </c15:ser>
            </c15:filteredLineSeries>
          </c:ext>
        </c:extLst>
      </c:lineChart>
      <c:catAx>
        <c:axId val="35362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73056"/>
        <c:crosses val="autoZero"/>
        <c:auto val="1"/>
        <c:lblAlgn val="ctr"/>
        <c:lblOffset val="100"/>
        <c:noMultiLvlLbl val="0"/>
      </c:catAx>
      <c:valAx>
        <c:axId val="3537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6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Total Latency</a:t>
            </a:r>
            <a:r>
              <a:rPr lang="en-US" altLang="zh-CN" sz="1000" baseline="0"/>
              <a:t> (us) vs. # of memory requests</a:t>
            </a:r>
            <a:r>
              <a:rPr lang="en-US" altLang="zh-CN" sz="10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9"/>
          <c:order val="19"/>
          <c:tx>
            <c:strRef>
              <c:f>'memory read'!$A$24</c:f>
              <c:strCache>
                <c:ptCount val="1"/>
                <c:pt idx="0">
                  <c:v>Sim Total latency (us)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read'!$B$24:$U$24</c:f>
              <c:numCache>
                <c:formatCode>General</c:formatCode>
                <c:ptCount val="20"/>
                <c:pt idx="0">
                  <c:v>7.2783999999999995</c:v>
                </c:pt>
                <c:pt idx="1">
                  <c:v>14.494399999999999</c:v>
                </c:pt>
                <c:pt idx="2">
                  <c:v>21.6784</c:v>
                </c:pt>
                <c:pt idx="3">
                  <c:v>28.894400000000001</c:v>
                </c:pt>
                <c:pt idx="4">
                  <c:v>36.078400000000002</c:v>
                </c:pt>
                <c:pt idx="5">
                  <c:v>43.294400000000003</c:v>
                </c:pt>
                <c:pt idx="6">
                  <c:v>50.478400000000001</c:v>
                </c:pt>
                <c:pt idx="7">
                  <c:v>57.694400000000002</c:v>
                </c:pt>
                <c:pt idx="8">
                  <c:v>64.878399999999999</c:v>
                </c:pt>
                <c:pt idx="9">
                  <c:v>72.094399999999993</c:v>
                </c:pt>
                <c:pt idx="10">
                  <c:v>79.278399999999991</c:v>
                </c:pt>
                <c:pt idx="11">
                  <c:v>86.494399999999999</c:v>
                </c:pt>
                <c:pt idx="12">
                  <c:v>93.678399999999996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08A8-4EAC-936F-7D3BEB177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632640"/>
        <c:axId val="3563456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8A8-4EAC-936F-7D3BEB177A8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8A8-4EAC-936F-7D3BEB177A8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8A8-4EAC-936F-7D3BEB177A8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8A8-4EAC-936F-7D3BEB177A8A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8A8-4EAC-936F-7D3BEB177A8A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8A8-4EAC-936F-7D3BEB177A8A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8A8-4EAC-936F-7D3BEB177A8A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8A8-4EAC-936F-7D3BEB177A8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8A8-4EAC-936F-7D3BEB177A8A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08A8-4EAC-936F-7D3BEB177A8A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8A8-4EAC-936F-7D3BEB177A8A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08A8-4EAC-936F-7D3BEB177A8A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8A8-4EAC-936F-7D3BEB177A8A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8A8-4EAC-936F-7D3BEB177A8A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8A8-4EAC-936F-7D3BEB177A8A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8A8-4EAC-936F-7D3BEB177A8A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8A8-4EAC-936F-7D3BEB177A8A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08A8-4EAC-936F-7D3BEB177A8A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08A8-4EAC-936F-7D3BEB177A8A}"/>
                  </c:ext>
                </c:extLst>
              </c15:ser>
            </c15:filteredLineSeries>
          </c:ext>
        </c:extLst>
      </c:lineChart>
      <c:catAx>
        <c:axId val="35632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34560"/>
        <c:crosses val="autoZero"/>
        <c:auto val="1"/>
        <c:lblAlgn val="ctr"/>
        <c:lblOffset val="100"/>
        <c:noMultiLvlLbl val="0"/>
      </c:catAx>
      <c:valAx>
        <c:axId val="3563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3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258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74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990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938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331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37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46027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10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7085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998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686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759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7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Jeshalraj Thakaria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210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1: Average Latency, Blocking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63069"/>
              </p:ext>
            </p:extLst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20,000) </a:t>
            </a:r>
            <a:r>
              <a:rPr lang="en-US" sz="1600" dirty="0">
                <a:solidFill>
                  <a:srgbClr val="FF4A00"/>
                </a:solidFill>
              </a:rPr>
              <a:t>blocking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245158"/>
            <a:ext cx="221187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M3; Calculate average </a:t>
            </a:r>
            <a:r>
              <a:rPr lang="en-US" sz="1600" dirty="0">
                <a:solidFill>
                  <a:srgbClr val="0021A5"/>
                </a:solidFill>
              </a:rPr>
              <a:t>(e.g. 20,000 accesses) </a:t>
            </a:r>
            <a:r>
              <a:rPr lang="en-US" sz="1600" dirty="0"/>
              <a:t>latency 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9794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899101" y="3747076"/>
            <a:ext cx="1423716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4. Compare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0899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>
            <a:stCxn id="16" idx="3"/>
            <a:endCxn id="14" idx="1"/>
          </p:cNvCxnSpPr>
          <p:nvPr/>
        </p:nvCxnSpPr>
        <p:spPr>
          <a:xfrm>
            <a:off x="2678585" y="3847432"/>
            <a:ext cx="1220516" cy="68921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6" name="TextBox 13"/>
          <p:cNvSpPr txBox="1"/>
          <p:nvPr/>
        </p:nvSpPr>
        <p:spPr>
          <a:xfrm>
            <a:off x="479738" y="3431933"/>
            <a:ext cx="219884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Avg. latency reported in </a:t>
            </a:r>
            <a:r>
              <a:rPr lang="en-US" sz="1600" dirty="0" err="1">
                <a:solidFill>
                  <a:srgbClr val="0021A5"/>
                </a:solidFill>
              </a:rPr>
              <a:t>SystemC</a:t>
            </a:r>
            <a:r>
              <a:rPr lang="en-US" sz="1600" dirty="0">
                <a:solidFill>
                  <a:srgbClr val="0021A5"/>
                </a:solidFill>
              </a:rPr>
              <a:t> Simulator</a:t>
            </a:r>
          </a:p>
        </p:txBody>
      </p:sp>
      <p:cxnSp>
        <p:nvCxnSpPr>
          <p:cNvPr id="17" name="Straight Arrow Connector 10"/>
          <p:cNvCxnSpPr/>
          <p:nvPr/>
        </p:nvCxnSpPr>
        <p:spPr>
          <a:xfrm flipH="1" flipV="1">
            <a:off x="2678585" y="4057685"/>
            <a:ext cx="1808659" cy="6126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Arrow Connector 8"/>
          <p:cNvCxnSpPr/>
          <p:nvPr/>
        </p:nvCxnSpPr>
        <p:spPr>
          <a:xfrm flipH="1" flipV="1">
            <a:off x="5322817" y="3916353"/>
            <a:ext cx="962072" cy="387556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9867"/>
            <a:ext cx="760475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Avg. Latency measured on Merlin board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1010963"/>
            <a:ext cx="514654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04813" indent="-404813">
              <a:buFont typeface="Wingdings" panose="05000000000000000000" pitchFamily="2" charset="2"/>
              <a:buChar char="q"/>
            </a:pPr>
            <a:r>
              <a:rPr lang="en-US" sz="2200" dirty="0"/>
              <a:t>Results from SystemC Simulator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734665"/>
          </a:xfrm>
        </p:spPr>
        <p:txBody>
          <a:bodyPr/>
          <a:lstStyle/>
          <a:p>
            <a:pPr marL="1023938" indent="-1023938"/>
            <a:r>
              <a:rPr lang="en-US" sz="3000" dirty="0"/>
              <a:t>Exp. 1 Results: </a:t>
            </a:r>
            <a:r>
              <a:rPr lang="en-US" sz="3000" dirty="0" err="1"/>
              <a:t>SystemC</a:t>
            </a:r>
            <a:r>
              <a:rPr lang="en-US" sz="3000" dirty="0"/>
              <a:t> Simulator &amp; Merlin Board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4479" y="1475982"/>
            <a:ext cx="3861685" cy="1756389"/>
            <a:chOff x="584479" y="1475982"/>
            <a:chExt cx="3861685" cy="1756389"/>
          </a:xfrm>
        </p:grpSpPr>
        <p:pic>
          <p:nvPicPr>
            <p:cNvPr id="4126" name="Picture 1" descr="image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79" y="1475982"/>
              <a:ext cx="3861685" cy="1756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733530" y="2712880"/>
              <a:ext cx="2296944" cy="190919"/>
            </a:xfrm>
            <a:prstGeom prst="rect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446164" y="3979496"/>
            <a:ext cx="469783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latency: 460~500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Board clock frequency: 167MHz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latency: 76~83 board clock cycles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46164" y="1818121"/>
            <a:ext cx="469783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latency: 76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Simulator clock frequency: 625MHz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Avg</a:t>
            </a:r>
            <a:r>
              <a:rPr lang="en-US" dirty="0"/>
              <a:t> latency: 47.5 sim clock cycles</a:t>
            </a: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55009259-D5F0-4AB5-9B58-581AA2BF5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500336"/>
              </p:ext>
            </p:extLst>
          </p:nvPr>
        </p:nvGraphicFramePr>
        <p:xfrm>
          <a:off x="584479" y="3758250"/>
          <a:ext cx="3861685" cy="2317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2661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66880157"/>
              </p:ext>
            </p:extLst>
          </p:nvPr>
        </p:nvGraphicFramePr>
        <p:xfrm>
          <a:off x="176213" y="1295400"/>
          <a:ext cx="5340350" cy="439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5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295400"/>
                        <a:ext cx="5340350" cy="439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50389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6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6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Analysis of Results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</a:t>
            </a:r>
            <a:r>
              <a:rPr lang="en-US" sz="1400" baseline="-25000" dirty="0" err="1">
                <a:solidFill>
                  <a:srgbClr val="0021A5"/>
                </a:solidFill>
              </a:rPr>
              <a:t>pga</a:t>
            </a:r>
            <a:r>
              <a:rPr lang="en-US" sz="1400" dirty="0"/>
              <a:t> = 167MHz (</a:t>
            </a:r>
            <a:r>
              <a:rPr lang="en-US" sz="1400" dirty="0">
                <a:solidFill>
                  <a:srgbClr val="FF0000"/>
                </a:solidFill>
              </a:rPr>
              <a:t>6ns/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>
                <a:solidFill>
                  <a:srgbClr val="0021A5"/>
                </a:solidFill>
              </a:rPr>
              <a:t>hmc</a:t>
            </a:r>
            <a:r>
              <a:rPr lang="en-US" sz="1400" dirty="0"/>
              <a:t> = 333MHz (</a:t>
            </a:r>
            <a:r>
              <a:rPr lang="en-US" sz="1400" dirty="0">
                <a:solidFill>
                  <a:srgbClr val="FF0000"/>
                </a:solidFill>
              </a:rPr>
              <a:t>3ns/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>
                <a:solidFill>
                  <a:srgbClr val="0021A5"/>
                </a:solidFill>
              </a:rPr>
              <a:t>sim</a:t>
            </a:r>
            <a:r>
              <a:rPr lang="en-US" sz="1400" dirty="0"/>
              <a:t> = 625MHz (</a:t>
            </a:r>
            <a:r>
              <a:rPr lang="en-US" sz="1400" dirty="0">
                <a:solidFill>
                  <a:srgbClr val="FF0000"/>
                </a:solidFill>
              </a:rPr>
              <a:t>1.6ns/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0021A5"/>
                </a:solidFill>
              </a:rPr>
              <a:t>Clk</a:t>
            </a:r>
            <a:r>
              <a:rPr lang="en-US" sz="1400" b="1" dirty="0">
                <a:solidFill>
                  <a:srgbClr val="0021A5"/>
                </a:solidFill>
              </a:rPr>
              <a:t> </a:t>
            </a:r>
            <a:r>
              <a:rPr lang="en-US" sz="1400" b="1" dirty="0" err="1">
                <a:solidFill>
                  <a:srgbClr val="0021A5"/>
                </a:solidFill>
              </a:rPr>
              <a:t>freq</a:t>
            </a:r>
            <a:r>
              <a:rPr lang="en-US" sz="1400" b="1" dirty="0">
                <a:solidFill>
                  <a:srgbClr val="0021A5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36880" y="3980937"/>
                <a:ext cx="4610099" cy="98751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Assume delay between M3 &amp; M5 is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clk</a:t>
                </a:r>
                <a:r>
                  <a:rPr lang="en-US" sz="1600" baseline="-25000" dirty="0" err="1"/>
                  <a:t>fpga</a:t>
                </a:r>
                <a:endParaRPr lang="en-US" sz="16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Merlin board: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008080"/>
                    </a:solidFill>
                  </a:rPr>
                  <a:t> </a:t>
                </a:r>
                <a:r>
                  <a:rPr lang="en-US" sz="1400" dirty="0"/>
                  <a:t>(HMC clock cycles)</a:t>
                </a:r>
                <a:endParaRPr 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0" y="3980937"/>
                <a:ext cx="4610099" cy="987514"/>
              </a:xfrm>
              <a:prstGeom prst="rect">
                <a:avLst/>
              </a:prstGeom>
              <a:blipFill>
                <a:blip r:embed="rId8"/>
                <a:stretch>
                  <a:fillRect l="-528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42"/>
              <p:cNvSpPr txBox="1"/>
              <p:nvPr/>
            </p:nvSpPr>
            <p:spPr>
              <a:xfrm>
                <a:off x="4783242" y="4089225"/>
                <a:ext cx="4505326" cy="7201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HMC simulator:</a:t>
                </a:r>
              </a:p>
              <a:p>
                <a:pPr marL="349250"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76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en-US" sz="1400" dirty="0"/>
                  <a:t>(HMC clock cycles)</a:t>
                </a:r>
              </a:p>
            </p:txBody>
          </p:sp>
        </mc:Choice>
        <mc:Fallback xmlns="">
          <p:sp>
            <p:nvSpPr>
              <p:cNvPr id="24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42" y="4089225"/>
                <a:ext cx="4505326" cy="720197"/>
              </a:xfrm>
              <a:prstGeom prst="rect">
                <a:avLst/>
              </a:prstGeom>
              <a:blipFill>
                <a:blip r:embed="rId9"/>
                <a:stretch>
                  <a:fillRect l="-541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42"/>
              <p:cNvSpPr txBox="1"/>
              <p:nvPr/>
            </p:nvSpPr>
            <p:spPr>
              <a:xfrm>
                <a:off x="2278679" y="5041391"/>
                <a:ext cx="5469655" cy="4960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76 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=&gt; </a:t>
                </a:r>
                <a:r>
                  <a:rPr lang="en-US" sz="1600" dirty="0">
                    <a:solidFill>
                      <a:srgbClr val="FF4A00"/>
                    </a:solidFill>
                  </a:rPr>
                  <a:t>n = 59.6  fpga clock cycles</a:t>
                </a:r>
              </a:p>
            </p:txBody>
          </p:sp>
        </mc:Choice>
        <mc:Fallback xmlns="">
          <p:sp>
            <p:nvSpPr>
              <p:cNvPr id="27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79" y="5041391"/>
                <a:ext cx="5469655" cy="4960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946979" y="5100802"/>
            <a:ext cx="823901" cy="37818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3205" y="5029519"/>
            <a:ext cx="3429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004" y="5693984"/>
            <a:ext cx="854784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step: Using </a:t>
            </a:r>
            <a:r>
              <a:rPr lang="en-US" dirty="0">
                <a:solidFill>
                  <a:srgbClr val="0021A5"/>
                </a:solidFill>
              </a:rPr>
              <a:t>Synopsys VCS (RTL simulator)</a:t>
            </a:r>
            <a:r>
              <a:rPr lang="en-US" dirty="0"/>
              <a:t>, to validate n ~ 52.9 to 59.6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17785" y="2498653"/>
            <a:ext cx="1570423" cy="1850064"/>
          </a:xfrm>
          <a:prstGeom prst="straightConnector1">
            <a:avLst/>
          </a:prstGeom>
          <a:noFill/>
          <a:ln w="9525" cap="flat" cmpd="sng" algn="ctr">
            <a:solidFill>
              <a:srgbClr val="008080"/>
            </a:solidFill>
            <a:prstDash val="solid"/>
            <a:round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H="1" flipV="1">
            <a:off x="5710614" y="2498653"/>
            <a:ext cx="255846" cy="1850063"/>
          </a:xfrm>
          <a:prstGeom prst="straightConnector1">
            <a:avLst/>
          </a:prstGeom>
          <a:noFill/>
          <a:ln w="9525" cap="flat" cmpd="sng" algn="ctr">
            <a:solidFill>
              <a:srgbClr val="008080"/>
            </a:solidFill>
            <a:prstDash val="solid"/>
            <a:round/>
            <a:tailEnd type="arrow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228B1AB-6A99-44ED-8662-292CD4D87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796" y="6198932"/>
            <a:ext cx="5665422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/>
            <a:r>
              <a:rPr lang="en-US" sz="1100" b="1" dirty="0">
                <a:solidFill>
                  <a:srgbClr val="FF0000"/>
                </a:solidFill>
                <a:cs typeface="DejaVu Sans" charset="0"/>
              </a:rPr>
              <a:t>* </a:t>
            </a:r>
            <a:r>
              <a:rPr lang="en-US" sz="1100" b="1" dirty="0">
                <a:solidFill>
                  <a:srgbClr val="000000"/>
                </a:solidFill>
                <a:cs typeface="DejaVu Sans" charset="0"/>
              </a:rPr>
              <a:t>	</a:t>
            </a:r>
            <a:r>
              <a:rPr lang="en-US" sz="1100" dirty="0"/>
              <a:t>From previous slide, the average latency of the board is actually 460 to 500 ns,</a:t>
            </a:r>
            <a:br>
              <a:rPr lang="en-US" sz="1100" dirty="0"/>
            </a:br>
            <a:r>
              <a:rPr lang="en-US" sz="1100" dirty="0"/>
              <a:t>calculation is for 500 ns. </a:t>
            </a:r>
          </a:p>
          <a:p>
            <a:pPr marL="120650" indent="-120650">
              <a:spcBef>
                <a:spcPts val="600"/>
              </a:spcBef>
            </a:pPr>
            <a:r>
              <a:rPr lang="en-US" sz="1100" dirty="0">
                <a:solidFill>
                  <a:srgbClr val="FF0000"/>
                </a:solidFill>
              </a:rPr>
              <a:t>**</a:t>
            </a:r>
            <a:r>
              <a:rPr lang="en-US" sz="1100" dirty="0"/>
              <a:t> For average latency of 460, n = 52.9; thus, </a:t>
            </a:r>
            <a:r>
              <a:rPr lang="en-US" sz="1100" dirty="0">
                <a:solidFill>
                  <a:srgbClr val="FF0000"/>
                </a:solidFill>
              </a:rPr>
              <a:t>n is between 52.9 to 59.6</a:t>
            </a:r>
            <a:r>
              <a:rPr lang="en-US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1F3A8-3078-47BB-AD3B-3667295B5CDC}"/>
              </a:ext>
            </a:extLst>
          </p:cNvPr>
          <p:cNvSpPr txBox="1"/>
          <p:nvPr/>
        </p:nvSpPr>
        <p:spPr>
          <a:xfrm>
            <a:off x="5605651" y="5003769"/>
            <a:ext cx="36420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97C35-006B-4E84-8AB8-81FADB0C90E1}"/>
              </a:ext>
            </a:extLst>
          </p:cNvPr>
          <p:cNvSpPr txBox="1"/>
          <p:nvPr/>
        </p:nvSpPr>
        <p:spPr>
          <a:xfrm>
            <a:off x="1429686" y="4516085"/>
            <a:ext cx="27443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5656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  <p:bldP spid="27" grpId="0" animBg="1"/>
      <p:bldP spid="3" grpId="0" animBg="1"/>
      <p:bldP spid="5" grpId="0"/>
      <p:bldP spid="7" grpId="0"/>
      <p:bldP spid="33" grpId="0"/>
      <p:bldP spid="6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9363804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8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Using Synopsys VCS to Validate n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673580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3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fpga</a:t>
            </a:r>
            <a:r>
              <a:rPr lang="en-US" sz="1400" dirty="0"/>
              <a:t> = 167MHz (6ns/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hmc</a:t>
            </a:r>
            <a:r>
              <a:rPr lang="en-US" sz="1400" dirty="0"/>
              <a:t> = 333MHz (3ns/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sim</a:t>
            </a:r>
            <a:r>
              <a:rPr lang="en-US" sz="1400" dirty="0"/>
              <a:t> = 625MHz (1.6ns/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Clk</a:t>
            </a:r>
            <a:r>
              <a:rPr lang="en-US" sz="1400" dirty="0"/>
              <a:t> freq.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55571" y="3932097"/>
            <a:ext cx="8288936" cy="2385268"/>
          </a:xfrm>
          <a:prstGeom prst="rect">
            <a:avLst/>
          </a:prstGeom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1A5"/>
                </a:solidFill>
              </a:rPr>
              <a:t>Ongoing work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Determine accurate M3 – M4 delay: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Setting up </a:t>
            </a:r>
            <a:r>
              <a:rPr lang="en-US" sz="2000" dirty="0">
                <a:solidFill>
                  <a:srgbClr val="FF4A00"/>
                </a:solidFill>
              </a:rPr>
              <a:t>RTL simulation </a:t>
            </a:r>
            <a:r>
              <a:rPr lang="en-US" sz="2000" dirty="0"/>
              <a:t>of Merlin infrastructure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Working on getting Synopsys VCS license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M4 – M5 delay: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Contact Altera for information on </a:t>
            </a:r>
            <a:r>
              <a:rPr lang="en-US" sz="2000" dirty="0">
                <a:solidFill>
                  <a:srgbClr val="FF4A00"/>
                </a:solidFill>
              </a:rPr>
              <a:t>HMCC </a:t>
            </a:r>
            <a:r>
              <a:rPr lang="en-US" sz="2000" dirty="0"/>
              <a:t>module</a:t>
            </a:r>
            <a:endParaRPr lang="en-US" sz="2000" dirty="0">
              <a:solidFill>
                <a:srgbClr val="FF4A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350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2a: Average Latency, Pipelined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20,000) </a:t>
            </a:r>
            <a:r>
              <a:rPr lang="en-US" sz="1600" dirty="0">
                <a:solidFill>
                  <a:srgbClr val="FF4A00"/>
                </a:solidFill>
              </a:rPr>
              <a:t>pipelined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245158"/>
            <a:ext cx="221187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M3; Calculate average </a:t>
            </a:r>
            <a:r>
              <a:rPr lang="en-US" sz="1600" dirty="0">
                <a:solidFill>
                  <a:srgbClr val="0021A5"/>
                </a:solidFill>
              </a:rPr>
              <a:t>(e.g. 20,000 accesses) </a:t>
            </a:r>
            <a:r>
              <a:rPr lang="en-US" sz="1600" dirty="0"/>
              <a:t>latency 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9794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899101" y="3747076"/>
            <a:ext cx="1423716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4. Compare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0899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>
            <a:stCxn id="16" idx="3"/>
            <a:endCxn id="14" idx="1"/>
          </p:cNvCxnSpPr>
          <p:nvPr/>
        </p:nvCxnSpPr>
        <p:spPr>
          <a:xfrm>
            <a:off x="2678585" y="3847432"/>
            <a:ext cx="1220516" cy="68921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6" name="TextBox 13"/>
          <p:cNvSpPr txBox="1"/>
          <p:nvPr/>
        </p:nvSpPr>
        <p:spPr>
          <a:xfrm>
            <a:off x="479738" y="3431933"/>
            <a:ext cx="219884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Avg. latency reported in </a:t>
            </a:r>
            <a:r>
              <a:rPr lang="en-US" sz="1600" dirty="0" err="1">
                <a:solidFill>
                  <a:srgbClr val="0021A5"/>
                </a:solidFill>
              </a:rPr>
              <a:t>SystemC</a:t>
            </a:r>
            <a:r>
              <a:rPr lang="en-US" sz="1600" dirty="0">
                <a:solidFill>
                  <a:srgbClr val="0021A5"/>
                </a:solidFill>
              </a:rPr>
              <a:t> Simulator</a:t>
            </a:r>
          </a:p>
        </p:txBody>
      </p:sp>
      <p:cxnSp>
        <p:nvCxnSpPr>
          <p:cNvPr id="17" name="Straight Arrow Connector 10"/>
          <p:cNvCxnSpPr/>
          <p:nvPr/>
        </p:nvCxnSpPr>
        <p:spPr>
          <a:xfrm flipH="1" flipV="1">
            <a:off x="2678585" y="4057685"/>
            <a:ext cx="1808659" cy="6126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Arrow Connector 8"/>
          <p:cNvCxnSpPr/>
          <p:nvPr/>
        </p:nvCxnSpPr>
        <p:spPr>
          <a:xfrm flipH="1" flipV="1">
            <a:off x="5322817" y="3916353"/>
            <a:ext cx="962072" cy="387556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176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075681"/>
              </p:ext>
            </p:extLst>
          </p:nvPr>
        </p:nvGraphicFramePr>
        <p:xfrm>
          <a:off x="2900601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0601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512107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3493767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cxnSp>
        <p:nvCxnSpPr>
          <p:cNvPr id="25" name="Straight Arrow Connector 20"/>
          <p:cNvCxnSpPr>
            <a:cxnSpLocks/>
            <a:stCxn id="45" idx="4"/>
          </p:cNvCxnSpPr>
          <p:nvPr/>
        </p:nvCxnSpPr>
        <p:spPr>
          <a:xfrm flipH="1">
            <a:off x="5458208" y="4145849"/>
            <a:ext cx="199084" cy="37591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Straight Arrow Connector 15"/>
          <p:cNvCxnSpPr>
            <a:cxnSpLocks/>
            <a:stCxn id="45" idx="0"/>
          </p:cNvCxnSpPr>
          <p:nvPr/>
        </p:nvCxnSpPr>
        <p:spPr>
          <a:xfrm flipV="1">
            <a:off x="5657292" y="3244826"/>
            <a:ext cx="89964" cy="20224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2b: Total Latency, Pipelined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148317" y="4890911"/>
            <a:ext cx="204133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20,000) </a:t>
            </a:r>
            <a:r>
              <a:rPr lang="en-US" sz="1600" dirty="0"/>
              <a:t>pipelined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8"/>
          <p:cNvCxnSpPr>
            <a:stCxn id="19" idx="3"/>
          </p:cNvCxnSpPr>
          <p:nvPr/>
        </p:nvCxnSpPr>
        <p:spPr>
          <a:xfrm>
            <a:off x="3189649" y="5306410"/>
            <a:ext cx="221187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3" name="Straight Arrow Connector 8"/>
          <p:cNvCxnSpPr>
            <a:stCxn id="19" idx="3"/>
          </p:cNvCxnSpPr>
          <p:nvPr/>
        </p:nvCxnSpPr>
        <p:spPr>
          <a:xfrm flipV="1">
            <a:off x="3189649" y="3216436"/>
            <a:ext cx="1593249" cy="20899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-26891" y="1830731"/>
            <a:ext cx="3359766" cy="273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Recall (Slide 7)</a:t>
            </a:r>
          </a:p>
          <a:p>
            <a:pPr lvl="1"/>
            <a:r>
              <a:rPr lang="en-US" sz="1600" kern="0" dirty="0">
                <a:solidFill>
                  <a:schemeClr val="tx1"/>
                </a:solidFill>
              </a:rPr>
              <a:t>In overlapping access</a:t>
            </a:r>
          </a:p>
          <a:p>
            <a:pPr marL="669925" lvl="2" indent="0">
              <a:buFont typeface="Wingdings" pitchFamily="2" charset="2"/>
              <a:buNone/>
            </a:pPr>
            <a:r>
              <a:rPr lang="en-US" sz="1200" kern="0" dirty="0">
                <a:solidFill>
                  <a:srgbClr val="FF4A00"/>
                </a:solidFill>
              </a:rPr>
              <a:t>M1 = M2 = M3 = </a:t>
            </a: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(M4 = M5)</a:t>
            </a:r>
          </a:p>
          <a:p>
            <a:pPr lvl="1">
              <a:spcBef>
                <a:spcPts val="600"/>
              </a:spcBef>
            </a:pPr>
            <a:r>
              <a:rPr lang="en-US" sz="1600" kern="0" dirty="0">
                <a:solidFill>
                  <a:schemeClr val="tx1"/>
                </a:solidFill>
              </a:rPr>
              <a:t>For HMC</a:t>
            </a:r>
          </a:p>
          <a:p>
            <a:pPr lvl="2"/>
            <a:r>
              <a:rPr lang="en-US" sz="1200" kern="0" dirty="0">
                <a:solidFill>
                  <a:srgbClr val="FF4A00"/>
                </a:solidFill>
              </a:rPr>
              <a:t>M5 = </a:t>
            </a:r>
            <a:r>
              <a:rPr lang="en-US" sz="1200" kern="0" dirty="0">
                <a:solidFill>
                  <a:srgbClr val="0032AF"/>
                </a:solidFill>
              </a:rPr>
              <a:t>C (from simulator)</a:t>
            </a:r>
          </a:p>
          <a:p>
            <a:pPr lvl="1"/>
            <a:endParaRPr lang="en-US" sz="1600" kern="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7057" y="3380337"/>
            <a:ext cx="2563544" cy="1094134"/>
            <a:chOff x="4851401" y="3446453"/>
            <a:chExt cx="3321050" cy="1417442"/>
          </a:xfrm>
        </p:grpSpPr>
        <p:grpSp>
          <p:nvGrpSpPr>
            <p:cNvPr id="36" name="Group 35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41511" y="4184747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77100" y="4173735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L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90507" y="4524981"/>
              <a:ext cx="600076" cy="33891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T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74452" y="3447070"/>
            <a:ext cx="5365680" cy="698779"/>
            <a:chOff x="2974452" y="3447070"/>
            <a:chExt cx="5365680" cy="698779"/>
          </a:xfrm>
        </p:grpSpPr>
        <p:sp>
          <p:nvSpPr>
            <p:cNvPr id="45" name="Oval 44"/>
            <p:cNvSpPr/>
            <p:nvPr/>
          </p:nvSpPr>
          <p:spPr>
            <a:xfrm>
              <a:off x="2974452" y="3447070"/>
              <a:ext cx="5365680" cy="6987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7218" y="3547675"/>
              <a:ext cx="5237549" cy="58477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Measure T (total latency) at </a:t>
              </a:r>
              <a:r>
                <a:rPr lang="en-US" sz="1600" dirty="0">
                  <a:solidFill>
                    <a:srgbClr val="FF4A00"/>
                  </a:solidFill>
                </a:rPr>
                <a:t>M3 (</a:t>
              </a:r>
              <a:r>
                <a:rPr lang="en-US" sz="1600" dirty="0" err="1">
                  <a:solidFill>
                    <a:srgbClr val="FF4A00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FF4A00"/>
                  </a:solidFill>
                </a:rPr>
                <a:t>measure</a:t>
              </a:r>
              <a:r>
                <a:rPr lang="en-US" sz="1600" dirty="0">
                  <a:solidFill>
                    <a:srgbClr val="FF4A00"/>
                  </a:solidFill>
                </a:rPr>
                <a:t>) &amp; </a:t>
              </a:r>
              <a:r>
                <a:rPr lang="en-US" sz="1600" dirty="0">
                  <a:solidFill>
                    <a:srgbClr val="0021A5"/>
                  </a:solidFill>
                </a:rPr>
                <a:t>C (</a:t>
              </a:r>
              <a:r>
                <a:rPr lang="en-US" sz="1600" dirty="0" err="1">
                  <a:solidFill>
                    <a:srgbClr val="0021A5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0021A5"/>
                  </a:solidFill>
                </a:rPr>
                <a:t>sim</a:t>
              </a:r>
              <a:r>
                <a:rPr lang="en-US" sz="1600" dirty="0">
                  <a:solidFill>
                    <a:srgbClr val="0021A5"/>
                  </a:solidFill>
                </a:rPr>
                <a:t>)</a:t>
              </a:r>
              <a:r>
                <a:rPr lang="en-US" sz="1600" dirty="0"/>
                <a:t>, and compare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measure</a:t>
              </a:r>
              <a:r>
                <a:rPr lang="en-US" sz="1600" dirty="0"/>
                <a:t> and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sim</a:t>
              </a:r>
              <a:endParaRPr lang="en-US" sz="1600" baseline="-25000" dirty="0"/>
            </a:p>
          </p:txBody>
        </p:sp>
      </p:grpSp>
      <p:cxnSp>
        <p:nvCxnSpPr>
          <p:cNvPr id="31" name="Straight Arrow Connector 15"/>
          <p:cNvCxnSpPr>
            <a:cxnSpLocks/>
          </p:cNvCxnSpPr>
          <p:nvPr/>
        </p:nvCxnSpPr>
        <p:spPr>
          <a:xfrm flipV="1">
            <a:off x="2015262" y="3854248"/>
            <a:ext cx="1174387" cy="42747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07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2a Results – Average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908776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Merlin board</a:t>
            </a:r>
          </a:p>
          <a:p>
            <a:pPr marL="0" indent="0" algn="ctr">
              <a:buNone/>
            </a:pP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0" name="图表 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264669"/>
              </p:ext>
            </p:extLst>
          </p:nvPr>
        </p:nvGraphicFramePr>
        <p:xfrm>
          <a:off x="457200" y="1296539"/>
          <a:ext cx="4195187" cy="202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000438"/>
              </p:ext>
            </p:extLst>
          </p:nvPr>
        </p:nvGraphicFramePr>
        <p:xfrm>
          <a:off x="4716026" y="1296539"/>
          <a:ext cx="4195187" cy="202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912440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000" kern="0" dirty="0"/>
              <a:t>HMC simulation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3403343"/>
            <a:ext cx="8454013" cy="30623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1A5"/>
                </a:solidFill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 on Merlin board </a:t>
            </a:r>
            <a:r>
              <a:rPr lang="en-US" dirty="0">
                <a:solidFill>
                  <a:srgbClr val="0021A5"/>
                </a:solidFill>
              </a:rPr>
              <a:t>larger than </a:t>
            </a:r>
            <a:r>
              <a:rPr lang="en-US" dirty="0"/>
              <a:t>from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 on Merlin board is </a:t>
            </a:r>
            <a:r>
              <a:rPr lang="en-US" dirty="0">
                <a:solidFill>
                  <a:srgbClr val="0021A5"/>
                </a:solidFill>
              </a:rPr>
              <a:t>nondeterministic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Merlin board result is not consistent with expected result (from simulator)</a:t>
            </a:r>
          </a:p>
          <a:p>
            <a:pPr>
              <a:spcBef>
                <a:spcPts val="600"/>
              </a:spcBef>
            </a:pPr>
            <a:r>
              <a:rPr lang="en-US" sz="1900" b="1" dirty="0">
                <a:solidFill>
                  <a:srgbClr val="0021A5"/>
                </a:solidFill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Small FIFO size in HT infrastructure limits pipelined memory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M3 includes extra HT infrastructure logic, delay of which is nondeterministic</a:t>
            </a:r>
          </a:p>
          <a:p>
            <a:pPr>
              <a:spcBef>
                <a:spcPts val="600"/>
              </a:spcBef>
            </a:pPr>
            <a:r>
              <a:rPr lang="en-US" sz="1900" b="1" dirty="0">
                <a:solidFill>
                  <a:srgbClr val="0021A5"/>
                </a:solidFill>
              </a:rPr>
              <a:t>Current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Increase FIFO size of Merlin infrastructure to fully utilize HMC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5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2b Results – Total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908776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Merlin board</a:t>
            </a:r>
          </a:p>
          <a:p>
            <a:pPr marL="0" indent="0" algn="ctr">
              <a:buNone/>
            </a:pP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912440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000" kern="0" dirty="0"/>
              <a:t>HMC simulation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822" y="3403343"/>
            <a:ext cx="8686800" cy="298543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1A5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of measured result is consistent with that of simulator, up to 15,000 requests (simulator is limited to max number of 15,000 requests)</a:t>
            </a:r>
          </a:p>
          <a:p>
            <a:pPr>
              <a:spcBef>
                <a:spcPts val="300"/>
              </a:spcBef>
            </a:pPr>
            <a:r>
              <a:rPr lang="en-US" sz="1900" b="1" dirty="0">
                <a:solidFill>
                  <a:srgbClr val="0021A5"/>
                </a:solidFill>
              </a:rPr>
              <a:t>Analysis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Exp. 2b does not prove the actual numbers (for total latency) are accurate; but does show consistent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 numbers to be validated after increasing FIFO size of Merlin infrastructure</a:t>
            </a:r>
          </a:p>
          <a:p>
            <a:pPr>
              <a:spcBef>
                <a:spcPts val="300"/>
              </a:spcBef>
            </a:pPr>
            <a:r>
              <a:rPr lang="en-US" sz="1900" b="1" dirty="0">
                <a:solidFill>
                  <a:srgbClr val="0021A5"/>
                </a:solidFill>
              </a:rPr>
              <a:t>Current</a:t>
            </a:r>
            <a:r>
              <a:rPr lang="en-US" dirty="0"/>
              <a:t> </a:t>
            </a:r>
            <a:r>
              <a:rPr lang="en-US" sz="1900" b="1" dirty="0">
                <a:solidFill>
                  <a:srgbClr val="0021A5"/>
                </a:solidFill>
              </a:rPr>
              <a:t>work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Increase FIFO size of Merlin infrastructure to fully utilize HMC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图表 10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19583"/>
              </p:ext>
            </p:extLst>
          </p:nvPr>
        </p:nvGraphicFramePr>
        <p:xfrm>
          <a:off x="457200" y="1298893"/>
          <a:ext cx="4195185" cy="202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11722"/>
              </p:ext>
            </p:extLst>
          </p:nvPr>
        </p:nvGraphicFramePr>
        <p:xfrm>
          <a:off x="4684206" y="1296539"/>
          <a:ext cx="4195185" cy="202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2795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57222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 </a:t>
            </a:r>
            <a:r>
              <a:rPr lang="en-US" sz="1800" dirty="0">
                <a:ea typeface="+mn-ea"/>
              </a:rPr>
              <a:t>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9762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2" y="926432"/>
            <a:ext cx="8534400" cy="4911725"/>
          </a:xfrm>
        </p:spPr>
        <p:txBody>
          <a:bodyPr/>
          <a:lstStyle/>
          <a:p>
            <a:r>
              <a:rPr lang="en-US" dirty="0"/>
              <a:t>Sorting an array of numbers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Array length (Maximum 1024)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Array is initialized with random uniformly distributed integers </a:t>
            </a:r>
            <a:br>
              <a:rPr lang="en-US" dirty="0"/>
            </a:br>
            <a:r>
              <a:rPr lang="en-US" dirty="0"/>
              <a:t>between 0-256</a:t>
            </a:r>
          </a:p>
          <a:p>
            <a:pPr lvl="2"/>
            <a:r>
              <a:rPr lang="en-US" dirty="0"/>
              <a:t>Numbers are distributed to the buckets</a:t>
            </a:r>
          </a:p>
          <a:p>
            <a:pPr lvl="2"/>
            <a:r>
              <a:rPr lang="en-US" dirty="0"/>
              <a:t>Each bucket is sorted individually</a:t>
            </a:r>
          </a:p>
          <a:p>
            <a:pPr lvl="2"/>
            <a:r>
              <a:rPr lang="en-US" dirty="0"/>
              <a:t>Sorted buckets are concatenated to obtain the sorted array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Sorted array is reported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sz="1800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11245" y="644237"/>
            <a:ext cx="7267575" cy="5392882"/>
            <a:chOff x="10311245" y="644237"/>
            <a:chExt cx="7267575" cy="53928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2" b="5476"/>
            <a:stretch/>
          </p:blipFill>
          <p:spPr>
            <a:xfrm>
              <a:off x="10311245" y="644237"/>
              <a:ext cx="7267575" cy="53928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311245" y="1219200"/>
              <a:ext cx="6792191" cy="195002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311245" y="3865418"/>
              <a:ext cx="6792191" cy="182879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2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2.96296E-6 L -0.93628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60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/>
              <a:t>Platform development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Continue validation </a:t>
            </a:r>
            <a:r>
              <a:rPr lang="en-US" sz="2200" dirty="0"/>
              <a:t>of CMC platform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Continue development &amp; instrumentation </a:t>
            </a:r>
            <a:r>
              <a:rPr lang="en-US" sz="2200" dirty="0"/>
              <a:t>of CMC platform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Develop library for customization </a:t>
            </a:r>
            <a:r>
              <a:rPr lang="en-US" sz="2200" dirty="0"/>
              <a:t>of notional CMC </a:t>
            </a:r>
            <a:r>
              <a:rPr lang="en-US" sz="2400" dirty="0"/>
              <a:t>architecture under study</a:t>
            </a:r>
          </a:p>
          <a:p>
            <a:pPr marL="738188" lvl="1" indent="-2762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Create user-friendly CMC API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/>
              <a:t>Case studies to explore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Explore CMC apps using HT; </a:t>
            </a:r>
            <a:r>
              <a:rPr lang="en-US" sz="2200" dirty="0"/>
              <a:t>apps, includes:</a:t>
            </a:r>
          </a:p>
          <a:p>
            <a:pPr marL="738188" lvl="1" indent="-2762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411163" indent="-2762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Notional CMC architectures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/>
              <a:t>Lessons</a:t>
            </a:r>
            <a:r>
              <a:rPr lang="en-US" b="1" dirty="0"/>
              <a:t> </a:t>
            </a:r>
            <a:r>
              <a:rPr lang="en-US" sz="2600" b="1" dirty="0"/>
              <a:t>learned</a:t>
            </a:r>
            <a:r>
              <a:rPr lang="en-US" b="1" dirty="0"/>
              <a:t>, </a:t>
            </a:r>
            <a:r>
              <a:rPr lang="en-US" sz="2600" b="1" dirty="0"/>
              <a:t>including</a:t>
            </a:r>
            <a:r>
              <a:rPr lang="en-US" b="1" dirty="0"/>
              <a:t>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tx1"/>
                </a:solidFill>
              </a:rPr>
              <a:t>Characteristics of </a:t>
            </a:r>
            <a:r>
              <a:rPr lang="en-US" sz="2200" dirty="0">
                <a:solidFill>
                  <a:srgbClr val="0021A5"/>
                </a:solidFill>
              </a:rPr>
              <a:t>CMC-amenable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How to re-factor algorithms </a:t>
            </a:r>
            <a:r>
              <a:rPr lang="en-US" sz="2200" dirty="0">
                <a:solidFill>
                  <a:schemeClr val="tx1"/>
                </a:solidFill>
              </a:rPr>
              <a:t>to become CMC-amenable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113307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9105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389921" y="872716"/>
            <a:ext cx="4665932" cy="30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3399"/>
                </a:solidFill>
              </a:rPr>
              <a:t>CMC platform on Merlin board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and M5.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not instrumented currently; if necessary, will seek help from Convey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71473"/>
              </p:ext>
            </p:extLst>
          </p:nvPr>
        </p:nvGraphicFramePr>
        <p:xfrm>
          <a:off x="694943" y="1215123"/>
          <a:ext cx="8055229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Visio" r:id="rId4" imgW="9110139" imgH="3448609" progId="Visio.Drawing.15">
                  <p:embed/>
                </p:oleObj>
              </mc:Choice>
              <mc:Fallback>
                <p:oleObj name="Visio" r:id="rId4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943" y="1215123"/>
                        <a:ext cx="8055229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9630" y="4379054"/>
            <a:ext cx="1744306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070078"/>
              </p:ext>
            </p:extLst>
          </p:nvPr>
        </p:nvGraphicFramePr>
        <p:xfrm>
          <a:off x="1520572" y="1103886"/>
          <a:ext cx="6283053" cy="4855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Visio" r:id="rId4" imgW="9305663" imgH="7189876" progId="Visio.Drawing.15">
                  <p:embed/>
                </p:oleObj>
              </mc:Choice>
              <mc:Fallback>
                <p:oleObj name="Visio" r:id="rId4" imgW="9305663" imgH="71898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572" y="1103886"/>
                        <a:ext cx="6283053" cy="4855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625316" y="2798188"/>
            <a:ext cx="3007369" cy="2293697"/>
            <a:chOff x="5625316" y="3006734"/>
            <a:chExt cx="3007369" cy="2293697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3006734"/>
              <a:ext cx="0" cy="99030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625316" y="4674949"/>
              <a:ext cx="629908" cy="3746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CMC*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18995" y="4841083"/>
            <a:ext cx="265652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Observation:</a:t>
            </a:r>
          </a:p>
          <a:p>
            <a:pPr marL="339725" indent="-228600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rgbClr val="0021A5"/>
                </a:solidFill>
              </a:rPr>
              <a:t>“Pipelining” effect of overlapping memory access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50721" y="6275132"/>
            <a:ext cx="5665422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100" dirty="0"/>
              <a:t>Nair, R., et al. "Active Memory Cube: A processing-in-memory architecture for </a:t>
            </a:r>
            <a:r>
              <a:rPr lang="en-US" sz="1100" dirty="0" err="1"/>
              <a:t>exascale</a:t>
            </a:r>
            <a:r>
              <a:rPr lang="en-US" sz="1100" dirty="0"/>
              <a:t> systems.“ IBM Journal of Res.</a:t>
            </a:r>
            <a:br>
              <a:rPr lang="en-US" sz="1100" dirty="0"/>
            </a:br>
            <a:r>
              <a:rPr lang="en-US" sz="1100" dirty="0"/>
              <a:t>&amp; Development 59.2/3 (2015): 17-1.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Observation: Overlapping Memory Access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3694" y="1077154"/>
            <a:ext cx="3844611" cy="13812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21A5"/>
                </a:solidFill>
              </a:rPr>
              <a:t>For overlapping read/write ops:</a:t>
            </a:r>
          </a:p>
          <a:p>
            <a:pPr marL="288925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1A5"/>
                </a:solidFill>
              </a:rPr>
              <a:t> Measurements at </a:t>
            </a:r>
            <a:r>
              <a:rPr lang="en-US" sz="1800" dirty="0">
                <a:solidFill>
                  <a:srgbClr val="FF0000"/>
                </a:solidFill>
              </a:rPr>
              <a:t>M1, M2, M3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1800" dirty="0"/>
              <a:t>have</a:t>
            </a:r>
            <a:r>
              <a:rPr lang="en-US" sz="1800" dirty="0">
                <a:solidFill>
                  <a:srgbClr val="0021A5"/>
                </a:solidFill>
              </a:rPr>
              <a:t> </a:t>
            </a:r>
            <a:br>
              <a:rPr lang="en-US" sz="1800" dirty="0">
                <a:solidFill>
                  <a:srgbClr val="0021A5"/>
                </a:solidFill>
              </a:rPr>
            </a:br>
            <a:r>
              <a:rPr lang="en-US" sz="1800" dirty="0">
                <a:solidFill>
                  <a:srgbClr val="0021A5"/>
                </a:solidFill>
              </a:rPr>
              <a:t>     no significant </a:t>
            </a:r>
            <a:r>
              <a:rPr lang="en-US" sz="1600" dirty="0">
                <a:solidFill>
                  <a:srgbClr val="0021A5"/>
                </a:solidFill>
              </a:rPr>
              <a:t>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/>
          </p:nvPr>
        </p:nvGraphicFramePr>
        <p:xfrm>
          <a:off x="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/>
          </p:nvPr>
        </p:nvGraphicFramePr>
        <p:xfrm>
          <a:off x="457200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87320"/>
              </p:ext>
            </p:extLst>
          </p:nvPr>
        </p:nvGraphicFramePr>
        <p:xfrm>
          <a:off x="4511040" y="1077154"/>
          <a:ext cx="4400202" cy="166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Visio" r:id="rId6" imgW="9110139" imgH="3448609" progId="Visio.Drawing.15">
                  <p:embed/>
                </p:oleObj>
              </mc:Choice>
              <mc:Fallback>
                <p:oleObj name="Visio" r:id="rId6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1040" y="1077154"/>
                        <a:ext cx="4400202" cy="1665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0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072051" y="915576"/>
            <a:ext cx="6966169" cy="821784"/>
          </a:xfrm>
        </p:spPr>
        <p:txBody>
          <a:bodyPr/>
          <a:lstStyle/>
          <a:p>
            <a:r>
              <a:rPr lang="en-US" sz="2000" dirty="0">
                <a:solidFill>
                  <a:srgbClr val="0021A5"/>
                </a:solidFill>
              </a:rPr>
              <a:t>Observation: </a:t>
            </a:r>
            <a:r>
              <a:rPr lang="en-US" sz="2000" dirty="0">
                <a:solidFill>
                  <a:srgbClr val="FF0000"/>
                </a:solidFill>
              </a:rPr>
              <a:t>M1, M2, M3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000" dirty="0"/>
              <a:t> again have </a:t>
            </a:r>
            <a:br>
              <a:rPr lang="en-US" sz="2000" dirty="0"/>
            </a:br>
            <a:r>
              <a:rPr lang="en-US" sz="20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/>
          </p:nvPr>
        </p:nvGraphicFramePr>
        <p:xfrm>
          <a:off x="194165" y="1683860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/>
          </p:nvPr>
        </p:nvGraphicFramePr>
        <p:xfrm>
          <a:off x="4593365" y="1681427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8115" y="4677043"/>
            <a:ext cx="7413828" cy="14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chemeClr val="tx1"/>
                </a:solidFill>
              </a:rPr>
              <a:t>Thus, 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we will use measurements at </a:t>
            </a:r>
            <a:r>
              <a:rPr lang="en-US" sz="2000" kern="0" dirty="0"/>
              <a:t>M3 in this presentation</a:t>
            </a:r>
            <a:r>
              <a:rPr lang="en-US" sz="2000" kern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8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 </a:t>
            </a:r>
            <a:r>
              <a:rPr lang="en-US" sz="1800" dirty="0"/>
              <a:t>from Micron</a:t>
            </a:r>
            <a:endParaRPr lang="en-US" sz="1800" dirty="0">
              <a:solidFill>
                <a:schemeClr val="tx1"/>
              </a:solidFill>
              <a:ea typeface="+mn-ea"/>
            </a:endParaRP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 – blocking memory access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 – pipelined memory access</a:t>
            </a:r>
            <a:endParaRPr lang="en-US" sz="1400" dirty="0">
              <a:solidFill>
                <a:srgbClr val="0021A5"/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786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kern="0" dirty="0">
                <a:ea typeface="+mn-ea"/>
              </a:rPr>
              <a:t>Validation of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2733"/>
            <a:ext cx="8229600" cy="19749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  <a:endParaRPr lang="en-US" dirty="0">
              <a:solidFill>
                <a:srgbClr val="FF4A00"/>
              </a:solidFill>
              <a:latin typeface="+mn-lt"/>
              <a:cs typeface="+mn-cs"/>
            </a:endParaRP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Blocking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801687" lvl="2" eaLnBrk="0" hangingPunct="0">
              <a:spcBef>
                <a:spcPts val="200"/>
              </a:spcBef>
              <a:buClr>
                <a:srgbClr val="0021A5"/>
              </a:buClr>
              <a:buSzPct val="100000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Pipelined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35037"/>
              </p:ext>
            </p:extLst>
          </p:nvPr>
        </p:nvGraphicFramePr>
        <p:xfrm>
          <a:off x="591635" y="1967796"/>
          <a:ext cx="4369699" cy="156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" name="Visio" r:id="rId3" imgW="14336292" imgH="4757217" progId="Visio.Drawing.15">
                  <p:embed/>
                </p:oleObj>
              </mc:Choice>
              <mc:Fallback>
                <p:oleObj name="Visio" r:id="rId3" imgW="14336292" imgH="4757217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635" y="1967796"/>
                        <a:ext cx="4369699" cy="156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02325"/>
              </p:ext>
            </p:extLst>
          </p:nvPr>
        </p:nvGraphicFramePr>
        <p:xfrm>
          <a:off x="3308571" y="2094752"/>
          <a:ext cx="3606978" cy="15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" name="Visio" r:id="rId5" imgW="11635454" imgH="4373880" progId="Visio.Drawing.15">
                  <p:embed/>
                </p:oleObj>
              </mc:Choice>
              <mc:Fallback>
                <p:oleObj name="Visio" r:id="rId5" imgW="11635454" imgH="4373880" progId="Visio.Drawing.15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8571" y="2094752"/>
                        <a:ext cx="3606978" cy="15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457200" y="1367410"/>
            <a:ext cx="8720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</a:t>
            </a:r>
            <a:endParaRPr lang="en-US" sz="1700" dirty="0"/>
          </a:p>
          <a:p>
            <a:r>
              <a:rPr lang="en-US" dirty="0"/>
              <a:t>Compare </a:t>
            </a:r>
            <a:r>
              <a:rPr lang="en-US" dirty="0">
                <a:solidFill>
                  <a:srgbClr val="3851AE"/>
                </a:solidFill>
              </a:rPr>
              <a:t>Merlin board </a:t>
            </a:r>
            <a:r>
              <a:rPr lang="en-US" dirty="0">
                <a:solidFill>
                  <a:srgbClr val="FF4A00"/>
                </a:solidFill>
              </a:rPr>
              <a:t>measurement</a:t>
            </a:r>
            <a:r>
              <a:rPr lang="en-US" dirty="0"/>
              <a:t> vs. </a:t>
            </a:r>
            <a:r>
              <a:rPr lang="en-US" dirty="0">
                <a:solidFill>
                  <a:srgbClr val="3851AE"/>
                </a:solidFill>
              </a:rPr>
              <a:t>Micron</a:t>
            </a:r>
            <a:r>
              <a:rPr lang="en-US" dirty="0"/>
              <a:t> </a:t>
            </a:r>
            <a:r>
              <a:rPr lang="en-US" dirty="0">
                <a:solidFill>
                  <a:srgbClr val="3851AE"/>
                </a:solidFill>
              </a:rPr>
              <a:t>HMC SystemC </a:t>
            </a:r>
            <a:r>
              <a:rPr lang="en-US" dirty="0">
                <a:solidFill>
                  <a:srgbClr val="FF4A00"/>
                </a:solidFill>
              </a:rPr>
              <a:t>simulator results</a:t>
            </a:r>
          </a:p>
        </p:txBody>
      </p:sp>
      <p:sp>
        <p:nvSpPr>
          <p:cNvPr id="19" name="TextBox 32"/>
          <p:cNvSpPr txBox="1"/>
          <p:nvPr/>
        </p:nvSpPr>
        <p:spPr>
          <a:xfrm>
            <a:off x="4204465" y="2338322"/>
            <a:ext cx="4680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vs.</a:t>
            </a:r>
            <a:endParaRPr lang="en-US" sz="1700" dirty="0">
              <a:solidFill>
                <a:srgbClr val="FF4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3589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16820</TotalTime>
  <Words>1608</Words>
  <Application>Microsoft Office PowerPoint</Application>
  <PresentationFormat>全屏显示(4:3)</PresentationFormat>
  <Paragraphs>305</Paragraphs>
  <Slides>22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Performance Measurement on Merlin Board</vt:lpstr>
      <vt:lpstr>Mapping Notional CMC onto Merlin Board</vt:lpstr>
      <vt:lpstr>Observation: Overlapping Memory Access</vt:lpstr>
      <vt:lpstr>Overlapping Memory Access: DRE ops </vt:lpstr>
      <vt:lpstr>Outline</vt:lpstr>
      <vt:lpstr>Validation Experiments</vt:lpstr>
      <vt:lpstr>Exp. 1: Average Latency, Blocking Access</vt:lpstr>
      <vt:lpstr>Exp. 1 Results: SystemC Simulator &amp; Merlin Board</vt:lpstr>
      <vt:lpstr>Exp. 1: Analysis of Results</vt:lpstr>
      <vt:lpstr>Exp. 1: Using Synopsys VCS to Validate n</vt:lpstr>
      <vt:lpstr>Exp. 2a: Average Latency, Pipelined Access</vt:lpstr>
      <vt:lpstr>Exp. 2b: Total Latency, Pipelined Access</vt:lpstr>
      <vt:lpstr>Exp. 2a Results – Average Latency</vt:lpstr>
      <vt:lpstr>Exp. 2b Results – Total Latency</vt:lpstr>
      <vt:lpstr>Outline</vt:lpstr>
      <vt:lpstr>Bloom Filter HT Demos</vt:lpstr>
      <vt:lpstr>Bloom Filter HT Demos</vt:lpstr>
      <vt:lpstr>Bucket Sort HT Demos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3499</cp:revision>
  <dcterms:created xsi:type="dcterms:W3CDTF">2003-07-12T15:21:27Z</dcterms:created>
  <dcterms:modified xsi:type="dcterms:W3CDTF">2017-06-12T13:45:02Z</dcterms:modified>
</cp:coreProperties>
</file>