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colors2.xml" ContentType="application/vnd.ms-office.chartcolorstyle+xml"/>
  <Override PartName="/ppt/charts/style3.xml" ContentType="application/vnd.ms-office.chartstyle+xml"/>
  <Override PartName="/ppt/charts/colors3.xml" ContentType="application/vnd.ms-office.chartcolorstyle+xml"/>
  <Override PartName="/ppt/charts/style4.xml" ContentType="application/vnd.ms-office.chartstyle+xml"/>
  <Override PartName="/ppt/charts/colors4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24"/>
  </p:notesMasterIdLst>
  <p:handoutMasterIdLst>
    <p:handoutMasterId r:id="rId25"/>
  </p:handoutMasterIdLst>
  <p:sldIdLst>
    <p:sldId id="386" r:id="rId2"/>
    <p:sldId id="435" r:id="rId3"/>
    <p:sldId id="440" r:id="rId4"/>
    <p:sldId id="388" r:id="rId5"/>
    <p:sldId id="389" r:id="rId6"/>
    <p:sldId id="409" r:id="rId7"/>
    <p:sldId id="405" r:id="rId8"/>
    <p:sldId id="410" r:id="rId9"/>
    <p:sldId id="441" r:id="rId10"/>
    <p:sldId id="433" r:id="rId11"/>
    <p:sldId id="424" r:id="rId12"/>
    <p:sldId id="423" r:id="rId13"/>
    <p:sldId id="420" r:id="rId14"/>
    <p:sldId id="442" r:id="rId15"/>
    <p:sldId id="412" r:id="rId16"/>
    <p:sldId id="413" r:id="rId17"/>
    <p:sldId id="443" r:id="rId18"/>
    <p:sldId id="414" r:id="rId19"/>
    <p:sldId id="425" r:id="rId20"/>
    <p:sldId id="426" r:id="rId21"/>
    <p:sldId id="427" r:id="rId22"/>
    <p:sldId id="428" r:id="rId23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1" autoAdjust="0"/>
    <p:restoredTop sz="86237" autoAdjust="0"/>
  </p:normalViewPr>
  <p:slideViewPr>
    <p:cSldViewPr>
      <p:cViewPr>
        <p:scale>
          <a:sx n="50" d="100"/>
          <a:sy n="50" d="100"/>
        </p:scale>
        <p:origin x="-156" y="-48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0" d="100"/>
        <a:sy n="8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\\vboxsrv\yzou\Dropbox\CHREC\CMC_Measurement\mem_overlap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\\vboxsrv\yzou\Dropbox\CHREC\CMC_Measurement\mem_overlap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\\vboxsrv\yzou\Dropbox\CHREC\CMC_Measurement\RandomAccess_measurement_point_proof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3056000"/>
        <c:axId val="153058688"/>
      </c:barChart>
      <c:catAx>
        <c:axId val="15305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8688"/>
        <c:crosses val="autoZero"/>
        <c:auto val="1"/>
        <c:lblAlgn val="ctr"/>
        <c:lblOffset val="100"/>
        <c:noMultiLvlLbl val="0"/>
      </c:catAx>
      <c:valAx>
        <c:axId val="1530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5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4641536"/>
        <c:axId val="154643840"/>
      </c:barChart>
      <c:catAx>
        <c:axId val="15464153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43840"/>
        <c:crosses val="autoZero"/>
        <c:auto val="1"/>
        <c:lblAlgn val="ctr"/>
        <c:lblOffset val="100"/>
        <c:noMultiLvlLbl val="0"/>
      </c:catAx>
      <c:valAx>
        <c:axId val="154643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641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1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2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4900352"/>
        <c:axId val="44902272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44900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2272"/>
        <c:crosses val="autoZero"/>
        <c:auto val="1"/>
        <c:lblAlgn val="ctr"/>
        <c:lblOffset val="100"/>
        <c:noMultiLvlLbl val="0"/>
      </c:catAx>
      <c:valAx>
        <c:axId val="4490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900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1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2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7981440"/>
        <c:axId val="147983360"/>
        <c:extLst xmlns:c16r2="http://schemas.microsoft.com/office/drawing/2015/06/chart"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47981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83360"/>
        <c:crosses val="autoZero"/>
        <c:auto val="1"/>
        <c:lblAlgn val="ctr"/>
        <c:lblOffset val="100"/>
        <c:noMultiLvlLbl val="0"/>
      </c:catAx>
      <c:valAx>
        <c:axId val="14798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98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68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19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7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99143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6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emf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5940151" y="4313115"/>
            <a:ext cx="2591073" cy="1260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smtClean="0">
                <a:ea typeface="宋体" charset="-122"/>
              </a:rPr>
              <a:t>Peter </a:t>
            </a:r>
            <a:r>
              <a:rPr lang="en-US" altLang="zh-CN" sz="2000" b="1" dirty="0" err="1" smtClean="0">
                <a:ea typeface="宋体" charset="-122"/>
              </a:rPr>
              <a:t>Harduvel</a:t>
            </a: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45427" y="4545124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192" y="3866433"/>
            <a:ext cx="5135872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drain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Review of DRE setup, fill, drain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192" y="930469"/>
            <a:ext cx="6150864" cy="203132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setup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value_pointer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indexp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scratchpad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sp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57600" y="2675450"/>
            <a:ext cx="5419344" cy="1477328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fill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n-NO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dirty="0">
                <a:solidFill>
                  <a:srgbClr val="8000FF"/>
                </a:solidFill>
                <a:highlight>
                  <a:srgbClr val="FFFFFF"/>
                </a:highlight>
              </a:rPr>
              <a:t>size_t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scratchpad.length()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    scratchpad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ref_base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idx_base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]];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7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Non-overlapping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26374" y="980728"/>
            <a:ext cx="8809124" cy="612068"/>
          </a:xfrm>
        </p:spPr>
        <p:txBody>
          <a:bodyPr/>
          <a:lstStyle/>
          <a:p>
            <a:r>
              <a:rPr lang="en-US" sz="2200" dirty="0" smtClean="0"/>
              <a:t>Consistent with expectation: </a:t>
            </a:r>
            <a:r>
              <a:rPr lang="en-US" sz="2200" dirty="0" smtClean="0">
                <a:solidFill>
                  <a:srgbClr val="0021A5"/>
                </a:solidFill>
              </a:rPr>
              <a:t>M1 </a:t>
            </a:r>
            <a:r>
              <a:rPr lang="en-US" sz="2200" dirty="0">
                <a:solidFill>
                  <a:srgbClr val="0021A5"/>
                </a:solidFill>
              </a:rPr>
              <a:t>&gt; M2 &gt; M3 &gt; M4 &gt; M5 &gt; E’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28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51063"/>
              </p:ext>
            </p:extLst>
          </p:nvPr>
        </p:nvGraphicFramePr>
        <p:xfrm>
          <a:off x="0" y="2173601"/>
          <a:ext cx="4796890" cy="1536156"/>
        </p:xfrm>
        <a:graphic>
          <a:graphicData uri="http://schemas.openxmlformats.org/drawingml/2006/table">
            <a:tbl>
              <a:tblPr firstRow="1" firstCol="1" bandRow="1"/>
              <a:tblGrid>
                <a:gridCol w="715820">
                  <a:extLst>
                    <a:ext uri="{9D8B030D-6E8A-4147-A177-3AD203B41FA5}">
                      <a16:colId xmlns="" xmlns:a16="http://schemas.microsoft.com/office/drawing/2014/main" val="2081983738"/>
                    </a:ext>
                  </a:extLst>
                </a:gridCol>
                <a:gridCol w="845751">
                  <a:extLst>
                    <a:ext uri="{9D8B030D-6E8A-4147-A177-3AD203B41FA5}">
                      <a16:colId xmlns="" xmlns:a16="http://schemas.microsoft.com/office/drawing/2014/main" val="58972635"/>
                    </a:ext>
                  </a:extLst>
                </a:gridCol>
                <a:gridCol w="613474">
                  <a:extLst>
                    <a:ext uri="{9D8B030D-6E8A-4147-A177-3AD203B41FA5}">
                      <a16:colId xmlns="" xmlns:a16="http://schemas.microsoft.com/office/drawing/2014/main" val="272806567"/>
                    </a:ext>
                  </a:extLst>
                </a:gridCol>
                <a:gridCol w="639577">
                  <a:extLst>
                    <a:ext uri="{9D8B030D-6E8A-4147-A177-3AD203B41FA5}">
                      <a16:colId xmlns="" xmlns:a16="http://schemas.microsoft.com/office/drawing/2014/main" val="61487231"/>
                    </a:ext>
                  </a:extLst>
                </a:gridCol>
                <a:gridCol w="633224">
                  <a:extLst>
                    <a:ext uri="{9D8B030D-6E8A-4147-A177-3AD203B41FA5}">
                      <a16:colId xmlns="" xmlns:a16="http://schemas.microsoft.com/office/drawing/2014/main" val="1250338574"/>
                    </a:ext>
                  </a:extLst>
                </a:gridCol>
                <a:gridCol w="633224">
                  <a:extLst>
                    <a:ext uri="{9D8B030D-6E8A-4147-A177-3AD203B41FA5}">
                      <a16:colId xmlns="" xmlns:a16="http://schemas.microsoft.com/office/drawing/2014/main" val="91718681"/>
                    </a:ext>
                  </a:extLst>
                </a:gridCol>
                <a:gridCol w="715820">
                  <a:extLst>
                    <a:ext uri="{9D8B030D-6E8A-4147-A177-3AD203B41FA5}">
                      <a16:colId xmlns="" xmlns:a16="http://schemas.microsoft.com/office/drawing/2014/main" val="1912459760"/>
                    </a:ext>
                  </a:extLst>
                </a:gridCol>
              </a:tblGrid>
              <a:tr h="32222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Oper.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A’ (µs)</a:t>
                      </a:r>
                      <a:endParaRPr lang="en-US" sz="15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 dirty="0">
                          <a:effectLst/>
                        </a:rPr>
                        <a:t> 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  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56905819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Read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1095.6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1.006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0.923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 0.725</a:t>
                      </a:r>
                      <a:endParaRPr lang="en-US" sz="15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0.519</a:t>
                      </a:r>
                      <a:endParaRPr lang="en-US" sz="1500" b="1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8727597"/>
                  </a:ext>
                </a:extLst>
              </a:tr>
              <a:tr h="6069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kern="1200">
                          <a:effectLst/>
                        </a:rPr>
                        <a:t> </a:t>
                      </a:r>
                      <a:r>
                        <a:rPr lang="en-US" sz="1500" kern="1200" dirty="0">
                          <a:solidFill>
                            <a:srgbClr val="000000"/>
                          </a:solidFill>
                          <a:effectLst/>
                        </a:rPr>
                        <a:t>Write</a:t>
                      </a:r>
                      <a:endParaRPr lang="en-US" sz="15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ctr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>
                          <a:effectLst/>
                        </a:rPr>
                        <a:t>1104.0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1.071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1.011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0.991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 0.793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ctr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500" dirty="0">
                          <a:effectLst/>
                        </a:rPr>
                        <a:t>0.577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91250612"/>
                  </a:ext>
                </a:extLst>
              </a:tr>
            </a:tbl>
          </a:graphicData>
        </a:graphic>
      </p:graphicFrame>
      <p:graphicFrame>
        <p:nvGraphicFramePr>
          <p:cNvPr id="29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525070"/>
              </p:ext>
            </p:extLst>
          </p:nvPr>
        </p:nvGraphicFramePr>
        <p:xfrm>
          <a:off x="4796889" y="3969117"/>
          <a:ext cx="4366157" cy="968178"/>
        </p:xfrm>
        <a:graphic>
          <a:graphicData uri="http://schemas.openxmlformats.org/drawingml/2006/table">
            <a:tbl>
              <a:tblPr firstRow="1" bandRow="1"/>
              <a:tblGrid>
                <a:gridCol w="854315">
                  <a:extLst>
                    <a:ext uri="{9D8B030D-6E8A-4147-A177-3AD203B41FA5}">
                      <a16:colId xmlns="" xmlns:a16="http://schemas.microsoft.com/office/drawing/2014/main" val="276171887"/>
                    </a:ext>
                  </a:extLst>
                </a:gridCol>
                <a:gridCol w="744643">
                  <a:extLst>
                    <a:ext uri="{9D8B030D-6E8A-4147-A177-3AD203B41FA5}">
                      <a16:colId xmlns="" xmlns:a16="http://schemas.microsoft.com/office/drawing/2014/main" val="979392763"/>
                    </a:ext>
                  </a:extLst>
                </a:gridCol>
                <a:gridCol w="718706">
                  <a:extLst>
                    <a:ext uri="{9D8B030D-6E8A-4147-A177-3AD203B41FA5}">
                      <a16:colId xmlns="" xmlns:a16="http://schemas.microsoft.com/office/drawing/2014/main" val="2981157145"/>
                    </a:ext>
                  </a:extLst>
                </a:gridCol>
                <a:gridCol w="681520">
                  <a:extLst>
                    <a:ext uri="{9D8B030D-6E8A-4147-A177-3AD203B41FA5}">
                      <a16:colId xmlns="" xmlns:a16="http://schemas.microsoft.com/office/drawing/2014/main" val="3611501576"/>
                    </a:ext>
                  </a:extLst>
                </a:gridCol>
                <a:gridCol w="705397">
                  <a:extLst>
                    <a:ext uri="{9D8B030D-6E8A-4147-A177-3AD203B41FA5}">
                      <a16:colId xmlns="" xmlns:a16="http://schemas.microsoft.com/office/drawing/2014/main" val="3002549966"/>
                    </a:ext>
                  </a:extLst>
                </a:gridCol>
                <a:gridCol w="661576">
                  <a:extLst>
                    <a:ext uri="{9D8B030D-6E8A-4147-A177-3AD203B41FA5}">
                      <a16:colId xmlns="" xmlns:a16="http://schemas.microsoft.com/office/drawing/2014/main" val="157797244"/>
                    </a:ext>
                  </a:extLst>
                </a:gridCol>
              </a:tblGrid>
              <a:tr h="38851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A’ (ms)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  </a:t>
                      </a:r>
                      <a:r>
                        <a:rPr lang="en-US" sz="1600" kern="1200" baseline="0" dirty="0">
                          <a:solidFill>
                            <a:schemeClr val="tx1"/>
                          </a:solidFill>
                          <a:effectLst/>
                        </a:rPr>
                        <a:t>    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C’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       D’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     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M2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l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     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9363677"/>
                  </a:ext>
                </a:extLst>
              </a:tr>
              <a:tr h="57966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>
                          <a:effectLst/>
                        </a:rPr>
                        <a:t>   282.55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   281.72</a:t>
                      </a:r>
                      <a:endParaRPr lang="en-US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 278.72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258.96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199.68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</a:rPr>
                        <a:t>  151.31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29758163"/>
                  </a:ext>
                </a:extLst>
              </a:tr>
            </a:tbl>
          </a:graphicData>
        </a:graphic>
      </p:graphicFrame>
      <p:graphicFrame>
        <p:nvGraphicFramePr>
          <p:cNvPr id="30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48861"/>
              </p:ext>
            </p:extLst>
          </p:nvPr>
        </p:nvGraphicFramePr>
        <p:xfrm>
          <a:off x="-10356" y="5164951"/>
          <a:ext cx="5133824" cy="776814"/>
        </p:xfrm>
        <a:graphic>
          <a:graphicData uri="http://schemas.openxmlformats.org/drawingml/2006/table">
            <a:tbl>
              <a:tblPr firstRow="1" bandRow="1"/>
              <a:tblGrid>
                <a:gridCol w="851994">
                  <a:extLst>
                    <a:ext uri="{9D8B030D-6E8A-4147-A177-3AD203B41FA5}">
                      <a16:colId xmlns="" xmlns:a16="http://schemas.microsoft.com/office/drawing/2014/main" val="4290359697"/>
                    </a:ext>
                  </a:extLst>
                </a:gridCol>
                <a:gridCol w="889198">
                  <a:extLst>
                    <a:ext uri="{9D8B030D-6E8A-4147-A177-3AD203B41FA5}">
                      <a16:colId xmlns="" xmlns:a16="http://schemas.microsoft.com/office/drawing/2014/main" val="999395393"/>
                    </a:ext>
                  </a:extLst>
                </a:gridCol>
                <a:gridCol w="848158">
                  <a:extLst>
                    <a:ext uri="{9D8B030D-6E8A-4147-A177-3AD203B41FA5}">
                      <a16:colId xmlns="" xmlns:a16="http://schemas.microsoft.com/office/drawing/2014/main" val="1646894214"/>
                    </a:ext>
                  </a:extLst>
                </a:gridCol>
                <a:gridCol w="861837">
                  <a:extLst>
                    <a:ext uri="{9D8B030D-6E8A-4147-A177-3AD203B41FA5}">
                      <a16:colId xmlns="" xmlns:a16="http://schemas.microsoft.com/office/drawing/2014/main" val="2829780878"/>
                    </a:ext>
                  </a:extLst>
                </a:gridCol>
                <a:gridCol w="850986">
                  <a:extLst>
                    <a:ext uri="{9D8B030D-6E8A-4147-A177-3AD203B41FA5}">
                      <a16:colId xmlns="" xmlns:a16="http://schemas.microsoft.com/office/drawing/2014/main" val="263569822"/>
                    </a:ext>
                  </a:extLst>
                </a:gridCol>
                <a:gridCol w="831651">
                  <a:extLst>
                    <a:ext uri="{9D8B030D-6E8A-4147-A177-3AD203B41FA5}">
                      <a16:colId xmlns="" xmlns:a16="http://schemas.microsoft.com/office/drawing/2014/main" val="4177353154"/>
                    </a:ext>
                  </a:extLst>
                </a:gridCol>
              </a:tblGrid>
              <a:tr h="2745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A’ (s)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  </a:t>
                      </a:r>
                      <a:r>
                        <a:rPr lang="en-US" sz="1700" kern="1200" baseline="0" dirty="0">
                          <a:effectLst/>
                        </a:rPr>
                        <a:t> 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C’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kern="1200" dirty="0">
                          <a:effectLst/>
                        </a:rPr>
                        <a:t>       </a:t>
                      </a:r>
                      <a:r>
                        <a:rPr lang="en-US" sz="1700" kern="1200" dirty="0">
                          <a:solidFill>
                            <a:srgbClr val="000000"/>
                          </a:solidFill>
                          <a:effectLst/>
                        </a:rPr>
                        <a:t>D’ </a:t>
                      </a:r>
                      <a:endParaRPr lang="en-US" sz="17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  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M1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M2</a:t>
                      </a:r>
                      <a:endParaRPr lang="en-US" sz="170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algn="just" rtl="0" eaLnBrk="1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700" dirty="0">
                          <a:effectLst/>
                        </a:rPr>
                        <a:t>     </a:t>
                      </a:r>
                      <a:r>
                        <a:rPr lang="en-US" sz="1700" dirty="0">
                          <a:solidFill>
                            <a:srgbClr val="000000"/>
                          </a:solidFill>
                          <a:effectLst/>
                        </a:rPr>
                        <a:t>M3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10369999"/>
                  </a:ext>
                </a:extLst>
              </a:tr>
              <a:tr h="50222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1658.67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900" baseline="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1580.14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1559.65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1460.57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800" dirty="0">
                          <a:effectLst/>
                        </a:rPr>
                        <a:t> 1122.42</a:t>
                      </a: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just" rtl="0" eaLnBrk="1" fontAlgn="auto" latinLnBrk="0" hangingPunct="1"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en-US" sz="19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839.84</a:t>
                      </a:r>
                      <a:endParaRPr lang="en-US" sz="1900" dirty="0">
                        <a:effectLst/>
                      </a:endParaRPr>
                    </a:p>
                  </a:txBody>
                  <a:tcPr marL="0" marR="0" marT="0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6416942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4830936" y="2901872"/>
            <a:ext cx="4193704" cy="70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2000" b="1" dirty="0">
                <a:solidFill>
                  <a:srgbClr val="FF4A00"/>
                </a:solidFill>
                <a:latin typeface="Calibri"/>
              </a:rPr>
              <a:t>Vector Addition 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in </a:t>
            </a:r>
            <a:r>
              <a:rPr lang="en-US" sz="2000" b="1" dirty="0" err="1">
                <a:solidFill>
                  <a:srgbClr val="0021A5"/>
                </a:solidFill>
                <a:latin typeface="Calibri"/>
              </a:rPr>
              <a:t>ms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 (100,000 iterations of 2 reads &amp; 1 write)</a:t>
            </a:r>
            <a:endParaRPr lang="en-US" sz="20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-396552" y="4262508"/>
            <a:ext cx="5387717" cy="1005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2000" b="1" dirty="0" err="1">
                <a:solidFill>
                  <a:srgbClr val="FF4A00"/>
                </a:solidFill>
                <a:latin typeface="Calibri"/>
              </a:rPr>
              <a:t>SpMV</a:t>
            </a:r>
            <a:r>
              <a:rPr lang="en-US" sz="2000" b="1" dirty="0">
                <a:solidFill>
                  <a:srgbClr val="FF4A00"/>
                </a:solidFill>
                <a:latin typeface="Calibri"/>
              </a:rPr>
              <a:t> – DRE app 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in seconds (2</a:t>
            </a:r>
            <a:r>
              <a:rPr lang="en-US" sz="20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 X 2</a:t>
            </a:r>
            <a:r>
              <a:rPr lang="en-US" sz="2000" b="1" baseline="30000" dirty="0">
                <a:solidFill>
                  <a:srgbClr val="0021A5"/>
                </a:solidFill>
                <a:latin typeface="Calibri"/>
              </a:rPr>
              <a:t>24</a:t>
            </a:r>
            <a:r>
              <a:rPr lang="en-US" sz="2000" b="1" dirty="0">
                <a:solidFill>
                  <a:srgbClr val="0021A5"/>
                </a:solidFill>
                <a:latin typeface="Calibri"/>
              </a:rPr>
              <a:t> matrix)</a:t>
            </a:r>
            <a:endParaRPr lang="en-US" sz="20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34" name="Content Placeholder 2"/>
          <p:cNvSpPr txBox="1">
            <a:spLocks/>
          </p:cNvSpPr>
          <p:nvPr/>
        </p:nvSpPr>
        <p:spPr bwMode="auto">
          <a:xfrm>
            <a:off x="-287822" y="1448592"/>
            <a:ext cx="5500938" cy="882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Measured performance: </a:t>
            </a:r>
            <a:r>
              <a:rPr lang="en-US" sz="2000" b="1" dirty="0">
                <a:solidFill>
                  <a:srgbClr val="FF4A00"/>
                </a:solidFill>
                <a:latin typeface="Calibri"/>
              </a:rPr>
              <a:t>simple read/write (µs)</a:t>
            </a:r>
          </a:p>
          <a:p>
            <a:pPr marL="0" indent="0" algn="ctr" defTabSz="4176713"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Font typeface="Wingdings" pitchFamily="2" charset="2"/>
              <a:buNone/>
            </a:pPr>
            <a:r>
              <a:rPr lang="en-US" sz="1800" b="1" dirty="0">
                <a:solidFill>
                  <a:srgbClr val="0021A5"/>
                </a:solidFill>
                <a:latin typeface="Calibri"/>
              </a:rPr>
              <a:t>(Averaged over 100,000 iterations)</a:t>
            </a:r>
            <a:endParaRPr lang="en-US" sz="1800" b="1" dirty="0">
              <a:solidFill>
                <a:srgbClr val="FF4A00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96136" y="1658829"/>
            <a:ext cx="304282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Where is M4 and E’?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77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M1, M2, M3, M4, M5, E’ have no significant difference</a:t>
            </a:r>
          </a:p>
          <a:p>
            <a:pPr lvl="1"/>
            <a:r>
              <a:rPr lang="en-US" sz="2000" dirty="0"/>
              <a:t>For pipelined overlapping memory access, discrepancy between M1, M2, M3, M4, M5, E’ is hidden by pipeline</a:t>
            </a:r>
          </a:p>
          <a:p>
            <a:pPr marL="0" indent="0">
              <a:buNone/>
            </a:pPr>
            <a:endParaRPr lang="en-US" sz="1800" dirty="0"/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9932296"/>
              </p:ext>
            </p:extLst>
          </p:nvPr>
        </p:nvGraphicFramePr>
        <p:xfrm>
          <a:off x="0" y="23476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869069"/>
              </p:ext>
            </p:extLst>
          </p:nvPr>
        </p:nvGraphicFramePr>
        <p:xfrm>
          <a:off x="4572000" y="234763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6056" y="5517232"/>
            <a:ext cx="318228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it really “pipelined”?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Overlapping Memory Access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6"/>
            <a:ext cx="8496436" cy="4911725"/>
          </a:xfrm>
        </p:spPr>
        <p:txBody>
          <a:bodyPr/>
          <a:lstStyle/>
          <a:p>
            <a:r>
              <a:rPr lang="en-US" sz="2400" dirty="0"/>
              <a:t>M1, M2, M3, M4, M5, E’ have no significant difference</a:t>
            </a:r>
          </a:p>
          <a:p>
            <a:pPr lvl="1"/>
            <a:r>
              <a:rPr lang="en-US" sz="2000" dirty="0"/>
              <a:t>For pipelined overlapping memory access, discrepancy between M1, M2, M3, M4, M5, E’ is hidden by pipeline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3915170"/>
              </p:ext>
            </p:extLst>
          </p:nvPr>
        </p:nvGraphicFramePr>
        <p:xfrm>
          <a:off x="74200" y="2379706"/>
          <a:ext cx="4555853" cy="293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49709"/>
              </p:ext>
            </p:extLst>
          </p:nvPr>
        </p:nvGraphicFramePr>
        <p:xfrm>
          <a:off x="4611653" y="2379706"/>
          <a:ext cx="4555854" cy="2937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76056" y="5517232"/>
            <a:ext cx="318228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Is it really “pipelined”?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read &amp; write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ops, DRE ops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 smtClean="0">
                <a:solidFill>
                  <a:srgbClr val="FF4A00"/>
                </a:solidFill>
              </a:rPr>
              <a:t>Simplified </a:t>
            </a:r>
            <a:r>
              <a:rPr lang="en-US" sz="2400" dirty="0">
                <a:solidFill>
                  <a:srgbClr val="FF4A00"/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0130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6435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E’ </a:t>
            </a:r>
            <a:r>
              <a:rPr lang="en-US" sz="1400" i="1" dirty="0"/>
              <a:t>= latency M5 – delay TX** (currently we cannot determine E’)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303748" y="5013176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288032" y="5265204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cxnSp>
        <p:nvCxnSpPr>
          <p:cNvPr id="49" name="Straight Connector 48"/>
          <p:cNvCxnSpPr/>
          <p:nvPr/>
        </p:nvCxnSpPr>
        <p:spPr>
          <a:xfrm>
            <a:off x="2447764" y="5517232"/>
            <a:ext cx="3626187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18921" y="1573466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5075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134171" cy="297833"/>
                      <a:chOff x="4097404" y="3145871"/>
                      <a:chExt cx="1134171" cy="297833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134171" cy="29783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/>
                          <a:t>M3</a:t>
                        </a:r>
                        <a:r>
                          <a:rPr lang="en-US" sz="120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20922" cy="276999"/>
                      <a:chOff x="5399095" y="3422870"/>
                      <a:chExt cx="320922" cy="276999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2092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20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文本框 18"/>
          <p:cNvSpPr txBox="1"/>
          <p:nvPr/>
        </p:nvSpPr>
        <p:spPr>
          <a:xfrm>
            <a:off x="-1101123" y="4309978"/>
            <a:ext cx="10272371" cy="164352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latency C +ctrl signal transfer time B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 between host and CMC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  <a:p>
            <a:pPr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view buffer to get result data</a:t>
            </a:r>
          </a:p>
          <a:p>
            <a:pPr lvl="3">
              <a:lnSpc>
                <a:spcPct val="120000"/>
              </a:lnSpc>
            </a:pPr>
            <a:endParaRPr lang="en-US" sz="1400" i="1" dirty="0"/>
          </a:p>
          <a:p>
            <a:pPr lvl="3">
              <a:lnSpc>
                <a:spcPct val="120000"/>
              </a:lnSpc>
            </a:pPr>
            <a:r>
              <a:rPr lang="en-US" sz="1400" i="1" dirty="0"/>
              <a:t>* delay TSV = time to transfer request + time to transfer response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read &amp; write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ops, DRE ops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rgbClr val="0021A5"/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8221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18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Parameters of Notional CMC Modeling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0" y="807690"/>
            <a:ext cx="8742431" cy="487713"/>
          </a:xfrm>
        </p:spPr>
        <p:txBody>
          <a:bodyPr/>
          <a:lstStyle/>
          <a:p>
            <a:r>
              <a:rPr lang="en-US" sz="2400" dirty="0"/>
              <a:t>Start with 1 link 1 CMC core architecture (parameterized in the future)</a:t>
            </a:r>
            <a:endParaRPr lang="en-US" sz="16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438081" y="4003713"/>
            <a:ext cx="8496436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400" kern="0" dirty="0"/>
              <a:t>Parameters of CMC architecture</a:t>
            </a:r>
            <a:endParaRPr lang="en-US" sz="1800" kern="0" dirty="0"/>
          </a:p>
          <a:p>
            <a:pPr lvl="1"/>
            <a:r>
              <a:rPr lang="en-US" sz="1800" kern="0" dirty="0"/>
              <a:t>Effective bandwidth of Host-CMC interface: </a:t>
            </a:r>
            <a:r>
              <a:rPr lang="en-US" sz="1800" i="1" kern="0" dirty="0" err="1">
                <a:solidFill>
                  <a:schemeClr val="tx1"/>
                </a:solidFill>
              </a:rPr>
              <a:t>BW</a:t>
            </a:r>
            <a:r>
              <a:rPr lang="en-US" sz="1800" i="1" kern="0" baseline="-25000" dirty="0" err="1">
                <a:solidFill>
                  <a:schemeClr val="tx1"/>
                </a:solidFill>
              </a:rPr>
              <a:t>link</a:t>
            </a:r>
            <a:endParaRPr lang="en-US" sz="1800" i="1" kern="0" baseline="-25000" dirty="0">
              <a:solidFill>
                <a:schemeClr val="tx1"/>
              </a:solidFill>
            </a:endParaRPr>
          </a:p>
          <a:p>
            <a:pPr lvl="1"/>
            <a:r>
              <a:rPr lang="en-US" sz="1800" kern="0" dirty="0"/>
              <a:t>Bit width of Host-CMC message (request + response): </a:t>
            </a:r>
            <a:r>
              <a:rPr lang="en-US" sz="1800" i="1" kern="0" dirty="0" err="1">
                <a:solidFill>
                  <a:schemeClr val="tx1"/>
                </a:solidFill>
              </a:rPr>
              <a:t>W</a:t>
            </a:r>
            <a:r>
              <a:rPr lang="en-US" sz="1800" i="1" kern="0" baseline="-25000" dirty="0" err="1">
                <a:solidFill>
                  <a:schemeClr val="tx1"/>
                </a:solidFill>
              </a:rPr>
              <a:t>host</a:t>
            </a:r>
            <a:r>
              <a:rPr lang="en-US" sz="1800" i="1" kern="0" baseline="-25000" dirty="0">
                <a:solidFill>
                  <a:schemeClr val="tx1"/>
                </a:solidFill>
              </a:rPr>
              <a:t>-logic</a:t>
            </a:r>
            <a:endParaRPr lang="en-US" sz="1400" i="1" kern="0" baseline="-25000" dirty="0">
              <a:solidFill>
                <a:schemeClr val="tx1"/>
              </a:solidFill>
            </a:endParaRPr>
          </a:p>
          <a:p>
            <a:pPr lvl="2"/>
            <a:r>
              <a:rPr lang="en-US" sz="1600" kern="0" dirty="0"/>
              <a:t>Data: </a:t>
            </a:r>
            <a:r>
              <a:rPr lang="en-US" sz="1600" i="1" kern="0" dirty="0" err="1">
                <a:solidFill>
                  <a:schemeClr val="tx1"/>
                </a:solidFill>
              </a:rPr>
              <a:t>W</a:t>
            </a:r>
            <a:r>
              <a:rPr lang="en-US" sz="1600" i="1" kern="0" baseline="-25000" dirty="0" err="1">
                <a:solidFill>
                  <a:schemeClr val="tx1"/>
                </a:solidFill>
              </a:rPr>
              <a:t>host</a:t>
            </a:r>
            <a:r>
              <a:rPr lang="en-US" sz="1600" i="1" kern="0" baseline="-25000" dirty="0">
                <a:solidFill>
                  <a:schemeClr val="tx1"/>
                </a:solidFill>
              </a:rPr>
              <a:t>-logic</a:t>
            </a:r>
            <a:r>
              <a:rPr lang="en-US" sz="1600" i="1" kern="0" dirty="0">
                <a:solidFill>
                  <a:schemeClr val="tx1"/>
                </a:solidFill>
              </a:rPr>
              <a:t>(data)</a:t>
            </a:r>
            <a:r>
              <a:rPr lang="en-US" sz="1600" kern="0" dirty="0"/>
              <a:t>	Ctrl: </a:t>
            </a:r>
            <a:r>
              <a:rPr lang="en-US" sz="1600" i="1" kern="0" dirty="0" err="1">
                <a:solidFill>
                  <a:schemeClr val="tx1"/>
                </a:solidFill>
              </a:rPr>
              <a:t>W</a:t>
            </a:r>
            <a:r>
              <a:rPr lang="en-US" sz="1600" i="1" kern="0" baseline="-25000" dirty="0" err="1">
                <a:solidFill>
                  <a:schemeClr val="tx1"/>
                </a:solidFill>
              </a:rPr>
              <a:t>host</a:t>
            </a:r>
            <a:r>
              <a:rPr lang="en-US" sz="1600" i="1" kern="0" baseline="-25000" dirty="0">
                <a:solidFill>
                  <a:schemeClr val="tx1"/>
                </a:solidFill>
              </a:rPr>
              <a:t>-logic</a:t>
            </a:r>
            <a:r>
              <a:rPr lang="en-US" sz="1600" i="1" kern="0" dirty="0">
                <a:solidFill>
                  <a:schemeClr val="tx1"/>
                </a:solidFill>
              </a:rPr>
              <a:t>(ctrl)</a:t>
            </a:r>
          </a:p>
          <a:p>
            <a:pPr lvl="1"/>
            <a:r>
              <a:rPr lang="en-US" sz="1800" kern="0" dirty="0"/>
              <a:t>Effective bandwidth of CMC logic – vault controller connection: </a:t>
            </a:r>
            <a:r>
              <a:rPr lang="en-US" sz="1800" i="1" kern="0" dirty="0" err="1">
                <a:solidFill>
                  <a:schemeClr val="tx1"/>
                </a:solidFill>
              </a:rPr>
              <a:t>BW</a:t>
            </a:r>
            <a:r>
              <a:rPr lang="en-US" sz="1800" i="1" kern="0" baseline="-25000" dirty="0" err="1">
                <a:solidFill>
                  <a:schemeClr val="tx1"/>
                </a:solidFill>
              </a:rPr>
              <a:t>logic-vc</a:t>
            </a:r>
            <a:endParaRPr lang="en-US" sz="1800" i="1" kern="0" baseline="-25000" dirty="0">
              <a:solidFill>
                <a:schemeClr val="tx1"/>
              </a:solidFill>
            </a:endParaRPr>
          </a:p>
          <a:p>
            <a:pPr lvl="1"/>
            <a:r>
              <a:rPr lang="en-US" sz="1800" kern="0" dirty="0"/>
              <a:t>Bit width of logic-vault message (request + response): </a:t>
            </a:r>
            <a:r>
              <a:rPr lang="en-US" sz="1800" i="1" kern="0" dirty="0" err="1">
                <a:solidFill>
                  <a:schemeClr val="tx1"/>
                </a:solidFill>
              </a:rPr>
              <a:t>W</a:t>
            </a:r>
            <a:r>
              <a:rPr lang="en-US" sz="1800" i="1" kern="0" baseline="-25000" dirty="0" err="1">
                <a:solidFill>
                  <a:schemeClr val="tx1"/>
                </a:solidFill>
              </a:rPr>
              <a:t>logic-vc</a:t>
            </a:r>
            <a:endParaRPr lang="en-US" sz="1800" i="1" kern="0" baseline="-25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1295403"/>
            <a:ext cx="5868652" cy="30127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123728" y="2445974"/>
            <a:ext cx="1872208" cy="828092"/>
          </a:xfrm>
          <a:prstGeom prst="ellips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798168" y="2456084"/>
            <a:ext cx="1872208" cy="828092"/>
          </a:xfrm>
          <a:prstGeom prst="ellipse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9264" y="2071587"/>
            <a:ext cx="79259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4A00"/>
                </a:solidFill>
              </a:rPr>
              <a:t>BW</a:t>
            </a:r>
            <a:r>
              <a:rPr lang="en-US" i="1" baseline="-25000" dirty="0" err="1">
                <a:solidFill>
                  <a:srgbClr val="FF4A00"/>
                </a:solidFill>
              </a:rPr>
              <a:t>link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75956" y="2071587"/>
            <a:ext cx="114558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4A00"/>
                </a:solidFill>
              </a:rPr>
              <a:t>BW</a:t>
            </a:r>
            <a:r>
              <a:rPr lang="en-US" i="1" baseline="-25000" dirty="0" err="1">
                <a:solidFill>
                  <a:srgbClr val="FF4A00"/>
                </a:solidFill>
              </a:rPr>
              <a:t>logic-vc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92040" y="3137233"/>
            <a:ext cx="116555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4A00"/>
                </a:solidFill>
              </a:rPr>
              <a:t>W</a:t>
            </a:r>
            <a:r>
              <a:rPr lang="en-US" i="1" baseline="-25000" dirty="0" err="1">
                <a:solidFill>
                  <a:srgbClr val="FF4A00"/>
                </a:solidFill>
              </a:rPr>
              <a:t>host</a:t>
            </a:r>
            <a:r>
              <a:rPr lang="en-US" i="1" baseline="-25000" dirty="0">
                <a:solidFill>
                  <a:srgbClr val="FF4A00"/>
                </a:solidFill>
              </a:rPr>
              <a:t>-logic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03519" y="3226364"/>
            <a:ext cx="1165559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i="1" dirty="0" err="1">
                <a:solidFill>
                  <a:srgbClr val="FF4A00"/>
                </a:solidFill>
              </a:rPr>
              <a:t>W</a:t>
            </a:r>
            <a:r>
              <a:rPr lang="en-US" i="1" baseline="-25000" dirty="0" err="1">
                <a:solidFill>
                  <a:srgbClr val="FF4A00"/>
                </a:solidFill>
              </a:rPr>
              <a:t>logic-vc</a:t>
            </a:r>
            <a:endParaRPr lang="en-US" i="1" baseline="-25000" dirty="0">
              <a:solidFill>
                <a:srgbClr val="FF4A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76428" y="3492570"/>
            <a:ext cx="3591562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FF0000"/>
                </a:solidFill>
              </a:rPr>
              <a:t>Not clear to me the purpose of the next 3 slides. The outline says “</a:t>
            </a:r>
            <a:r>
              <a:rPr lang="en-US" sz="2000" dirty="0">
                <a:solidFill>
                  <a:srgbClr val="0021A5"/>
                </a:solidFill>
              </a:rPr>
              <a:t>Case study result of random access app</a:t>
            </a:r>
            <a:r>
              <a:rPr lang="en-US" sz="2000" dirty="0" smtClean="0">
                <a:solidFill>
                  <a:srgbClr val="0021A5"/>
                </a:solidFill>
              </a:rPr>
              <a:t>.</a:t>
            </a:r>
            <a:r>
              <a:rPr lang="en-US" sz="2000" dirty="0" smtClean="0">
                <a:solidFill>
                  <a:srgbClr val="FF4A00"/>
                </a:solidFill>
              </a:rPr>
              <a:t>”</a:t>
            </a:r>
            <a:endParaRPr lang="en-US" sz="2000" dirty="0">
              <a:solidFill>
                <a:srgbClr val="0021A5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6" grpId="0"/>
      <p:bldP spid="6" grpId="1"/>
      <p:bldP spid="12" grpId="0"/>
      <p:bldP spid="13" grpId="0"/>
      <p:bldP spid="13" grpId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Performance Mapping of Single DRE Operation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433171" y="868720"/>
            <a:ext cx="10272371" cy="5171004"/>
            <a:chOff x="-1433171" y="961387"/>
            <a:chExt cx="10272371" cy="5171004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5956" y="3128476"/>
                          <a:ext cx="1155097" cy="323186"/>
                          <a:chOff x="4045956" y="3128476"/>
                          <a:chExt cx="1155097" cy="323186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5956" y="3128476"/>
                            <a:ext cx="1155097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72082" y="3122777"/>
                          <a:ext cx="437932" cy="323186"/>
                          <a:chOff x="5351335" y="3388972"/>
                          <a:chExt cx="437932" cy="323186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51335" y="3388972"/>
                            <a:ext cx="437932" cy="3231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433171" y="3101177"/>
                  <a:ext cx="10272371" cy="3031214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𝑤𝑒𝑙𝑙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𝑝𝑖𝑝𝑒𝑙𝑖𝑛𝑒𝑑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en-US" i="1" dirty="0"/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sz="1600" i="1" dirty="0"/>
                </a:p>
              </p:txBody>
            </p:sp>
          </mc:Choice>
          <mc:Fallback xmlns=""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3171" y="3101177"/>
                  <a:ext cx="10272371" cy="303121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5120899" y="3013942"/>
            <a:ext cx="3591562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FF0000"/>
                </a:solidFill>
              </a:rPr>
              <a:t>Not clear to me the purpose of the next 3 slides. The outline says “</a:t>
            </a:r>
            <a:r>
              <a:rPr lang="en-US" sz="2000" dirty="0">
                <a:solidFill>
                  <a:srgbClr val="0021A5"/>
                </a:solidFill>
              </a:rPr>
              <a:t>Case study result of random access app</a:t>
            </a:r>
            <a:r>
              <a:rPr lang="en-US" sz="2000" dirty="0" smtClean="0">
                <a:solidFill>
                  <a:srgbClr val="0021A5"/>
                </a:solidFill>
              </a:rPr>
              <a:t>.</a:t>
            </a:r>
            <a:r>
              <a:rPr lang="en-US" sz="2000" dirty="0" smtClean="0">
                <a:solidFill>
                  <a:srgbClr val="FF4A00"/>
                </a:solidFill>
              </a:rPr>
              <a:t>”</a:t>
            </a:r>
            <a:endParaRPr lang="en-US" sz="2000" dirty="0">
              <a:solidFill>
                <a:srgbClr val="0021A5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02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rgbClr val="FF4A00"/>
                </a:solidFill>
              </a:rPr>
              <a:t>Review &amp; overview</a:t>
            </a:r>
            <a:endParaRPr lang="en-US" sz="2400" dirty="0">
              <a:solidFill>
                <a:srgbClr val="FF4A00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tx1"/>
                </a:solidFill>
              </a:rPr>
              <a:t>Notional </a:t>
            </a:r>
            <a:r>
              <a:rPr lang="en-US" sz="2000" dirty="0" smtClean="0">
                <a:solidFill>
                  <a:schemeClr val="tx1"/>
                </a:solidFill>
              </a:rPr>
              <a:t>CMC </a:t>
            </a:r>
            <a:r>
              <a:rPr lang="en-US" sz="2000" dirty="0">
                <a:solidFill>
                  <a:schemeClr val="tx1"/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/>
              <a:t>Simple </a:t>
            </a:r>
            <a:r>
              <a:rPr lang="en-US" sz="1800" dirty="0"/>
              <a:t>read &amp; write </a:t>
            </a:r>
            <a:r>
              <a:rPr lang="en-US" sz="1800" dirty="0" smtClean="0"/>
              <a:t>ops, DRE ops</a:t>
            </a:r>
            <a:endParaRPr lang="en-US" sz="1800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 smtClean="0">
                <a:solidFill>
                  <a:srgbClr val="FF4A00"/>
                </a:solidFill>
              </a:rPr>
              <a:t>Simplified </a:t>
            </a:r>
            <a:r>
              <a:rPr lang="en-US" sz="2400" dirty="0">
                <a:solidFill>
                  <a:srgbClr val="FF4A00"/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1"/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410448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Performance Mapping of Single DRE Operation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-1433171" y="872716"/>
            <a:ext cx="10829707" cy="5263148"/>
            <a:chOff x="-1433171" y="961387"/>
            <a:chExt cx="10829707" cy="5263148"/>
          </a:xfrm>
        </p:grpSpPr>
        <p:grpSp>
          <p:nvGrpSpPr>
            <p:cNvPr id="3" name="Group 2"/>
            <p:cNvGrpSpPr/>
            <p:nvPr/>
          </p:nvGrpSpPr>
          <p:grpSpPr>
            <a:xfrm>
              <a:off x="288032" y="961387"/>
              <a:ext cx="6390553" cy="2077108"/>
              <a:chOff x="118921" y="1400014"/>
              <a:chExt cx="8915829" cy="2897893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118921" y="1426790"/>
                <a:ext cx="3823141" cy="2512923"/>
                <a:chOff x="118921" y="831203"/>
                <a:chExt cx="3823141" cy="2512923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8921" y="1270195"/>
                  <a:ext cx="3823141" cy="2073931"/>
                </a:xfrm>
                <a:prstGeom prst="rect">
                  <a:avLst/>
                </a:prstGeom>
              </p:spPr>
            </p:pic>
            <p:sp>
              <p:nvSpPr>
                <p:cNvPr id="21" name="Content Placeholder 2"/>
                <p:cNvSpPr txBox="1">
                  <a:spLocks/>
                </p:cNvSpPr>
                <p:nvPr/>
              </p:nvSpPr>
              <p:spPr bwMode="auto">
                <a:xfrm>
                  <a:off x="1130917" y="831203"/>
                  <a:ext cx="2771226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200" dirty="0">
                      <a:solidFill>
                        <a:srgbClr val="003399"/>
                      </a:solidFill>
                    </a:rPr>
                    <a:t>Model of notional CMC</a:t>
                  </a:r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3983541" y="1400014"/>
                <a:ext cx="5051209" cy="2897893"/>
                <a:chOff x="3983541" y="859039"/>
                <a:chExt cx="5051209" cy="2897893"/>
              </a:xfrm>
            </p:grpSpPr>
            <p:grpSp>
              <p:nvGrpSpPr>
                <p:cNvPr id="43" name="Group 42"/>
                <p:cNvGrpSpPr/>
                <p:nvPr/>
              </p:nvGrpSpPr>
              <p:grpSpPr>
                <a:xfrm>
                  <a:off x="3983541" y="859039"/>
                  <a:ext cx="5051209" cy="2897893"/>
                  <a:chOff x="3983541" y="859039"/>
                  <a:chExt cx="5051209" cy="2897893"/>
                </a:xfrm>
              </p:grpSpPr>
              <p:grpSp>
                <p:nvGrpSpPr>
                  <p:cNvPr id="26" name="Group 25"/>
                  <p:cNvGrpSpPr/>
                  <p:nvPr/>
                </p:nvGrpSpPr>
                <p:grpSpPr>
                  <a:xfrm>
                    <a:off x="3983541" y="859039"/>
                    <a:ext cx="5051209" cy="2658654"/>
                    <a:chOff x="3983541" y="859039"/>
                    <a:chExt cx="5051209" cy="2658654"/>
                  </a:xfrm>
                </p:grpSpPr>
                <p:sp>
                  <p:nvSpPr>
                    <p:cNvPr id="28" name="Content Placeholder 2"/>
                    <p:cNvSpPr txBox="1">
                      <a:spLocks/>
                    </p:cNvSpPr>
                    <p:nvPr/>
                  </p:nvSpPr>
                  <p:spPr bwMode="auto">
                    <a:xfrm>
                      <a:off x="5104273" y="859039"/>
                      <a:ext cx="3514518" cy="459067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>
                      <a:lvl1pPr marL="342900" indent="-342900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669925" indent="-3254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q"/>
                        <a:defRPr sz="2400">
                          <a:solidFill>
                            <a:srgbClr val="FF4A00"/>
                          </a:solidFill>
                          <a:latin typeface="+mn-lt"/>
                          <a:cs typeface="+mn-cs"/>
                        </a:defRPr>
                      </a:lvl2pPr>
                      <a:lvl3pPr marL="1022350" indent="-350838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Char char="n"/>
                        <a:defRPr sz="2000">
                          <a:solidFill>
                            <a:srgbClr val="0021A5"/>
                          </a:solidFill>
                          <a:latin typeface="+mn-lt"/>
                          <a:cs typeface="+mn-cs"/>
                        </a:defRPr>
                      </a:lvl3pPr>
                      <a:lvl4pPr marL="1339850" indent="-315913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buChar char="q"/>
                        <a:defRPr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4pPr>
                      <a:lvl5pPr marL="1681163" indent="-339725" algn="l" rtl="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5pPr>
                      <a:lvl6pPr marL="21383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6pPr>
                      <a:lvl7pPr marL="25955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7pPr>
                      <a:lvl8pPr marL="30527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8pPr>
                      <a:lvl9pPr marL="3509963" indent="-339725" algn="l" rtl="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+mn-lt"/>
                          <a:cs typeface="+mn-cs"/>
                        </a:defRPr>
                      </a:lvl9pPr>
                    </a:lstStyle>
                    <a:p>
                      <a:pPr marL="0" indent="0" algn="ctr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rgbClr val="003399"/>
                          </a:solidFill>
                        </a:rPr>
                        <a:t>CMC platform on Merlin board</a:t>
                      </a:r>
                    </a:p>
                  </p:txBody>
                </p:sp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3983541" y="1271227"/>
                      <a:ext cx="5051209" cy="2246466"/>
                      <a:chOff x="1353155" y="1252805"/>
                      <a:chExt cx="5743932" cy="2415437"/>
                    </a:xfrm>
                  </p:grpSpPr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1353155" y="1252805"/>
                        <a:ext cx="5743932" cy="2415437"/>
                        <a:chOff x="1353155" y="1093414"/>
                        <a:chExt cx="5743932" cy="2415437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353155" y="1093414"/>
                          <a:ext cx="5743932" cy="2415437"/>
                          <a:chOff x="4074043" y="876773"/>
                          <a:chExt cx="5035704" cy="2073931"/>
                        </a:xfrm>
                      </p:grpSpPr>
                      <p:pic>
                        <p:nvPicPr>
                          <p:cNvPr id="40" name="Picture 3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074043" y="876773"/>
                            <a:ext cx="4993758" cy="2073931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41" name="Rectangle 40"/>
                          <p:cNvSpPr/>
                          <p:nvPr/>
                        </p:nvSpPr>
                        <p:spPr bwMode="auto">
                          <a:xfrm>
                            <a:off x="4437776" y="876773"/>
                            <a:ext cx="4671971" cy="1597979"/>
                          </a:xfrm>
                          <a:prstGeom prst="rect">
                            <a:avLst/>
                          </a:prstGeom>
                          <a:noFill/>
                          <a:ln w="9525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34" name="Group 33"/>
                        <p:cNvGrpSpPr/>
                        <p:nvPr/>
                      </p:nvGrpSpPr>
                      <p:grpSpPr>
                        <a:xfrm>
                          <a:off x="4040611" y="3118360"/>
                          <a:ext cx="1155098" cy="323188"/>
                          <a:chOff x="4040611" y="3118360"/>
                          <a:chExt cx="1155098" cy="323188"/>
                        </a:xfrm>
                      </p:grpSpPr>
                      <p:sp>
                        <p:nvSpPr>
                          <p:cNvPr id="38" name="Rectangle 37"/>
                          <p:cNvSpPr/>
                          <p:nvPr/>
                        </p:nvSpPr>
                        <p:spPr bwMode="auto">
                          <a:xfrm>
                            <a:off x="4201198" y="3187816"/>
                            <a:ext cx="756696" cy="159391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9" name="TextBox 38"/>
                          <p:cNvSpPr txBox="1"/>
                          <p:nvPr/>
                        </p:nvSpPr>
                        <p:spPr>
                          <a:xfrm>
                            <a:off x="4040611" y="3118360"/>
                            <a:ext cx="1155098" cy="32318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/>
                              <a:t>M3</a:t>
                            </a:r>
                            <a:r>
                              <a:rPr lang="en-US" sz="800" dirty="0">
                                <a:solidFill>
                                  <a:srgbClr val="0000FF"/>
                                </a:solidFill>
                              </a:rPr>
                              <a:t>   M4 M5</a:t>
                            </a:r>
                          </a:p>
                        </p:txBody>
                      </p:sp>
                    </p:grpSp>
                    <p:grpSp>
                      <p:nvGrpSpPr>
                        <p:cNvPr id="35" name="Group 34"/>
                        <p:cNvGrpSpPr/>
                        <p:nvPr/>
                      </p:nvGrpSpPr>
                      <p:grpSpPr>
                        <a:xfrm>
                          <a:off x="5561337" y="3112254"/>
                          <a:ext cx="437932" cy="323187"/>
                          <a:chOff x="5340590" y="3378449"/>
                          <a:chExt cx="437932" cy="323187"/>
                        </a:xfrm>
                      </p:grpSpPr>
                      <p:sp>
                        <p:nvSpPr>
                          <p:cNvPr id="36" name="Rectangle 35"/>
                          <p:cNvSpPr/>
                          <p:nvPr/>
                        </p:nvSpPr>
                        <p:spPr bwMode="auto">
                          <a:xfrm>
                            <a:off x="5502889" y="3464815"/>
                            <a:ext cx="217128" cy="23505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9525" cap="flat" cmpd="sng" algn="ctr">
                            <a:noFill/>
                            <a:prstDash val="solid"/>
                            <a:round/>
                            <a:headEnd type="none" w="med" len="med"/>
                            <a:tailEnd type="none" w="med" len="med"/>
                          </a:ln>
                          <a:effectLst/>
                        </p:spPr>
                        <p:txBody>
                          <a:bodyPr vert="horz" wrap="square" lIns="91440" tIns="45720" rIns="91440" bIns="45720" numCol="1" rtlCol="0" anchor="t" anchorCtr="0" compatLnSpc="1">
                            <a:prstTxWarp prst="textNoShape">
                              <a:avLst/>
                            </a:prstTxWarp>
                          </a:bodyPr>
                          <a:lstStyle/>
                          <a:p>
                            <a:pPr marL="0" marR="0" indent="0" algn="l" defTabSz="914400" rtl="0" eaLnBrk="1" fontAlgn="base" latinLnBrk="0" hangingPunct="1">
                              <a:lnSpc>
                                <a:spcPct val="100000"/>
                              </a:lnSpc>
                              <a:spcBef>
                                <a:spcPct val="0"/>
                              </a:spcBef>
                              <a:spcAft>
                                <a:spcPct val="0"/>
                              </a:spcAft>
                              <a:buClrTx/>
                              <a:buSzTx/>
                              <a:buFontTx/>
                              <a:buNone/>
                              <a:tabLst/>
                            </a:pPr>
                            <a:endParaRPr kumimoji="0" 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Arial" charset="0"/>
                              <a:cs typeface="Arial" charset="0"/>
                            </a:endParaRPr>
                          </a:p>
                        </p:txBody>
                      </p:sp>
                      <p:sp>
                        <p:nvSpPr>
                          <p:cNvPr id="37" name="TextBox 36"/>
                          <p:cNvSpPr txBox="1"/>
                          <p:nvPr/>
                        </p:nvSpPr>
                        <p:spPr>
                          <a:xfrm>
                            <a:off x="5340590" y="3378449"/>
                            <a:ext cx="437932" cy="32318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800" dirty="0">
                                <a:solidFill>
                                  <a:srgbClr val="FF0000"/>
                                </a:solidFill>
                              </a:rPr>
                              <a:t>E’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6624084" y="2152746"/>
                        <a:ext cx="32573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**</a:t>
                        </a:r>
                      </a:p>
                    </p:txBody>
                  </p:sp>
                </p:grpSp>
              </p:grpSp>
              <p:cxnSp>
                <p:nvCxnSpPr>
                  <p:cNvPr id="25" name="Straight Arrow Connector 24"/>
                  <p:cNvCxnSpPr/>
                  <p:nvPr/>
                </p:nvCxnSpPr>
                <p:spPr bwMode="auto">
                  <a:xfrm>
                    <a:off x="5649620" y="3507092"/>
                    <a:ext cx="2199992" cy="0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rgbClr val="009900"/>
                    </a:solidFill>
                    <a:prstDash val="dash"/>
                    <a:round/>
                    <a:headEnd type="arrow"/>
                    <a:tailEnd type="arrow"/>
                  </a:ln>
                  <a:effectLst/>
                </p:spPr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TextBox 41"/>
                      <p:cNvSpPr txBox="1"/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𝑑𝑒𝑙𝑎𝑦</m:t>
                              </m:r>
                              <m:r>
                                <a:rPr lang="en-US" sz="1200" i="1" smtClean="0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𝑚𝑖𝑛𝑢𝑠</m:t>
                              </m:r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99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lang="en-US" sz="1200" dirty="0">
                          <a:solidFill>
                            <a:srgbClr val="0099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73951" y="3479933"/>
                        <a:ext cx="1382365" cy="276999"/>
                      </a:xfrm>
                      <a:prstGeom prst="rect">
                        <a:avLst/>
                      </a:prstGeom>
                      <a:blipFill rotWithShape="1">
                        <a:blip r:embed="rId6"/>
                        <a:stretch>
                          <a:fillRect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Arrow Connector 44"/>
                <p:cNvCxnSpPr/>
                <p:nvPr/>
              </p:nvCxnSpPr>
              <p:spPr bwMode="auto">
                <a:xfrm>
                  <a:off x="7035876" y="3098177"/>
                  <a:ext cx="840895" cy="0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rgbClr val="009900"/>
                  </a:solidFill>
                  <a:prstDash val="dash"/>
                  <a:round/>
                  <a:headEnd type="arrow"/>
                  <a:tailEnd type="arrow"/>
                </a:ln>
                <a:effectLst/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46"/>
                    <p:cNvSpPr txBox="1"/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200" b="0" i="1" smtClean="0">
                                <a:solidFill>
                                  <a:srgbClr val="009900"/>
                                </a:solidFill>
                                <a:latin typeface="Cambria Math"/>
                              </a:rPr>
                              <m:t>𝑇𝑋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rgbClr val="0099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4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9803" y="3031917"/>
                      <a:ext cx="422488" cy="276999"/>
                    </a:xfrm>
                    <a:prstGeom prst="rect">
                      <a:avLst/>
                    </a:prstGeom>
                    <a:blipFill rotWithShape="1"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18"/>
                <p:cNvSpPr txBox="1"/>
                <p:nvPr/>
              </p:nvSpPr>
              <p:spPr>
                <a:xfrm>
                  <a:off x="-1433171" y="3164017"/>
                  <a:ext cx="10829707" cy="3060518"/>
                </a:xfrm>
                <a:prstGeom prst="rect">
                  <a:avLst/>
                </a:prstGeom>
              </p:spPr>
              <p:txBody>
                <a:bodyPr wrap="square" rtlCol="0">
                  <a:spAutoFit/>
                </a:bodyPr>
                <a:lstStyle/>
                <a:p>
                  <a:pPr lvl="3">
                    <a:lnSpc>
                      <a:spcPct val="120000"/>
                    </a:lnSpc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𝑠𝑖𝑔𝑛𝑎𝑙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h𝑜𝑠𝑡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𝑙𝑜𝑔𝑖𝑐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𝑐𝑡𝑟𝑙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𝑙𝑖𝑛𝑘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en-US" i="1" dirty="0"/>
                    <a:t> </a:t>
                  </a: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𝑡𝑟𝑎𝑛𝑠𝑓𝑒𝑟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h𝑜𝑠𝑡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𝑙𝑖𝑛𝑘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𝑎𝑐𝑐𝑒𝑠𝑠</m:t>
                        </m:r>
                      </m:oMath>
                    </m:oMathPara>
                  </a14:m>
                  <a:endParaRPr lang="en-US" sz="1600" i="1" dirty="0"/>
                </a:p>
                <a:p>
                  <a:pPr lvl="3">
                    <a:lnSpc>
                      <a:spcPct val="120000"/>
                    </a:lnSpc>
                  </a:pPr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𝐹𝑜𝑟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𝑏𝑎𝑛𝑑𝑤𝑖𝑑𝑡h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𝑠𝑢𝑝𝑝𝑜𝑠𝑖𝑛𝑔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50%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𝑚𝑒𝑚𝑜𝑟𝑦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𝑎𝑟𝑒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𝑠𝑡𝑎𝑙𝑙𝑒𝑑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𝑓𝑖𝑓𝑜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 lvl="3"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𝐿𝑎𝑡𝑒𝑛𝑐𝑦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𝑤𝑜𝑟𝑠𝑡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𝑙𝑎𝑡𝑒𝑛𝑐𝑦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−#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𝑠𝑡𝑎𝑙𝑙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𝑐𝑦𝑐𝑙𝑒𝑠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+(50%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𝑚𝑒𝑚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𝑟𝑒𝑞𝑢𝑒𝑠𝑡𝑠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  <m:f>
                          <m:fPr>
                            <m:ctrlPr>
                              <a:rPr lang="en-US" i="1">
                                <a:latin typeface="Cambria Math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𝑙𝑜𝑔𝑖𝑐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𝑣𝑐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600" i="1" dirty="0"/>
                </a:p>
              </p:txBody>
            </p:sp>
          </mc:Choice>
          <mc:Fallback xmlns="">
            <p:sp>
              <p:nvSpPr>
                <p:cNvPr id="44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33171" y="3164017"/>
                  <a:ext cx="10829707" cy="306051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5568970" y="2426163"/>
            <a:ext cx="3591562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dirty="0" smtClean="0">
                <a:solidFill>
                  <a:srgbClr val="FF0000"/>
                </a:solidFill>
              </a:rPr>
              <a:t>Not clear to me the purpose of the next 3 slides. The outline says “</a:t>
            </a:r>
            <a:r>
              <a:rPr lang="en-US" sz="2000" dirty="0">
                <a:solidFill>
                  <a:srgbClr val="0021A5"/>
                </a:solidFill>
              </a:rPr>
              <a:t>Case study result of random access app</a:t>
            </a:r>
            <a:r>
              <a:rPr lang="en-US" sz="2000" dirty="0" smtClean="0">
                <a:solidFill>
                  <a:srgbClr val="0021A5"/>
                </a:solidFill>
              </a:rPr>
              <a:t>.</a:t>
            </a:r>
            <a:r>
              <a:rPr lang="en-US" sz="2000" dirty="0" smtClean="0">
                <a:solidFill>
                  <a:srgbClr val="FF4A00"/>
                </a:solidFill>
              </a:rPr>
              <a:t>”</a:t>
            </a:r>
            <a:endParaRPr lang="en-US" sz="2000" dirty="0">
              <a:solidFill>
                <a:srgbClr val="0021A5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60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9659416" cy="941387"/>
          </a:xfrm>
        </p:spPr>
        <p:txBody>
          <a:bodyPr/>
          <a:lstStyle/>
          <a:p>
            <a:r>
              <a:rPr lang="en-US" sz="3600" dirty="0"/>
              <a:t>Case Study Result for Random Access App.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</a:t>
            </a:r>
          </a:p>
          <a:p>
            <a:pPr lvl="1"/>
            <a:r>
              <a:rPr lang="en-US" dirty="0"/>
              <a:t>Will update performance results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8639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</a:t>
            </a:r>
            <a:r>
              <a:rPr lang="en-US" dirty="0"/>
              <a:t>user-friendly CMC API</a:t>
            </a:r>
          </a:p>
          <a:p>
            <a:r>
              <a:rPr lang="en-US" dirty="0"/>
              <a:t>Share code and lessons with LPS</a:t>
            </a:r>
          </a:p>
          <a:p>
            <a:pPr lvl="1"/>
            <a:r>
              <a:rPr lang="en-US" dirty="0"/>
              <a:t>Visit LPS at some time</a:t>
            </a:r>
          </a:p>
          <a:p>
            <a:r>
              <a:rPr lang="en-US" dirty="0"/>
              <a:t>Continue researching on CMC modelling for multiple links multiple CMC cores</a:t>
            </a:r>
          </a:p>
          <a:p>
            <a:r>
              <a:rPr lang="en-US" dirty="0"/>
              <a:t>Study sorting and bloom filter on CMC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7199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rgbClr val="FF4A00"/>
                </a:solidFill>
              </a:rPr>
              <a:t>Review &amp; overview</a:t>
            </a:r>
            <a:endParaRPr lang="en-US" sz="2400" dirty="0">
              <a:solidFill>
                <a:srgbClr val="FF4A00"/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rgbClr val="0021A5"/>
                </a:solidFill>
              </a:rPr>
              <a:t>Notional </a:t>
            </a:r>
            <a:r>
              <a:rPr lang="en-US" sz="2000" dirty="0" smtClean="0">
                <a:solidFill>
                  <a:srgbClr val="0021A5"/>
                </a:solidFill>
              </a:rPr>
              <a:t>CMC </a:t>
            </a:r>
            <a:r>
              <a:rPr lang="en-US" sz="2000" dirty="0">
                <a:solidFill>
                  <a:srgbClr val="0021A5"/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rgbClr val="0021A5"/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Simple 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read &amp; write </a:t>
            </a:r>
            <a:r>
              <a:rPr lang="en-US" sz="18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ops, DRE ops</a:t>
            </a:r>
            <a:endParaRPr lang="en-US" sz="18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Simple read &amp; write ops, DRE ops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11155" y="5229200"/>
            <a:ext cx="8496436" cy="504056"/>
          </a:xfrm>
        </p:spPr>
        <p:txBody>
          <a:bodyPr/>
          <a:lstStyle/>
          <a:p>
            <a:r>
              <a:rPr lang="en-US" sz="2200" dirty="0"/>
              <a:t>Simplified view: </a:t>
            </a:r>
            <a:r>
              <a:rPr lang="en-US" sz="2200" dirty="0">
                <a:solidFill>
                  <a:srgbClr val="0021A5"/>
                </a:solidFill>
              </a:rPr>
              <a:t>an HMC with a user-programmable logic layer</a:t>
            </a:r>
          </a:p>
          <a:p>
            <a:pPr lvl="1">
              <a:spcBef>
                <a:spcPts val="0"/>
              </a:spcBef>
            </a:pPr>
            <a:endParaRPr lang="en-US" sz="2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94" y="1212716"/>
            <a:ext cx="7308812" cy="401648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 smtClean="0"/>
              <a:t>DRE* </a:t>
            </a:r>
            <a:r>
              <a:rPr lang="en-US" sz="4000" dirty="0"/>
              <a:t>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7344816" cy="424358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06679" y="2564904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1600" y="358881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55876" y="26642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 smtClean="0"/>
              <a:t>* DRE</a:t>
            </a:r>
            <a:r>
              <a:rPr lang="en-US" sz="1200" i="1" dirty="0"/>
              <a:t>: Data Reordering/Rearrangement </a:t>
            </a:r>
            <a:r>
              <a:rPr lang="en-US" sz="1200" i="1" dirty="0" smtClean="0"/>
              <a:t>Engine</a:t>
            </a:r>
            <a:r>
              <a:rPr lang="en-US" sz="1200" dirty="0"/>
              <a:t> Lawrence Livermore Nat. Labs</a:t>
            </a:r>
            <a:r>
              <a:rPr lang="en-US" sz="1200" i="1" dirty="0" smtClean="0"/>
              <a:t> 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92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F3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26086" y="917577"/>
            <a:ext cx="7616372" cy="3846602"/>
            <a:chOff x="3983541" y="966611"/>
            <a:chExt cx="5051209" cy="2551082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3983541" y="1271227"/>
              <a:ext cx="5051209" cy="2246466"/>
              <a:chOff x="1353155" y="1252805"/>
              <a:chExt cx="5743932" cy="2415437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1353155" y="1252805"/>
                <a:ext cx="5743932" cy="2415437"/>
                <a:chOff x="1353155" y="1093414"/>
                <a:chExt cx="5743932" cy="2415437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353155" y="1093414"/>
                  <a:ext cx="5743932" cy="2415437"/>
                  <a:chOff x="4074043" y="876773"/>
                  <a:chExt cx="5035704" cy="2073931"/>
                </a:xfrm>
              </p:grpSpPr>
              <p:pic>
                <p:nvPicPr>
                  <p:cNvPr id="40" name="Picture 3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4074043" y="876773"/>
                    <a:ext cx="4993758" cy="2073931"/>
                  </a:xfrm>
                  <a:prstGeom prst="rect">
                    <a:avLst/>
                  </a:prstGeom>
                </p:spPr>
              </p:pic>
              <p:sp>
                <p:nvSpPr>
                  <p:cNvPr id="41" name="Rectangle 40"/>
                  <p:cNvSpPr/>
                  <p:nvPr/>
                </p:nvSpPr>
                <p:spPr bwMode="auto">
                  <a:xfrm>
                    <a:off x="4437776" y="876773"/>
                    <a:ext cx="4671971" cy="1597979"/>
                  </a:xfrm>
                  <a:prstGeom prst="rect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4097404" y="3161831"/>
                  <a:ext cx="958911" cy="241419"/>
                  <a:chOff x="4097404" y="3161831"/>
                  <a:chExt cx="958911" cy="241419"/>
                </a:xfrm>
              </p:grpSpPr>
              <p:sp>
                <p:nvSpPr>
                  <p:cNvPr id="38" name="Rectangle 37"/>
                  <p:cNvSpPr/>
                  <p:nvPr/>
                </p:nvSpPr>
                <p:spPr bwMode="auto">
                  <a:xfrm>
                    <a:off x="4201198" y="3187816"/>
                    <a:ext cx="756696" cy="159391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097404" y="3161831"/>
                    <a:ext cx="958911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/>
                      <a:t>M3</a:t>
                    </a:r>
                    <a:r>
                      <a:rPr lang="en-US" sz="1600" dirty="0">
                        <a:solidFill>
                          <a:srgbClr val="0000FF"/>
                        </a:solidFill>
                      </a:rPr>
                      <a:t>   M4 M5</a:t>
                    </a:r>
                  </a:p>
                </p:txBody>
              </p:sp>
            </p:grpSp>
            <p:grpSp>
              <p:nvGrpSpPr>
                <p:cNvPr id="35" name="Group 34"/>
                <p:cNvGrpSpPr/>
                <p:nvPr/>
              </p:nvGrpSpPr>
              <p:grpSpPr>
                <a:xfrm>
                  <a:off x="5619842" y="3156675"/>
                  <a:ext cx="320922" cy="276999"/>
                  <a:chOff x="5399095" y="3422870"/>
                  <a:chExt cx="320922" cy="276999"/>
                </a:xfrm>
              </p:grpSpPr>
              <p:sp>
                <p:nvSpPr>
                  <p:cNvPr id="36" name="Rectangle 35"/>
                  <p:cNvSpPr/>
                  <p:nvPr/>
                </p:nvSpPr>
                <p:spPr bwMode="auto">
                  <a:xfrm>
                    <a:off x="5502889" y="3464815"/>
                    <a:ext cx="217128" cy="235054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US" sz="18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cs typeface="Arial" charset="0"/>
                    </a:endParaRPr>
                  </a:p>
                </p:txBody>
              </p: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5399095" y="3422870"/>
                    <a:ext cx="275875" cy="241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600" dirty="0">
                        <a:solidFill>
                          <a:srgbClr val="FF0000"/>
                        </a:solidFill>
                      </a:rPr>
                      <a:t>E’</a:t>
                    </a:r>
                  </a:p>
                </p:txBody>
              </p:sp>
            </p:grpSp>
          </p:grpSp>
          <p:sp>
            <p:nvSpPr>
              <p:cNvPr id="31" name="TextBox 30"/>
              <p:cNvSpPr txBox="1"/>
              <p:nvPr/>
            </p:nvSpPr>
            <p:spPr>
              <a:xfrm>
                <a:off x="6624084" y="2152746"/>
                <a:ext cx="3257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**</a:t>
                </a:r>
              </a:p>
            </p:txBody>
          </p:sp>
        </p:grp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481385" y="4666166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Instrumented</a:t>
            </a:r>
            <a:r>
              <a:rPr lang="en-US" sz="1800" dirty="0">
                <a:solidFill>
                  <a:srgbClr val="FF4A00"/>
                </a:solidFill>
              </a:rPr>
              <a:t> </a:t>
            </a:r>
            <a:r>
              <a:rPr lang="en-US" sz="1800" dirty="0"/>
              <a:t>Merlin infrastructure with </a:t>
            </a:r>
            <a:r>
              <a:rPr lang="en-US" sz="1800" dirty="0">
                <a:solidFill>
                  <a:srgbClr val="0021A5"/>
                </a:solidFill>
              </a:rPr>
              <a:t>hardware performance monitors</a:t>
            </a:r>
          </a:p>
          <a:p>
            <a:pPr marL="555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21A5"/>
                </a:solidFill>
              </a:rPr>
              <a:t>(A’, B’, C’, D’, M1, M2, M3, </a:t>
            </a:r>
            <a:r>
              <a:rPr lang="en-US" sz="1600" dirty="0"/>
              <a:t>M4, M5,  </a:t>
            </a:r>
            <a:r>
              <a:rPr lang="en-US" sz="1600" dirty="0">
                <a:solidFill>
                  <a:srgbClr val="0021A5"/>
                </a:solidFill>
              </a:rPr>
              <a:t>and </a:t>
            </a:r>
            <a:r>
              <a:rPr lang="en-US" sz="1600" dirty="0"/>
              <a:t>E’ </a:t>
            </a:r>
            <a:r>
              <a:rPr lang="en-US" sz="1600" dirty="0">
                <a:solidFill>
                  <a:srgbClr val="0021A5"/>
                </a:solidFill>
              </a:rPr>
              <a:t>)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4540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/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4540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Mapping Notional </a:t>
            </a:r>
            <a:r>
              <a:rPr lang="en-US" sz="3600" dirty="0"/>
              <a:t>CMC </a:t>
            </a:r>
            <a:r>
              <a:rPr lang="en-US" sz="3600" dirty="0" smtClean="0"/>
              <a:t>onto Merlin Board</a:t>
            </a:r>
            <a:endParaRPr lang="en-US" sz="3600" dirty="0"/>
          </a:p>
        </p:txBody>
      </p:sp>
      <p:grpSp>
        <p:nvGrpSpPr>
          <p:cNvPr id="50" name="Group 49"/>
          <p:cNvGrpSpPr/>
          <p:nvPr/>
        </p:nvGrpSpPr>
        <p:grpSpPr>
          <a:xfrm>
            <a:off x="683568" y="836712"/>
            <a:ext cx="6110228" cy="2913697"/>
            <a:chOff x="226146" y="2643684"/>
            <a:chExt cx="4048086" cy="1930353"/>
          </a:xfrm>
        </p:grpSpPr>
        <p:pic>
          <p:nvPicPr>
            <p:cNvPr id="51" name="Picture 50"/>
            <p:cNvPicPr>
              <a:picLocks noChangeAspect="1"/>
            </p:cNvPicPr>
            <p:nvPr/>
          </p:nvPicPr>
          <p:blipFill rotWithShape="1">
            <a:blip r:embed="rId3"/>
            <a:srcRect t="1" b="94739"/>
            <a:stretch/>
          </p:blipFill>
          <p:spPr>
            <a:xfrm>
              <a:off x="226146" y="2643684"/>
              <a:ext cx="4048086" cy="180550"/>
            </a:xfrm>
            <a:prstGeom prst="rect">
              <a:avLst/>
            </a:prstGeom>
          </p:spPr>
        </p:pic>
        <p:sp>
          <p:nvSpPr>
            <p:cNvPr id="52" name="Rectangle 51"/>
            <p:cNvSpPr/>
            <p:nvPr/>
          </p:nvSpPr>
          <p:spPr bwMode="auto">
            <a:xfrm>
              <a:off x="2791046" y="4391247"/>
              <a:ext cx="441251" cy="18279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3"/>
          <a:srcRect t="50020"/>
          <a:stretch/>
        </p:blipFill>
        <p:spPr>
          <a:xfrm>
            <a:off x="2051720" y="3717032"/>
            <a:ext cx="6110228" cy="2589287"/>
          </a:xfrm>
          <a:prstGeom prst="rect">
            <a:avLst/>
          </a:prstGeom>
        </p:spPr>
      </p:pic>
      <p:pic>
        <p:nvPicPr>
          <p:cNvPr id="54" name="图片 18"/>
          <p:cNvPicPr>
            <a:picLocks noChangeAspect="1"/>
          </p:cNvPicPr>
          <p:nvPr/>
        </p:nvPicPr>
        <p:blipFill rotWithShape="1">
          <a:blip r:embed="rId4"/>
          <a:srcRect l="42729" t="10792"/>
          <a:stretch/>
        </p:blipFill>
        <p:spPr>
          <a:xfrm>
            <a:off x="1473459" y="1124744"/>
            <a:ext cx="6197081" cy="305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73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-1101123" y="3586957"/>
                <a:ext cx="10272371" cy="2419124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A</a:t>
                </a:r>
                <a:r>
                  <a:rPr lang="en-US" sz="1400" i="1" dirty="0"/>
                  <a:t> = latency C +ctrl signal transfer time B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Ctrl signal transfer time B</a:t>
                </a:r>
                <a:r>
                  <a:rPr lang="en-US" sz="1400" i="1" dirty="0"/>
                  <a:t> : time to transfer control signal between host and CMC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C</a:t>
                </a:r>
                <a:r>
                  <a:rPr lang="en-US" sz="1400" i="1" dirty="0"/>
                  <a:t> = latency C’ – delay </a:t>
                </a:r>
                <a:r>
                  <a:rPr lang="en-US" sz="1400" i="1" dirty="0" err="1"/>
                  <a:t>D’minusE</a:t>
                </a:r>
                <a:r>
                  <a:rPr lang="en-US" sz="1400" i="1" dirty="0"/>
                  <a:t>’ + delay TSV*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Delay </a:t>
                </a:r>
                <a:r>
                  <a:rPr lang="en-US" sz="1400" i="1" dirty="0" err="1">
                    <a:solidFill>
                      <a:srgbClr val="0021A5"/>
                    </a:solidFill>
                  </a:rPr>
                  <a:t>D’minusE</a:t>
                </a:r>
                <a:r>
                  <a:rPr lang="en-US" sz="1400" i="1" dirty="0">
                    <a:solidFill>
                      <a:srgbClr val="0021A5"/>
                    </a:solidFill>
                  </a:rPr>
                  <a:t>’ </a:t>
                </a:r>
                <a:r>
                  <a:rPr lang="en-US" sz="1400" i="1" dirty="0"/>
                  <a:t>= latency D’ – latency E’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Latency E’ </a:t>
                </a:r>
                <a:r>
                  <a:rPr lang="en-US" sz="1400" i="1" dirty="0"/>
                  <a:t>= latency M5 – delay TX** (currently we cannot determine E’)</a:t>
                </a:r>
              </a:p>
              <a:p>
                <a:pPr lvl="3">
                  <a:lnSpc>
                    <a:spcPct val="120000"/>
                  </a:lnSpc>
                </a:pPr>
                <a:r>
                  <a:rPr lang="en-US" sz="1400" i="1" dirty="0">
                    <a:solidFill>
                      <a:srgbClr val="0021A5"/>
                    </a:solidFill>
                  </a:rPr>
                  <a:t>Data transfer time B</a:t>
                </a:r>
                <a:r>
                  <a:rPr lang="en-US" sz="1400" i="1" dirty="0"/>
                  <a:t>: time for host access to view buffer to get result data</a:t>
                </a:r>
              </a:p>
              <a:p>
                <a:pPr lvl="3">
                  <a:lnSpc>
                    <a:spcPct val="120000"/>
                  </a:lnSpc>
                </a:pPr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𝑇𝑆𝑉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𝑡h𝑎𝑡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</m:oMath>
                  </m:oMathPara>
                </a14:m>
                <a:endParaRPr lang="en-US" sz="1400" i="1" dirty="0"/>
              </a:p>
              <a:p>
                <a:pPr lvl="3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∗∗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𝑑𝑒𝑙𝑎𝑦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𝑇𝑋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𝑟𝑒𝑞𝑢𝑒𝑠𝑡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𝐻𝑀𝐶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𝑠𝑤𝑖𝑡𝑐h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𝑙𝑜𝑔𝑖𝑐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𝑡𝑟𝑎𝑛𝑠𝑓𝑒𝑟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𝑟𝑒𝑠𝑝𝑜𝑛𝑠𝑒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𝑏𝑎𝑐𝑘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01123" y="3586957"/>
                <a:ext cx="10272371" cy="2419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28803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 smtClean="0"/>
              <a:t>Model of CMC-to-Merlin Mapping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118921" y="1077154"/>
            <a:ext cx="3823141" cy="2366247"/>
            <a:chOff x="118921" y="977879"/>
            <a:chExt cx="3823141" cy="23662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8921" y="1270195"/>
              <a:ext cx="3823141" cy="2073931"/>
            </a:xfrm>
            <a:prstGeom prst="rect">
              <a:avLst/>
            </a:prstGeom>
          </p:spPr>
        </p:pic>
        <p:sp>
          <p:nvSpPr>
            <p:cNvPr id="21" name="Content Placeholder 2"/>
            <p:cNvSpPr txBox="1">
              <a:spLocks/>
            </p:cNvSpPr>
            <p:nvPr/>
          </p:nvSpPr>
          <p:spPr bwMode="auto">
            <a:xfrm>
              <a:off x="1130917" y="977879"/>
              <a:ext cx="277122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Model of notional CMC</a:t>
              </a:r>
            </a:p>
          </p:txBody>
        </p:sp>
      </p:grp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3983541" y="1065886"/>
            <a:ext cx="5051209" cy="2790321"/>
            <a:chOff x="3983541" y="966611"/>
            <a:chExt cx="5051209" cy="2790321"/>
          </a:xfrm>
        </p:grpSpPr>
        <p:grpSp>
          <p:nvGrpSpPr>
            <p:cNvPr id="43" name="Group 42"/>
            <p:cNvGrpSpPr/>
            <p:nvPr/>
          </p:nvGrpSpPr>
          <p:grpSpPr>
            <a:xfrm>
              <a:off x="3983541" y="966611"/>
              <a:ext cx="5051209" cy="2790321"/>
              <a:chOff x="3983541" y="966611"/>
              <a:chExt cx="5051209" cy="2790321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983541" y="966611"/>
                <a:ext cx="5051209" cy="2551082"/>
                <a:chOff x="3983541" y="966611"/>
                <a:chExt cx="5051209" cy="2551082"/>
              </a:xfrm>
            </p:grpSpPr>
            <p:sp>
              <p:nvSpPr>
                <p:cNvPr id="28" name="Content Placeholder 2"/>
                <p:cNvSpPr txBox="1">
                  <a:spLocks/>
                </p:cNvSpPr>
                <p:nvPr/>
              </p:nvSpPr>
              <p:spPr bwMode="auto">
                <a:xfrm>
                  <a:off x="5104274" y="966611"/>
                  <a:ext cx="3094465" cy="404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69925" indent="-3254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60000"/>
                    <a:buFont typeface="Wingdings" pitchFamily="2" charset="2"/>
                    <a:buChar char="q"/>
                    <a:defRPr sz="2400">
                      <a:solidFill>
                        <a:srgbClr val="FF4A00"/>
                      </a:solidFill>
                      <a:latin typeface="+mn-lt"/>
                      <a:cs typeface="+mn-cs"/>
                    </a:defRPr>
                  </a:lvl2pPr>
                  <a:lvl3pPr marL="1022350" indent="-350838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65000"/>
                    <a:buFont typeface="Wingdings" pitchFamily="2" charset="2"/>
                    <a:buChar char="n"/>
                    <a:defRPr sz="2000">
                      <a:solidFill>
                        <a:srgbClr val="0021A5"/>
                      </a:solidFill>
                      <a:latin typeface="+mn-lt"/>
                      <a:cs typeface="+mn-cs"/>
                    </a:defRPr>
                  </a:lvl3pPr>
                  <a:lvl4pPr marL="1339850" indent="-315913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q"/>
                    <a:defRPr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4pPr>
                  <a:lvl5pPr marL="1681163" indent="-339725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5pPr>
                  <a:lvl6pPr marL="21383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6pPr>
                  <a:lvl7pPr marL="25955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7pPr>
                  <a:lvl8pPr marL="30527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8pPr>
                  <a:lvl9pPr marL="3509963" indent="-339725" algn="l" rtl="0" fontAlgn="base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5000"/>
                    <a:buFont typeface="Wingdings" pitchFamily="2" charset="2"/>
                    <a:buChar char="§"/>
                    <a:defRPr sz="1600">
                      <a:solidFill>
                        <a:schemeClr val="tx1"/>
                      </a:solidFill>
                      <a:latin typeface="+mn-lt"/>
                      <a:cs typeface="+mn-cs"/>
                    </a:defRPr>
                  </a:lvl9pPr>
                </a:lstStyle>
                <a:p>
                  <a:pPr marL="0" indent="0" algn="ctr">
                    <a:spcBef>
                      <a:spcPts val="600"/>
                    </a:spcBef>
                    <a:spcAft>
                      <a:spcPts val="0"/>
                    </a:spcAft>
                    <a:buNone/>
                  </a:pPr>
                  <a:r>
                    <a:rPr lang="en-US" sz="1600" dirty="0">
                      <a:solidFill>
                        <a:srgbClr val="003399"/>
                      </a:solidFill>
                    </a:rPr>
                    <a:t>CMC platform on Merlin board</a:t>
                  </a:r>
                </a:p>
              </p:txBody>
            </p:sp>
            <p:grpSp>
              <p:nvGrpSpPr>
                <p:cNvPr id="29" name="Group 28"/>
                <p:cNvGrpSpPr/>
                <p:nvPr/>
              </p:nvGrpSpPr>
              <p:grpSpPr>
                <a:xfrm>
                  <a:off x="3983541" y="1271227"/>
                  <a:ext cx="5051209" cy="2246466"/>
                  <a:chOff x="1353155" y="1252805"/>
                  <a:chExt cx="5743932" cy="2415437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1353155" y="1252805"/>
                    <a:ext cx="5743932" cy="2415437"/>
                    <a:chOff x="1353155" y="1093414"/>
                    <a:chExt cx="5743932" cy="2415437"/>
                  </a:xfrm>
                </p:grpSpPr>
                <p:grpSp>
                  <p:nvGrpSpPr>
                    <p:cNvPr id="33" name="Group 32"/>
                    <p:cNvGrpSpPr/>
                    <p:nvPr/>
                  </p:nvGrpSpPr>
                  <p:grpSpPr>
                    <a:xfrm>
                      <a:off x="1353155" y="1093414"/>
                      <a:ext cx="5743932" cy="2415437"/>
                      <a:chOff x="4074043" y="876773"/>
                      <a:chExt cx="5035704" cy="2073931"/>
                    </a:xfrm>
                  </p:grpSpPr>
                  <p:pic>
                    <p:nvPicPr>
                      <p:cNvPr id="40" name="Picture 39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74043" y="876773"/>
                        <a:ext cx="4993758" cy="2073931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41" name="Rectangle 40"/>
                      <p:cNvSpPr/>
                      <p:nvPr/>
                    </p:nvSpPr>
                    <p:spPr bwMode="auto">
                      <a:xfrm>
                        <a:off x="4437776" y="876773"/>
                        <a:ext cx="4671971" cy="1597979"/>
                      </a:xfrm>
                      <a:prstGeom prst="rect">
                        <a:avLst/>
                      </a:prstGeom>
                      <a:noFill/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</p:grpSp>
                <p:grpSp>
                  <p:nvGrpSpPr>
                    <p:cNvPr id="34" name="Group 33"/>
                    <p:cNvGrpSpPr/>
                    <p:nvPr/>
                  </p:nvGrpSpPr>
                  <p:grpSpPr>
                    <a:xfrm>
                      <a:off x="4097404" y="3145871"/>
                      <a:ext cx="1052142" cy="281287"/>
                      <a:chOff x="4097404" y="3145871"/>
                      <a:chExt cx="1052142" cy="281287"/>
                    </a:xfrm>
                  </p:grpSpPr>
                  <p:sp>
                    <p:nvSpPr>
                      <p:cNvPr id="38" name="Rectangle 37"/>
                      <p:cNvSpPr/>
                      <p:nvPr/>
                    </p:nvSpPr>
                    <p:spPr bwMode="auto">
                      <a:xfrm>
                        <a:off x="4201198" y="3187816"/>
                        <a:ext cx="756696" cy="159391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9" name="TextBox 38"/>
                      <p:cNvSpPr txBox="1"/>
                      <p:nvPr/>
                    </p:nvSpPr>
                    <p:spPr>
                      <a:xfrm>
                        <a:off x="4097404" y="3145871"/>
                        <a:ext cx="1052142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/>
                          <a:t>M3</a:t>
                        </a:r>
                        <a:r>
                          <a:rPr lang="en-US" sz="1050" dirty="0">
                            <a:solidFill>
                              <a:srgbClr val="0000FF"/>
                            </a:solidFill>
                          </a:rPr>
                          <a:t>   M4 M5</a:t>
                        </a:r>
                      </a:p>
                    </p:txBody>
                  </p:sp>
                </p:grpSp>
                <p:grpSp>
                  <p:nvGrpSpPr>
                    <p:cNvPr id="35" name="Group 34"/>
                    <p:cNvGrpSpPr/>
                    <p:nvPr/>
                  </p:nvGrpSpPr>
                  <p:grpSpPr>
                    <a:xfrm>
                      <a:off x="5619842" y="3156675"/>
                      <a:ext cx="353996" cy="281287"/>
                      <a:chOff x="5399095" y="3422870"/>
                      <a:chExt cx="353996" cy="281287"/>
                    </a:xfrm>
                  </p:grpSpPr>
                  <p:sp>
                    <p:nvSpPr>
                      <p:cNvPr id="36" name="Rectangle 35"/>
                      <p:cNvSpPr/>
                      <p:nvPr/>
                    </p:nvSpPr>
                    <p:spPr bwMode="auto">
                      <a:xfrm>
                        <a:off x="5502889" y="3464815"/>
                        <a:ext cx="217128" cy="2350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</a:bodyPr>
                      <a:lstStyle/>
                      <a:p>
                        <a:pPr marL="0" marR="0" indent="0" algn="l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endParaRPr>
                      </a:p>
                    </p:txBody>
                  </p:sp>
                  <p:sp>
                    <p:nvSpPr>
                      <p:cNvPr id="37" name="TextBox 36"/>
                      <p:cNvSpPr txBox="1"/>
                      <p:nvPr/>
                    </p:nvSpPr>
                    <p:spPr>
                      <a:xfrm>
                        <a:off x="5399095" y="3422870"/>
                        <a:ext cx="353996" cy="2812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sz="1050" dirty="0">
                            <a:solidFill>
                              <a:srgbClr val="FF0000"/>
                            </a:solidFill>
                          </a:rPr>
                          <a:t>E’</a:t>
                        </a:r>
                      </a:p>
                    </p:txBody>
                  </p:sp>
                </p:grpSp>
              </p:grp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6624084" y="2152746"/>
                    <a:ext cx="32573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/>
                      <a:t>**</a:t>
                    </a:r>
                  </a:p>
                </p:txBody>
              </p:sp>
            </p:grpSp>
          </p:grpSp>
          <p:cxnSp>
            <p:nvCxnSpPr>
              <p:cNvPr id="25" name="Straight Arrow Connector 24"/>
              <p:cNvCxnSpPr/>
              <p:nvPr/>
            </p:nvCxnSpPr>
            <p:spPr bwMode="auto">
              <a:xfrm>
                <a:off x="5649620" y="3507092"/>
                <a:ext cx="2199992" cy="0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9900"/>
                </a:solidFill>
                <a:prstDash val="dash"/>
                <a:round/>
                <a:headEnd type="arrow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𝑑𝑒𝑙𝑎𝑦</m:t>
                          </m:r>
                          <m:r>
                            <a:rPr lang="en-US" sz="1200" i="1" smtClean="0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200" i="1">
                              <a:solidFill>
                                <a:srgbClr val="009900"/>
                              </a:solidFill>
                              <a:latin typeface="Cambria Math" panose="02040503050406030204" pitchFamily="18" charset="0"/>
                            </a:rPr>
                            <m:t>𝑚𝑖𝑛𝑢𝑠</m:t>
                          </m:r>
                          <m:sSup>
                            <m:sSupPr>
                              <m:ctrlP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sz="1200" i="1">
                                  <a:solidFill>
                                    <a:srgbClr val="0099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2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73951" y="3479933"/>
                    <a:ext cx="1382365" cy="276999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/>
            <p:cNvCxnSpPr/>
            <p:nvPr/>
          </p:nvCxnSpPr>
          <p:spPr bwMode="auto">
            <a:xfrm>
              <a:off x="7035876" y="3098177"/>
              <a:ext cx="840895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9900"/>
              </a:solidFill>
              <a:prstDash val="dash"/>
              <a:round/>
              <a:headEnd type="arrow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rgbClr val="009900"/>
                            </a:solidFill>
                            <a:latin typeface="Cambria Math"/>
                          </a:rPr>
                          <m:t>𝑇𝑋</m:t>
                        </m:r>
                      </m:oMath>
                    </m:oMathPara>
                  </a14:m>
                  <a:endParaRPr lang="en-US" sz="1200" dirty="0">
                    <a:solidFill>
                      <a:srgbClr val="0099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9803" y="3031917"/>
                  <a:ext cx="422488" cy="276999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016732"/>
            <a:ext cx="6732748" cy="5292588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>
              <a:spcBef>
                <a:spcPts val="4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Notional </a:t>
            </a: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CMC </a:t>
            </a: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architecture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r>
              <a:rPr lang="en-US" sz="2400" dirty="0">
                <a:solidFill>
                  <a:srgbClr val="FF4A00"/>
                </a:solidFill>
              </a:rPr>
              <a:t>Experiments &amp; measurements</a:t>
            </a:r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Non-overlapping memory access </a:t>
            </a:r>
          </a:p>
          <a:p>
            <a:pPr lvl="2">
              <a:spcBef>
                <a:spcPts val="400"/>
              </a:spcBef>
            </a:pPr>
            <a:r>
              <a:rPr lang="en-US" sz="1800" dirty="0" smtClean="0"/>
              <a:t>Simple </a:t>
            </a:r>
            <a:r>
              <a:rPr lang="en-US" sz="1800" dirty="0"/>
              <a:t>read &amp; write </a:t>
            </a:r>
            <a:r>
              <a:rPr lang="en-US" sz="1800" dirty="0" smtClean="0"/>
              <a:t>ops, DRE ops</a:t>
            </a:r>
            <a:endParaRPr lang="en-US" sz="1800" dirty="0"/>
          </a:p>
          <a:p>
            <a:pPr lvl="1">
              <a:spcBef>
                <a:spcPts val="4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Overlapping memory access</a:t>
            </a:r>
          </a:p>
          <a:p>
            <a:pPr lvl="2">
              <a:spcBef>
                <a:spcPts val="400"/>
              </a:spcBef>
            </a:pPr>
            <a:r>
              <a:rPr lang="en-US" sz="1800" dirty="0"/>
              <a:t>Simple read &amp; write ops, DRE ops</a:t>
            </a:r>
          </a:p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Simplified </a:t>
            </a:r>
            <a:r>
              <a:rPr 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CMC-to-Merlin mapping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Performance mapping of DRE operations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Case study result of random access app.</a:t>
            </a:r>
          </a:p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903615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14166</TotalTime>
  <Words>1835</Words>
  <Application>Microsoft Office PowerPoint</Application>
  <PresentationFormat>On-screen Show (4:3)</PresentationFormat>
  <Paragraphs>338</Paragraphs>
  <Slides>22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3_Edge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Review of DRE setup, fill, drain</vt:lpstr>
      <vt:lpstr>Non-overlapping Memory Access </vt:lpstr>
      <vt:lpstr>Overlapping Memory Access </vt:lpstr>
      <vt:lpstr>Overlapping Memory Access </vt:lpstr>
      <vt:lpstr>Outline</vt:lpstr>
      <vt:lpstr>Simplified Notional CMC Modeling </vt:lpstr>
      <vt:lpstr>Simplified Notional CMC Modeling </vt:lpstr>
      <vt:lpstr>Outline</vt:lpstr>
      <vt:lpstr>Parameters of Notional CMC Modeling </vt:lpstr>
      <vt:lpstr>Performance Mapping of Single DRE Operation</vt:lpstr>
      <vt:lpstr>Performance Mapping of Single DRE Operation</vt:lpstr>
      <vt:lpstr>Case Study Result for Random Access App.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hlam</cp:lastModifiedBy>
  <cp:revision>3050</cp:revision>
  <dcterms:created xsi:type="dcterms:W3CDTF">2003-07-12T15:21:27Z</dcterms:created>
  <dcterms:modified xsi:type="dcterms:W3CDTF">2017-01-13T03:31:45Z</dcterms:modified>
</cp:coreProperties>
</file>