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25"/>
  </p:notesMasterIdLst>
  <p:handoutMasterIdLst>
    <p:handoutMasterId r:id="rId26"/>
  </p:handoutMasterIdLst>
  <p:sldIdLst>
    <p:sldId id="386" r:id="rId2"/>
    <p:sldId id="435" r:id="rId3"/>
    <p:sldId id="440" r:id="rId4"/>
    <p:sldId id="388" r:id="rId5"/>
    <p:sldId id="389" r:id="rId6"/>
    <p:sldId id="409" r:id="rId7"/>
    <p:sldId id="405" r:id="rId8"/>
    <p:sldId id="410" r:id="rId9"/>
    <p:sldId id="441" r:id="rId10"/>
    <p:sldId id="433" r:id="rId11"/>
    <p:sldId id="424" r:id="rId12"/>
    <p:sldId id="423" r:id="rId13"/>
    <p:sldId id="420" r:id="rId14"/>
    <p:sldId id="442" r:id="rId15"/>
    <p:sldId id="412" r:id="rId16"/>
    <p:sldId id="413" r:id="rId17"/>
    <p:sldId id="443" r:id="rId18"/>
    <p:sldId id="414" r:id="rId19"/>
    <p:sldId id="445" r:id="rId20"/>
    <p:sldId id="425" r:id="rId21"/>
    <p:sldId id="426" r:id="rId22"/>
    <p:sldId id="427" r:id="rId23"/>
    <p:sldId id="428" r:id="rId2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A00"/>
    <a:srgbClr val="002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51" autoAdjust="0"/>
    <p:restoredTop sz="96659" autoAdjust="0"/>
  </p:normalViewPr>
  <p:slideViewPr>
    <p:cSldViewPr>
      <p:cViewPr>
        <p:scale>
          <a:sx n="60" d="100"/>
          <a:sy n="60" d="100"/>
        </p:scale>
        <p:origin x="-636" y="-200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\\vboxsrv\yzou\Dropbox\CHREC\CMC_Measurement\mem_overlap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\\vboxsrv\yzou\Dropbox\CHREC\CMC_Measurement\mem_overlap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\\vboxsrv\yzou\Dropbox\CHREC\CMC_Measurement\RandomAccess_measurement_point_proof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\\vboxsrv\yzou\Dropbox\CHREC\CMC_Measurement\RandomAccess_measurement_point_proo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</a:t>
            </a:r>
            <a:r>
              <a:rPr lang="en-US" baseline="0" dirty="0"/>
              <a:t> Read Total Time of M1,2,3 (</a:t>
            </a:r>
            <a:r>
              <a:rPr lang="en-US" baseline="0" dirty="0" err="1"/>
              <a:t>ms</a:t>
            </a:r>
            <a:r>
              <a:rPr lang="en-US" baseline="0" dirty="0"/>
              <a:t>) vs. # Mem Ops.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mem_overlap_seq_access!$B$9:$AG$9</c:f>
              <c:numCache>
                <c:formatCode>0.0000</c:formatCode>
                <c:ptCount val="32"/>
                <c:pt idx="0">
                  <c:v>1.46707E-3</c:v>
                </c:pt>
                <c:pt idx="1">
                  <c:v>5.7844300000000001E-3</c:v>
                </c:pt>
                <c:pt idx="2">
                  <c:v>4.8994000000000003E-2</c:v>
                </c:pt>
                <c:pt idx="3">
                  <c:v>9.7221600000000005E-2</c:v>
                </c:pt>
                <c:pt idx="4">
                  <c:v>0.145311</c:v>
                </c:pt>
                <c:pt idx="5">
                  <c:v>0.193443</c:v>
                </c:pt>
                <c:pt idx="6">
                  <c:v>0.24155099999999999</c:v>
                </c:pt>
                <c:pt idx="7">
                  <c:v>0.28973100000000002</c:v>
                </c:pt>
                <c:pt idx="8">
                  <c:v>0.33796999999999999</c:v>
                </c:pt>
                <c:pt idx="9">
                  <c:v>0.38602399999999998</c:v>
                </c:pt>
                <c:pt idx="10">
                  <c:v>0.43406</c:v>
                </c:pt>
                <c:pt idx="11">
                  <c:v>0.48228700000000002</c:v>
                </c:pt>
                <c:pt idx="12">
                  <c:v>0.53029300000000001</c:v>
                </c:pt>
                <c:pt idx="13">
                  <c:v>0.57918000000000003</c:v>
                </c:pt>
                <c:pt idx="14">
                  <c:v>0.62650899999999998</c:v>
                </c:pt>
                <c:pt idx="15">
                  <c:v>0.67529899999999998</c:v>
                </c:pt>
                <c:pt idx="16">
                  <c:v>0.72247300000000003</c:v>
                </c:pt>
                <c:pt idx="17">
                  <c:v>0.770922</c:v>
                </c:pt>
                <c:pt idx="18">
                  <c:v>0.81919799999999998</c:v>
                </c:pt>
                <c:pt idx="19">
                  <c:v>0.86733499999999997</c:v>
                </c:pt>
                <c:pt idx="20">
                  <c:v>0.91493400000000003</c:v>
                </c:pt>
                <c:pt idx="21">
                  <c:v>0.96356299999999995</c:v>
                </c:pt>
                <c:pt idx="22">
                  <c:v>1.0117100000000001</c:v>
                </c:pt>
                <c:pt idx="23">
                  <c:v>1.06043</c:v>
                </c:pt>
                <c:pt idx="24">
                  <c:v>1.10731</c:v>
                </c:pt>
                <c:pt idx="25">
                  <c:v>1.1559600000000001</c:v>
                </c:pt>
                <c:pt idx="26">
                  <c:v>1.2042600000000001</c:v>
                </c:pt>
                <c:pt idx="27">
                  <c:v>1.25353</c:v>
                </c:pt>
                <c:pt idx="28">
                  <c:v>1.3017399999999999</c:v>
                </c:pt>
                <c:pt idx="29">
                  <c:v>1.34802</c:v>
                </c:pt>
                <c:pt idx="30">
                  <c:v>1.39663</c:v>
                </c:pt>
                <c:pt idx="31">
                  <c:v>1.44496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CA7-4E67-B781-7C0F82FEDB1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mem_overlap_seq_access!$B$10:$AG$10</c:f>
              <c:numCache>
                <c:formatCode>0.0000</c:formatCode>
                <c:ptCount val="32"/>
                <c:pt idx="0">
                  <c:v>1.26946E-3</c:v>
                </c:pt>
                <c:pt idx="1">
                  <c:v>5.5868300000000001E-3</c:v>
                </c:pt>
                <c:pt idx="2">
                  <c:v>4.8796399999999997E-2</c:v>
                </c:pt>
                <c:pt idx="3">
                  <c:v>9.7023899999999996E-2</c:v>
                </c:pt>
                <c:pt idx="4">
                  <c:v>0.14511399999999999</c:v>
                </c:pt>
                <c:pt idx="5">
                  <c:v>0.193246</c:v>
                </c:pt>
                <c:pt idx="6">
                  <c:v>0.24135300000000001</c:v>
                </c:pt>
                <c:pt idx="7">
                  <c:v>0.28953299999999998</c:v>
                </c:pt>
                <c:pt idx="8">
                  <c:v>0.33777200000000002</c:v>
                </c:pt>
                <c:pt idx="9">
                  <c:v>0.385826</c:v>
                </c:pt>
                <c:pt idx="10">
                  <c:v>0.43386200000000003</c:v>
                </c:pt>
                <c:pt idx="11">
                  <c:v>0.48209000000000002</c:v>
                </c:pt>
                <c:pt idx="12">
                  <c:v>0.53009600000000001</c:v>
                </c:pt>
                <c:pt idx="13">
                  <c:v>0.578982</c:v>
                </c:pt>
                <c:pt idx="14">
                  <c:v>0.62631099999999995</c:v>
                </c:pt>
                <c:pt idx="15">
                  <c:v>0.67510199999999998</c:v>
                </c:pt>
                <c:pt idx="16">
                  <c:v>0.722275</c:v>
                </c:pt>
                <c:pt idx="17">
                  <c:v>0.77072499999999999</c:v>
                </c:pt>
                <c:pt idx="18">
                  <c:v>0.81899999999999995</c:v>
                </c:pt>
                <c:pt idx="19">
                  <c:v>0.86713799999999996</c:v>
                </c:pt>
                <c:pt idx="20">
                  <c:v>0.91473700000000002</c:v>
                </c:pt>
                <c:pt idx="21">
                  <c:v>0.96336500000000003</c:v>
                </c:pt>
                <c:pt idx="22">
                  <c:v>1.0115099999999999</c:v>
                </c:pt>
                <c:pt idx="23">
                  <c:v>1.06023</c:v>
                </c:pt>
                <c:pt idx="24">
                  <c:v>1.10711</c:v>
                </c:pt>
                <c:pt idx="25">
                  <c:v>1.15577</c:v>
                </c:pt>
                <c:pt idx="26">
                  <c:v>1.20407</c:v>
                </c:pt>
                <c:pt idx="27">
                  <c:v>1.2533399999999999</c:v>
                </c:pt>
                <c:pt idx="28">
                  <c:v>1.3015399999999999</c:v>
                </c:pt>
                <c:pt idx="29">
                  <c:v>1.3478300000000001</c:v>
                </c:pt>
                <c:pt idx="30">
                  <c:v>1.3964300000000001</c:v>
                </c:pt>
                <c:pt idx="31">
                  <c:v>1.4447700000000001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CA7-4E67-B781-7C0F82FEDB1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mem_overlap_seq_access!$B$11:$AG$11</c:f>
              <c:numCache>
                <c:formatCode>0.0000</c:formatCode>
                <c:ptCount val="32"/>
                <c:pt idx="0">
                  <c:v>1.05389E-3</c:v>
                </c:pt>
                <c:pt idx="1">
                  <c:v>5.3892200000000001E-3</c:v>
                </c:pt>
                <c:pt idx="2">
                  <c:v>4.8574800000000001E-2</c:v>
                </c:pt>
                <c:pt idx="3">
                  <c:v>9.6796400000000005E-2</c:v>
                </c:pt>
                <c:pt idx="4">
                  <c:v>0.14490400000000001</c:v>
                </c:pt>
                <c:pt idx="5">
                  <c:v>0.193024</c:v>
                </c:pt>
                <c:pt idx="6">
                  <c:v>0.24115600000000001</c:v>
                </c:pt>
                <c:pt idx="7">
                  <c:v>0.28931099999999998</c:v>
                </c:pt>
                <c:pt idx="8">
                  <c:v>0.337557</c:v>
                </c:pt>
                <c:pt idx="9">
                  <c:v>0.38560499999999998</c:v>
                </c:pt>
                <c:pt idx="10">
                  <c:v>0.43366500000000002</c:v>
                </c:pt>
                <c:pt idx="11">
                  <c:v>0.48185600000000001</c:v>
                </c:pt>
                <c:pt idx="12">
                  <c:v>0.52988000000000002</c:v>
                </c:pt>
                <c:pt idx="13">
                  <c:v>0.578766</c:v>
                </c:pt>
                <c:pt idx="14">
                  <c:v>0.62609000000000004</c:v>
                </c:pt>
                <c:pt idx="15">
                  <c:v>0.67488599999999999</c:v>
                </c:pt>
                <c:pt idx="16">
                  <c:v>0.72204800000000002</c:v>
                </c:pt>
                <c:pt idx="17">
                  <c:v>0.77050300000000005</c:v>
                </c:pt>
                <c:pt idx="18">
                  <c:v>0.81880200000000003</c:v>
                </c:pt>
                <c:pt idx="19">
                  <c:v>0.86690400000000001</c:v>
                </c:pt>
                <c:pt idx="20">
                  <c:v>0.91450299999999995</c:v>
                </c:pt>
                <c:pt idx="21">
                  <c:v>0.96316199999999996</c:v>
                </c:pt>
                <c:pt idx="22">
                  <c:v>1.0113099999999999</c:v>
                </c:pt>
                <c:pt idx="23">
                  <c:v>1.06002</c:v>
                </c:pt>
                <c:pt idx="24">
                  <c:v>1.10687</c:v>
                </c:pt>
                <c:pt idx="25">
                  <c:v>1.15554</c:v>
                </c:pt>
                <c:pt idx="26">
                  <c:v>1.20384</c:v>
                </c:pt>
                <c:pt idx="27">
                  <c:v>1.25312</c:v>
                </c:pt>
                <c:pt idx="28">
                  <c:v>1.3013399999999999</c:v>
                </c:pt>
                <c:pt idx="29">
                  <c:v>1.3475999999999999</c:v>
                </c:pt>
                <c:pt idx="30">
                  <c:v>1.3962000000000001</c:v>
                </c:pt>
                <c:pt idx="31">
                  <c:v>1.4445699999999999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CA7-4E67-B781-7C0F82FED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8391680"/>
        <c:axId val="48393600"/>
      </c:barChart>
      <c:catAx>
        <c:axId val="48391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</a:t>
                </a:r>
                <a:r>
                  <a:rPr lang="en-US" baseline="0"/>
                  <a:t> ops.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93600"/>
        <c:crosses val="autoZero"/>
        <c:auto val="1"/>
        <c:lblAlgn val="ctr"/>
        <c:lblOffset val="100"/>
        <c:noMultiLvlLbl val="0"/>
      </c:catAx>
      <c:valAx>
        <c:axId val="4839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91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 Write Total Time of M1,2,3</a:t>
            </a:r>
            <a:r>
              <a:rPr lang="en-US" baseline="0" dirty="0"/>
              <a:t> (</a:t>
            </a:r>
            <a:r>
              <a:rPr lang="en-US" baseline="0" dirty="0" err="1"/>
              <a:t>ms</a:t>
            </a:r>
            <a:r>
              <a:rPr lang="en-US" baseline="0" dirty="0"/>
              <a:t>) vs. # Mem Ops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mem_overlap_seq_access!$B$32:$AG$32</c:f>
              <c:numCache>
                <c:formatCode>0.0000</c:formatCode>
                <c:ptCount val="32"/>
                <c:pt idx="0">
                  <c:v>2.0479000000000001E-3</c:v>
                </c:pt>
                <c:pt idx="1">
                  <c:v>6.0838300000000001E-3</c:v>
                </c:pt>
                <c:pt idx="2">
                  <c:v>4.9233499999999999E-2</c:v>
                </c:pt>
                <c:pt idx="3">
                  <c:v>9.7604800000000005E-2</c:v>
                </c:pt>
                <c:pt idx="4">
                  <c:v>0.14558699999999999</c:v>
                </c:pt>
                <c:pt idx="5">
                  <c:v>0.19400600000000001</c:v>
                </c:pt>
                <c:pt idx="6">
                  <c:v>0.24190400000000001</c:v>
                </c:pt>
                <c:pt idx="7">
                  <c:v>0.29020400000000002</c:v>
                </c:pt>
                <c:pt idx="8">
                  <c:v>0.33816800000000002</c:v>
                </c:pt>
                <c:pt idx="9">
                  <c:v>0.38654500000000003</c:v>
                </c:pt>
                <c:pt idx="10">
                  <c:v>0.43443700000000002</c:v>
                </c:pt>
                <c:pt idx="11">
                  <c:v>0.48291000000000001</c:v>
                </c:pt>
                <c:pt idx="12">
                  <c:v>0.53078999999999998</c:v>
                </c:pt>
                <c:pt idx="13">
                  <c:v>0.58007799999999998</c:v>
                </c:pt>
                <c:pt idx="14">
                  <c:v>0.62740700000000005</c:v>
                </c:pt>
                <c:pt idx="15">
                  <c:v>0.67530500000000004</c:v>
                </c:pt>
                <c:pt idx="16">
                  <c:v>0.72348500000000004</c:v>
                </c:pt>
                <c:pt idx="17">
                  <c:v>0.771617</c:v>
                </c:pt>
                <c:pt idx="18">
                  <c:v>0.82020999999999999</c:v>
                </c:pt>
                <c:pt idx="19">
                  <c:v>0.86832900000000002</c:v>
                </c:pt>
                <c:pt idx="20">
                  <c:v>0.91622099999999995</c:v>
                </c:pt>
                <c:pt idx="21">
                  <c:v>0.96409599999999995</c:v>
                </c:pt>
                <c:pt idx="22">
                  <c:v>1.0137799999999999</c:v>
                </c:pt>
                <c:pt idx="23">
                  <c:v>1.0604499999999999</c:v>
                </c:pt>
                <c:pt idx="24">
                  <c:v>1.1110599999999999</c:v>
                </c:pt>
                <c:pt idx="25">
                  <c:v>1.15907</c:v>
                </c:pt>
                <c:pt idx="26">
                  <c:v>1.2053700000000001</c:v>
                </c:pt>
                <c:pt idx="27">
                  <c:v>1.25308</c:v>
                </c:pt>
                <c:pt idx="28">
                  <c:v>1.30196</c:v>
                </c:pt>
                <c:pt idx="29">
                  <c:v>1.34941</c:v>
                </c:pt>
                <c:pt idx="30">
                  <c:v>1.39775</c:v>
                </c:pt>
                <c:pt idx="31">
                  <c:v>1.4457500000000001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B72-4631-BBEF-38F513055AE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mem_overlap_seq_access!$B$33:$AG$33</c:f>
              <c:numCache>
                <c:formatCode>0.0000</c:formatCode>
                <c:ptCount val="32"/>
                <c:pt idx="0">
                  <c:v>1.8503E-3</c:v>
                </c:pt>
                <c:pt idx="1">
                  <c:v>5.8862300000000001E-3</c:v>
                </c:pt>
                <c:pt idx="2">
                  <c:v>4.90359E-2</c:v>
                </c:pt>
                <c:pt idx="3">
                  <c:v>9.7407199999999999E-2</c:v>
                </c:pt>
                <c:pt idx="4">
                  <c:v>0.14538899999999999</c:v>
                </c:pt>
                <c:pt idx="5">
                  <c:v>0.19380800000000001</c:v>
                </c:pt>
                <c:pt idx="6">
                  <c:v>0.24170700000000001</c:v>
                </c:pt>
                <c:pt idx="7">
                  <c:v>0.29000599999999999</c:v>
                </c:pt>
                <c:pt idx="8">
                  <c:v>0.33796999999999999</c:v>
                </c:pt>
                <c:pt idx="9">
                  <c:v>0.386347</c:v>
                </c:pt>
                <c:pt idx="10">
                  <c:v>0.43424000000000001</c:v>
                </c:pt>
                <c:pt idx="11">
                  <c:v>0.482713</c:v>
                </c:pt>
                <c:pt idx="12">
                  <c:v>0.53059299999999998</c:v>
                </c:pt>
                <c:pt idx="13">
                  <c:v>0.57987999999999995</c:v>
                </c:pt>
                <c:pt idx="14">
                  <c:v>0.62721000000000005</c:v>
                </c:pt>
                <c:pt idx="15">
                  <c:v>0.67510800000000004</c:v>
                </c:pt>
                <c:pt idx="16">
                  <c:v>0.72328700000000001</c:v>
                </c:pt>
                <c:pt idx="17">
                  <c:v>0.77141899999999997</c:v>
                </c:pt>
                <c:pt idx="18">
                  <c:v>0.82001199999999996</c:v>
                </c:pt>
                <c:pt idx="19">
                  <c:v>0.86813200000000001</c:v>
                </c:pt>
                <c:pt idx="20">
                  <c:v>0.91602399999999995</c:v>
                </c:pt>
                <c:pt idx="21">
                  <c:v>0.96398899999999998</c:v>
                </c:pt>
                <c:pt idx="22">
                  <c:v>1.0135799999999999</c:v>
                </c:pt>
                <c:pt idx="23">
                  <c:v>1.0602499999999999</c:v>
                </c:pt>
                <c:pt idx="24">
                  <c:v>1.11086</c:v>
                </c:pt>
                <c:pt idx="25">
                  <c:v>1.1588700000000001</c:v>
                </c:pt>
                <c:pt idx="26">
                  <c:v>1.2051700000000001</c:v>
                </c:pt>
                <c:pt idx="27">
                  <c:v>1.2528900000000001</c:v>
                </c:pt>
                <c:pt idx="28">
                  <c:v>1.30176</c:v>
                </c:pt>
                <c:pt idx="29">
                  <c:v>1.34921</c:v>
                </c:pt>
                <c:pt idx="30">
                  <c:v>1.3975599999999999</c:v>
                </c:pt>
                <c:pt idx="31">
                  <c:v>1.4455499999999999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B72-4631-BBEF-38F513055AE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mem_overlap_seq_access!$B$34:$AG$34</c:f>
              <c:numCache>
                <c:formatCode>0.0000</c:formatCode>
                <c:ptCount val="32"/>
                <c:pt idx="0">
                  <c:v>1.64072E-3</c:v>
                </c:pt>
                <c:pt idx="1">
                  <c:v>5.6586800000000001E-3</c:v>
                </c:pt>
                <c:pt idx="2">
                  <c:v>4.88204E-2</c:v>
                </c:pt>
                <c:pt idx="3">
                  <c:v>9.7167699999999996E-2</c:v>
                </c:pt>
                <c:pt idx="4">
                  <c:v>0.14518</c:v>
                </c:pt>
                <c:pt idx="5">
                  <c:v>0.193605</c:v>
                </c:pt>
                <c:pt idx="6">
                  <c:v>0.241479</c:v>
                </c:pt>
                <c:pt idx="7">
                  <c:v>0.28978399999999999</c:v>
                </c:pt>
                <c:pt idx="8">
                  <c:v>0.33777200000000002</c:v>
                </c:pt>
                <c:pt idx="9">
                  <c:v>0.38613199999999998</c:v>
                </c:pt>
                <c:pt idx="10">
                  <c:v>0.43401200000000001</c:v>
                </c:pt>
                <c:pt idx="11">
                  <c:v>0.482491</c:v>
                </c:pt>
                <c:pt idx="12">
                  <c:v>0.53036499999999998</c:v>
                </c:pt>
                <c:pt idx="13">
                  <c:v>0.57965900000000004</c:v>
                </c:pt>
                <c:pt idx="14">
                  <c:v>0.62698200000000004</c:v>
                </c:pt>
                <c:pt idx="15">
                  <c:v>0.67488000000000004</c:v>
                </c:pt>
                <c:pt idx="16">
                  <c:v>0.72307200000000005</c:v>
                </c:pt>
                <c:pt idx="17">
                  <c:v>0.77118600000000004</c:v>
                </c:pt>
                <c:pt idx="18">
                  <c:v>0.81980799999999998</c:v>
                </c:pt>
                <c:pt idx="19">
                  <c:v>0.86790400000000001</c:v>
                </c:pt>
                <c:pt idx="20">
                  <c:v>0.91582600000000003</c:v>
                </c:pt>
                <c:pt idx="21">
                  <c:v>0.96367100000000006</c:v>
                </c:pt>
                <c:pt idx="22">
                  <c:v>1.0133799999999999</c:v>
                </c:pt>
                <c:pt idx="23">
                  <c:v>1.06002</c:v>
                </c:pt>
                <c:pt idx="24">
                  <c:v>1.1106499999999999</c:v>
                </c:pt>
                <c:pt idx="25">
                  <c:v>1.15866</c:v>
                </c:pt>
                <c:pt idx="26">
                  <c:v>1.2049700000000001</c:v>
                </c:pt>
                <c:pt idx="27">
                  <c:v>1.2526600000000001</c:v>
                </c:pt>
                <c:pt idx="28">
                  <c:v>1.3015399999999999</c:v>
                </c:pt>
                <c:pt idx="29">
                  <c:v>1.3489800000000001</c:v>
                </c:pt>
                <c:pt idx="30">
                  <c:v>1.39733</c:v>
                </c:pt>
                <c:pt idx="31">
                  <c:v>1.4453199999999999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B72-4631-BBEF-38F51305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9496832"/>
        <c:axId val="50275072"/>
      </c:barChart>
      <c:catAx>
        <c:axId val="159496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 OPS.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75072"/>
        <c:crosses val="autoZero"/>
        <c:auto val="1"/>
        <c:lblAlgn val="ctr"/>
        <c:lblOffset val="100"/>
        <c:noMultiLvlLbl val="0"/>
      </c:catAx>
      <c:valAx>
        <c:axId val="5027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49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Fill Op. M1,2,3</a:t>
            </a:r>
            <a:r>
              <a:rPr lang="en-US" altLang="zh-CN" baseline="0" dirty="0"/>
              <a:t> (</a:t>
            </a:r>
            <a:r>
              <a:rPr lang="en-US" altLang="zh-CN" baseline="0" dirty="0" err="1"/>
              <a:t>ms</a:t>
            </a:r>
            <a:r>
              <a:rPr lang="en-US" altLang="zh-CN" baseline="0" dirty="0"/>
              <a:t>) vs. log(# Mem. Access)</a:t>
            </a:r>
            <a:endParaRPr 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'Random Access 1U 1L Opt 3'!$B$3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3'!$C$3:$Q$3</c:f>
              <c:numCache>
                <c:formatCode>0.000</c:formatCode>
                <c:ptCount val="15"/>
                <c:pt idx="0">
                  <c:v>0.152257</c:v>
                </c:pt>
                <c:pt idx="1">
                  <c:v>0.30119200000000002</c:v>
                </c:pt>
                <c:pt idx="2">
                  <c:v>0.59834100000000001</c:v>
                </c:pt>
                <c:pt idx="3">
                  <c:v>1.95503</c:v>
                </c:pt>
                <c:pt idx="4">
                  <c:v>2.3872930000000001</c:v>
                </c:pt>
                <c:pt idx="5">
                  <c:v>4.7747789999999997</c:v>
                </c:pt>
                <c:pt idx="6">
                  <c:v>9.5415569999999992</c:v>
                </c:pt>
                <c:pt idx="7">
                  <c:v>19.079508000000001</c:v>
                </c:pt>
                <c:pt idx="8">
                  <c:v>38.160561000000001</c:v>
                </c:pt>
                <c:pt idx="9">
                  <c:v>76.186897000000002</c:v>
                </c:pt>
                <c:pt idx="10">
                  <c:v>152.30981399999999</c:v>
                </c:pt>
                <c:pt idx="11">
                  <c:v>304.73983800000002</c:v>
                </c:pt>
                <c:pt idx="12">
                  <c:v>609.65417500000001</c:v>
                </c:pt>
                <c:pt idx="13">
                  <c:v>1219.079346</c:v>
                </c:pt>
                <c:pt idx="14">
                  <c:v>2441.405029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8A2-48C7-9A6C-F5BC9CA105A0}"/>
            </c:ext>
          </c:extLst>
        </c:ser>
        <c:ser>
          <c:idx val="2"/>
          <c:order val="1"/>
          <c:tx>
            <c:strRef>
              <c:f>'Random Access 1U 1L Opt 3'!$B$4</c:f>
              <c:strCache>
                <c:ptCount val="1"/>
                <c:pt idx="0">
                  <c:v>M2 (ms)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3'!$C$4:$Q$4</c:f>
              <c:numCache>
                <c:formatCode>0.000</c:formatCode>
                <c:ptCount val="15"/>
                <c:pt idx="0">
                  <c:v>0.15206</c:v>
                </c:pt>
                <c:pt idx="1">
                  <c:v>0.30079600000000001</c:v>
                </c:pt>
                <c:pt idx="2">
                  <c:v>0.59755100000000005</c:v>
                </c:pt>
                <c:pt idx="3">
                  <c:v>1.9392199999999999</c:v>
                </c:pt>
                <c:pt idx="4">
                  <c:v>2.3841320000000001</c:v>
                </c:pt>
                <c:pt idx="5">
                  <c:v>4.7684550000000003</c:v>
                </c:pt>
                <c:pt idx="6">
                  <c:v>9.5289099999999998</c:v>
                </c:pt>
                <c:pt idx="7">
                  <c:v>19.054214000000002</c:v>
                </c:pt>
                <c:pt idx="8">
                  <c:v>38.109977999999998</c:v>
                </c:pt>
                <c:pt idx="9">
                  <c:v>76.085716000000005</c:v>
                </c:pt>
                <c:pt idx="10">
                  <c:v>152.107483</c:v>
                </c:pt>
                <c:pt idx="11">
                  <c:v>304.33514400000001</c:v>
                </c:pt>
                <c:pt idx="12">
                  <c:v>608.84478799999999</c:v>
                </c:pt>
                <c:pt idx="13">
                  <c:v>1217.460693</c:v>
                </c:pt>
                <c:pt idx="14">
                  <c:v>2438.1669919999999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8A2-48C7-9A6C-F5BC9CA105A0}"/>
            </c:ext>
          </c:extLst>
        </c:ser>
        <c:ser>
          <c:idx val="3"/>
          <c:order val="2"/>
          <c:tx>
            <c:strRef>
              <c:f>'Random Access 1U 1L Opt 3'!$B$5</c:f>
              <c:strCache>
                <c:ptCount val="1"/>
                <c:pt idx="0">
                  <c:v>M3 (ms)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3'!$C$5:$Q$5</c:f>
              <c:numCache>
                <c:formatCode>0.000</c:formatCode>
                <c:ptCount val="15"/>
                <c:pt idx="0">
                  <c:v>0.148317</c:v>
                </c:pt>
                <c:pt idx="1">
                  <c:v>0.29685</c:v>
                </c:pt>
                <c:pt idx="2">
                  <c:v>0.593198</c:v>
                </c:pt>
                <c:pt idx="3">
                  <c:v>1.1883410000000001</c:v>
                </c:pt>
                <c:pt idx="4">
                  <c:v>2.3747240000000001</c:v>
                </c:pt>
                <c:pt idx="5">
                  <c:v>4.7450359999999998</c:v>
                </c:pt>
                <c:pt idx="6">
                  <c:v>9.5027899999999992</c:v>
                </c:pt>
                <c:pt idx="7">
                  <c:v>18.990670999999999</c:v>
                </c:pt>
                <c:pt idx="8">
                  <c:v>37.995471999999999</c:v>
                </c:pt>
                <c:pt idx="9">
                  <c:v>75.946410999999998</c:v>
                </c:pt>
                <c:pt idx="10">
                  <c:v>151.88682600000001</c:v>
                </c:pt>
                <c:pt idx="11">
                  <c:v>303.876373</c:v>
                </c:pt>
                <c:pt idx="12">
                  <c:v>607.81860400000005</c:v>
                </c:pt>
                <c:pt idx="13">
                  <c:v>1215.2062989999999</c:v>
                </c:pt>
                <c:pt idx="14">
                  <c:v>2430.8469239999999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8A2-48C7-9A6C-F5BC9CA1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9692672"/>
        <c:axId val="49694592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3'!$B$2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3'!$C$1:$Q$1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3'!$C$2:$Q$2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0.15240699999999999</c:v>
                      </c:pt>
                      <c:pt idx="1">
                        <c:v>0.30149100000000001</c:v>
                      </c:pt>
                      <c:pt idx="2">
                        <c:v>0.59894000000000003</c:v>
                      </c:pt>
                      <c:pt idx="3">
                        <c:v>1.196701</c:v>
                      </c:pt>
                      <c:pt idx="4">
                        <c:v>2.389688</c:v>
                      </c:pt>
                      <c:pt idx="5">
                        <c:v>4.7795690000000004</c:v>
                      </c:pt>
                      <c:pt idx="6">
                        <c:v>9.5511379999999999</c:v>
                      </c:pt>
                      <c:pt idx="7">
                        <c:v>19.098671</c:v>
                      </c:pt>
                      <c:pt idx="8">
                        <c:v>38.198883000000002</c:v>
                      </c:pt>
                      <c:pt idx="9">
                        <c:v>76.263542000000001</c:v>
                      </c:pt>
                      <c:pt idx="10">
                        <c:v>152.46310399999999</c:v>
                      </c:pt>
                      <c:pt idx="11">
                        <c:v>305.04641700000002</c:v>
                      </c:pt>
                      <c:pt idx="12">
                        <c:v>610.26733400000001</c:v>
                      </c:pt>
                      <c:pt idx="13">
                        <c:v>1220.305664</c:v>
                      </c:pt>
                      <c:pt idx="14">
                        <c:v>2443.8579100000002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8A2-48C7-9A6C-F5BC9CA105A0}"/>
                  </c:ext>
                </c:extLst>
              </c15:ser>
            </c15:filteredBarSeries>
          </c:ext>
        </c:extLst>
      </c:barChart>
      <c:catAx>
        <c:axId val="49692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94592"/>
        <c:crosses val="autoZero"/>
        <c:auto val="1"/>
        <c:lblAlgn val="ctr"/>
        <c:lblOffset val="100"/>
        <c:noMultiLvlLbl val="0"/>
      </c:catAx>
      <c:valAx>
        <c:axId val="4969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9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Drain Op. M1,2,3 (</a:t>
            </a:r>
            <a:r>
              <a:rPr lang="en-US" altLang="zh-CN" dirty="0" err="1"/>
              <a:t>ms</a:t>
            </a:r>
            <a:r>
              <a:rPr lang="en-US" altLang="zh-CN" dirty="0"/>
              <a:t>) vs. log(# Mem. Access)</a:t>
            </a:r>
            <a:endParaRPr 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'Random Access 1U 1L Opt 3'!$B$10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3'!$C$10:$Q$10</c:f>
              <c:numCache>
                <c:formatCode>0.000</c:formatCode>
                <c:ptCount val="15"/>
                <c:pt idx="0">
                  <c:v>0.14860499999999999</c:v>
                </c:pt>
                <c:pt idx="1">
                  <c:v>0.29793399999999998</c:v>
                </c:pt>
                <c:pt idx="2">
                  <c:v>0.59473100000000001</c:v>
                </c:pt>
                <c:pt idx="3">
                  <c:v>1.1907490000000001</c:v>
                </c:pt>
                <c:pt idx="4">
                  <c:v>2.3816769999999998</c:v>
                </c:pt>
                <c:pt idx="5">
                  <c:v>4.7561669999999996</c:v>
                </c:pt>
                <c:pt idx="6">
                  <c:v>9.5398859999999992</c:v>
                </c:pt>
                <c:pt idx="7">
                  <c:v>19.035784</c:v>
                </c:pt>
                <c:pt idx="8">
                  <c:v>38.107532999999997</c:v>
                </c:pt>
                <c:pt idx="9">
                  <c:v>76.143851999999995</c:v>
                </c:pt>
                <c:pt idx="10">
                  <c:v>152.29075599999999</c:v>
                </c:pt>
                <c:pt idx="11">
                  <c:v>304.76104700000002</c:v>
                </c:pt>
                <c:pt idx="12">
                  <c:v>609.409851</c:v>
                </c:pt>
                <c:pt idx="13">
                  <c:v>1219.5076899999999</c:v>
                </c:pt>
                <c:pt idx="14">
                  <c:v>2440.3598630000001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B2C-4063-A35F-2310A02940FB}"/>
            </c:ext>
          </c:extLst>
        </c:ser>
        <c:ser>
          <c:idx val="2"/>
          <c:order val="1"/>
          <c:tx>
            <c:strRef>
              <c:f>'Random Access 1U 1L Opt 3'!$B$11</c:f>
              <c:strCache>
                <c:ptCount val="1"/>
                <c:pt idx="0">
                  <c:v>M2 (ms)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3'!$C$11:$Q$11</c:f>
              <c:numCache>
                <c:formatCode>0.000</c:formatCode>
                <c:ptCount val="15"/>
                <c:pt idx="0">
                  <c:v>0.14840700000000001</c:v>
                </c:pt>
                <c:pt idx="1">
                  <c:v>0.297539</c:v>
                </c:pt>
                <c:pt idx="2">
                  <c:v>0.59394000000000002</c:v>
                </c:pt>
                <c:pt idx="3">
                  <c:v>1.189168</c:v>
                </c:pt>
                <c:pt idx="4">
                  <c:v>2.3785150000000002</c:v>
                </c:pt>
                <c:pt idx="5">
                  <c:v>4.7498449999999997</c:v>
                </c:pt>
                <c:pt idx="6">
                  <c:v>9.5272400000000008</c:v>
                </c:pt>
                <c:pt idx="7">
                  <c:v>19.010408000000002</c:v>
                </c:pt>
                <c:pt idx="8">
                  <c:v>38.056946000000003</c:v>
                </c:pt>
                <c:pt idx="9">
                  <c:v>76.042648</c:v>
                </c:pt>
                <c:pt idx="10">
                  <c:v>152.08839399999999</c:v>
                </c:pt>
                <c:pt idx="11">
                  <c:v>304.35632299999997</c:v>
                </c:pt>
                <c:pt idx="12">
                  <c:v>608.60052499999995</c:v>
                </c:pt>
                <c:pt idx="13">
                  <c:v>1217.8883060000001</c:v>
                </c:pt>
                <c:pt idx="14">
                  <c:v>2437.1223140000002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B2C-4063-A35F-2310A02940FB}"/>
            </c:ext>
          </c:extLst>
        </c:ser>
        <c:ser>
          <c:idx val="3"/>
          <c:order val="2"/>
          <c:tx>
            <c:strRef>
              <c:f>'Random Access 1U 1L Opt 3'!$B$12</c:f>
              <c:strCache>
                <c:ptCount val="1"/>
                <c:pt idx="0">
                  <c:v>M3 (ms)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3'!$C$12:$Q$12</c:f>
              <c:numCache>
                <c:formatCode>0.000</c:formatCode>
                <c:ptCount val="15"/>
                <c:pt idx="0">
                  <c:v>0.14822199999999999</c:v>
                </c:pt>
                <c:pt idx="1">
                  <c:v>0.29713800000000001</c:v>
                </c:pt>
                <c:pt idx="2">
                  <c:v>0.59314999999999996</c:v>
                </c:pt>
                <c:pt idx="3">
                  <c:v>1.1875929999999999</c:v>
                </c:pt>
                <c:pt idx="4">
                  <c:v>2.3750900000000001</c:v>
                </c:pt>
                <c:pt idx="5">
                  <c:v>4.7433769999999997</c:v>
                </c:pt>
                <c:pt idx="6">
                  <c:v>9.5020299999999995</c:v>
                </c:pt>
                <c:pt idx="7">
                  <c:v>18.980795000000001</c:v>
                </c:pt>
                <c:pt idx="8">
                  <c:v>37.974235999999998</c:v>
                </c:pt>
                <c:pt idx="9">
                  <c:v>75.932761999999997</c:v>
                </c:pt>
                <c:pt idx="10">
                  <c:v>151.85232500000001</c:v>
                </c:pt>
                <c:pt idx="11">
                  <c:v>303.82061800000002</c:v>
                </c:pt>
                <c:pt idx="12">
                  <c:v>607.62457300000005</c:v>
                </c:pt>
                <c:pt idx="13">
                  <c:v>1215.151001</c:v>
                </c:pt>
                <c:pt idx="14">
                  <c:v>2430.2197270000001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B2C-4063-A35F-2310A0294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9734784"/>
        <c:axId val="49736704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3'!$B$9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3'!$C$8:$Q$8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3'!$C$9:$Q$9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0.29750900000000002</c:v>
                      </c:pt>
                      <c:pt idx="1">
                        <c:v>0.59646699999999997</c:v>
                      </c:pt>
                      <c:pt idx="2">
                        <c:v>1.1906589999999999</c:v>
                      </c:pt>
                      <c:pt idx="3">
                        <c:v>2.3838919999999999</c:v>
                      </c:pt>
                      <c:pt idx="4">
                        <c:v>4.7681440000000004</c:v>
                      </c:pt>
                      <c:pt idx="5">
                        <c:v>9.5219159999999992</c:v>
                      </c:pt>
                      <c:pt idx="6">
                        <c:v>19.098934</c:v>
                      </c:pt>
                      <c:pt idx="7">
                        <c:v>38.10989</c:v>
                      </c:pt>
                      <c:pt idx="8">
                        <c:v>76.291709999999995</c:v>
                      </c:pt>
                      <c:pt idx="9">
                        <c:v>152.44101000000001</c:v>
                      </c:pt>
                      <c:pt idx="10">
                        <c:v>304.88812300000001</c:v>
                      </c:pt>
                      <c:pt idx="11">
                        <c:v>610.13525400000003</c:v>
                      </c:pt>
                      <c:pt idx="12">
                        <c:v>1220.0460210000001</c:v>
                      </c:pt>
                      <c:pt idx="13">
                        <c:v>2441.4682619999999</c:v>
                      </c:pt>
                      <c:pt idx="14">
                        <c:v>4885.625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B2C-4063-A35F-2310A02940FB}"/>
                  </c:ext>
                </c:extLst>
              </c15:ser>
            </c15:filteredBarSeries>
          </c:ext>
        </c:extLst>
      </c:barChart>
      <c:catAx>
        <c:axId val="49734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36704"/>
        <c:crosses val="autoZero"/>
        <c:auto val="1"/>
        <c:lblAlgn val="ctr"/>
        <c:lblOffset val="100"/>
        <c:noMultiLvlLbl val="0"/>
      </c:catAx>
      <c:valAx>
        <c:axId val="4973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3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2304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4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06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9143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0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3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9143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0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0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68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1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9143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9143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989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7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5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9143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Research Platform for Custom Memory Cube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940151" y="4313115"/>
            <a:ext cx="2591073" cy="126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smtClean="0">
                <a:ea typeface="宋体" charset="-122"/>
              </a:rPr>
              <a:t>Peter </a:t>
            </a:r>
            <a:r>
              <a:rPr lang="en-US" altLang="zh-CN" sz="2000" b="1" dirty="0" err="1" smtClean="0">
                <a:ea typeface="宋体" charset="-122"/>
              </a:rPr>
              <a:t>Harduvel</a:t>
            </a:r>
            <a:endParaRPr lang="en-US" altLang="zh-CN" sz="20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45427" y="4545124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07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192" y="3866433"/>
            <a:ext cx="5135872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drain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scratchpad.length()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Review of DRE setup, fill, drain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" y="930469"/>
            <a:ext cx="6150864" cy="20313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setup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scratchpad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2675450"/>
            <a:ext cx="5419344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fill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scratchpad.length()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7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Non-overlapping Memory Access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26374" y="980728"/>
            <a:ext cx="8809124" cy="612068"/>
          </a:xfrm>
        </p:spPr>
        <p:txBody>
          <a:bodyPr/>
          <a:lstStyle/>
          <a:p>
            <a:r>
              <a:rPr lang="en-US" sz="2200" dirty="0" smtClean="0"/>
              <a:t>Consistent with expectation: </a:t>
            </a:r>
            <a:r>
              <a:rPr lang="en-US" sz="2200" dirty="0" smtClean="0">
                <a:solidFill>
                  <a:srgbClr val="0021A5"/>
                </a:solidFill>
              </a:rPr>
              <a:t>M1 </a:t>
            </a:r>
            <a:r>
              <a:rPr lang="en-US" sz="2200" dirty="0">
                <a:solidFill>
                  <a:srgbClr val="0021A5"/>
                </a:solidFill>
              </a:rPr>
              <a:t>&gt; M2 &gt; M3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(&gt;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M4 &gt; M5 &gt; E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’)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2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51063"/>
              </p:ext>
            </p:extLst>
          </p:nvPr>
        </p:nvGraphicFramePr>
        <p:xfrm>
          <a:off x="0" y="2173601"/>
          <a:ext cx="4796890" cy="1536156"/>
        </p:xfrm>
        <a:graphic>
          <a:graphicData uri="http://schemas.openxmlformats.org/drawingml/2006/table">
            <a:tbl>
              <a:tblPr firstRow="1" firstCol="1" bandRow="1"/>
              <a:tblGrid>
                <a:gridCol w="715820">
                  <a:extLst>
                    <a:ext uri="{9D8B030D-6E8A-4147-A177-3AD203B41FA5}">
                      <a16:colId xmlns:a16="http://schemas.microsoft.com/office/drawing/2014/main" xmlns="" val="2081983738"/>
                    </a:ext>
                  </a:extLst>
                </a:gridCol>
                <a:gridCol w="845751">
                  <a:extLst>
                    <a:ext uri="{9D8B030D-6E8A-4147-A177-3AD203B41FA5}">
                      <a16:colId xmlns:a16="http://schemas.microsoft.com/office/drawing/2014/main" xmlns="" val="58972635"/>
                    </a:ext>
                  </a:extLst>
                </a:gridCol>
                <a:gridCol w="613474">
                  <a:extLst>
                    <a:ext uri="{9D8B030D-6E8A-4147-A177-3AD203B41FA5}">
                      <a16:colId xmlns:a16="http://schemas.microsoft.com/office/drawing/2014/main" xmlns="" val="272806567"/>
                    </a:ext>
                  </a:extLst>
                </a:gridCol>
                <a:gridCol w="639577">
                  <a:extLst>
                    <a:ext uri="{9D8B030D-6E8A-4147-A177-3AD203B41FA5}">
                      <a16:colId xmlns:a16="http://schemas.microsoft.com/office/drawing/2014/main" xmlns="" val="61487231"/>
                    </a:ext>
                  </a:extLst>
                </a:gridCol>
                <a:gridCol w="633224">
                  <a:extLst>
                    <a:ext uri="{9D8B030D-6E8A-4147-A177-3AD203B41FA5}">
                      <a16:colId xmlns:a16="http://schemas.microsoft.com/office/drawing/2014/main" xmlns="" val="1250338574"/>
                    </a:ext>
                  </a:extLst>
                </a:gridCol>
                <a:gridCol w="633224">
                  <a:extLst>
                    <a:ext uri="{9D8B030D-6E8A-4147-A177-3AD203B41FA5}">
                      <a16:colId xmlns:a16="http://schemas.microsoft.com/office/drawing/2014/main" xmlns="" val="91718681"/>
                    </a:ext>
                  </a:extLst>
                </a:gridCol>
                <a:gridCol w="715820">
                  <a:extLst>
                    <a:ext uri="{9D8B030D-6E8A-4147-A177-3AD203B41FA5}">
                      <a16:colId xmlns:a16="http://schemas.microsoft.com/office/drawing/2014/main" xmlns="" val="1912459760"/>
                    </a:ext>
                  </a:extLst>
                </a:gridCol>
              </a:tblGrid>
              <a:tr h="3222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Oper.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A’ (µs)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C’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D’ 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6905819"/>
                  </a:ext>
                </a:extLst>
              </a:tr>
              <a:tr h="6069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Read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1095.6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1.006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0.923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effectLst/>
                        </a:rPr>
                        <a:t> 0.725</a:t>
                      </a:r>
                      <a:endParaRPr lang="en-US" sz="15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0.519</a:t>
                      </a:r>
                      <a:endParaRPr lang="en-US" sz="1500" b="1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8727597"/>
                  </a:ext>
                </a:extLst>
              </a:tr>
              <a:tr h="6069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Write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effectLst/>
                        </a:rPr>
                        <a:t>1104.0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1.071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0.991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 0.793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0.577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1250612"/>
                  </a:ext>
                </a:extLst>
              </a:tr>
            </a:tbl>
          </a:graphicData>
        </a:graphic>
      </p:graphicFrame>
      <p:graphicFrame>
        <p:nvGraphicFramePr>
          <p:cNvPr id="2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525070"/>
              </p:ext>
            </p:extLst>
          </p:nvPr>
        </p:nvGraphicFramePr>
        <p:xfrm>
          <a:off x="4796889" y="3969117"/>
          <a:ext cx="4366157" cy="968178"/>
        </p:xfrm>
        <a:graphic>
          <a:graphicData uri="http://schemas.openxmlformats.org/drawingml/2006/table">
            <a:tbl>
              <a:tblPr firstRow="1" bandRow="1"/>
              <a:tblGrid>
                <a:gridCol w="854315">
                  <a:extLst>
                    <a:ext uri="{9D8B030D-6E8A-4147-A177-3AD203B41FA5}">
                      <a16:colId xmlns:a16="http://schemas.microsoft.com/office/drawing/2014/main" xmlns="" val="276171887"/>
                    </a:ext>
                  </a:extLst>
                </a:gridCol>
                <a:gridCol w="744643">
                  <a:extLst>
                    <a:ext uri="{9D8B030D-6E8A-4147-A177-3AD203B41FA5}">
                      <a16:colId xmlns:a16="http://schemas.microsoft.com/office/drawing/2014/main" xmlns="" val="979392763"/>
                    </a:ext>
                  </a:extLst>
                </a:gridCol>
                <a:gridCol w="718706">
                  <a:extLst>
                    <a:ext uri="{9D8B030D-6E8A-4147-A177-3AD203B41FA5}">
                      <a16:colId xmlns:a16="http://schemas.microsoft.com/office/drawing/2014/main" xmlns="" val="2981157145"/>
                    </a:ext>
                  </a:extLst>
                </a:gridCol>
                <a:gridCol w="681520">
                  <a:extLst>
                    <a:ext uri="{9D8B030D-6E8A-4147-A177-3AD203B41FA5}">
                      <a16:colId xmlns:a16="http://schemas.microsoft.com/office/drawing/2014/main" xmlns="" val="3611501576"/>
                    </a:ext>
                  </a:extLst>
                </a:gridCol>
                <a:gridCol w="705397">
                  <a:extLst>
                    <a:ext uri="{9D8B030D-6E8A-4147-A177-3AD203B41FA5}">
                      <a16:colId xmlns:a16="http://schemas.microsoft.com/office/drawing/2014/main" xmlns="" val="3002549966"/>
                    </a:ext>
                  </a:extLst>
                </a:gridCol>
                <a:gridCol w="661576">
                  <a:extLst>
                    <a:ext uri="{9D8B030D-6E8A-4147-A177-3AD203B41FA5}">
                      <a16:colId xmlns:a16="http://schemas.microsoft.com/office/drawing/2014/main" xmlns="" val="157797244"/>
                    </a:ext>
                  </a:extLst>
                </a:gridCol>
              </a:tblGrid>
              <a:tr h="3885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  A’ (ms)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 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effectLst/>
                        </a:rPr>
                        <a:t>   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C’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      D’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    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    M2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    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363677"/>
                  </a:ext>
                </a:extLst>
              </a:tr>
              <a:tr h="5796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>
                          <a:effectLst/>
                        </a:rPr>
                        <a:t>   282.55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   281.72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 278.72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258.96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199.68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151.31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9758163"/>
                  </a:ext>
                </a:extLst>
              </a:tr>
            </a:tbl>
          </a:graphicData>
        </a:graphic>
      </p:graphicFrame>
      <p:graphicFrame>
        <p:nvGraphicFramePr>
          <p:cNvPr id="30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48861"/>
              </p:ext>
            </p:extLst>
          </p:nvPr>
        </p:nvGraphicFramePr>
        <p:xfrm>
          <a:off x="-10356" y="5164951"/>
          <a:ext cx="5133824" cy="776814"/>
        </p:xfrm>
        <a:graphic>
          <a:graphicData uri="http://schemas.openxmlformats.org/drawingml/2006/table">
            <a:tbl>
              <a:tblPr firstRow="1" bandRow="1"/>
              <a:tblGrid>
                <a:gridCol w="851994">
                  <a:extLst>
                    <a:ext uri="{9D8B030D-6E8A-4147-A177-3AD203B41FA5}">
                      <a16:colId xmlns:a16="http://schemas.microsoft.com/office/drawing/2014/main" xmlns="" val="4290359697"/>
                    </a:ext>
                  </a:extLst>
                </a:gridCol>
                <a:gridCol w="889198">
                  <a:extLst>
                    <a:ext uri="{9D8B030D-6E8A-4147-A177-3AD203B41FA5}">
                      <a16:colId xmlns:a16="http://schemas.microsoft.com/office/drawing/2014/main" xmlns="" val="999395393"/>
                    </a:ext>
                  </a:extLst>
                </a:gridCol>
                <a:gridCol w="848158">
                  <a:extLst>
                    <a:ext uri="{9D8B030D-6E8A-4147-A177-3AD203B41FA5}">
                      <a16:colId xmlns:a16="http://schemas.microsoft.com/office/drawing/2014/main" xmlns="" val="1646894214"/>
                    </a:ext>
                  </a:extLst>
                </a:gridCol>
                <a:gridCol w="861837">
                  <a:extLst>
                    <a:ext uri="{9D8B030D-6E8A-4147-A177-3AD203B41FA5}">
                      <a16:colId xmlns:a16="http://schemas.microsoft.com/office/drawing/2014/main" xmlns="" val="2829780878"/>
                    </a:ext>
                  </a:extLst>
                </a:gridCol>
                <a:gridCol w="850986">
                  <a:extLst>
                    <a:ext uri="{9D8B030D-6E8A-4147-A177-3AD203B41FA5}">
                      <a16:colId xmlns:a16="http://schemas.microsoft.com/office/drawing/2014/main" xmlns="" val="263569822"/>
                    </a:ext>
                  </a:extLst>
                </a:gridCol>
                <a:gridCol w="831651">
                  <a:extLst>
                    <a:ext uri="{9D8B030D-6E8A-4147-A177-3AD203B41FA5}">
                      <a16:colId xmlns:a16="http://schemas.microsoft.com/office/drawing/2014/main" xmlns="" val="4177353154"/>
                    </a:ext>
                  </a:extLst>
                </a:gridCol>
              </a:tblGrid>
              <a:tr h="2745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  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A’ (s)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  </a:t>
                      </a:r>
                      <a:r>
                        <a:rPr lang="en-US" sz="1700" kern="1200" baseline="0" dirty="0">
                          <a:effectLst/>
                        </a:rPr>
                        <a:t>    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C’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      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D’ 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      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     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     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0369999"/>
                  </a:ext>
                </a:extLst>
              </a:tr>
              <a:tr h="502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 1658.67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1580.14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1559.65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1460.57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 1122.42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839.84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6416942"/>
                  </a:ext>
                </a:extLst>
              </a:tr>
            </a:tbl>
          </a:graphicData>
        </a:graphic>
      </p:graphicFrame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830936" y="2901872"/>
            <a:ext cx="4193704" cy="7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2000" b="1" dirty="0">
                <a:solidFill>
                  <a:srgbClr val="FF4A00"/>
                </a:solidFill>
                <a:latin typeface="Calibri"/>
              </a:rPr>
              <a:t>Vector Addition </a:t>
            </a:r>
            <a:r>
              <a:rPr lang="en-US" sz="2000" b="1" dirty="0">
                <a:solidFill>
                  <a:srgbClr val="0021A5"/>
                </a:solidFill>
                <a:latin typeface="Calibri"/>
              </a:rPr>
              <a:t>in </a:t>
            </a:r>
            <a:r>
              <a:rPr lang="en-US" sz="2000" b="1" dirty="0" err="1">
                <a:solidFill>
                  <a:srgbClr val="0021A5"/>
                </a:solidFill>
                <a:latin typeface="Calibri"/>
              </a:rPr>
              <a:t>ms</a:t>
            </a:r>
            <a:r>
              <a:rPr lang="en-US" sz="2000" b="1" dirty="0">
                <a:solidFill>
                  <a:srgbClr val="0021A5"/>
                </a:solidFill>
                <a:latin typeface="Calibri"/>
              </a:rPr>
              <a:t> (100,000 iterations of 2 reads &amp; 1 write)</a:t>
            </a:r>
            <a:endParaRPr lang="en-US" sz="2000" b="1" dirty="0">
              <a:solidFill>
                <a:srgbClr val="FF4A00"/>
              </a:solidFill>
              <a:latin typeface="Calibri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-396552" y="4262508"/>
            <a:ext cx="5387717" cy="100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2000" b="1" dirty="0" err="1">
                <a:solidFill>
                  <a:srgbClr val="FF4A00"/>
                </a:solidFill>
                <a:latin typeface="Calibri"/>
              </a:rPr>
              <a:t>SpMV</a:t>
            </a:r>
            <a:r>
              <a:rPr lang="en-US" sz="2000" b="1" dirty="0">
                <a:solidFill>
                  <a:srgbClr val="FF4A00"/>
                </a:solidFill>
                <a:latin typeface="Calibri"/>
              </a:rPr>
              <a:t> – DRE app </a:t>
            </a:r>
            <a:r>
              <a:rPr lang="en-US" sz="2000" b="1" dirty="0">
                <a:solidFill>
                  <a:srgbClr val="0021A5"/>
                </a:solidFill>
                <a:latin typeface="Calibri"/>
              </a:rPr>
              <a:t>in seconds (2</a:t>
            </a:r>
            <a:r>
              <a:rPr lang="en-US" sz="2000" b="1" baseline="30000" dirty="0">
                <a:solidFill>
                  <a:srgbClr val="0021A5"/>
                </a:solidFill>
                <a:latin typeface="Calibri"/>
              </a:rPr>
              <a:t>24</a:t>
            </a:r>
            <a:r>
              <a:rPr lang="en-US" sz="2000" b="1" dirty="0">
                <a:solidFill>
                  <a:srgbClr val="0021A5"/>
                </a:solidFill>
                <a:latin typeface="Calibri"/>
              </a:rPr>
              <a:t> X 2</a:t>
            </a:r>
            <a:r>
              <a:rPr lang="en-US" sz="2000" b="1" baseline="30000" dirty="0">
                <a:solidFill>
                  <a:srgbClr val="0021A5"/>
                </a:solidFill>
                <a:latin typeface="Calibri"/>
              </a:rPr>
              <a:t>24</a:t>
            </a:r>
            <a:r>
              <a:rPr lang="en-US" sz="2000" b="1" dirty="0">
                <a:solidFill>
                  <a:srgbClr val="0021A5"/>
                </a:solidFill>
                <a:latin typeface="Calibri"/>
              </a:rPr>
              <a:t> matrix)</a:t>
            </a:r>
            <a:endParaRPr lang="en-US" sz="2000" b="1" dirty="0">
              <a:solidFill>
                <a:srgbClr val="FF4A00"/>
              </a:solidFill>
              <a:latin typeface="Calibri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-287822" y="1448592"/>
            <a:ext cx="5500938" cy="88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2000" b="1" dirty="0">
                <a:solidFill>
                  <a:srgbClr val="FF4A00"/>
                </a:solidFill>
                <a:latin typeface="Calibri"/>
              </a:rPr>
              <a:t>simple read/write (µs)</a:t>
            </a:r>
          </a:p>
          <a:p>
            <a:pPr marL="0" indent="0" algn="ctr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1800" b="1" dirty="0">
                <a:solidFill>
                  <a:srgbClr val="0021A5"/>
                </a:solidFill>
                <a:latin typeface="Calibri"/>
              </a:rPr>
              <a:t>(Averaged over 100,000 iterations)</a:t>
            </a:r>
            <a:endParaRPr lang="en-US" sz="1800" b="1" dirty="0">
              <a:solidFill>
                <a:srgbClr val="FF4A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277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</a:t>
            </a:r>
            <a:r>
              <a:rPr lang="en-US" sz="3200" dirty="0" smtClean="0"/>
              <a:t>Access: read/write ops </a:t>
            </a:r>
            <a:endParaRPr lang="en-US" sz="3200" dirty="0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1540" y="1052737"/>
            <a:ext cx="8280920" cy="828092"/>
          </a:xfrm>
        </p:spPr>
        <p:txBody>
          <a:bodyPr/>
          <a:lstStyle/>
          <a:p>
            <a:r>
              <a:rPr lang="en-US" sz="2400" dirty="0" smtClean="0"/>
              <a:t>Observation: M1</a:t>
            </a:r>
            <a:r>
              <a:rPr lang="en-US" sz="2400" dirty="0"/>
              <a:t>, M2, M3,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(M4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M5, 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’) </a:t>
            </a:r>
            <a:r>
              <a:rPr lang="en-US" sz="2400" dirty="0"/>
              <a:t>have no significant </a:t>
            </a:r>
            <a:r>
              <a:rPr lang="en-US" sz="2400" dirty="0" smtClean="0"/>
              <a:t>difference</a:t>
            </a:r>
            <a:endParaRPr lang="en-US" sz="2400" dirty="0"/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531929"/>
              </p:ext>
            </p:extLst>
          </p:nvPr>
        </p:nvGraphicFramePr>
        <p:xfrm>
          <a:off x="0" y="19168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25168"/>
              </p:ext>
            </p:extLst>
          </p:nvPr>
        </p:nvGraphicFramePr>
        <p:xfrm>
          <a:off x="4572000" y="19168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863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Graphic spid="48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</a:t>
            </a:r>
            <a:r>
              <a:rPr lang="en-US" sz="3200" dirty="0" smtClean="0"/>
              <a:t>Access: DRE ops </a:t>
            </a:r>
            <a:endParaRPr lang="en-US" sz="3200" dirty="0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1540" y="1052736"/>
            <a:ext cx="8496436" cy="4911725"/>
          </a:xfrm>
        </p:spPr>
        <p:txBody>
          <a:bodyPr/>
          <a:lstStyle/>
          <a:p>
            <a:r>
              <a:rPr lang="en-US" sz="2400" dirty="0"/>
              <a:t>M1, M2, M3,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(M4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M5, 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’)</a:t>
            </a:r>
            <a:r>
              <a:rPr lang="en-US" sz="2400" dirty="0" smtClean="0"/>
              <a:t> </a:t>
            </a:r>
            <a:r>
              <a:rPr lang="en-US" sz="2400" dirty="0"/>
              <a:t>have no significant difference</a:t>
            </a:r>
          </a:p>
          <a:p>
            <a:pPr lvl="1"/>
            <a:r>
              <a:rPr lang="en-US" sz="2000" dirty="0"/>
              <a:t>For </a:t>
            </a:r>
            <a:r>
              <a:rPr lang="en-US" sz="2000" dirty="0" smtClean="0"/>
              <a:t>overlapping </a:t>
            </a:r>
            <a:r>
              <a:rPr lang="en-US" sz="2000" dirty="0"/>
              <a:t>memory access, discrepancy between M1, M2, M3, M4, M5, E’ is hidden by pipeline</a:t>
            </a:r>
          </a:p>
        </p:txBody>
      </p:sp>
      <p:graphicFrame>
        <p:nvGraphicFramePr>
          <p:cNvPr id="49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915170"/>
              </p:ext>
            </p:extLst>
          </p:nvPr>
        </p:nvGraphicFramePr>
        <p:xfrm>
          <a:off x="74200" y="2379706"/>
          <a:ext cx="4555853" cy="2935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49709"/>
              </p:ext>
            </p:extLst>
          </p:nvPr>
        </p:nvGraphicFramePr>
        <p:xfrm>
          <a:off x="4611653" y="2379706"/>
          <a:ext cx="4555854" cy="2937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180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50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16732"/>
            <a:ext cx="6732748" cy="5292588"/>
          </a:xfrm>
        </p:spPr>
        <p:txBody>
          <a:bodyPr/>
          <a:lstStyle/>
          <a:p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</a:t>
            </a: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CMC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Simple 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read &amp; write </a:t>
            </a:r>
            <a:r>
              <a:rPr lang="en-US" sz="1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ops, DRE ops</a:t>
            </a:r>
            <a:endParaRPr lang="en-US" sz="1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 smtClean="0">
                <a:solidFill>
                  <a:srgbClr val="FF4A00"/>
                </a:solidFill>
              </a:rPr>
              <a:t>Simplified </a:t>
            </a:r>
            <a:r>
              <a:rPr lang="en-US" sz="2400" dirty="0">
                <a:solidFill>
                  <a:srgbClr val="FF4A00"/>
                </a:solidFill>
              </a:rPr>
              <a:t>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Performance mapping of DRE operations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Case study result of random access app.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60130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8921" y="1573466"/>
            <a:ext cx="3823141" cy="2366247"/>
            <a:chOff x="118921" y="977879"/>
            <a:chExt cx="3823141" cy="23662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921" y="1270195"/>
              <a:ext cx="3823141" cy="2073931"/>
            </a:xfrm>
            <a:prstGeom prst="rect">
              <a:avLst/>
            </a:prstGeom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1130917" y="977879"/>
              <a:ext cx="277122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Model of notional CMC</a:t>
              </a:r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83541" y="1507586"/>
            <a:ext cx="5051209" cy="2790321"/>
            <a:chOff x="3983541" y="966611"/>
            <a:chExt cx="5051209" cy="2790321"/>
          </a:xfrm>
        </p:grpSpPr>
        <p:grpSp>
          <p:nvGrpSpPr>
            <p:cNvPr id="43" name="Group 42"/>
            <p:cNvGrpSpPr/>
            <p:nvPr/>
          </p:nvGrpSpPr>
          <p:grpSpPr>
            <a:xfrm>
              <a:off x="3983541" y="966611"/>
              <a:ext cx="5051209" cy="2790321"/>
              <a:chOff x="3983541" y="966611"/>
              <a:chExt cx="5051209" cy="279032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983541" y="966611"/>
                <a:ext cx="5051209" cy="2551082"/>
                <a:chOff x="3983541" y="966611"/>
                <a:chExt cx="5051209" cy="2551082"/>
              </a:xfrm>
            </p:grpSpPr>
            <p:sp>
              <p:nvSpPr>
                <p:cNvPr id="28" name="Content Placeholder 2"/>
                <p:cNvSpPr txBox="1">
                  <a:spLocks/>
                </p:cNvSpPr>
                <p:nvPr/>
              </p:nvSpPr>
              <p:spPr bwMode="auto">
                <a:xfrm>
                  <a:off x="5104274" y="966611"/>
                  <a:ext cx="3094465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600" dirty="0">
                      <a:solidFill>
                        <a:srgbClr val="003399"/>
                      </a:solidFill>
                    </a:rPr>
                    <a:t>CMC platform on Merlin board</a:t>
                  </a: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3983541" y="1271227"/>
                  <a:ext cx="5051209" cy="2246466"/>
                  <a:chOff x="1353155" y="1252805"/>
                  <a:chExt cx="5743932" cy="2415437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353155" y="1252805"/>
                    <a:ext cx="5743932" cy="2415437"/>
                    <a:chOff x="1353155" y="1093414"/>
                    <a:chExt cx="5743932" cy="2415437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353155" y="1093414"/>
                      <a:ext cx="5743932" cy="2415437"/>
                      <a:chOff x="4074043" y="876773"/>
                      <a:chExt cx="5035704" cy="2073931"/>
                    </a:xfrm>
                  </p:grpSpPr>
                  <p:pic>
                    <p:nvPicPr>
                      <p:cNvPr id="40" name="Picture 3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4043" y="876773"/>
                        <a:ext cx="4993758" cy="207393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1" name="Rectangle 40"/>
                      <p:cNvSpPr/>
                      <p:nvPr/>
                    </p:nvSpPr>
                    <p:spPr bwMode="auto">
                      <a:xfrm>
                        <a:off x="4437776" y="876773"/>
                        <a:ext cx="4671971" cy="1597979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4097404" y="3145871"/>
                      <a:ext cx="1134171" cy="297833"/>
                      <a:chOff x="4097404" y="3145871"/>
                      <a:chExt cx="1134171" cy="297833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 bwMode="auto">
                      <a:xfrm>
                        <a:off x="4201198" y="3187816"/>
                        <a:ext cx="756696" cy="1593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4097404" y="3145871"/>
                        <a:ext cx="1134171" cy="2978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M3</a:t>
                        </a:r>
                        <a:r>
                          <a:rPr lang="en-US" sz="1200" dirty="0">
                            <a:solidFill>
                              <a:srgbClr val="0000FF"/>
                            </a:solidFill>
                          </a:rPr>
                          <a:t>   M4 M5</a:t>
                        </a:r>
                      </a:p>
                    </p:txBody>
                  </p:sp>
                </p:grpSp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5619842" y="3156675"/>
                      <a:ext cx="320922" cy="276999"/>
                      <a:chOff x="5399095" y="3422870"/>
                      <a:chExt cx="320922" cy="276999"/>
                    </a:xfrm>
                  </p:grpSpPr>
                  <p:sp>
                    <p:nvSpPr>
                      <p:cNvPr id="36" name="Rectangle 35"/>
                      <p:cNvSpPr/>
                      <p:nvPr/>
                    </p:nvSpPr>
                    <p:spPr bwMode="auto">
                      <a:xfrm>
                        <a:off x="5502889" y="3464815"/>
                        <a:ext cx="217128" cy="2350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5399095" y="3422870"/>
                        <a:ext cx="32092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solidFill>
                              <a:srgbClr val="FF0000"/>
                            </a:solidFill>
                          </a:rPr>
                          <a:t>E’</a:t>
                        </a:r>
                      </a:p>
                    </p:txBody>
                  </p:sp>
                </p:grp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624084" y="2152746"/>
                    <a:ext cx="32573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**</a:t>
                    </a:r>
                  </a:p>
                </p:txBody>
              </p:sp>
            </p:grpSp>
          </p:grp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5649620" y="3507092"/>
                <a:ext cx="2199992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9900"/>
                </a:solidFill>
                <a:prstDash val="dash"/>
                <a:round/>
                <a:headEnd type="arrow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𝑚𝑖𝑛𝑢𝑠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rgbClr val="00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/>
            <p:cNvCxnSpPr/>
            <p:nvPr/>
          </p:nvCxnSpPr>
          <p:spPr bwMode="auto">
            <a:xfrm>
              <a:off x="7035876" y="3098177"/>
              <a:ext cx="84089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9900"/>
              </a:solidFill>
              <a:prstDash val="dash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𝑇𝑋</m:t>
                        </m:r>
                      </m:oMath>
                    </m:oMathPara>
                  </a14:m>
                  <a:endParaRPr lang="en-US" sz="1200" dirty="0">
                    <a:solidFill>
                      <a:srgbClr val="0099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文本框 18"/>
          <p:cNvSpPr txBox="1"/>
          <p:nvPr/>
        </p:nvSpPr>
        <p:spPr>
          <a:xfrm>
            <a:off x="-1101123" y="4309978"/>
            <a:ext cx="10272371" cy="164352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latency C +ctrl signal transfer time B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 between host and CMC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– delay </a:t>
            </a:r>
            <a:r>
              <a:rPr lang="en-US" sz="1400" i="1" dirty="0" err="1"/>
              <a:t>D’minusE</a:t>
            </a:r>
            <a:r>
              <a:rPr lang="en-US" sz="1400" i="1" dirty="0"/>
              <a:t>’ + delay TSV*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Delay </a:t>
            </a:r>
            <a:r>
              <a:rPr lang="en-US" sz="1400" i="1" dirty="0" err="1">
                <a:solidFill>
                  <a:srgbClr val="0021A5"/>
                </a:solidFill>
              </a:rPr>
              <a:t>D’minusE</a:t>
            </a:r>
            <a:r>
              <a:rPr lang="en-US" sz="1400" i="1" dirty="0">
                <a:solidFill>
                  <a:srgbClr val="0021A5"/>
                </a:solidFill>
              </a:rPr>
              <a:t>’ </a:t>
            </a:r>
            <a:r>
              <a:rPr lang="en-US" sz="1400" i="1" dirty="0"/>
              <a:t>= latency D’ – latency E’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E’ </a:t>
            </a:r>
            <a:r>
              <a:rPr lang="en-US" sz="1400" i="1" dirty="0"/>
              <a:t>= latency M5 – delay TX** (currently we cannot determine E’)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view buffer to get result data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303748" y="5013176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cxnSp>
        <p:nvCxnSpPr>
          <p:cNvPr id="48" name="Straight Connector 47"/>
          <p:cNvCxnSpPr/>
          <p:nvPr/>
        </p:nvCxnSpPr>
        <p:spPr>
          <a:xfrm>
            <a:off x="288032" y="5265204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cxnSp>
        <p:nvCxnSpPr>
          <p:cNvPr id="49" name="Straight Connector 48"/>
          <p:cNvCxnSpPr/>
          <p:nvPr/>
        </p:nvCxnSpPr>
        <p:spPr>
          <a:xfrm>
            <a:off x="2447764" y="5517232"/>
            <a:ext cx="3626187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25775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8921" y="1573466"/>
            <a:ext cx="3823141" cy="2366247"/>
            <a:chOff x="118921" y="977879"/>
            <a:chExt cx="3823141" cy="23662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921" y="1270195"/>
              <a:ext cx="3823141" cy="2073931"/>
            </a:xfrm>
            <a:prstGeom prst="rect">
              <a:avLst/>
            </a:prstGeom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1130917" y="977879"/>
              <a:ext cx="277122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Model of notional CMC</a:t>
              </a:r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83541" y="1507586"/>
            <a:ext cx="5051209" cy="2790321"/>
            <a:chOff x="3983541" y="966611"/>
            <a:chExt cx="5051209" cy="2790321"/>
          </a:xfrm>
        </p:grpSpPr>
        <p:grpSp>
          <p:nvGrpSpPr>
            <p:cNvPr id="43" name="Group 42"/>
            <p:cNvGrpSpPr/>
            <p:nvPr/>
          </p:nvGrpSpPr>
          <p:grpSpPr>
            <a:xfrm>
              <a:off x="3983541" y="966611"/>
              <a:ext cx="5051209" cy="2790321"/>
              <a:chOff x="3983541" y="966611"/>
              <a:chExt cx="5051209" cy="279032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983541" y="966611"/>
                <a:ext cx="5051209" cy="2551082"/>
                <a:chOff x="3983541" y="966611"/>
                <a:chExt cx="5051209" cy="2551082"/>
              </a:xfrm>
            </p:grpSpPr>
            <p:sp>
              <p:nvSpPr>
                <p:cNvPr id="28" name="Content Placeholder 2"/>
                <p:cNvSpPr txBox="1">
                  <a:spLocks/>
                </p:cNvSpPr>
                <p:nvPr/>
              </p:nvSpPr>
              <p:spPr bwMode="auto">
                <a:xfrm>
                  <a:off x="5104274" y="966611"/>
                  <a:ext cx="3094465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600" dirty="0">
                      <a:solidFill>
                        <a:srgbClr val="003399"/>
                      </a:solidFill>
                    </a:rPr>
                    <a:t>CMC platform on Merlin board</a:t>
                  </a: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3983541" y="1271227"/>
                  <a:ext cx="5051209" cy="2246466"/>
                  <a:chOff x="1353155" y="1252805"/>
                  <a:chExt cx="5743932" cy="2415437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353155" y="1252805"/>
                    <a:ext cx="5743932" cy="2415437"/>
                    <a:chOff x="1353155" y="1093414"/>
                    <a:chExt cx="5743932" cy="2415437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353155" y="1093414"/>
                      <a:ext cx="5743932" cy="2415437"/>
                      <a:chOff x="4074043" y="876773"/>
                      <a:chExt cx="5035704" cy="2073931"/>
                    </a:xfrm>
                  </p:grpSpPr>
                  <p:pic>
                    <p:nvPicPr>
                      <p:cNvPr id="40" name="Picture 3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4043" y="876773"/>
                        <a:ext cx="4993758" cy="207393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1" name="Rectangle 40"/>
                      <p:cNvSpPr/>
                      <p:nvPr/>
                    </p:nvSpPr>
                    <p:spPr bwMode="auto">
                      <a:xfrm>
                        <a:off x="4437776" y="876773"/>
                        <a:ext cx="4671971" cy="1597979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4097404" y="3145871"/>
                      <a:ext cx="1134171" cy="297833"/>
                      <a:chOff x="4097404" y="3145871"/>
                      <a:chExt cx="1134171" cy="297833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 bwMode="auto">
                      <a:xfrm>
                        <a:off x="4201198" y="3187816"/>
                        <a:ext cx="756696" cy="1593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4097404" y="3145871"/>
                        <a:ext cx="1134171" cy="2978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M3</a:t>
                        </a:r>
                        <a:r>
                          <a:rPr lang="en-US" sz="1200" dirty="0">
                            <a:solidFill>
                              <a:srgbClr val="0000FF"/>
                            </a:solidFill>
                          </a:rPr>
                          <a:t>   M4 M5</a:t>
                        </a:r>
                      </a:p>
                    </p:txBody>
                  </p:sp>
                </p:grpSp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5619842" y="3156675"/>
                      <a:ext cx="320922" cy="276999"/>
                      <a:chOff x="5399095" y="3422870"/>
                      <a:chExt cx="320922" cy="276999"/>
                    </a:xfrm>
                  </p:grpSpPr>
                  <p:sp>
                    <p:nvSpPr>
                      <p:cNvPr id="36" name="Rectangle 35"/>
                      <p:cNvSpPr/>
                      <p:nvPr/>
                    </p:nvSpPr>
                    <p:spPr bwMode="auto">
                      <a:xfrm>
                        <a:off x="5502889" y="3464815"/>
                        <a:ext cx="217128" cy="2350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5399095" y="3422870"/>
                        <a:ext cx="32092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solidFill>
                              <a:srgbClr val="FF0000"/>
                            </a:solidFill>
                          </a:rPr>
                          <a:t>E’</a:t>
                        </a:r>
                      </a:p>
                    </p:txBody>
                  </p:sp>
                </p:grp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624084" y="2152746"/>
                    <a:ext cx="32573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**</a:t>
                    </a:r>
                  </a:p>
                </p:txBody>
              </p:sp>
            </p:grpSp>
          </p:grp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5649620" y="3507092"/>
                <a:ext cx="2199992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9900"/>
                </a:solidFill>
                <a:prstDash val="dash"/>
                <a:round/>
                <a:headEnd type="arrow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𝑚𝑖𝑛𝑢𝑠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rgbClr val="00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/>
            <p:cNvCxnSpPr/>
            <p:nvPr/>
          </p:nvCxnSpPr>
          <p:spPr bwMode="auto">
            <a:xfrm>
              <a:off x="7035876" y="3098177"/>
              <a:ext cx="84089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9900"/>
              </a:solidFill>
              <a:prstDash val="dash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𝑇𝑋</m:t>
                        </m:r>
                      </m:oMath>
                    </m:oMathPara>
                  </a14:m>
                  <a:endParaRPr lang="en-US" sz="1200" dirty="0">
                    <a:solidFill>
                      <a:srgbClr val="0099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文本框 18"/>
          <p:cNvSpPr txBox="1"/>
          <p:nvPr/>
        </p:nvSpPr>
        <p:spPr>
          <a:xfrm>
            <a:off x="-1101123" y="4309978"/>
            <a:ext cx="10272371" cy="164352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latency C +ctrl signal transfer time B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 between host and CMC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+ delay TSV*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view buffer to get result data</a:t>
            </a:r>
          </a:p>
          <a:p>
            <a:pPr lvl="3">
              <a:lnSpc>
                <a:spcPct val="120000"/>
              </a:lnSpc>
            </a:pPr>
            <a:endParaRPr lang="en-US" sz="1400" i="1" dirty="0"/>
          </a:p>
          <a:p>
            <a:pPr lvl="3">
              <a:lnSpc>
                <a:spcPct val="120000"/>
              </a:lnSpc>
            </a:pPr>
            <a:r>
              <a:rPr lang="en-US" sz="1400" i="1" dirty="0"/>
              <a:t>* delay TSV = time to transfer request + time to transfer response</a:t>
            </a:r>
          </a:p>
        </p:txBody>
      </p:sp>
    </p:spTree>
    <p:extLst>
      <p:ext uri="{BB962C8B-B14F-4D97-AF65-F5344CB8AC3E}">
        <p14:creationId xmlns:p14="http://schemas.microsoft.com/office/powerpoint/2010/main" val="367444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16732"/>
            <a:ext cx="7056784" cy="5292588"/>
          </a:xfrm>
        </p:spPr>
        <p:txBody>
          <a:bodyPr/>
          <a:lstStyle/>
          <a:p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</a:t>
            </a: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CMC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Simple 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read &amp; write </a:t>
            </a:r>
            <a:r>
              <a:rPr lang="en-US" sz="1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ops, DRE ops</a:t>
            </a:r>
            <a:endParaRPr lang="en-US" sz="1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</a:t>
            </a: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 smtClean="0">
                <a:ea typeface="+mn-ea"/>
              </a:rPr>
              <a:t>Application of simplified mapping to DRE design option 3</a:t>
            </a:r>
            <a:endParaRPr lang="en-US" dirty="0">
              <a:ea typeface="+mn-ea"/>
            </a:endParaRP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8221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04056" y="260648"/>
            <a:ext cx="835242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 smtClean="0"/>
              <a:t>Scope</a:t>
            </a:r>
            <a:endParaRPr lang="en-US" sz="3600" dirty="0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094360" cy="785106"/>
          </a:xfrm>
        </p:spPr>
        <p:txBody>
          <a:bodyPr/>
          <a:lstStyle/>
          <a:p>
            <a:r>
              <a:rPr lang="en-US" sz="2400" dirty="0" smtClean="0"/>
              <a:t>Current s</a:t>
            </a:r>
            <a:r>
              <a:rPr lang="en-US" sz="2400" dirty="0" smtClean="0"/>
              <a:t>cope: 1 link, </a:t>
            </a:r>
            <a:r>
              <a:rPr lang="en-US" sz="2400" dirty="0"/>
              <a:t>1 CMC core architecture </a:t>
            </a:r>
            <a:endParaRPr lang="en-US" sz="2400" dirty="0" smtClean="0"/>
          </a:p>
          <a:p>
            <a:pPr lvl="1">
              <a:spcBef>
                <a:spcPts val="600"/>
              </a:spcBef>
            </a:pPr>
            <a:r>
              <a:rPr lang="en-US" sz="2000" dirty="0" smtClean="0"/>
              <a:t>Scale and </a:t>
            </a:r>
            <a:r>
              <a:rPr lang="en-US" sz="2000" dirty="0" smtClean="0"/>
              <a:t>parameterized </a:t>
            </a:r>
            <a:r>
              <a:rPr lang="en-US" sz="2000" dirty="0"/>
              <a:t>in the </a:t>
            </a:r>
            <a:r>
              <a:rPr lang="en-US" sz="2000" dirty="0" smtClean="0"/>
              <a:t>future (n links, m core)</a:t>
            </a:r>
            <a:endParaRPr lang="en-US" sz="12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73" y="2190449"/>
            <a:ext cx="5868652" cy="30127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04964" y="3317476"/>
            <a:ext cx="79259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4A00"/>
                </a:solidFill>
              </a:rPr>
              <a:t>link</a:t>
            </a:r>
            <a:endParaRPr lang="en-US" i="1" baseline="-25000" dirty="0">
              <a:solidFill>
                <a:srgbClr val="FF4A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69244" y="2144677"/>
            <a:ext cx="79259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solidFill>
                  <a:srgbClr val="FF4A00"/>
                </a:solidFill>
              </a:rPr>
              <a:t>CMCcore</a:t>
            </a:r>
            <a:endParaRPr lang="en-US" i="1" dirty="0" smtClean="0">
              <a:solidFill>
                <a:srgbClr val="FF4A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01262" y="2708920"/>
            <a:ext cx="918610" cy="977888"/>
          </a:xfrm>
          <a:prstGeom prst="straightConnector1">
            <a:avLst/>
          </a:prstGeom>
          <a:noFill/>
          <a:ln w="9525" cap="flat" cmpd="sng" algn="ctr">
            <a:solidFill>
              <a:srgbClr val="FF4A00"/>
            </a:solidFill>
            <a:prstDash val="solid"/>
            <a:round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8901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/>
      <p:bldP spid="1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04056" y="260648"/>
            <a:ext cx="8352420" cy="799341"/>
          </a:xfrm>
        </p:spPr>
        <p:txBody>
          <a:bodyPr>
            <a:noAutofit/>
          </a:bodyPr>
          <a:lstStyle/>
          <a:p>
            <a:r>
              <a:rPr lang="en-US" sz="3600" dirty="0"/>
              <a:t>Parameters of CMC architecture</a:t>
            </a:r>
            <a:endParaRPr lang="en-US" sz="2800" dirty="0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438081" y="4003713"/>
            <a:ext cx="8496436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1800" i="1" kern="0" dirty="0" smtClean="0"/>
              <a:t>Link parameters:</a:t>
            </a:r>
          </a:p>
          <a:p>
            <a:pPr lvl="2"/>
            <a:r>
              <a:rPr lang="en-US" sz="1400" i="1" kern="0" dirty="0" err="1" smtClean="0"/>
              <a:t>BW</a:t>
            </a:r>
            <a:r>
              <a:rPr lang="en-US" sz="1400" i="1" kern="0" baseline="-25000" dirty="0" err="1" smtClean="0"/>
              <a:t>link</a:t>
            </a:r>
            <a:r>
              <a:rPr lang="en-US" sz="1400" i="1" kern="0" dirty="0" smtClean="0"/>
              <a:t>:</a:t>
            </a:r>
            <a:r>
              <a:rPr lang="en-US" sz="1400" i="1" kern="0" dirty="0" smtClean="0">
                <a:solidFill>
                  <a:schemeClr val="tx1"/>
                </a:solidFill>
              </a:rPr>
              <a:t> </a:t>
            </a:r>
            <a:r>
              <a:rPr lang="en-US" sz="1400" kern="0" dirty="0" smtClean="0">
                <a:solidFill>
                  <a:schemeClr val="tx1"/>
                </a:solidFill>
              </a:rPr>
              <a:t>Effective </a:t>
            </a:r>
            <a:r>
              <a:rPr lang="en-US" sz="1400" kern="0" dirty="0">
                <a:solidFill>
                  <a:schemeClr val="tx1"/>
                </a:solidFill>
              </a:rPr>
              <a:t>bandwidth of Host-CMC interface: </a:t>
            </a:r>
            <a:endParaRPr lang="en-US" sz="1400" kern="0" dirty="0" smtClean="0">
              <a:solidFill>
                <a:schemeClr val="tx1"/>
              </a:solidFill>
            </a:endParaRPr>
          </a:p>
          <a:p>
            <a:pPr lvl="2"/>
            <a:r>
              <a:rPr lang="en-US" sz="1400" kern="0" dirty="0" smtClean="0">
                <a:solidFill>
                  <a:schemeClr val="tx1"/>
                </a:solidFill>
              </a:rPr>
              <a:t>Bit </a:t>
            </a:r>
            <a:r>
              <a:rPr lang="en-US" sz="1400" kern="0" dirty="0">
                <a:solidFill>
                  <a:schemeClr val="tx1"/>
                </a:solidFill>
              </a:rPr>
              <a:t>width of Host-CMC </a:t>
            </a:r>
            <a:r>
              <a:rPr lang="en-US" sz="1400" kern="0" dirty="0"/>
              <a:t>message (request + response): </a:t>
            </a:r>
            <a:r>
              <a:rPr lang="en-US" sz="1400" i="1" kern="0" dirty="0" err="1">
                <a:solidFill>
                  <a:schemeClr val="tx1"/>
                </a:solidFill>
              </a:rPr>
              <a:t>W</a:t>
            </a:r>
            <a:r>
              <a:rPr lang="en-US" sz="1400" i="1" kern="0" baseline="-25000" dirty="0" err="1">
                <a:solidFill>
                  <a:schemeClr val="tx1"/>
                </a:solidFill>
              </a:rPr>
              <a:t>host</a:t>
            </a:r>
            <a:r>
              <a:rPr lang="en-US" sz="1000" i="1" kern="0" baseline="-25000" dirty="0">
                <a:solidFill>
                  <a:schemeClr val="tx1"/>
                </a:solidFill>
              </a:rPr>
              <a:t>-logic</a:t>
            </a:r>
          </a:p>
          <a:p>
            <a:pPr lvl="3"/>
            <a:r>
              <a:rPr lang="en-US" sz="1400" kern="0" dirty="0"/>
              <a:t>Data: </a:t>
            </a:r>
            <a:r>
              <a:rPr lang="en-US" sz="1400" i="1" kern="0" dirty="0" err="1">
                <a:solidFill>
                  <a:schemeClr val="tx1"/>
                </a:solidFill>
              </a:rPr>
              <a:t>W</a:t>
            </a:r>
            <a:r>
              <a:rPr lang="en-US" sz="1400" i="1" kern="0" baseline="-25000" dirty="0" err="1">
                <a:solidFill>
                  <a:schemeClr val="tx1"/>
                </a:solidFill>
              </a:rPr>
              <a:t>host</a:t>
            </a:r>
            <a:r>
              <a:rPr lang="en-US" sz="1400" i="1" kern="0" baseline="-25000" dirty="0">
                <a:solidFill>
                  <a:schemeClr val="tx1"/>
                </a:solidFill>
              </a:rPr>
              <a:t>-logic</a:t>
            </a:r>
            <a:r>
              <a:rPr lang="en-US" sz="1400" i="1" kern="0" dirty="0">
                <a:solidFill>
                  <a:schemeClr val="tx1"/>
                </a:solidFill>
              </a:rPr>
              <a:t>(data)</a:t>
            </a:r>
            <a:r>
              <a:rPr lang="en-US" sz="1400" kern="0" dirty="0"/>
              <a:t>	Ctrl: </a:t>
            </a:r>
            <a:r>
              <a:rPr lang="en-US" sz="1400" i="1" kern="0" dirty="0" err="1">
                <a:solidFill>
                  <a:schemeClr val="tx1"/>
                </a:solidFill>
              </a:rPr>
              <a:t>W</a:t>
            </a:r>
            <a:r>
              <a:rPr lang="en-US" sz="1400" i="1" kern="0" baseline="-25000" dirty="0" err="1">
                <a:solidFill>
                  <a:schemeClr val="tx1"/>
                </a:solidFill>
              </a:rPr>
              <a:t>host</a:t>
            </a:r>
            <a:r>
              <a:rPr lang="en-US" sz="1400" i="1" kern="0" baseline="-25000" dirty="0">
                <a:solidFill>
                  <a:schemeClr val="tx1"/>
                </a:solidFill>
              </a:rPr>
              <a:t>-logic</a:t>
            </a:r>
            <a:r>
              <a:rPr lang="en-US" sz="1400" i="1" kern="0" dirty="0">
                <a:solidFill>
                  <a:schemeClr val="tx1"/>
                </a:solidFill>
              </a:rPr>
              <a:t>(ctrl)</a:t>
            </a:r>
          </a:p>
          <a:p>
            <a:pPr lvl="1"/>
            <a:r>
              <a:rPr lang="en-US" sz="1800" kern="0" dirty="0" smtClean="0"/>
              <a:t>TSV</a:t>
            </a:r>
          </a:p>
          <a:p>
            <a:pPr lvl="2"/>
            <a:r>
              <a:rPr lang="en-US" sz="1400" kern="0" dirty="0" smtClean="0"/>
              <a:t>Effective </a:t>
            </a:r>
            <a:r>
              <a:rPr lang="en-US" sz="1400" kern="0" dirty="0"/>
              <a:t>bandwidth of CMC logic – vault controller connection: </a:t>
            </a:r>
            <a:r>
              <a:rPr lang="en-US" sz="1400" i="1" kern="0" dirty="0" err="1">
                <a:solidFill>
                  <a:schemeClr val="tx1"/>
                </a:solidFill>
              </a:rPr>
              <a:t>BW</a:t>
            </a:r>
            <a:r>
              <a:rPr lang="en-US" sz="1400" i="1" kern="0" baseline="-25000" dirty="0" err="1">
                <a:solidFill>
                  <a:schemeClr val="tx1"/>
                </a:solidFill>
              </a:rPr>
              <a:t>logic-vc</a:t>
            </a:r>
            <a:endParaRPr lang="en-US" sz="1400" i="1" kern="0" baseline="-25000" dirty="0">
              <a:solidFill>
                <a:schemeClr val="tx1"/>
              </a:solidFill>
            </a:endParaRPr>
          </a:p>
          <a:p>
            <a:pPr lvl="2"/>
            <a:r>
              <a:rPr lang="en-US" sz="1400" kern="0" dirty="0"/>
              <a:t>Bit width of logic-vault message (request + response): </a:t>
            </a:r>
            <a:r>
              <a:rPr lang="en-US" sz="1400" i="1" kern="0" dirty="0" err="1">
                <a:solidFill>
                  <a:schemeClr val="tx1"/>
                </a:solidFill>
              </a:rPr>
              <a:t>W</a:t>
            </a:r>
            <a:r>
              <a:rPr lang="en-US" sz="1400" i="1" kern="0" baseline="-25000" dirty="0" err="1">
                <a:solidFill>
                  <a:schemeClr val="tx1"/>
                </a:solidFill>
              </a:rPr>
              <a:t>logic-vc</a:t>
            </a:r>
            <a:endParaRPr lang="en-US" sz="1400" i="1" kern="0" baseline="-25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980728"/>
            <a:ext cx="5868652" cy="301277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1071" y="980728"/>
            <a:ext cx="1872208" cy="828092"/>
          </a:xfrm>
          <a:prstGeom prst="ellipse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101" y="1210108"/>
            <a:ext cx="114558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FF4A00"/>
                </a:solidFill>
              </a:rPr>
              <a:t>BW</a:t>
            </a:r>
            <a:r>
              <a:rPr lang="en-US" i="1" baseline="-25000" dirty="0" err="1">
                <a:solidFill>
                  <a:srgbClr val="FF4A00"/>
                </a:solidFill>
              </a:rPr>
              <a:t>logic-vc</a:t>
            </a:r>
            <a:endParaRPr lang="en-US" i="1" baseline="-25000" dirty="0">
              <a:solidFill>
                <a:srgbClr val="FF4A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3553" y="1210108"/>
            <a:ext cx="116555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FF4A00"/>
                </a:solidFill>
              </a:rPr>
              <a:t>W</a:t>
            </a:r>
            <a:r>
              <a:rPr lang="en-US" i="1" baseline="-25000" dirty="0" err="1">
                <a:solidFill>
                  <a:srgbClr val="FF4A00"/>
                </a:solidFill>
              </a:rPr>
              <a:t>logic-vc</a:t>
            </a:r>
            <a:endParaRPr lang="en-US" i="1" baseline="-25000" dirty="0">
              <a:solidFill>
                <a:srgbClr val="FF4A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63788" y="2141409"/>
            <a:ext cx="79259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4A00"/>
                </a:solidFill>
              </a:rPr>
              <a:t>link</a:t>
            </a:r>
            <a:endParaRPr lang="en-US" i="1" baseline="-25000" dirty="0">
              <a:solidFill>
                <a:srgbClr val="FF4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68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4" grpId="0"/>
      <p:bldP spid="15" grpId="0"/>
      <p:bldP spid="1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16732"/>
            <a:ext cx="6732748" cy="5292588"/>
          </a:xfrm>
        </p:spPr>
        <p:txBody>
          <a:bodyPr/>
          <a:lstStyle/>
          <a:p>
            <a:r>
              <a:rPr lang="en-US" sz="2400" dirty="0" smtClean="0">
                <a:solidFill>
                  <a:srgbClr val="FF4A00"/>
                </a:solidFill>
              </a:rPr>
              <a:t>Review &amp; overview</a:t>
            </a:r>
            <a:endParaRPr lang="en-US" sz="2400" dirty="0">
              <a:solidFill>
                <a:srgbClr val="FF4A00"/>
              </a:solidFill>
            </a:endParaRP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/>
                </a:solidFill>
              </a:rPr>
              <a:t>Notional </a:t>
            </a:r>
            <a:r>
              <a:rPr lang="en-US" sz="2000" dirty="0" smtClean="0">
                <a:solidFill>
                  <a:schemeClr val="tx1"/>
                </a:solidFill>
              </a:rPr>
              <a:t>CMC </a:t>
            </a:r>
            <a:r>
              <a:rPr lang="en-US" sz="2000" dirty="0">
                <a:solidFill>
                  <a:schemeClr val="tx1"/>
                </a:solidFill>
              </a:rPr>
              <a:t>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rgbClr val="FF4A00"/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 smtClean="0"/>
              <a:t>Simple </a:t>
            </a:r>
            <a:r>
              <a:rPr lang="en-US" sz="1800" dirty="0"/>
              <a:t>read &amp; write </a:t>
            </a:r>
            <a:r>
              <a:rPr lang="en-US" sz="1800" dirty="0" smtClean="0"/>
              <a:t>ops, DRE ops</a:t>
            </a:r>
            <a:endParaRPr lang="en-US" sz="1800" dirty="0"/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r>
              <a:rPr lang="en-US" sz="2400" dirty="0" smtClean="0">
                <a:solidFill>
                  <a:srgbClr val="FF4A00"/>
                </a:solidFill>
              </a:rPr>
              <a:t>Simplified </a:t>
            </a:r>
            <a:r>
              <a:rPr lang="en-US" sz="2400" dirty="0">
                <a:solidFill>
                  <a:srgbClr val="FF4A00"/>
                </a:solidFill>
              </a:rPr>
              <a:t>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ea typeface="+mn-ea"/>
              </a:rPr>
              <a:t>Performance mapping of DRE operations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tx1"/>
                </a:solidFill>
              </a:rPr>
              <a:t>Case study result of random access app.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41044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2800" dirty="0" smtClean="0"/>
              <a:t>Best-case </a:t>
            </a:r>
            <a:r>
              <a:rPr lang="en-US" sz="2800" dirty="0"/>
              <a:t>Performance (DS3, 1 link, 1 core)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-1433171" y="868720"/>
            <a:ext cx="10272371" cy="5171004"/>
            <a:chOff x="-1433171" y="961387"/>
            <a:chExt cx="10272371" cy="5171004"/>
          </a:xfrm>
        </p:grpSpPr>
        <p:grpSp>
          <p:nvGrpSpPr>
            <p:cNvPr id="3" name="Group 2"/>
            <p:cNvGrpSpPr/>
            <p:nvPr/>
          </p:nvGrpSpPr>
          <p:grpSpPr>
            <a:xfrm>
              <a:off x="288032" y="961387"/>
              <a:ext cx="6390553" cy="2077108"/>
              <a:chOff x="118921" y="1400014"/>
              <a:chExt cx="8915829" cy="289789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18921" y="1426790"/>
                <a:ext cx="3823141" cy="2512923"/>
                <a:chOff x="118921" y="831203"/>
                <a:chExt cx="3823141" cy="2512923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8921" y="1270195"/>
                  <a:ext cx="3823141" cy="2073931"/>
                </a:xfrm>
                <a:prstGeom prst="rect">
                  <a:avLst/>
                </a:prstGeom>
              </p:spPr>
            </p:pic>
            <p:sp>
              <p:nvSpPr>
                <p:cNvPr id="21" name="Content Placeholder 2"/>
                <p:cNvSpPr txBox="1">
                  <a:spLocks/>
                </p:cNvSpPr>
                <p:nvPr/>
              </p:nvSpPr>
              <p:spPr bwMode="auto">
                <a:xfrm>
                  <a:off x="1130917" y="831203"/>
                  <a:ext cx="2771226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solidFill>
                        <a:srgbClr val="003399"/>
                      </a:solidFill>
                    </a:rPr>
                    <a:t>Model of notional CMC</a:t>
                  </a: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3983541" y="1400014"/>
                <a:ext cx="5051209" cy="2897893"/>
                <a:chOff x="3983541" y="859039"/>
                <a:chExt cx="5051209" cy="2897893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3983541" y="859039"/>
                  <a:ext cx="5051209" cy="2897893"/>
                  <a:chOff x="3983541" y="859039"/>
                  <a:chExt cx="5051209" cy="2897893"/>
                </a:xfrm>
              </p:grpSpPr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3983541" y="859039"/>
                    <a:ext cx="5051209" cy="2658654"/>
                    <a:chOff x="3983541" y="859039"/>
                    <a:chExt cx="5051209" cy="2658654"/>
                  </a:xfrm>
                </p:grpSpPr>
                <p:sp>
                  <p:nvSpPr>
                    <p:cNvPr id="28" name="Content Placeholder 2"/>
                    <p:cNvSpPr txBox="1">
                      <a:spLocks/>
                    </p:cNvSpPr>
                    <p:nvPr/>
                  </p:nvSpPr>
                  <p:spPr bwMode="auto">
                    <a:xfrm>
                      <a:off x="5104273" y="859039"/>
                      <a:ext cx="3514518" cy="45906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69925" indent="-325438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400">
                          <a:solidFill>
                            <a:srgbClr val="FF4A00"/>
                          </a:solidFill>
                          <a:latin typeface="+mn-lt"/>
                          <a:cs typeface="+mn-cs"/>
                        </a:defRPr>
                      </a:lvl2pPr>
                      <a:lvl3pPr marL="1022350" indent="-350838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rgbClr val="0021A5"/>
                          </a:solidFill>
                          <a:latin typeface="+mn-lt"/>
                          <a:cs typeface="+mn-cs"/>
                        </a:defRPr>
                      </a:lvl3pPr>
                      <a:lvl4pPr marL="1339850" indent="-315913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4pPr>
                      <a:lvl5pPr marL="1681163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5pPr>
                      <a:lvl6pPr marL="21383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6pPr>
                      <a:lvl7pPr marL="25955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7pPr>
                      <a:lvl8pPr marL="30527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8pPr>
                      <a:lvl9pPr marL="35099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9pPr>
                    </a:lstStyle>
                    <a:p>
                      <a:pPr marL="0" indent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3399"/>
                          </a:solidFill>
                        </a:rPr>
                        <a:t>CMC platform on Merlin board</a:t>
                      </a:r>
                    </a:p>
                  </p:txBody>
                </p:sp>
                <p:grpSp>
                  <p:nvGrpSpPr>
                    <p:cNvPr id="29" name="Group 28"/>
                    <p:cNvGrpSpPr/>
                    <p:nvPr/>
                  </p:nvGrpSpPr>
                  <p:grpSpPr>
                    <a:xfrm>
                      <a:off x="3983541" y="1271227"/>
                      <a:ext cx="5051209" cy="2246466"/>
                      <a:chOff x="1353155" y="1252805"/>
                      <a:chExt cx="5743932" cy="2415437"/>
                    </a:xfrm>
                  </p:grpSpPr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353155" y="1252805"/>
                        <a:ext cx="5743932" cy="2415437"/>
                        <a:chOff x="1353155" y="1093414"/>
                        <a:chExt cx="5743932" cy="2415437"/>
                      </a:xfrm>
                    </p:grpSpPr>
                    <p:grpSp>
                      <p:nvGrpSpPr>
                        <p:cNvPr id="33" name="Group 32"/>
                        <p:cNvGrpSpPr/>
                        <p:nvPr/>
                      </p:nvGrpSpPr>
                      <p:grpSpPr>
                        <a:xfrm>
                          <a:off x="1353155" y="1093414"/>
                          <a:ext cx="5743932" cy="2415437"/>
                          <a:chOff x="4074043" y="876773"/>
                          <a:chExt cx="5035704" cy="2073931"/>
                        </a:xfrm>
                      </p:grpSpPr>
                      <p:pic>
                        <p:nvPicPr>
                          <p:cNvPr id="40" name="Picture 39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074043" y="876773"/>
                            <a:ext cx="4993758" cy="2073931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41" name="Rectangle 40"/>
                          <p:cNvSpPr/>
                          <p:nvPr/>
                        </p:nvSpPr>
                        <p:spPr bwMode="auto">
                          <a:xfrm>
                            <a:off x="4437776" y="876773"/>
                            <a:ext cx="4671971" cy="1597979"/>
                          </a:xfrm>
                          <a:prstGeom prst="rect">
                            <a:avLst/>
                          </a:prstGeom>
                          <a:noFill/>
                          <a:ln w="9525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4" name="Group 33"/>
                        <p:cNvGrpSpPr/>
                        <p:nvPr/>
                      </p:nvGrpSpPr>
                      <p:grpSpPr>
                        <a:xfrm>
                          <a:off x="4045956" y="3128476"/>
                          <a:ext cx="1155097" cy="323186"/>
                          <a:chOff x="4045956" y="3128476"/>
                          <a:chExt cx="1155097" cy="323186"/>
                        </a:xfrm>
                      </p:grpSpPr>
                      <p:sp>
                        <p:nvSpPr>
                          <p:cNvPr id="38" name="Rectangle 37"/>
                          <p:cNvSpPr/>
                          <p:nvPr/>
                        </p:nvSpPr>
                        <p:spPr bwMode="auto">
                          <a:xfrm>
                            <a:off x="4201198" y="3187816"/>
                            <a:ext cx="756696" cy="15939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  <p:sp>
                        <p:nvSpPr>
                          <p:cNvPr id="39" name="TextBox 38"/>
                          <p:cNvSpPr txBox="1"/>
                          <p:nvPr/>
                        </p:nvSpPr>
                        <p:spPr>
                          <a:xfrm>
                            <a:off x="4045956" y="3128476"/>
                            <a:ext cx="1155097" cy="32318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800" dirty="0"/>
                              <a:t>M3</a:t>
                            </a:r>
                            <a:r>
                              <a:rPr lang="en-US" sz="800" dirty="0">
                                <a:solidFill>
                                  <a:srgbClr val="0000FF"/>
                                </a:solidFill>
                              </a:rPr>
                              <a:t>   M4 M5</a:t>
                            </a:r>
                          </a:p>
                        </p:txBody>
                      </p:sp>
                    </p:grpSp>
                    <p:grpSp>
                      <p:nvGrpSpPr>
                        <p:cNvPr id="35" name="Group 34"/>
                        <p:cNvGrpSpPr/>
                        <p:nvPr/>
                      </p:nvGrpSpPr>
                      <p:grpSpPr>
                        <a:xfrm>
                          <a:off x="5572082" y="3122777"/>
                          <a:ext cx="437932" cy="323186"/>
                          <a:chOff x="5351335" y="3388972"/>
                          <a:chExt cx="437932" cy="323186"/>
                        </a:xfrm>
                      </p:grpSpPr>
                      <p:sp>
                        <p:nvSpPr>
                          <p:cNvPr id="36" name="Rectangle 35"/>
                          <p:cNvSpPr/>
                          <p:nvPr/>
                        </p:nvSpPr>
                        <p:spPr bwMode="auto">
                          <a:xfrm>
                            <a:off x="5502889" y="3464815"/>
                            <a:ext cx="217128" cy="23505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  <p:sp>
                        <p:nvSpPr>
                          <p:cNvPr id="37" name="TextBox 36"/>
                          <p:cNvSpPr txBox="1"/>
                          <p:nvPr/>
                        </p:nvSpPr>
                        <p:spPr>
                          <a:xfrm>
                            <a:off x="5351335" y="3388972"/>
                            <a:ext cx="437932" cy="32318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800" dirty="0">
                                <a:solidFill>
                                  <a:srgbClr val="FF0000"/>
                                </a:solidFill>
                              </a:rPr>
                              <a:t>E’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6624084" y="2152746"/>
                        <a:ext cx="32573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**</a:t>
                        </a:r>
                      </a:p>
                    </p:txBody>
                  </p:sp>
                </p:grpSp>
              </p:grpSp>
              <p:cxnSp>
                <p:nvCxnSpPr>
                  <p:cNvPr id="25" name="Straight Arrow Connector 24"/>
                  <p:cNvCxnSpPr/>
                  <p:nvPr/>
                </p:nvCxnSpPr>
                <p:spPr bwMode="auto">
                  <a:xfrm>
                    <a:off x="5649620" y="3507092"/>
                    <a:ext cx="2199992" cy="0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rgbClr val="009900"/>
                    </a:solidFill>
                    <a:prstDash val="dash"/>
                    <a:round/>
                    <a:headEnd type="arrow"/>
                    <a:tailEnd type="arrow"/>
                  </a:ln>
                  <a:effectLst/>
                </p:spPr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6073951" y="3479933"/>
                        <a:ext cx="138236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𝑑𝑒𝑙𝑎𝑦</m:t>
                              </m:r>
                              <m:r>
                                <a:rPr lang="en-US" sz="1200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𝑚𝑖𝑛𝑢𝑠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200" dirty="0">
                          <a:solidFill>
                            <a:srgbClr val="0099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TextBox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73951" y="3479933"/>
                        <a:ext cx="1382365" cy="276999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5" name="Straight Arrow Connector 44"/>
                <p:cNvCxnSpPr/>
                <p:nvPr/>
              </p:nvCxnSpPr>
              <p:spPr bwMode="auto">
                <a:xfrm>
                  <a:off x="7035876" y="3098177"/>
                  <a:ext cx="840895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9900"/>
                  </a:solidFill>
                  <a:prstDash val="dash"/>
                  <a:round/>
                  <a:headEnd type="arrow"/>
                  <a:tailEnd type="arrow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7249803" y="3031917"/>
                      <a:ext cx="42248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solidFill>
                                  <a:srgbClr val="009900"/>
                                </a:solidFill>
                                <a:latin typeface="Cambria Math"/>
                              </a:rPr>
                              <m:t>𝑇𝑋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rgbClr val="0099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9803" y="3031917"/>
                      <a:ext cx="422488" cy="276999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18"/>
                <p:cNvSpPr txBox="1"/>
                <p:nvPr/>
              </p:nvSpPr>
              <p:spPr>
                <a:xfrm>
                  <a:off x="-1433171" y="3101177"/>
                  <a:ext cx="10272371" cy="303121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lvl="3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h𝑜𝑠𝑡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𝑙𝑜𝑔𝑖𝑐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𝑐𝑡𝑟𝑙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𝑙𝑖𝑛𝑘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i="1" dirty="0"/>
                    <a:t> </a:t>
                  </a:r>
                </a:p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𝑡𝑟𝑎𝑛𝑠𝑓𝑒𝑟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h𝑜𝑠𝑡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𝑙𝑜𝑔𝑖𝑐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𝑙𝑖𝑛𝑘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𝑚𝑒𝑚𝑜𝑟𝑦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𝑎𝑐𝑐𝑒𝑠𝑠</m:t>
                        </m:r>
                      </m:oMath>
                    </m:oMathPara>
                  </a14:m>
                  <a:endParaRPr lang="en-US" i="1" dirty="0"/>
                </a:p>
                <a:p>
                  <a:pPr lvl="3">
                    <a:lnSpc>
                      <a:spcPct val="120000"/>
                    </a:lnSpc>
                  </a:pPr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𝑚𝑎𝑥𝑖𝑚𝑢𝑚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𝑏𝑎𝑛𝑑𝑤𝑖𝑑𝑡h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𝑠𝑢𝑝𝑝𝑜𝑠𝑖𝑛𝑔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𝑚𝑒𝑚𝑜𝑟𝑦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𝑟𝑒𝑞𝑢𝑒𝑠𝑡𝑠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𝑓𝑢𝑙𝑙𝑦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𝑝𝑖𝑝𝑒𝑙𝑖𝑛𝑒𝑑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i="1" dirty="0"/>
                </a:p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𝐿𝑎𝑡𝑒𝑛𝑐𝑦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𝑙𝑎𝑡𝑒𝑛𝑐𝑦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−#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𝑠𝑡𝑎𝑙𝑙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𝑐𝑦𝑐𝑙𝑒𝑠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𝑙𝑜𝑔𝑖𝑐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𝑙𝑜𝑔𝑖𝑐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600" i="1" dirty="0"/>
                </a:p>
                <a:p>
                  <a:pPr lvl="3">
                    <a:lnSpc>
                      <a:spcPct val="120000"/>
                    </a:lnSpc>
                  </a:pPr>
                  <a:endParaRPr lang="en-US" sz="1600" i="1" dirty="0"/>
                </a:p>
              </p:txBody>
            </p:sp>
          </mc:Choice>
          <mc:Fallback>
            <p:sp>
              <p:nvSpPr>
                <p:cNvPr id="44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433171" y="3101177"/>
                  <a:ext cx="10272371" cy="303121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8802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 smtClean="0"/>
              <a:t>Worst-case performance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-1433171" y="872716"/>
            <a:ext cx="10829707" cy="5263148"/>
            <a:chOff x="-1433171" y="961387"/>
            <a:chExt cx="10829707" cy="5263148"/>
          </a:xfrm>
        </p:grpSpPr>
        <p:grpSp>
          <p:nvGrpSpPr>
            <p:cNvPr id="3" name="Group 2"/>
            <p:cNvGrpSpPr/>
            <p:nvPr/>
          </p:nvGrpSpPr>
          <p:grpSpPr>
            <a:xfrm>
              <a:off x="288032" y="961387"/>
              <a:ext cx="6390553" cy="2077108"/>
              <a:chOff x="118921" y="1400014"/>
              <a:chExt cx="8915829" cy="289789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18921" y="1426790"/>
                <a:ext cx="3823141" cy="2512923"/>
                <a:chOff x="118921" y="831203"/>
                <a:chExt cx="3823141" cy="2512923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8921" y="1270195"/>
                  <a:ext cx="3823141" cy="2073931"/>
                </a:xfrm>
                <a:prstGeom prst="rect">
                  <a:avLst/>
                </a:prstGeom>
              </p:spPr>
            </p:pic>
            <p:sp>
              <p:nvSpPr>
                <p:cNvPr id="21" name="Content Placeholder 2"/>
                <p:cNvSpPr txBox="1">
                  <a:spLocks/>
                </p:cNvSpPr>
                <p:nvPr/>
              </p:nvSpPr>
              <p:spPr bwMode="auto">
                <a:xfrm>
                  <a:off x="1130917" y="831203"/>
                  <a:ext cx="2771226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solidFill>
                        <a:srgbClr val="003399"/>
                      </a:solidFill>
                    </a:rPr>
                    <a:t>Model of notional CMC</a:t>
                  </a: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3983541" y="1400014"/>
                <a:ext cx="5051209" cy="2897893"/>
                <a:chOff x="3983541" y="859039"/>
                <a:chExt cx="5051209" cy="2897893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3983541" y="859039"/>
                  <a:ext cx="5051209" cy="2897893"/>
                  <a:chOff x="3983541" y="859039"/>
                  <a:chExt cx="5051209" cy="2897893"/>
                </a:xfrm>
              </p:grpSpPr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3983541" y="859039"/>
                    <a:ext cx="5051209" cy="2658654"/>
                    <a:chOff x="3983541" y="859039"/>
                    <a:chExt cx="5051209" cy="2658654"/>
                  </a:xfrm>
                </p:grpSpPr>
                <p:sp>
                  <p:nvSpPr>
                    <p:cNvPr id="28" name="Content Placeholder 2"/>
                    <p:cNvSpPr txBox="1">
                      <a:spLocks/>
                    </p:cNvSpPr>
                    <p:nvPr/>
                  </p:nvSpPr>
                  <p:spPr bwMode="auto">
                    <a:xfrm>
                      <a:off x="5104273" y="859039"/>
                      <a:ext cx="3514518" cy="45906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69925" indent="-325438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400">
                          <a:solidFill>
                            <a:srgbClr val="FF4A00"/>
                          </a:solidFill>
                          <a:latin typeface="+mn-lt"/>
                          <a:cs typeface="+mn-cs"/>
                        </a:defRPr>
                      </a:lvl2pPr>
                      <a:lvl3pPr marL="1022350" indent="-350838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rgbClr val="0021A5"/>
                          </a:solidFill>
                          <a:latin typeface="+mn-lt"/>
                          <a:cs typeface="+mn-cs"/>
                        </a:defRPr>
                      </a:lvl3pPr>
                      <a:lvl4pPr marL="1339850" indent="-315913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4pPr>
                      <a:lvl5pPr marL="1681163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5pPr>
                      <a:lvl6pPr marL="21383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6pPr>
                      <a:lvl7pPr marL="25955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7pPr>
                      <a:lvl8pPr marL="30527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8pPr>
                      <a:lvl9pPr marL="35099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9pPr>
                    </a:lstStyle>
                    <a:p>
                      <a:pPr marL="0" indent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3399"/>
                          </a:solidFill>
                        </a:rPr>
                        <a:t>CMC platform on Merlin board</a:t>
                      </a:r>
                    </a:p>
                  </p:txBody>
                </p:sp>
                <p:grpSp>
                  <p:nvGrpSpPr>
                    <p:cNvPr id="29" name="Group 28"/>
                    <p:cNvGrpSpPr/>
                    <p:nvPr/>
                  </p:nvGrpSpPr>
                  <p:grpSpPr>
                    <a:xfrm>
                      <a:off x="3983541" y="1271227"/>
                      <a:ext cx="5051209" cy="2246466"/>
                      <a:chOff x="1353155" y="1252805"/>
                      <a:chExt cx="5743932" cy="2415437"/>
                    </a:xfrm>
                  </p:grpSpPr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353155" y="1252805"/>
                        <a:ext cx="5743932" cy="2415437"/>
                        <a:chOff x="1353155" y="1093414"/>
                        <a:chExt cx="5743932" cy="2415437"/>
                      </a:xfrm>
                    </p:grpSpPr>
                    <p:grpSp>
                      <p:nvGrpSpPr>
                        <p:cNvPr id="33" name="Group 32"/>
                        <p:cNvGrpSpPr/>
                        <p:nvPr/>
                      </p:nvGrpSpPr>
                      <p:grpSpPr>
                        <a:xfrm>
                          <a:off x="1353155" y="1093414"/>
                          <a:ext cx="5743932" cy="2415437"/>
                          <a:chOff x="4074043" y="876773"/>
                          <a:chExt cx="5035704" cy="2073931"/>
                        </a:xfrm>
                      </p:grpSpPr>
                      <p:pic>
                        <p:nvPicPr>
                          <p:cNvPr id="40" name="Picture 39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074043" y="876773"/>
                            <a:ext cx="4993758" cy="2073931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41" name="Rectangle 40"/>
                          <p:cNvSpPr/>
                          <p:nvPr/>
                        </p:nvSpPr>
                        <p:spPr bwMode="auto">
                          <a:xfrm>
                            <a:off x="4437776" y="876773"/>
                            <a:ext cx="4671971" cy="1597979"/>
                          </a:xfrm>
                          <a:prstGeom prst="rect">
                            <a:avLst/>
                          </a:prstGeom>
                          <a:noFill/>
                          <a:ln w="9525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4" name="Group 33"/>
                        <p:cNvGrpSpPr/>
                        <p:nvPr/>
                      </p:nvGrpSpPr>
                      <p:grpSpPr>
                        <a:xfrm>
                          <a:off x="4040611" y="3118360"/>
                          <a:ext cx="1155098" cy="323188"/>
                          <a:chOff x="4040611" y="3118360"/>
                          <a:chExt cx="1155098" cy="323188"/>
                        </a:xfrm>
                      </p:grpSpPr>
                      <p:sp>
                        <p:nvSpPr>
                          <p:cNvPr id="38" name="Rectangle 37"/>
                          <p:cNvSpPr/>
                          <p:nvPr/>
                        </p:nvSpPr>
                        <p:spPr bwMode="auto">
                          <a:xfrm>
                            <a:off x="4201198" y="3187816"/>
                            <a:ext cx="756696" cy="15939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  <p:sp>
                        <p:nvSpPr>
                          <p:cNvPr id="39" name="TextBox 38"/>
                          <p:cNvSpPr txBox="1"/>
                          <p:nvPr/>
                        </p:nvSpPr>
                        <p:spPr>
                          <a:xfrm>
                            <a:off x="4040611" y="3118360"/>
                            <a:ext cx="1155098" cy="32318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800" dirty="0"/>
                              <a:t>M3</a:t>
                            </a:r>
                            <a:r>
                              <a:rPr lang="en-US" sz="800" dirty="0">
                                <a:solidFill>
                                  <a:srgbClr val="0000FF"/>
                                </a:solidFill>
                              </a:rPr>
                              <a:t>   M4 M5</a:t>
                            </a:r>
                          </a:p>
                        </p:txBody>
                      </p:sp>
                    </p:grpSp>
                    <p:grpSp>
                      <p:nvGrpSpPr>
                        <p:cNvPr id="35" name="Group 34"/>
                        <p:cNvGrpSpPr/>
                        <p:nvPr/>
                      </p:nvGrpSpPr>
                      <p:grpSpPr>
                        <a:xfrm>
                          <a:off x="5561337" y="3112254"/>
                          <a:ext cx="437932" cy="323187"/>
                          <a:chOff x="5340590" y="3378449"/>
                          <a:chExt cx="437932" cy="323187"/>
                        </a:xfrm>
                      </p:grpSpPr>
                      <p:sp>
                        <p:nvSpPr>
                          <p:cNvPr id="36" name="Rectangle 35"/>
                          <p:cNvSpPr/>
                          <p:nvPr/>
                        </p:nvSpPr>
                        <p:spPr bwMode="auto">
                          <a:xfrm>
                            <a:off x="5502889" y="3464815"/>
                            <a:ext cx="217128" cy="23505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  <p:sp>
                        <p:nvSpPr>
                          <p:cNvPr id="37" name="TextBox 36"/>
                          <p:cNvSpPr txBox="1"/>
                          <p:nvPr/>
                        </p:nvSpPr>
                        <p:spPr>
                          <a:xfrm>
                            <a:off x="5340590" y="3378449"/>
                            <a:ext cx="437932" cy="32318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800" dirty="0">
                                <a:solidFill>
                                  <a:srgbClr val="FF0000"/>
                                </a:solidFill>
                              </a:rPr>
                              <a:t>E’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6624084" y="2152746"/>
                        <a:ext cx="32573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**</a:t>
                        </a:r>
                      </a:p>
                    </p:txBody>
                  </p:sp>
                </p:grpSp>
              </p:grpSp>
              <p:cxnSp>
                <p:nvCxnSpPr>
                  <p:cNvPr id="25" name="Straight Arrow Connector 24"/>
                  <p:cNvCxnSpPr/>
                  <p:nvPr/>
                </p:nvCxnSpPr>
                <p:spPr bwMode="auto">
                  <a:xfrm>
                    <a:off x="5649620" y="3507092"/>
                    <a:ext cx="2199992" cy="0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rgbClr val="009900"/>
                    </a:solidFill>
                    <a:prstDash val="dash"/>
                    <a:round/>
                    <a:headEnd type="arrow"/>
                    <a:tailEnd type="arrow"/>
                  </a:ln>
                  <a:effectLst/>
                </p:spPr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6073951" y="3479933"/>
                        <a:ext cx="138236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𝑑𝑒𝑙𝑎𝑦</m:t>
                              </m:r>
                              <m:r>
                                <a:rPr lang="en-US" sz="1200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𝑚𝑖𝑛𝑢𝑠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200" dirty="0">
                          <a:solidFill>
                            <a:srgbClr val="0099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TextBox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73951" y="3479933"/>
                        <a:ext cx="1382365" cy="276999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5" name="Straight Arrow Connector 44"/>
                <p:cNvCxnSpPr/>
                <p:nvPr/>
              </p:nvCxnSpPr>
              <p:spPr bwMode="auto">
                <a:xfrm>
                  <a:off x="7035876" y="3098177"/>
                  <a:ext cx="840895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9900"/>
                  </a:solidFill>
                  <a:prstDash val="dash"/>
                  <a:round/>
                  <a:headEnd type="arrow"/>
                  <a:tailEnd type="arrow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7249803" y="3031917"/>
                      <a:ext cx="42248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solidFill>
                                  <a:srgbClr val="009900"/>
                                </a:solidFill>
                                <a:latin typeface="Cambria Math"/>
                              </a:rPr>
                              <m:t>𝑇𝑋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rgbClr val="0099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9803" y="3031917"/>
                      <a:ext cx="422488" cy="276999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18"/>
                <p:cNvSpPr txBox="1"/>
                <p:nvPr/>
              </p:nvSpPr>
              <p:spPr>
                <a:xfrm>
                  <a:off x="-1433171" y="3164017"/>
                  <a:ext cx="10829707" cy="3060518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lvl="3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h𝑜𝑠𝑡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𝑙𝑜𝑔𝑖𝑐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𝑐𝑡𝑟𝑙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𝑙𝑖𝑛𝑘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i="1" dirty="0"/>
                    <a:t> </a:t>
                  </a:r>
                </a:p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𝑡𝑟𝑎𝑛𝑠𝑓𝑒𝑟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h𝑜𝑠𝑡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𝑙𝑜𝑔𝑖𝑐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𝑙𝑖𝑛𝑘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𝑚𝑒𝑚𝑜𝑟𝑦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𝑎𝑐𝑐𝑒𝑠𝑠</m:t>
                        </m:r>
                      </m:oMath>
                    </m:oMathPara>
                  </a14:m>
                  <a:endParaRPr lang="en-US" sz="1600" i="1" dirty="0"/>
                </a:p>
                <a:p>
                  <a:pPr lvl="3">
                    <a:lnSpc>
                      <a:spcPct val="120000"/>
                    </a:lnSpc>
                  </a:pPr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𝐹𝑜𝑟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𝑤𝑜𝑟𝑠𝑡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𝑏𝑎𝑛𝑑𝑤𝑖𝑑𝑡h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𝑠𝑢𝑝𝑝𝑜𝑠𝑖𝑛𝑔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50%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𝑚𝑒𝑚𝑜𝑟𝑦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𝑟𝑒𝑞𝑢𝑒𝑠𝑡𝑠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𝑠𝑡𝑎𝑙𝑙𝑒𝑑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𝑓𝑖𝑓𝑜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𝐿𝑎𝑡𝑒𝑛𝑐𝑦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𝑤𝑜𝑟𝑠𝑡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𝑙𝑎𝑡𝑒𝑛𝑐𝑦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−#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𝑠𝑡𝑎𝑙𝑙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𝑐𝑦𝑐𝑙𝑒𝑠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+(50%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𝑚𝑒𝑚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𝑟𝑒𝑞𝑢𝑒𝑠𝑡𝑠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𝑙𝑜𝑔𝑖𝑐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𝑙𝑜𝑔𝑖𝑐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600" i="1" dirty="0"/>
                </a:p>
              </p:txBody>
            </p:sp>
          </mc:Choice>
          <mc:Fallback xmlns="">
            <p:sp>
              <p:nvSpPr>
                <p:cNvPr id="44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433171" y="3164017"/>
                  <a:ext cx="10829707" cy="30605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5568970" y="2426163"/>
            <a:ext cx="3591562" cy="16312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 smtClean="0">
                <a:solidFill>
                  <a:srgbClr val="FF0000"/>
                </a:solidFill>
              </a:rPr>
              <a:t>Not clear to me the purpose of the next 3 slides. The outline says “</a:t>
            </a:r>
            <a:r>
              <a:rPr lang="en-US" sz="2000" dirty="0">
                <a:solidFill>
                  <a:srgbClr val="0021A5"/>
                </a:solidFill>
              </a:rPr>
              <a:t>Case study result of random access app</a:t>
            </a:r>
            <a:r>
              <a:rPr lang="en-US" sz="2000" dirty="0" smtClean="0">
                <a:solidFill>
                  <a:srgbClr val="0021A5"/>
                </a:solidFill>
              </a:rPr>
              <a:t>.</a:t>
            </a:r>
            <a:r>
              <a:rPr lang="en-US" sz="2000" dirty="0" smtClean="0">
                <a:solidFill>
                  <a:srgbClr val="FF4A00"/>
                </a:solidFill>
              </a:rPr>
              <a:t>”</a:t>
            </a:r>
            <a:endParaRPr lang="en-US" sz="2000" dirty="0">
              <a:solidFill>
                <a:srgbClr val="0021A5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6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9659416" cy="941387"/>
          </a:xfrm>
        </p:spPr>
        <p:txBody>
          <a:bodyPr/>
          <a:lstStyle/>
          <a:p>
            <a:r>
              <a:rPr lang="en-US" sz="3600" dirty="0"/>
              <a:t>Case Study Result for Random Access App.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Placeholder</a:t>
            </a:r>
          </a:p>
          <a:p>
            <a:pPr lvl="1"/>
            <a:r>
              <a:rPr lang="en-US" dirty="0"/>
              <a:t>Will update performance results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863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user-friendly CMC API</a:t>
            </a:r>
          </a:p>
          <a:p>
            <a:r>
              <a:rPr lang="en-US" dirty="0"/>
              <a:t>Share code and lessons with LPS</a:t>
            </a:r>
          </a:p>
          <a:p>
            <a:pPr lvl="1"/>
            <a:r>
              <a:rPr lang="en-US" dirty="0"/>
              <a:t>Visit LPS at some time</a:t>
            </a:r>
          </a:p>
          <a:p>
            <a:r>
              <a:rPr lang="en-US" dirty="0"/>
              <a:t>Continue researching on CMC modelling for multiple links multiple CMC cores</a:t>
            </a:r>
          </a:p>
          <a:p>
            <a:r>
              <a:rPr lang="en-US" dirty="0"/>
              <a:t>Study sorting and bloom filter on CMC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7199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16732"/>
            <a:ext cx="6732748" cy="5292588"/>
          </a:xfrm>
        </p:spPr>
        <p:txBody>
          <a:bodyPr/>
          <a:lstStyle/>
          <a:p>
            <a:r>
              <a:rPr lang="en-US" sz="2400" dirty="0" smtClean="0">
                <a:solidFill>
                  <a:srgbClr val="FF4A00"/>
                </a:solidFill>
              </a:rPr>
              <a:t>Review &amp; overview</a:t>
            </a:r>
            <a:endParaRPr lang="en-US" sz="2400" dirty="0">
              <a:solidFill>
                <a:srgbClr val="FF4A00"/>
              </a:solidFill>
            </a:endParaRP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rgbClr val="0021A5"/>
                </a:solidFill>
              </a:rPr>
              <a:t>Notional </a:t>
            </a:r>
            <a:r>
              <a:rPr lang="en-US" sz="2000" dirty="0" smtClean="0">
                <a:solidFill>
                  <a:srgbClr val="0021A5"/>
                </a:solidFill>
              </a:rPr>
              <a:t>CMC </a:t>
            </a:r>
            <a:r>
              <a:rPr lang="en-US" sz="2000" dirty="0">
                <a:solidFill>
                  <a:srgbClr val="0021A5"/>
                </a:solidFill>
              </a:rPr>
              <a:t>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rgbClr val="0021A5"/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rgbClr val="0021A5"/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Simple 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read &amp; write </a:t>
            </a:r>
            <a:r>
              <a:rPr lang="en-US" sz="1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ops, DRE ops</a:t>
            </a:r>
            <a:endParaRPr lang="en-US" sz="1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</a:t>
            </a: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Performance mapping of DRE operations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Case study result of random access app.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9036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Notional CMC Architecture*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1155" y="5229200"/>
            <a:ext cx="8496436" cy="504056"/>
          </a:xfrm>
        </p:spPr>
        <p:txBody>
          <a:bodyPr/>
          <a:lstStyle/>
          <a:p>
            <a:r>
              <a:rPr lang="en-US" sz="2200" dirty="0"/>
              <a:t>Simplified view: </a:t>
            </a:r>
            <a:r>
              <a:rPr lang="en-US" sz="2200" dirty="0">
                <a:solidFill>
                  <a:srgbClr val="0021A5"/>
                </a:solidFill>
              </a:rPr>
              <a:t>an HMC with a user-programmable logic layer</a:t>
            </a:r>
          </a:p>
          <a:p>
            <a:pPr lvl="1">
              <a:spcBef>
                <a:spcPts val="0"/>
              </a:spcBef>
            </a:pPr>
            <a:endParaRPr lang="en-US" sz="2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94" y="1212716"/>
            <a:ext cx="7308812" cy="40164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87724" y="6177853"/>
            <a:ext cx="550861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</a:pPr>
            <a:r>
              <a:rPr lang="en-US" sz="14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400" dirty="0"/>
              <a:t>Nair, R., et al. "Active Memory Cube: A processing-in-memory architecture for </a:t>
            </a:r>
            <a:r>
              <a:rPr lang="en-US" sz="1400" dirty="0" err="1"/>
              <a:t>exascale</a:t>
            </a:r>
            <a:r>
              <a:rPr lang="en-US" sz="1400" dirty="0"/>
              <a:t> systems.“ IBM Journal of Res.</a:t>
            </a:r>
            <a:br>
              <a:rPr lang="en-US" sz="1400" dirty="0"/>
            </a:br>
            <a:r>
              <a:rPr lang="en-US" sz="1400" dirty="0"/>
              <a:t>&amp; Development 59.2/3 (2015): 17-1.</a:t>
            </a:r>
          </a:p>
        </p:txBody>
      </p:sp>
    </p:spTree>
    <p:extLst>
      <p:ext uri="{BB962C8B-B14F-4D97-AF65-F5344CB8AC3E}">
        <p14:creationId xmlns:p14="http://schemas.microsoft.com/office/powerpoint/2010/main" val="38982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4000" dirty="0" smtClean="0"/>
              <a:t>DRE* </a:t>
            </a:r>
            <a:r>
              <a:rPr lang="en-US" sz="4000" dirty="0"/>
              <a:t>Prototype on CMC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22" y="5159448"/>
            <a:ext cx="814395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View buffer (VB) </a:t>
            </a:r>
            <a:r>
              <a:rPr lang="en-US" sz="2000" dirty="0">
                <a:latin typeface="+mn-lt"/>
                <a:cs typeface="+mn-cs"/>
              </a:rPr>
              <a:t>can be set up on host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1)</a:t>
            </a:r>
            <a:r>
              <a:rPr lang="en-US" sz="2000" dirty="0">
                <a:latin typeface="+mn-lt"/>
                <a:cs typeface="+mn-cs"/>
              </a:rPr>
              <a:t>, inside the HMC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2) </a:t>
            </a:r>
            <a:r>
              <a:rPr lang="en-US" sz="2000" dirty="0">
                <a:latin typeface="+mn-lt"/>
                <a:cs typeface="+mn-cs"/>
              </a:rPr>
              <a:t>or inside CMC logic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3)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052736"/>
            <a:ext cx="7344816" cy="42435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06679" y="2564904"/>
            <a:ext cx="461665" cy="1476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VB2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358881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55876" y="266422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7072" y="360842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5022" y="6220212"/>
            <a:ext cx="581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 smtClean="0"/>
              <a:t>* DRE</a:t>
            </a:r>
            <a:r>
              <a:rPr lang="en-US" sz="1200" i="1" dirty="0"/>
              <a:t>: Data Reordering/Rearrangement </a:t>
            </a:r>
            <a:r>
              <a:rPr lang="en-US" sz="1200" i="1" dirty="0" smtClean="0"/>
              <a:t>Engine</a:t>
            </a:r>
            <a:r>
              <a:rPr lang="en-US" sz="1200" dirty="0"/>
              <a:t> Lawrence Livermore Nat. Labs</a:t>
            </a:r>
            <a:r>
              <a:rPr lang="en-US" sz="1200" i="1" dirty="0" smtClean="0"/>
              <a:t> 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5545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92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26086" y="917577"/>
            <a:ext cx="7616372" cy="3846602"/>
            <a:chOff x="3983541" y="966611"/>
            <a:chExt cx="5051209" cy="2551082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983541" y="1271227"/>
              <a:ext cx="5051209" cy="2246466"/>
              <a:chOff x="1353155" y="1252805"/>
              <a:chExt cx="5743932" cy="2415437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353155" y="1252805"/>
                <a:ext cx="5743932" cy="2415437"/>
                <a:chOff x="1353155" y="1093414"/>
                <a:chExt cx="5743932" cy="2415437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353155" y="1093414"/>
                  <a:ext cx="5743932" cy="2415437"/>
                  <a:chOff x="4074043" y="876773"/>
                  <a:chExt cx="5035704" cy="2073931"/>
                </a:xfrm>
              </p:grpSpPr>
              <p:pic>
                <p:nvPicPr>
                  <p:cNvPr id="40" name="Picture 3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74043" y="876773"/>
                    <a:ext cx="4993758" cy="2073931"/>
                  </a:xfrm>
                  <a:prstGeom prst="rect">
                    <a:avLst/>
                  </a:prstGeom>
                </p:spPr>
              </p:pic>
              <p:sp>
                <p:nvSpPr>
                  <p:cNvPr id="41" name="Rectangle 40"/>
                  <p:cNvSpPr/>
                  <p:nvPr/>
                </p:nvSpPr>
                <p:spPr bwMode="auto">
                  <a:xfrm>
                    <a:off x="4437776" y="876773"/>
                    <a:ext cx="4671971" cy="1597979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endParaRPr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4097404" y="3161831"/>
                  <a:ext cx="958911" cy="241419"/>
                  <a:chOff x="4097404" y="3161831"/>
                  <a:chExt cx="958911" cy="241419"/>
                </a:xfrm>
              </p:grpSpPr>
              <p:sp>
                <p:nvSpPr>
                  <p:cNvPr id="38" name="Rectangle 37"/>
                  <p:cNvSpPr/>
                  <p:nvPr/>
                </p:nvSpPr>
                <p:spPr bwMode="auto">
                  <a:xfrm>
                    <a:off x="4201198" y="3187816"/>
                    <a:ext cx="756696" cy="15939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097404" y="3161831"/>
                    <a:ext cx="958911" cy="2414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M3</a:t>
                    </a:r>
                    <a:r>
                      <a:rPr lang="en-US" sz="1600" dirty="0">
                        <a:solidFill>
                          <a:srgbClr val="0000FF"/>
                        </a:solidFill>
                      </a:rPr>
                      <a:t>   M4 M5</a:t>
                    </a: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5619842" y="3156675"/>
                  <a:ext cx="320922" cy="276999"/>
                  <a:chOff x="5399095" y="3422870"/>
                  <a:chExt cx="320922" cy="276999"/>
                </a:xfrm>
              </p:grpSpPr>
              <p:sp>
                <p:nvSpPr>
                  <p:cNvPr id="36" name="Rectangle 35"/>
                  <p:cNvSpPr/>
                  <p:nvPr/>
                </p:nvSpPr>
                <p:spPr bwMode="auto">
                  <a:xfrm>
                    <a:off x="5502889" y="3464815"/>
                    <a:ext cx="217128" cy="23505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5399095" y="3422870"/>
                    <a:ext cx="275875" cy="2414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E’</a:t>
                    </a:r>
                  </a:p>
                </p:txBody>
              </p:sp>
            </p:grpSp>
          </p:grpSp>
          <p:sp>
            <p:nvSpPr>
              <p:cNvPr id="31" name="TextBox 30"/>
              <p:cNvSpPr txBox="1"/>
              <p:nvPr/>
            </p:nvSpPr>
            <p:spPr>
              <a:xfrm>
                <a:off x="6624084" y="2152746"/>
                <a:ext cx="3257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**</a:t>
                </a:r>
              </a:p>
            </p:txBody>
          </p:sp>
        </p:grp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481385" y="4666166"/>
            <a:ext cx="8129215" cy="15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Instrumented</a:t>
            </a:r>
            <a:r>
              <a:rPr lang="en-US" sz="1800" dirty="0">
                <a:solidFill>
                  <a:srgbClr val="FF4A00"/>
                </a:solidFill>
              </a:rPr>
              <a:t> </a:t>
            </a:r>
            <a:r>
              <a:rPr lang="en-US" sz="1800" dirty="0"/>
              <a:t>Merlin infrastructure with </a:t>
            </a:r>
            <a:r>
              <a:rPr lang="en-US" sz="1800" dirty="0">
                <a:solidFill>
                  <a:srgbClr val="0021A5"/>
                </a:solidFill>
              </a:rPr>
              <a:t>hardware performance monitors</a:t>
            </a:r>
          </a:p>
          <a:p>
            <a:pPr marL="555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21A5"/>
                </a:solidFill>
              </a:rPr>
              <a:t>(A’, B’, C’, D’, M1, M2, M3, </a:t>
            </a:r>
            <a:r>
              <a:rPr lang="en-US" sz="1600" dirty="0"/>
              <a:t>M4, M5,  </a:t>
            </a:r>
            <a:r>
              <a:rPr lang="en-US" sz="1600" dirty="0">
                <a:solidFill>
                  <a:srgbClr val="0021A5"/>
                </a:solidFill>
              </a:rPr>
              <a:t>and </a:t>
            </a:r>
            <a:r>
              <a:rPr lang="en-US" sz="1600" dirty="0"/>
              <a:t>E’ </a:t>
            </a:r>
            <a:r>
              <a:rPr lang="en-US" sz="1600" dirty="0">
                <a:solidFill>
                  <a:srgbClr val="0021A5"/>
                </a:solidFill>
              </a:rPr>
              <a:t>)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Progress: Able to measure all listed parameters except:</a:t>
            </a:r>
          </a:p>
          <a:p>
            <a:pPr marL="4540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/>
              <a:t>M4, M5: </a:t>
            </a:r>
            <a:r>
              <a:rPr lang="en-US" sz="1600" dirty="0">
                <a:solidFill>
                  <a:schemeClr val="tx1"/>
                </a:solidFill>
              </a:rPr>
              <a:t>Exploring with help from Convey</a:t>
            </a:r>
          </a:p>
          <a:p>
            <a:pPr marL="454025" lvl="1" indent="-22860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E’: </a:t>
            </a:r>
            <a:r>
              <a:rPr lang="en-US" sz="1600" dirty="0">
                <a:solidFill>
                  <a:schemeClr val="tx1"/>
                </a:solidFill>
              </a:rPr>
              <a:t>Exploring with help with Micron under NDA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endParaRPr lang="en-US" sz="1800" i="1" dirty="0">
              <a:solidFill>
                <a:srgbClr val="0021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92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 smtClean="0"/>
              <a:t>Mapping Notional </a:t>
            </a:r>
            <a:r>
              <a:rPr lang="en-US" sz="3600" dirty="0"/>
              <a:t>CMC </a:t>
            </a:r>
            <a:r>
              <a:rPr lang="en-US" sz="3600" dirty="0" smtClean="0"/>
              <a:t>onto Merlin Board</a:t>
            </a:r>
            <a:endParaRPr lang="en-US" sz="36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683568" y="836712"/>
            <a:ext cx="6110228" cy="2913697"/>
            <a:chOff x="226146" y="2643684"/>
            <a:chExt cx="4048086" cy="1930353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3"/>
            <a:srcRect t="1" b="94739"/>
            <a:stretch/>
          </p:blipFill>
          <p:spPr>
            <a:xfrm>
              <a:off x="226146" y="2643684"/>
              <a:ext cx="4048086" cy="180550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 bwMode="auto">
            <a:xfrm>
              <a:off x="2791046" y="4391247"/>
              <a:ext cx="441251" cy="18279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3"/>
          <a:srcRect t="50020"/>
          <a:stretch/>
        </p:blipFill>
        <p:spPr>
          <a:xfrm>
            <a:off x="2051720" y="3717032"/>
            <a:ext cx="6110228" cy="2589287"/>
          </a:xfrm>
          <a:prstGeom prst="rect">
            <a:avLst/>
          </a:prstGeom>
        </p:spPr>
      </p:pic>
      <p:pic>
        <p:nvPicPr>
          <p:cNvPr id="54" name="图片 18"/>
          <p:cNvPicPr>
            <a:picLocks noChangeAspect="1"/>
          </p:cNvPicPr>
          <p:nvPr/>
        </p:nvPicPr>
        <p:blipFill rotWithShape="1">
          <a:blip r:embed="rId4"/>
          <a:srcRect l="42729" t="10792"/>
          <a:stretch/>
        </p:blipFill>
        <p:spPr>
          <a:xfrm>
            <a:off x="1473459" y="1124744"/>
            <a:ext cx="6197081" cy="305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-1101123" y="3586957"/>
                <a:ext cx="10272371" cy="241912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Latency A</a:t>
                </a:r>
                <a:r>
                  <a:rPr lang="en-US" sz="1400" i="1" dirty="0"/>
                  <a:t> = latency C +ctrl signal transfer time B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Ctrl signal transfer time B</a:t>
                </a:r>
                <a:r>
                  <a:rPr lang="en-US" sz="1400" i="1" dirty="0"/>
                  <a:t> : time to transfer control signal between host and CMC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Latency C</a:t>
                </a:r>
                <a:r>
                  <a:rPr lang="en-US" sz="1400" i="1" dirty="0"/>
                  <a:t> = latency C’ – delay </a:t>
                </a:r>
                <a:r>
                  <a:rPr lang="en-US" sz="1400" i="1" dirty="0" err="1"/>
                  <a:t>D’minusE</a:t>
                </a:r>
                <a:r>
                  <a:rPr lang="en-US" sz="1400" i="1" dirty="0"/>
                  <a:t>’ + delay TSV*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Delay </a:t>
                </a:r>
                <a:r>
                  <a:rPr lang="en-US" sz="1400" i="1" dirty="0" err="1">
                    <a:solidFill>
                      <a:srgbClr val="0021A5"/>
                    </a:solidFill>
                  </a:rPr>
                  <a:t>D’minusE</a:t>
                </a:r>
                <a:r>
                  <a:rPr lang="en-US" sz="1400" i="1" dirty="0">
                    <a:solidFill>
                      <a:srgbClr val="0021A5"/>
                    </a:solidFill>
                  </a:rPr>
                  <a:t>’ </a:t>
                </a:r>
                <a:r>
                  <a:rPr lang="en-US" sz="1400" i="1" dirty="0"/>
                  <a:t>= latency D’ – latency E’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Latency E’ </a:t>
                </a:r>
                <a:r>
                  <a:rPr lang="en-US" sz="1400" i="1" dirty="0"/>
                  <a:t>= latency M5 – delay TX** (currently we cannot determine E’)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Data transfer time B</a:t>
                </a:r>
                <a:r>
                  <a:rPr lang="en-US" sz="1400" i="1" dirty="0"/>
                  <a:t>: time for host access to view buffer to get result data</a:t>
                </a:r>
              </a:p>
              <a:p>
                <a:pPr lvl="3">
                  <a:lnSpc>
                    <a:spcPct val="120000"/>
                  </a:lnSpc>
                </a:pPr>
                <a:endParaRPr lang="en-US" sz="1400" i="1" dirty="0"/>
              </a:p>
              <a:p>
                <a:pPr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𝑇𝑆𝑉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𝑟𝑒𝑞𝑢𝑒𝑠𝑡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𝑟𝑒𝑞𝑢𝑒𝑠𝑡</m:t>
                      </m:r>
                    </m:oMath>
                  </m:oMathPara>
                </a14:m>
                <a:endParaRPr lang="en-US" sz="1400" i="1" dirty="0"/>
              </a:p>
              <a:p>
                <a:pPr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𝑟𝑒𝑞𝑢𝑒𝑠𝑡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𝐻𝑀𝐶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𝑠𝑤𝑖𝑡𝑐h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𝑙𝑜𝑔𝑖𝑐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𝑏𝑎𝑐𝑘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1123" y="3586957"/>
                <a:ext cx="10272371" cy="2419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 smtClean="0"/>
              <a:t>Model of CMC-to-Merlin Mapping</a:t>
            </a:r>
            <a:endParaRPr lang="en-US" sz="3600" dirty="0"/>
          </a:p>
        </p:txBody>
      </p:sp>
      <p:grpSp>
        <p:nvGrpSpPr>
          <p:cNvPr id="9" name="Group 8"/>
          <p:cNvGrpSpPr/>
          <p:nvPr/>
        </p:nvGrpSpPr>
        <p:grpSpPr>
          <a:xfrm>
            <a:off x="118921" y="1077154"/>
            <a:ext cx="3823141" cy="2366247"/>
            <a:chOff x="118921" y="977879"/>
            <a:chExt cx="3823141" cy="23662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921" y="1270195"/>
              <a:ext cx="3823141" cy="2073931"/>
            </a:xfrm>
            <a:prstGeom prst="rect">
              <a:avLst/>
            </a:prstGeom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1130917" y="977879"/>
              <a:ext cx="277122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Model of notional CMC</a:t>
              </a:r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83541" y="1065886"/>
            <a:ext cx="5051209" cy="2790321"/>
            <a:chOff x="3983541" y="966611"/>
            <a:chExt cx="5051209" cy="2790321"/>
          </a:xfrm>
        </p:grpSpPr>
        <p:grpSp>
          <p:nvGrpSpPr>
            <p:cNvPr id="43" name="Group 42"/>
            <p:cNvGrpSpPr/>
            <p:nvPr/>
          </p:nvGrpSpPr>
          <p:grpSpPr>
            <a:xfrm>
              <a:off x="3983541" y="966611"/>
              <a:ext cx="5051209" cy="2790321"/>
              <a:chOff x="3983541" y="966611"/>
              <a:chExt cx="5051209" cy="279032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983541" y="966611"/>
                <a:ext cx="5051209" cy="2551082"/>
                <a:chOff x="3983541" y="966611"/>
                <a:chExt cx="5051209" cy="2551082"/>
              </a:xfrm>
            </p:grpSpPr>
            <p:sp>
              <p:nvSpPr>
                <p:cNvPr id="28" name="Content Placeholder 2"/>
                <p:cNvSpPr txBox="1">
                  <a:spLocks/>
                </p:cNvSpPr>
                <p:nvPr/>
              </p:nvSpPr>
              <p:spPr bwMode="auto">
                <a:xfrm>
                  <a:off x="5104274" y="966611"/>
                  <a:ext cx="3094465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600" dirty="0">
                      <a:solidFill>
                        <a:srgbClr val="003399"/>
                      </a:solidFill>
                    </a:rPr>
                    <a:t>CMC platform on Merlin board</a:t>
                  </a: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3983541" y="1271227"/>
                  <a:ext cx="5051209" cy="2246466"/>
                  <a:chOff x="1353155" y="1252805"/>
                  <a:chExt cx="5743932" cy="2415437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353155" y="1252805"/>
                    <a:ext cx="5743932" cy="2415437"/>
                    <a:chOff x="1353155" y="1093414"/>
                    <a:chExt cx="5743932" cy="2415437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353155" y="1093414"/>
                      <a:ext cx="5743932" cy="2415437"/>
                      <a:chOff x="4074043" y="876773"/>
                      <a:chExt cx="5035704" cy="2073931"/>
                    </a:xfrm>
                  </p:grpSpPr>
                  <p:pic>
                    <p:nvPicPr>
                      <p:cNvPr id="40" name="Picture 3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74043" y="876773"/>
                        <a:ext cx="4993758" cy="207393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1" name="Rectangle 40"/>
                      <p:cNvSpPr/>
                      <p:nvPr/>
                    </p:nvSpPr>
                    <p:spPr bwMode="auto">
                      <a:xfrm>
                        <a:off x="4437776" y="876773"/>
                        <a:ext cx="4671971" cy="1597979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4097404" y="3145871"/>
                      <a:ext cx="1052142" cy="281287"/>
                      <a:chOff x="4097404" y="3145871"/>
                      <a:chExt cx="1052142" cy="281287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 bwMode="auto">
                      <a:xfrm>
                        <a:off x="4201198" y="3187816"/>
                        <a:ext cx="756696" cy="1593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4097404" y="3145871"/>
                        <a:ext cx="1052142" cy="2812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050" dirty="0"/>
                          <a:t>M3</a:t>
                        </a:r>
                        <a:r>
                          <a:rPr lang="en-US" sz="1050" dirty="0">
                            <a:solidFill>
                              <a:srgbClr val="0000FF"/>
                            </a:solidFill>
                          </a:rPr>
                          <a:t>   M4 M5</a:t>
                        </a:r>
                      </a:p>
                    </p:txBody>
                  </p:sp>
                </p:grpSp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5619842" y="3156675"/>
                      <a:ext cx="353996" cy="281287"/>
                      <a:chOff x="5399095" y="3422870"/>
                      <a:chExt cx="353996" cy="281287"/>
                    </a:xfrm>
                  </p:grpSpPr>
                  <p:sp>
                    <p:nvSpPr>
                      <p:cNvPr id="36" name="Rectangle 35"/>
                      <p:cNvSpPr/>
                      <p:nvPr/>
                    </p:nvSpPr>
                    <p:spPr bwMode="auto">
                      <a:xfrm>
                        <a:off x="5502889" y="3464815"/>
                        <a:ext cx="217128" cy="2350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5399095" y="3422870"/>
                        <a:ext cx="353996" cy="2812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050" dirty="0">
                            <a:solidFill>
                              <a:srgbClr val="FF0000"/>
                            </a:solidFill>
                          </a:rPr>
                          <a:t>E’</a:t>
                        </a:r>
                      </a:p>
                    </p:txBody>
                  </p:sp>
                </p:grp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624084" y="2152746"/>
                    <a:ext cx="32573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**</a:t>
                    </a:r>
                  </a:p>
                </p:txBody>
              </p:sp>
            </p:grpSp>
          </p:grp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5649620" y="3507092"/>
                <a:ext cx="2199992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9900"/>
                </a:solidFill>
                <a:prstDash val="dash"/>
                <a:round/>
                <a:headEnd type="arrow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𝑚𝑖𝑛𝑢𝑠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rgbClr val="00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/>
            <p:cNvCxnSpPr/>
            <p:nvPr/>
          </p:nvCxnSpPr>
          <p:spPr bwMode="auto">
            <a:xfrm>
              <a:off x="7035876" y="3098177"/>
              <a:ext cx="84089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9900"/>
              </a:solidFill>
              <a:prstDash val="dash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𝑇𝑋</m:t>
                        </m:r>
                      </m:oMath>
                    </m:oMathPara>
                  </a14:m>
                  <a:endParaRPr lang="en-US" sz="1200" dirty="0">
                    <a:solidFill>
                      <a:srgbClr val="0099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44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16732"/>
            <a:ext cx="6732748" cy="5292588"/>
          </a:xfrm>
        </p:spPr>
        <p:txBody>
          <a:bodyPr/>
          <a:lstStyle/>
          <a:p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</a:t>
            </a: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CMC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rgbClr val="FF4A00"/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 smtClean="0"/>
              <a:t>Simple </a:t>
            </a:r>
            <a:r>
              <a:rPr lang="en-US" sz="1800" dirty="0"/>
              <a:t>read &amp; write </a:t>
            </a:r>
            <a:r>
              <a:rPr lang="en-US" sz="1800" dirty="0" smtClean="0"/>
              <a:t>ops, DRE ops</a:t>
            </a:r>
            <a:endParaRPr lang="en-US" sz="1800" dirty="0"/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</a:t>
            </a: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Performance mapping of DRE operations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Case study result of random access app.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9036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14245</TotalTime>
  <Words>1763</Words>
  <Application>Microsoft Office PowerPoint</Application>
  <PresentationFormat>On-screen Show (4:3)</PresentationFormat>
  <Paragraphs>337</Paragraphs>
  <Slides>23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3_Edge</vt:lpstr>
      <vt:lpstr>Research Platform for Custom Memory Cube</vt:lpstr>
      <vt:lpstr>Outline</vt:lpstr>
      <vt:lpstr>Outline</vt:lpstr>
      <vt:lpstr>Notional CMC Architecture*</vt:lpstr>
      <vt:lpstr>DRE* Prototype on CMC Architecture</vt:lpstr>
      <vt:lpstr>Performance Measurement on Merlin Board</vt:lpstr>
      <vt:lpstr>Mapping Notional CMC onto Merlin Board</vt:lpstr>
      <vt:lpstr>Model of CMC-to-Merlin Mapping</vt:lpstr>
      <vt:lpstr>Outline</vt:lpstr>
      <vt:lpstr>Review of DRE setup, fill, drain</vt:lpstr>
      <vt:lpstr>Non-overlapping Memory Access </vt:lpstr>
      <vt:lpstr>Overlapping Memory Access: read/write ops </vt:lpstr>
      <vt:lpstr>Overlapping Memory Access: DRE ops </vt:lpstr>
      <vt:lpstr>Outline</vt:lpstr>
      <vt:lpstr>Simplified Notional CMC Modeling </vt:lpstr>
      <vt:lpstr>Simplified Notional CMC Modeling </vt:lpstr>
      <vt:lpstr>Outline</vt:lpstr>
      <vt:lpstr>Scope</vt:lpstr>
      <vt:lpstr>Parameters of CMC architecture</vt:lpstr>
      <vt:lpstr>Best-case Performance (DS3, 1 link, 1 core)</vt:lpstr>
      <vt:lpstr>Worst-case performance</vt:lpstr>
      <vt:lpstr>Case Study Result for Random Access App.</vt:lpstr>
      <vt:lpstr>Going Forward</vt:lpstr>
    </vt:vector>
  </TitlesOfParts>
  <Company>University of Florida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hlam</cp:lastModifiedBy>
  <cp:revision>3057</cp:revision>
  <dcterms:created xsi:type="dcterms:W3CDTF">2003-07-12T15:21:27Z</dcterms:created>
  <dcterms:modified xsi:type="dcterms:W3CDTF">2017-01-13T22:27:35Z</dcterms:modified>
</cp:coreProperties>
</file>