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5"/>
  </p:notesMasterIdLst>
  <p:handoutMasterIdLst>
    <p:handoutMasterId r:id="rId26"/>
  </p:handoutMasterIdLst>
  <p:sldIdLst>
    <p:sldId id="386" r:id="rId2"/>
    <p:sldId id="435" r:id="rId3"/>
    <p:sldId id="440" r:id="rId4"/>
    <p:sldId id="388" r:id="rId5"/>
    <p:sldId id="389" r:id="rId6"/>
    <p:sldId id="409" r:id="rId7"/>
    <p:sldId id="405" r:id="rId8"/>
    <p:sldId id="410" r:id="rId9"/>
    <p:sldId id="441" r:id="rId10"/>
    <p:sldId id="433" r:id="rId11"/>
    <p:sldId id="446" r:id="rId12"/>
    <p:sldId id="424" r:id="rId13"/>
    <p:sldId id="423" r:id="rId14"/>
    <p:sldId id="420" r:id="rId15"/>
    <p:sldId id="442" r:id="rId16"/>
    <p:sldId id="412" r:id="rId17"/>
    <p:sldId id="413" r:id="rId18"/>
    <p:sldId id="443" r:id="rId19"/>
    <p:sldId id="414" r:id="rId20"/>
    <p:sldId id="425" r:id="rId21"/>
    <p:sldId id="426" r:id="rId22"/>
    <p:sldId id="427" r:id="rId23"/>
    <p:sldId id="428" r:id="rId2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2" autoAdjust="0"/>
    <p:restoredTop sz="96659" autoAdjust="0"/>
  </p:normalViewPr>
  <p:slideViewPr>
    <p:cSldViewPr>
      <p:cViewPr varScale="1">
        <p:scale>
          <a:sx n="82" d="100"/>
          <a:sy n="82" d="100"/>
        </p:scale>
        <p:origin x="1326" y="84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CMC_Measuremen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\\vboxsrv\yzou\Dropbox\CHREC\CMC_Measurement\CMC_Measure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8391680"/>
        <c:axId val="48393600"/>
      </c:barChart>
      <c:catAx>
        <c:axId val="4839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3600"/>
        <c:crosses val="autoZero"/>
        <c:auto val="1"/>
        <c:lblAlgn val="ctr"/>
        <c:lblOffset val="100"/>
        <c:noMultiLvlLbl val="0"/>
      </c:catAx>
      <c:valAx>
        <c:axId val="4839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9496832"/>
        <c:axId val="50275072"/>
      </c:barChart>
      <c:catAx>
        <c:axId val="159496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75072"/>
        <c:crosses val="autoZero"/>
        <c:auto val="1"/>
        <c:lblAlgn val="ctr"/>
        <c:lblOffset val="100"/>
        <c:noMultiLvlLbl val="0"/>
      </c:catAx>
      <c:valAx>
        <c:axId val="5027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9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9692672"/>
        <c:axId val="4969459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49692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94592"/>
        <c:crosses val="autoZero"/>
        <c:auto val="1"/>
        <c:lblAlgn val="ctr"/>
        <c:lblOffset val="100"/>
        <c:noMultiLvlLbl val="0"/>
      </c:catAx>
      <c:valAx>
        <c:axId val="4969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9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9734784"/>
        <c:axId val="4973670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49734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36704"/>
        <c:crosses val="autoZero"/>
        <c:auto val="1"/>
        <c:lblAlgn val="ctr"/>
        <c:lblOffset val="100"/>
        <c:noMultiLvlLbl val="0"/>
      </c:catAx>
      <c:valAx>
        <c:axId val="4973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3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Max Performance of Randa</a:t>
            </a:r>
            <a:r>
              <a:rPr lang="en-US" baseline="0"/>
              <a:t> Access App on CMC vs TableSize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3'!$C$26:$Q$26</c:f>
              <c:numCache>
                <c:formatCode>0.00</c:formatCode>
                <c:ptCount val="15"/>
                <c:pt idx="0">
                  <c:v>0.74294562575844325</c:v>
                </c:pt>
                <c:pt idx="1">
                  <c:v>1.4837602874450302</c:v>
                </c:pt>
                <c:pt idx="2">
                  <c:v>2.9638866766864678</c:v>
                </c:pt>
                <c:pt idx="3">
                  <c:v>5.9219692515765283</c:v>
                </c:pt>
                <c:pt idx="4">
                  <c:v>11.850165557045273</c:v>
                </c:pt>
                <c:pt idx="5">
                  <c:v>23.673452748821084</c:v>
                </c:pt>
                <c:pt idx="6">
                  <c:v>47.34908479105534</c:v>
                </c:pt>
                <c:pt idx="7">
                  <c:v>94.759666534206488</c:v>
                </c:pt>
                <c:pt idx="8">
                  <c:v>189.61913759535909</c:v>
                </c:pt>
                <c:pt idx="9">
                  <c:v>378.82725837634695</c:v>
                </c:pt>
                <c:pt idx="10">
                  <c:v>757.66781900419085</c:v>
                </c:pt>
                <c:pt idx="11">
                  <c:v>1515.5200738886213</c:v>
                </c:pt>
                <c:pt idx="12">
                  <c:v>3030.8338166395179</c:v>
                </c:pt>
                <c:pt idx="13">
                  <c:v>6061.6937365005924</c:v>
                </c:pt>
                <c:pt idx="14">
                  <c:v>12134.311610671844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4F-413C-A843-76C2DF860461}"/>
            </c:ext>
          </c:extLst>
        </c:ser>
        <c:ser>
          <c:idx val="1"/>
          <c:order val="1"/>
          <c:tx>
            <c:v>Fill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3'!$C$21:$Q$21</c:f>
              <c:numCache>
                <c:formatCode>0.00</c:formatCode>
                <c:ptCount val="15"/>
                <c:pt idx="0">
                  <c:v>0.14389240769349931</c:v>
                </c:pt>
                <c:pt idx="1">
                  <c:v>0.28462385131514234</c:v>
                </c:pt>
                <c:pt idx="2">
                  <c:v>0.566020804426692</c:v>
                </c:pt>
                <c:pt idx="3">
                  <c:v>1.1279985070569767</c:v>
                </c:pt>
                <c:pt idx="4">
                  <c:v>2.262895068006169</c:v>
                </c:pt>
                <c:pt idx="5">
                  <c:v>4.502659770742877</c:v>
                </c:pt>
                <c:pt idx="6">
                  <c:v>9.0051648348989275</c:v>
                </c:pt>
                <c:pt idx="7">
                  <c:v>18.010532621893663</c:v>
                </c:pt>
                <c:pt idx="8">
                  <c:v>36.064503770733431</c:v>
                </c:pt>
                <c:pt idx="9">
                  <c:v>71.98187672709561</c:v>
                </c:pt>
                <c:pt idx="10">
                  <c:v>143.94278370568824</c:v>
                </c:pt>
                <c:pt idx="11">
                  <c:v>288.01537629161595</c:v>
                </c:pt>
                <c:pt idx="12">
                  <c:v>575.81783044550741</c:v>
                </c:pt>
                <c:pt idx="13">
                  <c:v>1151.8563441125718</c:v>
                </c:pt>
                <c:pt idx="14">
                  <c:v>2307.2027438958016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4F-413C-A843-76C2DF860461}"/>
            </c:ext>
          </c:extLst>
        </c:ser>
        <c:ser>
          <c:idx val="2"/>
          <c:order val="2"/>
          <c:tx>
            <c:v>Drain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3'!$C$23:$Q$23</c:f>
              <c:numCache>
                <c:formatCode>0.00</c:formatCode>
                <c:ptCount val="15"/>
                <c:pt idx="0">
                  <c:v>0.29751558134619399</c:v>
                </c:pt>
                <c:pt idx="1">
                  <c:v>0.59606116269238796</c:v>
                </c:pt>
                <c:pt idx="2">
                  <c:v>1.1917153253847759</c:v>
                </c:pt>
                <c:pt idx="3">
                  <c:v>2.3816696507695516</c:v>
                </c:pt>
                <c:pt idx="4">
                  <c:v>4.7626683015391036</c:v>
                </c:pt>
                <c:pt idx="5">
                  <c:v>9.5215886030782073</c:v>
                </c:pt>
                <c:pt idx="6">
                  <c:v>19.045511206156412</c:v>
                </c:pt>
                <c:pt idx="7">
                  <c:v>38.152316412312828</c:v>
                </c:pt>
                <c:pt idx="8">
                  <c:v>76.360998824625653</c:v>
                </c:pt>
                <c:pt idx="9">
                  <c:v>152.45811164925132</c:v>
                </c:pt>
                <c:pt idx="10">
                  <c:v>304.95049529850263</c:v>
                </c:pt>
                <c:pt idx="11">
                  <c:v>609.95561759700524</c:v>
                </c:pt>
                <c:pt idx="12">
                  <c:v>1219.9178261940106</c:v>
                </c:pt>
                <c:pt idx="13">
                  <c:v>2439.6410723880208</c:v>
                </c:pt>
                <c:pt idx="14">
                  <c:v>4886.7162267760423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4F-413C-A843-76C2DF860461}"/>
            </c:ext>
          </c:extLst>
        </c:ser>
        <c:ser>
          <c:idx val="3"/>
          <c:order val="3"/>
          <c:tx>
            <c:v>Data Transfer (ms)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3'!$C$25:$Q$25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4F-413C-A843-76C2DF860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151264"/>
        <c:axId val="220152904"/>
      </c:barChart>
      <c:catAx>
        <c:axId val="22015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log(table</a:t>
                </a:r>
                <a:r>
                  <a:rPr lang="en-US" baseline="0"/>
                  <a:t> size)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2904"/>
        <c:crosses val="autoZero"/>
        <c:auto val="1"/>
        <c:lblAlgn val="ctr"/>
        <c:lblOffset val="100"/>
        <c:noMultiLvlLbl val="0"/>
      </c:catAx>
      <c:valAx>
        <c:axId val="220152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Worst Performance of Randa</a:t>
            </a:r>
            <a:r>
              <a:rPr lang="en-US" baseline="0"/>
              <a:t> Access App on CMC vs TableSize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3'!$C$36:$Q$36</c:f>
              <c:numCache>
                <c:formatCode>0.00</c:formatCode>
                <c:ptCount val="15"/>
                <c:pt idx="0">
                  <c:v>0.76011176345375575</c:v>
                </c:pt>
                <c:pt idx="1">
                  <c:v>1.5180925628356552</c:v>
                </c:pt>
                <c:pt idx="2">
                  <c:v>3.0325512274677178</c:v>
                </c:pt>
                <c:pt idx="3">
                  <c:v>6.0592983531390283</c:v>
                </c:pt>
                <c:pt idx="4">
                  <c:v>12.124823760170273</c:v>
                </c:pt>
                <c:pt idx="5">
                  <c:v>24.222769155071084</c:v>
                </c:pt>
                <c:pt idx="6">
                  <c:v>48.44771760355534</c:v>
                </c:pt>
                <c:pt idx="7">
                  <c:v>96.956932159206488</c:v>
                </c:pt>
                <c:pt idx="8">
                  <c:v>194.01366884535909</c:v>
                </c:pt>
                <c:pt idx="9">
                  <c:v>387.61632087634695</c:v>
                </c:pt>
                <c:pt idx="10">
                  <c:v>775.24594400419085</c:v>
                </c:pt>
                <c:pt idx="11">
                  <c:v>1550.6763238886213</c:v>
                </c:pt>
                <c:pt idx="12">
                  <c:v>3101.1463166395179</c:v>
                </c:pt>
                <c:pt idx="13">
                  <c:v>6202.3187365005924</c:v>
                </c:pt>
                <c:pt idx="14">
                  <c:v>12415.561610671844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67-42DC-BAE7-9DCAD1A178BF}"/>
            </c:ext>
          </c:extLst>
        </c:ser>
        <c:ser>
          <c:idx val="1"/>
          <c:order val="1"/>
          <c:tx>
            <c:v>Fill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3'!$C$31:$Q$31</c:f>
              <c:numCache>
                <c:formatCode>0.00</c:formatCode>
                <c:ptCount val="15"/>
                <c:pt idx="0">
                  <c:v>0.15247547654115556</c:v>
                </c:pt>
                <c:pt idx="1">
                  <c:v>0.30178998901045484</c:v>
                </c:pt>
                <c:pt idx="2">
                  <c:v>0.600353079817317</c:v>
                </c:pt>
                <c:pt idx="3">
                  <c:v>1.1966630578382267</c:v>
                </c:pt>
                <c:pt idx="4">
                  <c:v>2.400224169568669</c:v>
                </c:pt>
                <c:pt idx="5">
                  <c:v>4.777317973867877</c:v>
                </c:pt>
                <c:pt idx="6">
                  <c:v>9.5544812411489275</c:v>
                </c:pt>
                <c:pt idx="7">
                  <c:v>19.109165434393663</c:v>
                </c:pt>
                <c:pt idx="8">
                  <c:v>38.261769395733431</c:v>
                </c:pt>
                <c:pt idx="9">
                  <c:v>76.37640797709561</c:v>
                </c:pt>
                <c:pt idx="10">
                  <c:v>152.73184620568824</c:v>
                </c:pt>
                <c:pt idx="11">
                  <c:v>305.59350129161595</c:v>
                </c:pt>
                <c:pt idx="12">
                  <c:v>610.97408044550741</c:v>
                </c:pt>
                <c:pt idx="13">
                  <c:v>1222.1688441125718</c:v>
                </c:pt>
                <c:pt idx="14">
                  <c:v>2447.8277438958016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67-42DC-BAE7-9DCAD1A178BF}"/>
            </c:ext>
          </c:extLst>
        </c:ser>
        <c:ser>
          <c:idx val="2"/>
          <c:order val="2"/>
          <c:tx>
            <c:v>Drain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3'!$C$33:$Q$33</c:f>
              <c:numCache>
                <c:formatCode>0.00</c:formatCode>
                <c:ptCount val="15"/>
                <c:pt idx="0">
                  <c:v>0.30609865019385024</c:v>
                </c:pt>
                <c:pt idx="1">
                  <c:v>0.61322730038770046</c:v>
                </c:pt>
                <c:pt idx="2">
                  <c:v>1.2260476007754009</c:v>
                </c:pt>
                <c:pt idx="3">
                  <c:v>2.4503342015508016</c:v>
                </c:pt>
                <c:pt idx="4">
                  <c:v>4.8999974031016036</c:v>
                </c:pt>
                <c:pt idx="5">
                  <c:v>9.7962468062032073</c:v>
                </c:pt>
                <c:pt idx="6">
                  <c:v>19.594827612406412</c:v>
                </c:pt>
                <c:pt idx="7">
                  <c:v>39.250949224812828</c:v>
                </c:pt>
                <c:pt idx="8">
                  <c:v>78.558264449625653</c:v>
                </c:pt>
                <c:pt idx="9">
                  <c:v>156.85264289925132</c:v>
                </c:pt>
                <c:pt idx="10">
                  <c:v>313.73955779850263</c:v>
                </c:pt>
                <c:pt idx="11">
                  <c:v>627.53374259700524</c:v>
                </c:pt>
                <c:pt idx="12">
                  <c:v>1255.0740761940106</c:v>
                </c:pt>
                <c:pt idx="13">
                  <c:v>2509.9535723880208</c:v>
                </c:pt>
                <c:pt idx="14">
                  <c:v>5027.3412267760423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67-42DC-BAE7-9DCAD1A178BF}"/>
            </c:ext>
          </c:extLst>
        </c:ser>
        <c:ser>
          <c:idx val="3"/>
          <c:order val="3"/>
          <c:tx>
            <c:v>Data Transfer (ms)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3'!$C$35:$Q$35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67-42DC-BAE7-9DCAD1A17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151264"/>
        <c:axId val="220152904"/>
      </c:barChart>
      <c:catAx>
        <c:axId val="22015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log(table</a:t>
                </a:r>
                <a:r>
                  <a:rPr lang="en-US" baseline="0"/>
                  <a:t> size)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2904"/>
        <c:crosses val="autoZero"/>
        <c:auto val="1"/>
        <c:lblAlgn val="ctr"/>
        <c:lblOffset val="100"/>
        <c:noMultiLvlLbl val="0"/>
      </c:catAx>
      <c:valAx>
        <c:axId val="220152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143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143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0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8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143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14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7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143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940151" y="4313115"/>
            <a:ext cx="2591073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>
                <a:ea typeface="宋体" charset="-122"/>
              </a:rPr>
              <a:t>Harduvel</a:t>
            </a: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45427" y="4545124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Review of DRE setup, fill, drain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30469"/>
            <a:ext cx="6150864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scratchpad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7456" y="2675450"/>
            <a:ext cx="5419344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fill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131700"/>
            <a:ext cx="5135872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44724"/>
            <a:ext cx="8534400" cy="4911725"/>
          </a:xfrm>
        </p:spPr>
        <p:txBody>
          <a:bodyPr/>
          <a:lstStyle/>
          <a:p>
            <a:r>
              <a:rPr lang="en-US" dirty="0"/>
              <a:t>Non-overlapping memory access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Overlapping memory access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0" t="9576" r="21435" b="64174"/>
          <a:stretch/>
        </p:blipFill>
        <p:spPr>
          <a:xfrm>
            <a:off x="457200" y="1393763"/>
            <a:ext cx="5971728" cy="2179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1" t="40025" r="9308" b="30221"/>
          <a:stretch/>
        </p:blipFill>
        <p:spPr>
          <a:xfrm>
            <a:off x="456328" y="4011905"/>
            <a:ext cx="5972599" cy="204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on Merlin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75212" y="1398414"/>
            <a:ext cx="3232692" cy="1022474"/>
            <a:chOff x="475212" y="1398414"/>
            <a:chExt cx="3232692" cy="1022474"/>
          </a:xfrm>
        </p:grpSpPr>
        <p:sp>
          <p:nvSpPr>
            <p:cNvPr id="9" name="Rectangle 8"/>
            <p:cNvSpPr/>
            <p:nvPr/>
          </p:nvSpPr>
          <p:spPr>
            <a:xfrm>
              <a:off x="1079612" y="2240868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5212" y="1398414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275412" y="1488424"/>
              <a:ext cx="1432492" cy="842454"/>
              <a:chOff x="2275412" y="1488424"/>
              <a:chExt cx="1432492" cy="842454"/>
            </a:xfrm>
          </p:grpSpPr>
          <p:cxnSp>
            <p:nvCxnSpPr>
              <p:cNvPr id="23" name="Straight Connector 22"/>
              <p:cNvCxnSpPr>
                <a:stCxn id="9" idx="3"/>
              </p:cNvCxnSpPr>
              <p:nvPr/>
            </p:nvCxnSpPr>
            <p:spPr>
              <a:xfrm>
                <a:off x="2879812" y="2330878"/>
                <a:ext cx="8280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07904" y="1488424"/>
                <a:ext cx="0" cy="842454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275412" y="1488424"/>
                <a:ext cx="14324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triangle"/>
              </a:ln>
              <a:effectLst/>
            </p:spPr>
          </p:cxnSp>
        </p:grpSp>
      </p:grpSp>
      <p:grpSp>
        <p:nvGrpSpPr>
          <p:cNvPr id="47" name="Group 46"/>
          <p:cNvGrpSpPr/>
          <p:nvPr/>
        </p:nvGrpSpPr>
        <p:grpSpPr>
          <a:xfrm>
            <a:off x="456328" y="4066801"/>
            <a:ext cx="3188076" cy="982379"/>
            <a:chOff x="456328" y="4066801"/>
            <a:chExt cx="3188076" cy="982379"/>
          </a:xfrm>
        </p:grpSpPr>
        <p:sp>
          <p:nvSpPr>
            <p:cNvPr id="10" name="Rectangle 9"/>
            <p:cNvSpPr/>
            <p:nvPr/>
          </p:nvSpPr>
          <p:spPr>
            <a:xfrm>
              <a:off x="1007604" y="4869160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6328" y="4066801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75412" y="4149080"/>
              <a:ext cx="1368992" cy="810090"/>
              <a:chOff x="2275412" y="4149080"/>
              <a:chExt cx="1368992" cy="81009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807804" y="4959170"/>
                <a:ext cx="8280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644404" y="4149080"/>
                <a:ext cx="0" cy="8100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275412" y="4149080"/>
                <a:ext cx="13689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triangle"/>
              </a:ln>
              <a:effectLst/>
            </p:spPr>
          </p:cxnSp>
        </p:grpSp>
      </p:grpSp>
      <p:sp>
        <p:nvSpPr>
          <p:cNvPr id="38" name="TextBox 37"/>
          <p:cNvSpPr txBox="1"/>
          <p:nvPr/>
        </p:nvSpPr>
        <p:spPr>
          <a:xfrm>
            <a:off x="3887924" y="1578434"/>
            <a:ext cx="4341204" cy="646331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Wait for data return before issuing next memory request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87924" y="4218564"/>
            <a:ext cx="4341204" cy="646331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Send next memory request immediately after sending previous one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07604" y="5156162"/>
            <a:ext cx="1800200" cy="1800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87924" y="5071554"/>
            <a:ext cx="4341204" cy="923330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Barrier synchronization to guarantee all responses are returned before exiting code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816312" y="5229200"/>
            <a:ext cx="1071612" cy="0"/>
          </a:xfrm>
          <a:prstGeom prst="line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385399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Non-overlapping Memory Access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26374" y="980728"/>
            <a:ext cx="8809124" cy="612068"/>
          </a:xfrm>
        </p:spPr>
        <p:txBody>
          <a:bodyPr/>
          <a:lstStyle/>
          <a:p>
            <a:r>
              <a:rPr lang="en-US" sz="2200" dirty="0"/>
              <a:t>Consistent with expectation: </a:t>
            </a:r>
            <a:r>
              <a:rPr lang="en-US" sz="2200" dirty="0">
                <a:solidFill>
                  <a:srgbClr val="0021A5"/>
                </a:solidFill>
              </a:rPr>
              <a:t>M1 &gt; M2 &gt; M3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(&gt; M4 &gt; M5 &gt; E’)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2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94080"/>
              </p:ext>
            </p:extLst>
          </p:nvPr>
        </p:nvGraphicFramePr>
        <p:xfrm>
          <a:off x="2089693" y="1876797"/>
          <a:ext cx="4796890" cy="1536156"/>
        </p:xfrm>
        <a:graphic>
          <a:graphicData uri="http://schemas.openxmlformats.org/drawingml/2006/table">
            <a:tbl>
              <a:tblPr firstRow="1" firstCol="1" bandRow="1"/>
              <a:tblGrid>
                <a:gridCol w="715820">
                  <a:extLst>
                    <a:ext uri="{9D8B030D-6E8A-4147-A177-3AD203B41FA5}">
                      <a16:colId xmlns:a16="http://schemas.microsoft.com/office/drawing/2014/main" val="2081983738"/>
                    </a:ext>
                  </a:extLst>
                </a:gridCol>
                <a:gridCol w="845751">
                  <a:extLst>
                    <a:ext uri="{9D8B030D-6E8A-4147-A177-3AD203B41FA5}">
                      <a16:colId xmlns:a16="http://schemas.microsoft.com/office/drawing/2014/main" val="58972635"/>
                    </a:ext>
                  </a:extLst>
                </a:gridCol>
                <a:gridCol w="613474">
                  <a:extLst>
                    <a:ext uri="{9D8B030D-6E8A-4147-A177-3AD203B41FA5}">
                      <a16:colId xmlns:a16="http://schemas.microsoft.com/office/drawing/2014/main" val="272806567"/>
                    </a:ext>
                  </a:extLst>
                </a:gridCol>
                <a:gridCol w="639577">
                  <a:extLst>
                    <a:ext uri="{9D8B030D-6E8A-4147-A177-3AD203B41FA5}">
                      <a16:colId xmlns:a16="http://schemas.microsoft.com/office/drawing/2014/main" val="61487231"/>
                    </a:ext>
                  </a:extLst>
                </a:gridCol>
                <a:gridCol w="633224">
                  <a:extLst>
                    <a:ext uri="{9D8B030D-6E8A-4147-A177-3AD203B41FA5}">
                      <a16:colId xmlns:a16="http://schemas.microsoft.com/office/drawing/2014/main" val="1250338574"/>
                    </a:ext>
                  </a:extLst>
                </a:gridCol>
                <a:gridCol w="633224">
                  <a:extLst>
                    <a:ext uri="{9D8B030D-6E8A-4147-A177-3AD203B41FA5}">
                      <a16:colId xmlns:a16="http://schemas.microsoft.com/office/drawing/2014/main" val="91718681"/>
                    </a:ext>
                  </a:extLst>
                </a:gridCol>
                <a:gridCol w="715820">
                  <a:extLst>
                    <a:ext uri="{9D8B030D-6E8A-4147-A177-3AD203B41FA5}">
                      <a16:colId xmlns:a16="http://schemas.microsoft.com/office/drawing/2014/main" val="1912459760"/>
                    </a:ext>
                  </a:extLst>
                </a:gridCol>
              </a:tblGrid>
              <a:tr h="3222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Oper.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A’ (µs)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05819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Read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1095.6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1.006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0.923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 0.725</a:t>
                      </a:r>
                      <a:endParaRPr lang="en-US" sz="1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0.519</a:t>
                      </a:r>
                      <a:endParaRPr lang="en-US" sz="1500" b="1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27597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Write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1104.0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1.071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0.991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 0.793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0.577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250612"/>
                  </a:ext>
                </a:extLst>
              </a:tr>
            </a:tbl>
          </a:graphicData>
        </a:graphic>
      </p:graphicFrame>
      <p:graphicFrame>
        <p:nvGraphicFramePr>
          <p:cNvPr id="2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696871"/>
              </p:ext>
            </p:extLst>
          </p:nvPr>
        </p:nvGraphicFramePr>
        <p:xfrm>
          <a:off x="2089693" y="3826547"/>
          <a:ext cx="4366157" cy="968178"/>
        </p:xfrm>
        <a:graphic>
          <a:graphicData uri="http://schemas.openxmlformats.org/drawingml/2006/table">
            <a:tbl>
              <a:tblPr firstRow="1" bandRow="1"/>
              <a:tblGrid>
                <a:gridCol w="854315">
                  <a:extLst>
                    <a:ext uri="{9D8B030D-6E8A-4147-A177-3AD203B41FA5}">
                      <a16:colId xmlns:a16="http://schemas.microsoft.com/office/drawing/2014/main" val="276171887"/>
                    </a:ext>
                  </a:extLst>
                </a:gridCol>
                <a:gridCol w="744643">
                  <a:extLst>
                    <a:ext uri="{9D8B030D-6E8A-4147-A177-3AD203B41FA5}">
                      <a16:colId xmlns:a16="http://schemas.microsoft.com/office/drawing/2014/main" val="979392763"/>
                    </a:ext>
                  </a:extLst>
                </a:gridCol>
                <a:gridCol w="718706">
                  <a:extLst>
                    <a:ext uri="{9D8B030D-6E8A-4147-A177-3AD203B41FA5}">
                      <a16:colId xmlns:a16="http://schemas.microsoft.com/office/drawing/2014/main" val="2981157145"/>
                    </a:ext>
                  </a:extLst>
                </a:gridCol>
                <a:gridCol w="681520">
                  <a:extLst>
                    <a:ext uri="{9D8B030D-6E8A-4147-A177-3AD203B41FA5}">
                      <a16:colId xmlns:a16="http://schemas.microsoft.com/office/drawing/2014/main" val="3611501576"/>
                    </a:ext>
                  </a:extLst>
                </a:gridCol>
                <a:gridCol w="705397">
                  <a:extLst>
                    <a:ext uri="{9D8B030D-6E8A-4147-A177-3AD203B41FA5}">
                      <a16:colId xmlns:a16="http://schemas.microsoft.com/office/drawing/2014/main" val="3002549966"/>
                    </a:ext>
                  </a:extLst>
                </a:gridCol>
                <a:gridCol w="661576">
                  <a:extLst>
                    <a:ext uri="{9D8B030D-6E8A-4147-A177-3AD203B41FA5}">
                      <a16:colId xmlns:a16="http://schemas.microsoft.com/office/drawing/2014/main" val="157797244"/>
                    </a:ext>
                  </a:extLst>
                </a:gridCol>
              </a:tblGrid>
              <a:tr h="388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A’ (ms)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 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effectLst/>
                        </a:rPr>
                        <a:t>   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C’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    D’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    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3677"/>
                  </a:ext>
                </a:extLst>
              </a:tr>
              <a:tr h="5796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  282.55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  281.72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 278.72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258.96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199.68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151.31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58163"/>
                  </a:ext>
                </a:extLst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662040"/>
              </p:ext>
            </p:extLst>
          </p:nvPr>
        </p:nvGraphicFramePr>
        <p:xfrm>
          <a:off x="2089693" y="5234679"/>
          <a:ext cx="5133824" cy="776814"/>
        </p:xfrm>
        <a:graphic>
          <a:graphicData uri="http://schemas.openxmlformats.org/drawingml/2006/table">
            <a:tbl>
              <a:tblPr firstRow="1" bandRow="1"/>
              <a:tblGrid>
                <a:gridCol w="851994">
                  <a:extLst>
                    <a:ext uri="{9D8B030D-6E8A-4147-A177-3AD203B41FA5}">
                      <a16:colId xmlns:a16="http://schemas.microsoft.com/office/drawing/2014/main" val="4290359697"/>
                    </a:ext>
                  </a:extLst>
                </a:gridCol>
                <a:gridCol w="889198">
                  <a:extLst>
                    <a:ext uri="{9D8B030D-6E8A-4147-A177-3AD203B41FA5}">
                      <a16:colId xmlns:a16="http://schemas.microsoft.com/office/drawing/2014/main" val="999395393"/>
                    </a:ext>
                  </a:extLst>
                </a:gridCol>
                <a:gridCol w="848158">
                  <a:extLst>
                    <a:ext uri="{9D8B030D-6E8A-4147-A177-3AD203B41FA5}">
                      <a16:colId xmlns:a16="http://schemas.microsoft.com/office/drawing/2014/main" val="1646894214"/>
                    </a:ext>
                  </a:extLst>
                </a:gridCol>
                <a:gridCol w="861837">
                  <a:extLst>
                    <a:ext uri="{9D8B030D-6E8A-4147-A177-3AD203B41FA5}">
                      <a16:colId xmlns:a16="http://schemas.microsoft.com/office/drawing/2014/main" val="2829780878"/>
                    </a:ext>
                  </a:extLst>
                </a:gridCol>
                <a:gridCol w="850986">
                  <a:extLst>
                    <a:ext uri="{9D8B030D-6E8A-4147-A177-3AD203B41FA5}">
                      <a16:colId xmlns:a16="http://schemas.microsoft.com/office/drawing/2014/main" val="263569822"/>
                    </a:ext>
                  </a:extLst>
                </a:gridCol>
                <a:gridCol w="831651">
                  <a:extLst>
                    <a:ext uri="{9D8B030D-6E8A-4147-A177-3AD203B41FA5}">
                      <a16:colId xmlns:a16="http://schemas.microsoft.com/office/drawing/2014/main" val="4177353154"/>
                    </a:ext>
                  </a:extLst>
                </a:gridCol>
              </a:tblGrid>
              <a:tr h="274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A’ (s)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  </a:t>
                      </a:r>
                      <a:r>
                        <a:rPr lang="en-US" sz="1700" kern="1200" baseline="0" dirty="0">
                          <a:effectLst/>
                        </a:rPr>
                        <a:t> 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 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  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369999"/>
                  </a:ext>
                </a:extLst>
              </a:tr>
              <a:tr h="502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1658.67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1580.14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1559.65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1460.57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1122.42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839.84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416942"/>
                  </a:ext>
                </a:extLst>
              </a:tr>
            </a:tbl>
          </a:graphicData>
        </a:graphic>
      </p:graphicFrame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28806" y="3447369"/>
            <a:ext cx="7825166" cy="33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Vector Addition 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in </a:t>
            </a:r>
            <a:r>
              <a:rPr lang="en-US" sz="1600" b="1" dirty="0" err="1">
                <a:solidFill>
                  <a:srgbClr val="0021A5"/>
                </a:solidFill>
                <a:latin typeface="Calibri"/>
              </a:rPr>
              <a:t>ms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(100,000 iterations of 2 reads &amp; 1 write)</a:t>
            </a:r>
            <a:endParaRPr lang="en-US" sz="16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26374" y="4841740"/>
            <a:ext cx="6516724" cy="31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 err="1">
                <a:solidFill>
                  <a:srgbClr val="FF4A00"/>
                </a:solidFill>
                <a:latin typeface="Calibri"/>
              </a:rPr>
              <a:t>SpMV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 – DRE app 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in seconds (2</a:t>
            </a:r>
            <a:r>
              <a:rPr lang="en-US" sz="16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X 2</a:t>
            </a:r>
            <a:r>
              <a:rPr lang="en-US" sz="16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matrix)</a:t>
            </a:r>
            <a:endParaRPr lang="en-US" sz="16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426374" y="1489050"/>
            <a:ext cx="7391448" cy="33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simple read/write (µs) </a:t>
            </a:r>
            <a:r>
              <a:rPr lang="en-US" sz="1400" b="1" dirty="0">
                <a:solidFill>
                  <a:srgbClr val="0021A5"/>
                </a:solidFill>
                <a:latin typeface="Calibri"/>
              </a:rPr>
              <a:t>(Averaged over 100,000 iterations)</a:t>
            </a:r>
            <a:endParaRPr lang="en-US" sz="1400" b="1" dirty="0">
              <a:solidFill>
                <a:srgbClr val="FF4A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77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/>
              <a:t>Observation: 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2400" dirty="0"/>
              <a:t>have no significant 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531929"/>
              </p:ext>
            </p:extLst>
          </p:nvPr>
        </p:nvGraphicFramePr>
        <p:xfrm>
          <a:off x="0" y="19168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25168"/>
              </p:ext>
            </p:extLst>
          </p:nvPr>
        </p:nvGraphicFramePr>
        <p:xfrm>
          <a:off x="4572000" y="19168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6"/>
            <a:ext cx="8496436" cy="4911725"/>
          </a:xfrm>
        </p:spPr>
        <p:txBody>
          <a:bodyPr/>
          <a:lstStyle/>
          <a:p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400" dirty="0"/>
              <a:t> have no significant difference</a:t>
            </a:r>
          </a:p>
          <a:p>
            <a:pPr lvl="1"/>
            <a:r>
              <a:rPr lang="en-US" sz="2000" dirty="0"/>
              <a:t>For overlapping memory access, discrepancy between M1, M2, M3, M4, M5, E’ is hidden by pipeline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915170"/>
              </p:ext>
            </p:extLst>
          </p:nvPr>
        </p:nvGraphicFramePr>
        <p:xfrm>
          <a:off x="74200" y="2379706"/>
          <a:ext cx="4555853" cy="2935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49709"/>
              </p:ext>
            </p:extLst>
          </p:nvPr>
        </p:nvGraphicFramePr>
        <p:xfrm>
          <a:off x="4611653" y="2379706"/>
          <a:ext cx="4555854" cy="2937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16732"/>
            <a:ext cx="6732748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rgbClr val="FF4A00"/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Performance mapping of DRE operations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Case study result of random access app.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601305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8921" y="1573466"/>
            <a:ext cx="3823141" cy="2366247"/>
            <a:chOff x="118921" y="977879"/>
            <a:chExt cx="3823141" cy="2366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921" y="1270195"/>
              <a:ext cx="3823141" cy="2073931"/>
            </a:xfrm>
            <a:prstGeom prst="rect">
              <a:avLst/>
            </a:prstGeom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1130917" y="977879"/>
              <a:ext cx="277122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5075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134171" cy="297833"/>
                      <a:chOff x="4097404" y="3145871"/>
                      <a:chExt cx="1134171" cy="297833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134171" cy="2978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M3</a:t>
                        </a:r>
                        <a:r>
                          <a:rPr lang="en-US" sz="1200" dirty="0">
                            <a:solidFill>
                              <a:srgbClr val="0000FF"/>
                            </a:solidFill>
                          </a:rPr>
                          <a:t>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20922" cy="276999"/>
                      <a:chOff x="5399095" y="3422870"/>
                      <a:chExt cx="320922" cy="276999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2092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rgbClr val="FF0000"/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文本框 18"/>
          <p:cNvSpPr txBox="1"/>
          <p:nvPr/>
        </p:nvSpPr>
        <p:spPr>
          <a:xfrm>
            <a:off x="-1101123" y="4309978"/>
            <a:ext cx="10272371" cy="190205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Total </a:t>
            </a:r>
            <a:r>
              <a:rPr lang="en-US" sz="1400" i="1" dirty="0"/>
              <a:t>= latency A + data transfer time B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view buffer to get result data</a:t>
            </a:r>
            <a:endParaRPr lang="en-US" sz="1400" i="1" dirty="0">
              <a:solidFill>
                <a:srgbClr val="0021A5"/>
              </a:solidFill>
            </a:endParaRP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latency C +ctrl signal transfer time B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 between host and CMC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E’ </a:t>
            </a:r>
            <a:r>
              <a:rPr lang="en-US" sz="1400" i="1" dirty="0"/>
              <a:t>= latency M5 – delay TX** (currently we cannot determine E’)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303748" y="5517232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cxnSp>
        <p:nvCxnSpPr>
          <p:cNvPr id="48" name="Straight Connector 47"/>
          <p:cNvCxnSpPr/>
          <p:nvPr/>
        </p:nvCxnSpPr>
        <p:spPr>
          <a:xfrm>
            <a:off x="288032" y="5805264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>
            <a:off x="2447764" y="6021288"/>
            <a:ext cx="3626187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8921" y="1573466"/>
            <a:ext cx="3823141" cy="2366247"/>
            <a:chOff x="118921" y="977879"/>
            <a:chExt cx="3823141" cy="2366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921" y="1270195"/>
              <a:ext cx="3823141" cy="2073931"/>
            </a:xfrm>
            <a:prstGeom prst="rect">
              <a:avLst/>
            </a:prstGeom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1130917" y="977879"/>
              <a:ext cx="277122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5075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134171" cy="297833"/>
                      <a:chOff x="4097404" y="3145871"/>
                      <a:chExt cx="1134171" cy="297833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134171" cy="2978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M3</a:t>
                        </a:r>
                        <a:r>
                          <a:rPr lang="en-US" sz="1200" dirty="0">
                            <a:solidFill>
                              <a:srgbClr val="0000FF"/>
                            </a:solidFill>
                          </a:rPr>
                          <a:t>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20922" cy="276999"/>
                      <a:chOff x="5399095" y="3422870"/>
                      <a:chExt cx="320922" cy="276999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2092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rgbClr val="FF0000"/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文本框 18"/>
          <p:cNvSpPr txBox="1"/>
          <p:nvPr/>
        </p:nvSpPr>
        <p:spPr>
          <a:xfrm>
            <a:off x="-1101123" y="4309978"/>
            <a:ext cx="10272371" cy="190205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Total </a:t>
            </a:r>
            <a:r>
              <a:rPr lang="en-US" sz="1400" i="1" dirty="0"/>
              <a:t>= latency A + data transfer time B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view buffer to get result data</a:t>
            </a:r>
            <a:endParaRPr lang="en-US" sz="1400" i="1" dirty="0">
              <a:solidFill>
                <a:srgbClr val="0021A5"/>
              </a:solidFill>
            </a:endParaRP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latency C +ctrl signal transfer time B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 between host and CMC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  <a:p>
            <a:pPr lvl="3">
              <a:lnSpc>
                <a:spcPct val="120000"/>
              </a:lnSpc>
            </a:pPr>
            <a:endParaRPr lang="en-US" sz="1400" i="1" dirty="0"/>
          </a:p>
          <a:p>
            <a:pPr lvl="3">
              <a:lnSpc>
                <a:spcPct val="120000"/>
              </a:lnSpc>
            </a:pPr>
            <a:r>
              <a:rPr lang="en-US" sz="1400" i="1" dirty="0"/>
              <a:t>* delay TSV = time to transfer request + time to transfer response</a:t>
            </a:r>
          </a:p>
        </p:txBody>
      </p:sp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16732"/>
            <a:ext cx="7056784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Application of simplified mapping to DRE design option 3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8221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04056" y="260648"/>
            <a:ext cx="835242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Scope and Parameter Definition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95536" y="793354"/>
            <a:ext cx="8094360" cy="785106"/>
          </a:xfrm>
        </p:spPr>
        <p:txBody>
          <a:bodyPr/>
          <a:lstStyle/>
          <a:p>
            <a:r>
              <a:rPr lang="en-US" sz="2400" dirty="0"/>
              <a:t>Current scope: 1 link, 1 CMC core architecture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Scale and parameterized in the future (n links, m core)</a:t>
            </a:r>
            <a:endParaRPr lang="en-US" sz="1200" dirty="0"/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943707" y="1617154"/>
            <a:ext cx="5208117" cy="2673678"/>
            <a:chOff x="1283173" y="2190449"/>
            <a:chExt cx="5868652" cy="301277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3173" y="2190449"/>
              <a:ext cx="5868652" cy="30127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104964" y="3317476"/>
              <a:ext cx="792596" cy="38149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4A00"/>
                  </a:solidFill>
                </a:rPr>
                <a:t>link</a:t>
              </a:r>
              <a:endParaRPr lang="en-US" sz="1600" i="1" baseline="-25000" dirty="0">
                <a:solidFill>
                  <a:srgbClr val="FF4A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69244" y="2384631"/>
              <a:ext cx="1370608" cy="38149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FF4A00"/>
                  </a:solidFill>
                </a:rPr>
                <a:t>CMC Core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501262" y="2708920"/>
              <a:ext cx="918610" cy="977888"/>
            </a:xfrm>
            <a:prstGeom prst="straightConnector1">
              <a:avLst/>
            </a:prstGeom>
            <a:noFill/>
            <a:ln w="9525" cap="flat" cmpd="sng" algn="ctr">
              <a:solidFill>
                <a:srgbClr val="FF4A00"/>
              </a:solidFill>
              <a:prstDash val="solid"/>
              <a:round/>
              <a:tailEnd type="arrow"/>
            </a:ln>
            <a:effectLst/>
          </p:spPr>
        </p:cxn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38081" y="4077072"/>
            <a:ext cx="8496436" cy="451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1800" i="1" kern="0" dirty="0"/>
              <a:t>Link parameters:</a:t>
            </a:r>
          </a:p>
          <a:p>
            <a:pPr lvl="2"/>
            <a:r>
              <a:rPr lang="en-US" sz="1400" i="1" kern="0" dirty="0" err="1"/>
              <a:t>BW</a:t>
            </a:r>
            <a:r>
              <a:rPr lang="en-US" sz="1400" i="1" kern="0" baseline="-25000" dirty="0" err="1"/>
              <a:t>link</a:t>
            </a:r>
            <a:r>
              <a:rPr lang="en-US" sz="1400" kern="0" dirty="0">
                <a:solidFill>
                  <a:schemeClr val="tx1"/>
                </a:solidFill>
              </a:rPr>
              <a:t>: Bandwidth of host-CMC interface (</a:t>
            </a:r>
            <a:r>
              <a:rPr lang="en-US" sz="1400" i="1" kern="0" dirty="0">
                <a:solidFill>
                  <a:schemeClr val="tx1"/>
                </a:solidFill>
              </a:rPr>
              <a:t>bit/s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sz="1400" i="1" kern="0" dirty="0" err="1"/>
              <a:t>W</a:t>
            </a:r>
            <a:r>
              <a:rPr lang="en-US" sz="1400" i="1" kern="0" baseline="-25000" dirty="0" err="1"/>
              <a:t>host-cmc</a:t>
            </a:r>
            <a:r>
              <a:rPr lang="en-US" sz="1400" kern="0" dirty="0">
                <a:solidFill>
                  <a:schemeClr val="tx1"/>
                </a:solidFill>
              </a:rPr>
              <a:t>: Bit width of host-CMC message (request + response) (</a:t>
            </a:r>
            <a:r>
              <a:rPr lang="en-US" sz="1400" i="1" kern="0" dirty="0">
                <a:solidFill>
                  <a:schemeClr val="tx1"/>
                </a:solidFill>
              </a:rPr>
              <a:t>bit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</a:p>
          <a:p>
            <a:pPr lvl="3"/>
            <a:r>
              <a:rPr lang="en-US" sz="1200" kern="0" dirty="0"/>
              <a:t>Data: </a:t>
            </a:r>
            <a:r>
              <a:rPr lang="en-US" sz="1200" i="1" kern="0" dirty="0" err="1">
                <a:solidFill>
                  <a:srgbClr val="0021A5"/>
                </a:solidFill>
              </a:rPr>
              <a:t>W</a:t>
            </a:r>
            <a:r>
              <a:rPr lang="en-US" sz="1200" i="1" kern="0" baseline="-25000" dirty="0" err="1">
                <a:solidFill>
                  <a:srgbClr val="0021A5"/>
                </a:solidFill>
              </a:rPr>
              <a:t>host-cmc</a:t>
            </a:r>
            <a:r>
              <a:rPr lang="en-US" sz="1200" i="1" kern="0" dirty="0">
                <a:solidFill>
                  <a:srgbClr val="0021A5"/>
                </a:solidFill>
              </a:rPr>
              <a:t>(data)</a:t>
            </a:r>
            <a:r>
              <a:rPr lang="en-US" sz="1200" kern="0" dirty="0"/>
              <a:t>			Ctrl: </a:t>
            </a:r>
            <a:r>
              <a:rPr lang="en-US" sz="1200" i="1" kern="0" dirty="0" err="1">
                <a:solidFill>
                  <a:srgbClr val="0021A5"/>
                </a:solidFill>
              </a:rPr>
              <a:t>W</a:t>
            </a:r>
            <a:r>
              <a:rPr lang="en-US" sz="1200" i="1" kern="0" baseline="-25000" dirty="0" err="1">
                <a:solidFill>
                  <a:srgbClr val="0021A5"/>
                </a:solidFill>
              </a:rPr>
              <a:t>host-cmc</a:t>
            </a:r>
            <a:r>
              <a:rPr lang="en-US" sz="1200" i="1" kern="0" dirty="0">
                <a:solidFill>
                  <a:srgbClr val="0021A5"/>
                </a:solidFill>
              </a:rPr>
              <a:t>(ctrl)</a:t>
            </a:r>
          </a:p>
          <a:p>
            <a:pPr lvl="1"/>
            <a:r>
              <a:rPr lang="en-US" sz="1800" i="1" kern="0" dirty="0"/>
              <a:t>TSV parameters</a:t>
            </a:r>
          </a:p>
          <a:p>
            <a:pPr lvl="2"/>
            <a:r>
              <a:rPr lang="en-US" sz="1400" i="1" kern="0" dirty="0"/>
              <a:t>BW</a:t>
            </a:r>
            <a:r>
              <a:rPr lang="en-US" sz="1400" i="1" kern="0" baseline="-25000" dirty="0"/>
              <a:t>TSV</a:t>
            </a:r>
            <a:r>
              <a:rPr lang="en-US" sz="1400" kern="0" dirty="0">
                <a:solidFill>
                  <a:schemeClr val="tx1"/>
                </a:solidFill>
              </a:rPr>
              <a:t>: Bandwidth of TSV connection (</a:t>
            </a:r>
            <a:r>
              <a:rPr lang="en-US" sz="1400" i="1" kern="0" dirty="0">
                <a:solidFill>
                  <a:schemeClr val="tx1"/>
                </a:solidFill>
              </a:rPr>
              <a:t>bit/s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  <a:endParaRPr lang="en-US" sz="1400" i="1" kern="0" baseline="-25000" dirty="0">
              <a:solidFill>
                <a:schemeClr val="tx1"/>
              </a:solidFill>
            </a:endParaRPr>
          </a:p>
          <a:p>
            <a:pPr lvl="2"/>
            <a:r>
              <a:rPr lang="en-US" sz="1400" i="1" kern="0" dirty="0" err="1"/>
              <a:t>W</a:t>
            </a:r>
            <a:r>
              <a:rPr lang="en-US" sz="1400" i="1" kern="0" baseline="-25000" dirty="0" err="1"/>
              <a:t>core-vc</a:t>
            </a:r>
            <a:r>
              <a:rPr lang="en-US" sz="1400" kern="0" dirty="0">
                <a:solidFill>
                  <a:schemeClr val="tx1"/>
                </a:solidFill>
              </a:rPr>
              <a:t>: Bit width of core-vault message (request + response) (</a:t>
            </a:r>
            <a:r>
              <a:rPr lang="en-US" sz="1400" i="1" kern="0" dirty="0">
                <a:solidFill>
                  <a:schemeClr val="tx1"/>
                </a:solidFill>
              </a:rPr>
              <a:t>bit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  <a:endParaRPr lang="en-US" sz="1400" i="1" kern="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1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16732"/>
            <a:ext cx="6732748" cy="5292588"/>
          </a:xfrm>
        </p:spPr>
        <p:txBody>
          <a:bodyPr/>
          <a:lstStyle/>
          <a:p>
            <a:r>
              <a:rPr lang="en-US" sz="24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/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/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/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/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/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>
                <a:solidFill>
                  <a:srgbClr val="FF4A00"/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Performance mapping of DRE operations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1"/>
                </a:solidFill>
              </a:rPr>
              <a:t>Case study result of random access app.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4104481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2800" dirty="0"/>
              <a:t>Best-case Performance (Design Op3, 1 link, 1 CMC core)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274829" y="868720"/>
            <a:ext cx="10272371" cy="5572250"/>
            <a:chOff x="-1274829" y="961387"/>
            <a:chExt cx="10272371" cy="5572250"/>
          </a:xfrm>
        </p:grpSpPr>
        <p:grpSp>
          <p:nvGrpSpPr>
            <p:cNvPr id="3" name="Group 2"/>
            <p:cNvGrpSpPr/>
            <p:nvPr/>
          </p:nvGrpSpPr>
          <p:grpSpPr>
            <a:xfrm>
              <a:off x="288032" y="961387"/>
              <a:ext cx="6390553" cy="2077108"/>
              <a:chOff x="118921" y="1400014"/>
              <a:chExt cx="8915829" cy="289789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8921" y="1426790"/>
                <a:ext cx="3823141" cy="2512923"/>
                <a:chOff x="118921" y="831203"/>
                <a:chExt cx="3823141" cy="2512923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921" y="1270195"/>
                  <a:ext cx="3823141" cy="2073931"/>
                </a:xfrm>
                <a:prstGeom prst="rect">
                  <a:avLst/>
                </a:prstGeom>
              </p:spPr>
            </p:pic>
            <p:sp>
              <p:nvSpPr>
                <p:cNvPr id="21" name="Content Placeholder 2"/>
                <p:cNvSpPr txBox="1">
                  <a:spLocks/>
                </p:cNvSpPr>
                <p:nvPr/>
              </p:nvSpPr>
              <p:spPr bwMode="auto">
                <a:xfrm>
                  <a:off x="1130917" y="831203"/>
                  <a:ext cx="2771226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003399"/>
                      </a:solidFill>
                    </a:rPr>
                    <a:t>Model of notional CMC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983541" y="1400014"/>
                <a:ext cx="5051209" cy="2897893"/>
                <a:chOff x="3983541" y="859039"/>
                <a:chExt cx="5051209" cy="289789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3983541" y="859039"/>
                  <a:ext cx="5051209" cy="2897893"/>
                  <a:chOff x="3983541" y="859039"/>
                  <a:chExt cx="5051209" cy="2897893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3983541" y="859039"/>
                    <a:ext cx="5051209" cy="2658654"/>
                    <a:chOff x="3983541" y="859039"/>
                    <a:chExt cx="5051209" cy="2658654"/>
                  </a:xfrm>
                </p:grpSpPr>
                <p:sp>
                  <p:nvSpPr>
                    <p:cNvPr id="28" name="Content Placeholder 2"/>
                    <p:cNvSpPr txBox="1">
                      <a:spLocks/>
                    </p:cNvSpPr>
                    <p:nvPr/>
                  </p:nvSpPr>
                  <p:spPr bwMode="auto">
                    <a:xfrm>
                      <a:off x="5104273" y="859039"/>
                      <a:ext cx="3514518" cy="4590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69925" indent="-3254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400">
                          <a:solidFill>
                            <a:srgbClr val="FF4A00"/>
                          </a:solidFill>
                          <a:latin typeface="+mn-lt"/>
                          <a:cs typeface="+mn-cs"/>
                        </a:defRPr>
                      </a:lvl2pPr>
                      <a:lvl3pPr marL="1022350" indent="-3508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rgbClr val="0021A5"/>
                          </a:solidFill>
                          <a:latin typeface="+mn-lt"/>
                          <a:cs typeface="+mn-cs"/>
                        </a:defRPr>
                      </a:lvl3pPr>
                      <a:lvl4pPr marL="1339850" indent="-315913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4pPr>
                      <a:lvl5pPr marL="1681163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5pPr>
                      <a:lvl6pPr marL="21383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6pPr>
                      <a:lvl7pPr marL="25955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7pPr>
                      <a:lvl8pPr marL="30527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8pPr>
                      <a:lvl9pPr marL="35099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9pPr>
                    </a:lstStyle>
                    <a:p>
                      <a:pPr marL="0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3399"/>
                          </a:solidFill>
                        </a:rPr>
                        <a:t>CMC platform on Merlin board</a:t>
                      </a:r>
                    </a:p>
                  </p:txBody>
                </p:sp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3983541" y="1271227"/>
                      <a:ext cx="5051209" cy="2246466"/>
                      <a:chOff x="1353155" y="1252805"/>
                      <a:chExt cx="5743932" cy="2415437"/>
                    </a:xfrm>
                  </p:grpSpPr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353155" y="1252805"/>
                        <a:ext cx="5743932" cy="2415437"/>
                        <a:chOff x="1353155" y="1093414"/>
                        <a:chExt cx="5743932" cy="2415437"/>
                      </a:xfrm>
                    </p:grpSpPr>
                    <p:grpSp>
                      <p:nvGrpSpPr>
                        <p:cNvPr id="33" name="Group 32"/>
                        <p:cNvGrpSpPr/>
                        <p:nvPr/>
                      </p:nvGrpSpPr>
                      <p:grpSpPr>
                        <a:xfrm>
                          <a:off x="1353155" y="1093414"/>
                          <a:ext cx="5743932" cy="2415437"/>
                          <a:chOff x="4074043" y="876773"/>
                          <a:chExt cx="5035704" cy="2073931"/>
                        </a:xfrm>
                      </p:grpSpPr>
                      <p:pic>
                        <p:nvPicPr>
                          <p:cNvPr id="40" name="Picture 3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074043" y="876773"/>
                            <a:ext cx="4993758" cy="2073931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41" name="Rectangle 40"/>
                          <p:cNvSpPr/>
                          <p:nvPr/>
                        </p:nvSpPr>
                        <p:spPr bwMode="auto">
                          <a:xfrm>
                            <a:off x="4437776" y="876773"/>
                            <a:ext cx="4671971" cy="1597979"/>
                          </a:xfrm>
                          <a:prstGeom prst="rect">
                            <a:avLst/>
                          </a:prstGeom>
                          <a:noFill/>
                          <a:ln w="9525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4" name="Group 33"/>
                        <p:cNvGrpSpPr/>
                        <p:nvPr/>
                      </p:nvGrpSpPr>
                      <p:grpSpPr>
                        <a:xfrm>
                          <a:off x="4045956" y="3128476"/>
                          <a:ext cx="1155097" cy="323186"/>
                          <a:chOff x="4045956" y="3128476"/>
                          <a:chExt cx="1155097" cy="323186"/>
                        </a:xfrm>
                      </p:grpSpPr>
                      <p:sp>
                        <p:nvSpPr>
                          <p:cNvPr id="38" name="Rectangle 37"/>
                          <p:cNvSpPr/>
                          <p:nvPr/>
                        </p:nvSpPr>
                        <p:spPr bwMode="auto">
                          <a:xfrm>
                            <a:off x="4201198" y="3187816"/>
                            <a:ext cx="756696" cy="15939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9" name="TextBox 38"/>
                          <p:cNvSpPr txBox="1"/>
                          <p:nvPr/>
                        </p:nvSpPr>
                        <p:spPr>
                          <a:xfrm>
                            <a:off x="4045956" y="3128476"/>
                            <a:ext cx="1155097" cy="3231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/>
                              <a:t>M3</a:t>
                            </a:r>
                            <a:r>
                              <a:rPr lang="en-US" sz="800" dirty="0">
                                <a:solidFill>
                                  <a:srgbClr val="0000FF"/>
                                </a:solidFill>
                              </a:rPr>
                              <a:t>   M4 M5</a:t>
                            </a:r>
                          </a:p>
                        </p:txBody>
                      </p:sp>
                    </p:grpSp>
                    <p:grpSp>
                      <p:nvGrpSpPr>
                        <p:cNvPr id="35" name="Group 34"/>
                        <p:cNvGrpSpPr/>
                        <p:nvPr/>
                      </p:nvGrpSpPr>
                      <p:grpSpPr>
                        <a:xfrm>
                          <a:off x="5572082" y="3122777"/>
                          <a:ext cx="437932" cy="323186"/>
                          <a:chOff x="5351335" y="3388972"/>
                          <a:chExt cx="437932" cy="323186"/>
                        </a:xfrm>
                      </p:grpSpPr>
                      <p:sp>
                        <p:nvSpPr>
                          <p:cNvPr id="36" name="Rectangle 35"/>
                          <p:cNvSpPr/>
                          <p:nvPr/>
                        </p:nvSpPr>
                        <p:spPr bwMode="auto">
                          <a:xfrm>
                            <a:off x="5502889" y="3464815"/>
                            <a:ext cx="217128" cy="23505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5351335" y="3388972"/>
                            <a:ext cx="437932" cy="3231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>
                                <a:solidFill>
                                  <a:srgbClr val="FF0000"/>
                                </a:solidFill>
                              </a:rPr>
                              <a:t>E’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6624084" y="2152746"/>
                        <a:ext cx="32573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**</a:t>
                        </a:r>
                      </a:p>
                    </p:txBody>
                  </p:sp>
                </p:grpSp>
              </p:grpSp>
              <p:cxnSp>
                <p:nvCxnSpPr>
                  <p:cNvPr id="25" name="Straight Arrow Connector 24"/>
                  <p:cNvCxnSpPr/>
                  <p:nvPr/>
                </p:nvCxnSpPr>
                <p:spPr bwMode="auto">
                  <a:xfrm>
                    <a:off x="5649620" y="3507092"/>
                    <a:ext cx="2199992" cy="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9900"/>
                    </a:solidFill>
                    <a:prstDash val="dash"/>
                    <a:round/>
                    <a:headEnd type="arrow"/>
                    <a:tailEnd type="arrow"/>
                  </a:ln>
                  <a:effectLst/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𝑚𝑖𝑛𝑢𝑠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>
                          <a:solidFill>
                            <a:srgbClr val="00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5" name="Straight Arrow Connector 44"/>
                <p:cNvCxnSpPr/>
                <p:nvPr/>
              </p:nvCxnSpPr>
              <p:spPr bwMode="auto">
                <a:xfrm>
                  <a:off x="7035876" y="3098177"/>
                  <a:ext cx="840895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9900"/>
                  </a:solidFill>
                  <a:prstDash val="dash"/>
                  <a:round/>
                  <a:headEnd type="arrow"/>
                  <a:tailEnd type="arrow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rgbClr val="009900"/>
                                </a:solidFill>
                                <a:latin typeface="Cambria Math"/>
                              </a:rPr>
                              <m:t>𝑇𝑋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00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18"/>
                <p:cNvSpPr txBox="1"/>
                <p:nvPr/>
              </p:nvSpPr>
              <p:spPr>
                <a:xfrm>
                  <a:off x="-1274829" y="2945603"/>
                  <a:ext cx="10272371" cy="358803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𝑙𝑎𝑡𝑒𝑛𝑐𝑦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𝑡𝑟𝑎𝑛𝑠𝑓𝑒𝑟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𝐿𝑎𝑡𝑒𝑛𝑐𝑦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𝑙𝑎𝑡𝑒𝑛𝑐𝑦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𝑐𝑡𝑟𝑙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𝑡𝑟𝑎𝑛𝑠𝑓𝑒𝑟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b="0" i="0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h𝑜𝑠𝑡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𝑐𝑚𝑐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i="1" dirty="0"/>
                    <a:t> </a:t>
                  </a: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𝑡𝑟𝑎𝑛𝑠𝑓𝑒𝑟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h𝑜𝑠𝑡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𝑐𝑚𝑐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𝑙𝑖𝑛𝑘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𝑚𝑒𝑚𝑜𝑟𝑦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𝑎𝑐𝑐𝑒𝑠𝑠</m:t>
                        </m:r>
                      </m:oMath>
                    </m:oMathPara>
                  </a14:m>
                  <a:endParaRPr lang="en-US" i="1" dirty="0"/>
                </a:p>
                <a:p>
                  <a:pPr lvl="3">
                    <a:lnSpc>
                      <a:spcPct val="120000"/>
                    </a:lnSpc>
                  </a:pPr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𝑏𝑎𝑛𝑑𝑤𝑖𝑑𝑡h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𝑠𝑢𝑝𝑝𝑜𝑠𝑖𝑛𝑔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𝑚𝑒𝑚𝑜𝑟𝑦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𝑟𝑒𝑞𝑢𝑒𝑠𝑡𝑠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𝑓𝑢𝑙𝑙𝑦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𝑝𝑖𝑝𝑒𝑙𝑖𝑛𝑒𝑑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i="1" dirty="0"/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𝐿𝑎𝑡𝑒𝑛𝑐𝑦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𝑙𝑎𝑡𝑒𝑛𝑐𝑦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−#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𝑠𝑡𝑎𝑙𝑙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𝑐𝑦𝑐𝑙𝑒𝑠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i="1" dirty="0"/>
                </a:p>
                <a:p>
                  <a:pPr lvl="3">
                    <a:lnSpc>
                      <a:spcPct val="120000"/>
                    </a:lnSpc>
                  </a:pPr>
                  <a:endParaRPr lang="en-US" sz="1600" i="1" dirty="0"/>
                </a:p>
              </p:txBody>
            </p:sp>
          </mc:Choice>
          <mc:Fallback>
            <p:sp>
              <p:nvSpPr>
                <p:cNvPr id="44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74829" y="2945603"/>
                  <a:ext cx="10272371" cy="35880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8027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936053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2800" dirty="0"/>
              <a:t>Worst-case performance (Design Op3, 1 link, 1 CMC core)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181143" y="872716"/>
            <a:ext cx="10829707" cy="4140460"/>
            <a:chOff x="-1181143" y="961387"/>
            <a:chExt cx="10829707" cy="4140460"/>
          </a:xfrm>
        </p:grpSpPr>
        <p:grpSp>
          <p:nvGrpSpPr>
            <p:cNvPr id="3" name="Group 2"/>
            <p:cNvGrpSpPr/>
            <p:nvPr/>
          </p:nvGrpSpPr>
          <p:grpSpPr>
            <a:xfrm>
              <a:off x="288032" y="961387"/>
              <a:ext cx="6390553" cy="2077108"/>
              <a:chOff x="118921" y="1400014"/>
              <a:chExt cx="8915829" cy="289789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8921" y="1426790"/>
                <a:ext cx="3823141" cy="2512923"/>
                <a:chOff x="118921" y="831203"/>
                <a:chExt cx="3823141" cy="2512923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921" y="1270195"/>
                  <a:ext cx="3823141" cy="2073931"/>
                </a:xfrm>
                <a:prstGeom prst="rect">
                  <a:avLst/>
                </a:prstGeom>
              </p:spPr>
            </p:pic>
            <p:sp>
              <p:nvSpPr>
                <p:cNvPr id="21" name="Content Placeholder 2"/>
                <p:cNvSpPr txBox="1">
                  <a:spLocks/>
                </p:cNvSpPr>
                <p:nvPr/>
              </p:nvSpPr>
              <p:spPr bwMode="auto">
                <a:xfrm>
                  <a:off x="1130917" y="831203"/>
                  <a:ext cx="2771226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003399"/>
                      </a:solidFill>
                    </a:rPr>
                    <a:t>Model of notional CMC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983541" y="1400014"/>
                <a:ext cx="5051209" cy="2897893"/>
                <a:chOff x="3983541" y="859039"/>
                <a:chExt cx="5051209" cy="289789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3983541" y="859039"/>
                  <a:ext cx="5051209" cy="2897893"/>
                  <a:chOff x="3983541" y="859039"/>
                  <a:chExt cx="5051209" cy="2897893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3983541" y="859039"/>
                    <a:ext cx="5051209" cy="2658654"/>
                    <a:chOff x="3983541" y="859039"/>
                    <a:chExt cx="5051209" cy="2658654"/>
                  </a:xfrm>
                </p:grpSpPr>
                <p:sp>
                  <p:nvSpPr>
                    <p:cNvPr id="28" name="Content Placeholder 2"/>
                    <p:cNvSpPr txBox="1">
                      <a:spLocks/>
                    </p:cNvSpPr>
                    <p:nvPr/>
                  </p:nvSpPr>
                  <p:spPr bwMode="auto">
                    <a:xfrm>
                      <a:off x="5104273" y="859039"/>
                      <a:ext cx="3514518" cy="4590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69925" indent="-3254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400">
                          <a:solidFill>
                            <a:srgbClr val="FF4A00"/>
                          </a:solidFill>
                          <a:latin typeface="+mn-lt"/>
                          <a:cs typeface="+mn-cs"/>
                        </a:defRPr>
                      </a:lvl2pPr>
                      <a:lvl3pPr marL="1022350" indent="-3508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rgbClr val="0021A5"/>
                          </a:solidFill>
                          <a:latin typeface="+mn-lt"/>
                          <a:cs typeface="+mn-cs"/>
                        </a:defRPr>
                      </a:lvl3pPr>
                      <a:lvl4pPr marL="1339850" indent="-315913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4pPr>
                      <a:lvl5pPr marL="1681163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5pPr>
                      <a:lvl6pPr marL="21383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6pPr>
                      <a:lvl7pPr marL="25955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7pPr>
                      <a:lvl8pPr marL="30527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8pPr>
                      <a:lvl9pPr marL="35099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9pPr>
                    </a:lstStyle>
                    <a:p>
                      <a:pPr marL="0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3399"/>
                          </a:solidFill>
                        </a:rPr>
                        <a:t>CMC platform on Merlin board</a:t>
                      </a:r>
                    </a:p>
                  </p:txBody>
                </p:sp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3983541" y="1271227"/>
                      <a:ext cx="5051209" cy="2246466"/>
                      <a:chOff x="1353155" y="1252805"/>
                      <a:chExt cx="5743932" cy="2415437"/>
                    </a:xfrm>
                  </p:grpSpPr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353155" y="1252805"/>
                        <a:ext cx="5743932" cy="2415437"/>
                        <a:chOff x="1353155" y="1093414"/>
                        <a:chExt cx="5743932" cy="2415437"/>
                      </a:xfrm>
                    </p:grpSpPr>
                    <p:grpSp>
                      <p:nvGrpSpPr>
                        <p:cNvPr id="33" name="Group 32"/>
                        <p:cNvGrpSpPr/>
                        <p:nvPr/>
                      </p:nvGrpSpPr>
                      <p:grpSpPr>
                        <a:xfrm>
                          <a:off x="1353155" y="1093414"/>
                          <a:ext cx="5743932" cy="2415437"/>
                          <a:chOff x="4074043" y="876773"/>
                          <a:chExt cx="5035704" cy="2073931"/>
                        </a:xfrm>
                      </p:grpSpPr>
                      <p:pic>
                        <p:nvPicPr>
                          <p:cNvPr id="40" name="Picture 3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074043" y="876773"/>
                            <a:ext cx="4993758" cy="2073931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41" name="Rectangle 40"/>
                          <p:cNvSpPr/>
                          <p:nvPr/>
                        </p:nvSpPr>
                        <p:spPr bwMode="auto">
                          <a:xfrm>
                            <a:off x="4437776" y="876773"/>
                            <a:ext cx="4671971" cy="1597979"/>
                          </a:xfrm>
                          <a:prstGeom prst="rect">
                            <a:avLst/>
                          </a:prstGeom>
                          <a:noFill/>
                          <a:ln w="9525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4" name="Group 33"/>
                        <p:cNvGrpSpPr/>
                        <p:nvPr/>
                      </p:nvGrpSpPr>
                      <p:grpSpPr>
                        <a:xfrm>
                          <a:off x="4040611" y="3118360"/>
                          <a:ext cx="1155098" cy="323188"/>
                          <a:chOff x="4040611" y="3118360"/>
                          <a:chExt cx="1155098" cy="323188"/>
                        </a:xfrm>
                      </p:grpSpPr>
                      <p:sp>
                        <p:nvSpPr>
                          <p:cNvPr id="38" name="Rectangle 37"/>
                          <p:cNvSpPr/>
                          <p:nvPr/>
                        </p:nvSpPr>
                        <p:spPr bwMode="auto">
                          <a:xfrm>
                            <a:off x="4201198" y="3187816"/>
                            <a:ext cx="756696" cy="15939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9" name="TextBox 38"/>
                          <p:cNvSpPr txBox="1"/>
                          <p:nvPr/>
                        </p:nvSpPr>
                        <p:spPr>
                          <a:xfrm>
                            <a:off x="4040611" y="3118360"/>
                            <a:ext cx="1155098" cy="32318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/>
                              <a:t>M3</a:t>
                            </a:r>
                            <a:r>
                              <a:rPr lang="en-US" sz="800" dirty="0">
                                <a:solidFill>
                                  <a:srgbClr val="0000FF"/>
                                </a:solidFill>
                              </a:rPr>
                              <a:t>   M4 M5</a:t>
                            </a:r>
                          </a:p>
                        </p:txBody>
                      </p:sp>
                    </p:grpSp>
                    <p:grpSp>
                      <p:nvGrpSpPr>
                        <p:cNvPr id="35" name="Group 34"/>
                        <p:cNvGrpSpPr/>
                        <p:nvPr/>
                      </p:nvGrpSpPr>
                      <p:grpSpPr>
                        <a:xfrm>
                          <a:off x="5561337" y="3112254"/>
                          <a:ext cx="437932" cy="323187"/>
                          <a:chOff x="5340590" y="3378449"/>
                          <a:chExt cx="437932" cy="323187"/>
                        </a:xfrm>
                      </p:grpSpPr>
                      <p:sp>
                        <p:nvSpPr>
                          <p:cNvPr id="36" name="Rectangle 35"/>
                          <p:cNvSpPr/>
                          <p:nvPr/>
                        </p:nvSpPr>
                        <p:spPr bwMode="auto">
                          <a:xfrm>
                            <a:off x="5502889" y="3464815"/>
                            <a:ext cx="217128" cy="23505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5340590" y="3378449"/>
                            <a:ext cx="437932" cy="3231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>
                                <a:solidFill>
                                  <a:srgbClr val="FF0000"/>
                                </a:solidFill>
                              </a:rPr>
                              <a:t>E’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6624084" y="2152746"/>
                        <a:ext cx="32573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**</a:t>
                        </a:r>
                      </a:p>
                    </p:txBody>
                  </p:sp>
                </p:grpSp>
              </p:grpSp>
              <p:cxnSp>
                <p:nvCxnSpPr>
                  <p:cNvPr id="25" name="Straight Arrow Connector 24"/>
                  <p:cNvCxnSpPr/>
                  <p:nvPr/>
                </p:nvCxnSpPr>
                <p:spPr bwMode="auto">
                  <a:xfrm>
                    <a:off x="5649620" y="3507092"/>
                    <a:ext cx="2199992" cy="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9900"/>
                    </a:solidFill>
                    <a:prstDash val="dash"/>
                    <a:round/>
                    <a:headEnd type="arrow"/>
                    <a:tailEnd type="arrow"/>
                  </a:ln>
                  <a:effectLst/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𝑚𝑖𝑛𝑢𝑠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>
                          <a:solidFill>
                            <a:srgbClr val="00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5" name="Straight Arrow Connector 44"/>
                <p:cNvCxnSpPr/>
                <p:nvPr/>
              </p:nvCxnSpPr>
              <p:spPr bwMode="auto">
                <a:xfrm>
                  <a:off x="7035876" y="3098177"/>
                  <a:ext cx="840895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9900"/>
                  </a:solidFill>
                  <a:prstDash val="dash"/>
                  <a:round/>
                  <a:headEnd type="arrow"/>
                  <a:tailEnd type="arrow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rgbClr val="009900"/>
                                </a:solidFill>
                                <a:latin typeface="Cambria Math"/>
                              </a:rPr>
                              <m:t>𝑇𝑋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00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18"/>
                <p:cNvSpPr txBox="1"/>
                <p:nvPr/>
              </p:nvSpPr>
              <p:spPr>
                <a:xfrm>
                  <a:off x="-1181143" y="3673956"/>
                  <a:ext cx="10829707" cy="1427891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𝑤𝑜𝑟𝑠𝑡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𝑏𝑎𝑛𝑑𝑤𝑖𝑑𝑡h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𝑠𝑢𝑝𝑝𝑜𝑠𝑖𝑛𝑔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50%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𝑚𝑒𝑚𝑜𝑟𝑦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𝑟𝑒𝑞𝑢𝑒𝑠𝑡𝑠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𝑠𝑡𝑎𝑙𝑙𝑒𝑑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𝑓𝑖𝑓𝑜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𝐿𝑎𝑡𝑒𝑛𝑐𝑦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𝑤𝑜𝑟𝑠𝑡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𝑙𝑎𝑡𝑒𝑛𝑐𝑦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−#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𝑠𝑡𝑎𝑙𝑙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𝑐𝑦𝑐𝑙𝑒𝑠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+(50%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𝑟𝑒𝑞𝑢𝑒𝑠𝑡𝑠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i="1" dirty="0"/>
                </a:p>
              </p:txBody>
            </p:sp>
          </mc:Choice>
          <mc:Fallback>
            <p:sp>
              <p:nvSpPr>
                <p:cNvPr id="44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81143" y="3673956"/>
                  <a:ext cx="10829707" cy="14278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3604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9659416" cy="941387"/>
          </a:xfrm>
        </p:spPr>
        <p:txBody>
          <a:bodyPr/>
          <a:lstStyle/>
          <a:p>
            <a:r>
              <a:rPr lang="en-US" sz="3600" dirty="0"/>
              <a:t>Case Study Result for Random Access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428298"/>
              </p:ext>
            </p:extLst>
          </p:nvPr>
        </p:nvGraphicFramePr>
        <p:xfrm>
          <a:off x="445949" y="908720"/>
          <a:ext cx="6381750" cy="3829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47761"/>
              </p:ext>
            </p:extLst>
          </p:nvPr>
        </p:nvGraphicFramePr>
        <p:xfrm>
          <a:off x="2411760" y="2637080"/>
          <a:ext cx="6381750" cy="3829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86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user-friendly CMC API</a:t>
            </a:r>
          </a:p>
          <a:p>
            <a:r>
              <a:rPr lang="en-US" dirty="0"/>
              <a:t>Share code and lessons with LPS</a:t>
            </a:r>
          </a:p>
          <a:p>
            <a:pPr lvl="1"/>
            <a:r>
              <a:rPr lang="en-US" dirty="0"/>
              <a:t>Visit LPS at some time</a:t>
            </a:r>
          </a:p>
          <a:p>
            <a:r>
              <a:rPr lang="en-US" dirty="0"/>
              <a:t>Continue researching on CMC modelling for multiple links multiple CMC cores</a:t>
            </a:r>
          </a:p>
          <a:p>
            <a:r>
              <a:rPr lang="en-US" dirty="0"/>
              <a:t>Study sorting and bloom filter on CMC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19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16732"/>
            <a:ext cx="6732748" cy="5292588"/>
          </a:xfrm>
        </p:spPr>
        <p:txBody>
          <a:bodyPr/>
          <a:lstStyle/>
          <a:p>
            <a:r>
              <a:rPr lang="en-US" sz="24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Performance mapping of DRE operations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Case study result of random access app.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90361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1155" y="5229200"/>
            <a:ext cx="8496436" cy="504056"/>
          </a:xfrm>
        </p:spPr>
        <p:txBody>
          <a:bodyPr/>
          <a:lstStyle/>
          <a:p>
            <a:r>
              <a:rPr lang="en-US" sz="2200" dirty="0"/>
              <a:t>Simplified view: </a:t>
            </a:r>
            <a:r>
              <a:rPr lang="en-US" sz="2200" dirty="0">
                <a:solidFill>
                  <a:srgbClr val="0021A5"/>
                </a:solidFill>
              </a:rPr>
              <a:t>an HMC with a user-programmable logic layer</a:t>
            </a:r>
          </a:p>
          <a:p>
            <a:pPr lvl="1">
              <a:spcBef>
                <a:spcPts val="0"/>
              </a:spcBef>
            </a:pP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98" y="1140102"/>
            <a:ext cx="7236804" cy="408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DRE*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52736"/>
            <a:ext cx="7344816" cy="42435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6679" y="2564904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358881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55876" y="26642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* DRE: Data Reordering/Rearrangement Engine</a:t>
            </a:r>
            <a:r>
              <a:rPr lang="en-US" sz="1200" dirty="0"/>
              <a:t> Lawrence Livermore Nat. Labs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92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26086" y="917577"/>
            <a:ext cx="7616372" cy="3846602"/>
            <a:chOff x="3983541" y="966611"/>
            <a:chExt cx="5051209" cy="2551082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983541" y="1271227"/>
              <a:ext cx="5051209" cy="2246466"/>
              <a:chOff x="1353155" y="1252805"/>
              <a:chExt cx="5743932" cy="2415437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353155" y="1252805"/>
                <a:ext cx="5743932" cy="2415437"/>
                <a:chOff x="1353155" y="1093414"/>
                <a:chExt cx="5743932" cy="2415437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353155" y="1093414"/>
                  <a:ext cx="5743932" cy="2415437"/>
                  <a:chOff x="4074043" y="876773"/>
                  <a:chExt cx="5035704" cy="2073931"/>
                </a:xfrm>
              </p:grpSpPr>
              <p:pic>
                <p:nvPicPr>
                  <p:cNvPr id="40" name="Picture 3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74043" y="876773"/>
                    <a:ext cx="4993758" cy="2073931"/>
                  </a:xfrm>
                  <a:prstGeom prst="rect">
                    <a:avLst/>
                  </a:prstGeom>
                </p:spPr>
              </p:pic>
              <p:sp>
                <p:nvSpPr>
                  <p:cNvPr id="41" name="Rectangle 40"/>
                  <p:cNvSpPr/>
                  <p:nvPr/>
                </p:nvSpPr>
                <p:spPr bwMode="auto">
                  <a:xfrm>
                    <a:off x="4437776" y="876773"/>
                    <a:ext cx="4671971" cy="1597979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097404" y="3161831"/>
                  <a:ext cx="958911" cy="241419"/>
                  <a:chOff x="4097404" y="3161831"/>
                  <a:chExt cx="958911" cy="241419"/>
                </a:xfrm>
              </p:grpSpPr>
              <p:sp>
                <p:nvSpPr>
                  <p:cNvPr id="38" name="Rectangle 37"/>
                  <p:cNvSpPr/>
                  <p:nvPr/>
                </p:nvSpPr>
                <p:spPr bwMode="auto">
                  <a:xfrm>
                    <a:off x="4201198" y="3187816"/>
                    <a:ext cx="756696" cy="15939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097404" y="3161831"/>
                    <a:ext cx="958911" cy="2414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M3</a:t>
                    </a:r>
                    <a:r>
                      <a:rPr lang="en-US" sz="1600" dirty="0">
                        <a:solidFill>
                          <a:srgbClr val="0000FF"/>
                        </a:solidFill>
                      </a:rPr>
                      <a:t>   M4 M5</a:t>
                    </a: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5619842" y="3156675"/>
                  <a:ext cx="320922" cy="276999"/>
                  <a:chOff x="5399095" y="3422870"/>
                  <a:chExt cx="320922" cy="276999"/>
                </a:xfrm>
              </p:grpSpPr>
              <p:sp>
                <p:nvSpPr>
                  <p:cNvPr id="36" name="Rectangle 35"/>
                  <p:cNvSpPr/>
                  <p:nvPr/>
                </p:nvSpPr>
                <p:spPr bwMode="auto">
                  <a:xfrm>
                    <a:off x="5502889" y="3464815"/>
                    <a:ext cx="217128" cy="23505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399095" y="3422870"/>
                    <a:ext cx="275875" cy="2414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E’</a:t>
                    </a:r>
                  </a:p>
                </p:txBody>
              </p:sp>
            </p:grpSp>
          </p:grpSp>
          <p:sp>
            <p:nvSpPr>
              <p:cNvPr id="31" name="TextBox 30"/>
              <p:cNvSpPr txBox="1"/>
              <p:nvPr/>
            </p:nvSpPr>
            <p:spPr>
              <a:xfrm>
                <a:off x="6624084" y="2152746"/>
                <a:ext cx="325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**</a:t>
                </a:r>
              </a:p>
            </p:txBody>
          </p:sp>
        </p:grp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81385" y="4666166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Instrumented</a:t>
            </a:r>
            <a:r>
              <a:rPr lang="en-US" sz="1800" dirty="0">
                <a:solidFill>
                  <a:srgbClr val="FF4A00"/>
                </a:solidFill>
              </a:rPr>
              <a:t> </a:t>
            </a:r>
            <a:r>
              <a:rPr lang="en-US" sz="1800" dirty="0"/>
              <a:t>Merlin infrastructure with </a:t>
            </a:r>
            <a:r>
              <a:rPr lang="en-US" sz="1800" dirty="0">
                <a:solidFill>
                  <a:srgbClr val="0021A5"/>
                </a:solidFill>
              </a:rPr>
              <a:t>hardware performance monitors</a:t>
            </a:r>
          </a:p>
          <a:p>
            <a:pPr marL="555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21A5"/>
                </a:solidFill>
              </a:rPr>
              <a:t>(A’, B’, C’, D’, M1, M2, M3, </a:t>
            </a:r>
            <a:r>
              <a:rPr lang="en-US" sz="1600" dirty="0"/>
              <a:t>M4, M5,  </a:t>
            </a:r>
            <a:r>
              <a:rPr lang="en-US" sz="1600" dirty="0">
                <a:solidFill>
                  <a:srgbClr val="0021A5"/>
                </a:solidFill>
              </a:rPr>
              <a:t>and </a:t>
            </a:r>
            <a:r>
              <a:rPr lang="en-US" sz="1600" dirty="0"/>
              <a:t>E’ </a:t>
            </a:r>
            <a:r>
              <a:rPr lang="en-US" sz="1600" dirty="0">
                <a:solidFill>
                  <a:srgbClr val="0021A5"/>
                </a:solidFill>
              </a:rPr>
              <a:t>)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4540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/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4540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686" y="959033"/>
            <a:ext cx="6911171" cy="54074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8032" y="883085"/>
            <a:ext cx="201622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Merlin board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031" y="3401993"/>
            <a:ext cx="297247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Case study: model of a notional CMC</a:t>
            </a:r>
          </a:p>
        </p:txBody>
      </p:sp>
    </p:spTree>
    <p:extLst>
      <p:ext uri="{BB962C8B-B14F-4D97-AF65-F5344CB8AC3E}">
        <p14:creationId xmlns:p14="http://schemas.microsoft.com/office/powerpoint/2010/main" val="233757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-1101123" y="3586957"/>
                <a:ext cx="10272371" cy="26776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Total </a:t>
                </a:r>
                <a:r>
                  <a:rPr lang="en-US" sz="1400" i="1" dirty="0"/>
                  <a:t>= latency A + data transfer time B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Data transfer time B</a:t>
                </a:r>
                <a:r>
                  <a:rPr lang="en-US" sz="1400" i="1" dirty="0"/>
                  <a:t>: time for host access to view buffer to get result data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Latency A</a:t>
                </a:r>
                <a:r>
                  <a:rPr lang="en-US" sz="1400" i="1" dirty="0"/>
                  <a:t> = latency C + ctrl signal transfer time B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Ctrl signal transfer time B</a:t>
                </a:r>
                <a:r>
                  <a:rPr lang="en-US" sz="1400" i="1" dirty="0"/>
                  <a:t> : time to transfer control signal between host and CMC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Latency C</a:t>
                </a:r>
                <a:r>
                  <a:rPr lang="en-US" sz="1400" i="1" dirty="0"/>
                  <a:t> = latency C’ – delay </a:t>
                </a:r>
                <a:r>
                  <a:rPr lang="en-US" sz="1400" i="1" dirty="0" err="1"/>
                  <a:t>D’minusE</a:t>
                </a:r>
                <a:r>
                  <a:rPr lang="en-US" sz="1400" i="1" dirty="0"/>
                  <a:t>’ + delay TSV*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Delay </a:t>
                </a:r>
                <a:r>
                  <a:rPr lang="en-US" sz="1400" i="1" dirty="0" err="1">
                    <a:solidFill>
                      <a:srgbClr val="0021A5"/>
                    </a:solidFill>
                  </a:rPr>
                  <a:t>D’minusE</a:t>
                </a:r>
                <a:r>
                  <a:rPr lang="en-US" sz="1400" i="1" dirty="0">
                    <a:solidFill>
                      <a:srgbClr val="0021A5"/>
                    </a:solidFill>
                  </a:rPr>
                  <a:t>’ </a:t>
                </a:r>
                <a:r>
                  <a:rPr lang="en-US" sz="1400" i="1" dirty="0"/>
                  <a:t>= latency D’ – latency E’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Latency E’ </a:t>
                </a:r>
                <a:r>
                  <a:rPr lang="en-US" sz="1400" i="1" dirty="0"/>
                  <a:t>= latency M5 – delay TX** (currently we cannot determine E’)</a:t>
                </a:r>
              </a:p>
              <a:p>
                <a:pPr lvl="3">
                  <a:lnSpc>
                    <a:spcPct val="120000"/>
                  </a:lnSpc>
                </a:pPr>
                <a:endParaRPr lang="en-US" sz="1400" i="1" dirty="0"/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𝑇𝑆𝑉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</m:oMath>
                  </m:oMathPara>
                </a14:m>
                <a:endParaRPr lang="en-US" sz="1400" i="1" dirty="0"/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𝐻𝑀𝐶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𝑠𝑤𝑖𝑡𝑐h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𝑙𝑜𝑔𝑖𝑐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1123" y="3586957"/>
                <a:ext cx="10272371" cy="2677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8921" y="1077154"/>
            <a:ext cx="3823141" cy="2366247"/>
            <a:chOff x="118921" y="977879"/>
            <a:chExt cx="3823141" cy="2366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921" y="1270195"/>
              <a:ext cx="3823141" cy="2073931"/>
            </a:xfrm>
            <a:prstGeom prst="rect">
              <a:avLst/>
            </a:prstGeom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1130917" y="977879"/>
              <a:ext cx="277122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0658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052142" cy="281287"/>
                      <a:chOff x="4097404" y="3145871"/>
                      <a:chExt cx="1052142" cy="281287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052142" cy="2812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50" dirty="0"/>
                          <a:t>M3</a:t>
                        </a:r>
                        <a:r>
                          <a:rPr lang="en-US" sz="1050" dirty="0">
                            <a:solidFill>
                              <a:srgbClr val="0000FF"/>
                            </a:solidFill>
                          </a:rPr>
                          <a:t>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53996" cy="281287"/>
                      <a:chOff x="5399095" y="3422870"/>
                      <a:chExt cx="353996" cy="281287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53996" cy="2812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50" dirty="0">
                            <a:solidFill>
                              <a:srgbClr val="FF0000"/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16732"/>
            <a:ext cx="6732748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/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/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Performance mapping of DRE operations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Case study result of random access app.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903615770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14420</TotalTime>
  <Words>1687</Words>
  <Application>Microsoft Office PowerPoint</Application>
  <PresentationFormat>On-screen Show (4:3)</PresentationFormat>
  <Paragraphs>348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DejaVu Sans</vt:lpstr>
      <vt:lpstr>宋体</vt:lpstr>
      <vt:lpstr>Arial</vt:lpstr>
      <vt:lpstr>Arial Narrow</vt:lpstr>
      <vt:lpstr>Calibri</vt:lpstr>
      <vt:lpstr>Cambria Math</vt:lpstr>
      <vt:lpstr>Courier New</vt:lpstr>
      <vt:lpstr>Garamond</vt:lpstr>
      <vt:lpstr>Wingdings</vt:lpstr>
      <vt:lpstr>3_Edge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Outline</vt:lpstr>
      <vt:lpstr>Review of DRE setup, fill, drain</vt:lpstr>
      <vt:lpstr>Memory Access on Merlin Board</vt:lpstr>
      <vt:lpstr>Non-overlapping Memory Access </vt:lpstr>
      <vt:lpstr>Overlapping Memory Access: read/write ops </vt:lpstr>
      <vt:lpstr>Overlapping Memory Access: DRE ops </vt:lpstr>
      <vt:lpstr>Outline</vt:lpstr>
      <vt:lpstr>Simplified Notional CMC Modeling </vt:lpstr>
      <vt:lpstr>Simplified Notional CMC Modeling </vt:lpstr>
      <vt:lpstr>Outline</vt:lpstr>
      <vt:lpstr>Scope and Parameter Definition</vt:lpstr>
      <vt:lpstr>Best-case Performance (Design Op3, 1 link, 1 CMC core)</vt:lpstr>
      <vt:lpstr>Worst-case performance (Design Op3, 1 link, 1 CMC core)</vt:lpstr>
      <vt:lpstr>Case Study Result for Random Access App.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yzou</cp:lastModifiedBy>
  <cp:revision>3104</cp:revision>
  <dcterms:created xsi:type="dcterms:W3CDTF">2003-07-12T15:21:27Z</dcterms:created>
  <dcterms:modified xsi:type="dcterms:W3CDTF">2017-01-15T01:25:07Z</dcterms:modified>
</cp:coreProperties>
</file>