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1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26"/>
  </p:notesMasterIdLst>
  <p:handoutMasterIdLst>
    <p:handoutMasterId r:id="rId27"/>
  </p:handoutMasterIdLst>
  <p:sldIdLst>
    <p:sldId id="386" r:id="rId2"/>
    <p:sldId id="449" r:id="rId3"/>
    <p:sldId id="450" r:id="rId4"/>
    <p:sldId id="388" r:id="rId5"/>
    <p:sldId id="389" r:id="rId6"/>
    <p:sldId id="409" r:id="rId7"/>
    <p:sldId id="447" r:id="rId8"/>
    <p:sldId id="448" r:id="rId9"/>
    <p:sldId id="410" r:id="rId10"/>
    <p:sldId id="451" r:id="rId11"/>
    <p:sldId id="433" r:id="rId12"/>
    <p:sldId id="446" r:id="rId13"/>
    <p:sldId id="424" r:id="rId14"/>
    <p:sldId id="423" r:id="rId15"/>
    <p:sldId id="420" r:id="rId16"/>
    <p:sldId id="452" r:id="rId17"/>
    <p:sldId id="412" r:id="rId18"/>
    <p:sldId id="413" r:id="rId19"/>
    <p:sldId id="453" r:id="rId20"/>
    <p:sldId id="414" r:id="rId21"/>
    <p:sldId id="425" r:id="rId22"/>
    <p:sldId id="426" r:id="rId23"/>
    <p:sldId id="427" r:id="rId24"/>
    <p:sldId id="428" r:id="rId25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A5"/>
    <a:srgbClr val="FF4A00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06" autoAdjust="0"/>
    <p:restoredTop sz="64539" autoAdjust="0"/>
  </p:normalViewPr>
  <p:slideViewPr>
    <p:cSldViewPr snapToGrid="0">
      <p:cViewPr>
        <p:scale>
          <a:sx n="70" d="100"/>
          <a:sy n="70" d="100"/>
        </p:scale>
        <p:origin x="568" y="68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CMC_Measuremen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\\vboxsrv\yzou\Dropbox\CHREC\CMC_Measurement\CMC_Measurement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CMC_Measuremen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\\vboxsrv\yzou\Dropbox\CHREC\CMC_Measurement\CMC_Measureme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</a:t>
            </a:r>
            <a:r>
              <a:rPr lang="en-US" baseline="0" dirty="0"/>
              <a:t> Read Total Time of M1,2,3 (</a:t>
            </a:r>
            <a:r>
              <a:rPr lang="en-US" baseline="0" dirty="0" err="1"/>
              <a:t>ms</a:t>
            </a:r>
            <a:r>
              <a:rPr lang="en-US" baseline="0" dirty="0"/>
              <a:t>) vs. # Mem Ops.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mem_overlap_seq_access!$B$9:$AG$9</c:f>
              <c:numCache>
                <c:formatCode>0.0000</c:formatCode>
                <c:ptCount val="32"/>
                <c:pt idx="0">
                  <c:v>1.46707E-3</c:v>
                </c:pt>
                <c:pt idx="1">
                  <c:v>5.7844300000000001E-3</c:v>
                </c:pt>
                <c:pt idx="2">
                  <c:v>4.8994000000000003E-2</c:v>
                </c:pt>
                <c:pt idx="3">
                  <c:v>9.7221600000000005E-2</c:v>
                </c:pt>
                <c:pt idx="4">
                  <c:v>0.145311</c:v>
                </c:pt>
                <c:pt idx="5">
                  <c:v>0.193443</c:v>
                </c:pt>
                <c:pt idx="6">
                  <c:v>0.24155099999999999</c:v>
                </c:pt>
                <c:pt idx="7">
                  <c:v>0.28973100000000002</c:v>
                </c:pt>
                <c:pt idx="8">
                  <c:v>0.33796999999999999</c:v>
                </c:pt>
                <c:pt idx="9">
                  <c:v>0.38602399999999998</c:v>
                </c:pt>
                <c:pt idx="10">
                  <c:v>0.43406</c:v>
                </c:pt>
                <c:pt idx="11">
                  <c:v>0.48228700000000002</c:v>
                </c:pt>
                <c:pt idx="12">
                  <c:v>0.53029300000000001</c:v>
                </c:pt>
                <c:pt idx="13">
                  <c:v>0.57918000000000003</c:v>
                </c:pt>
                <c:pt idx="14">
                  <c:v>0.62650899999999998</c:v>
                </c:pt>
                <c:pt idx="15">
                  <c:v>0.67529899999999998</c:v>
                </c:pt>
                <c:pt idx="16">
                  <c:v>0.72247300000000003</c:v>
                </c:pt>
                <c:pt idx="17">
                  <c:v>0.770922</c:v>
                </c:pt>
                <c:pt idx="18">
                  <c:v>0.81919799999999998</c:v>
                </c:pt>
                <c:pt idx="19">
                  <c:v>0.86733499999999997</c:v>
                </c:pt>
                <c:pt idx="20">
                  <c:v>0.91493400000000003</c:v>
                </c:pt>
                <c:pt idx="21">
                  <c:v>0.96356299999999995</c:v>
                </c:pt>
                <c:pt idx="22">
                  <c:v>1.0117100000000001</c:v>
                </c:pt>
                <c:pt idx="23">
                  <c:v>1.06043</c:v>
                </c:pt>
                <c:pt idx="24">
                  <c:v>1.10731</c:v>
                </c:pt>
                <c:pt idx="25">
                  <c:v>1.1559600000000001</c:v>
                </c:pt>
                <c:pt idx="26">
                  <c:v>1.2042600000000001</c:v>
                </c:pt>
                <c:pt idx="27">
                  <c:v>1.25353</c:v>
                </c:pt>
                <c:pt idx="28">
                  <c:v>1.3017399999999999</c:v>
                </c:pt>
                <c:pt idx="29">
                  <c:v>1.34802</c:v>
                </c:pt>
                <c:pt idx="30">
                  <c:v>1.39663</c:v>
                </c:pt>
                <c:pt idx="31">
                  <c:v>1.44496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7-4E67-B781-7C0F82FEDB1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mem_overlap_seq_access!$B$10:$AG$10</c:f>
              <c:numCache>
                <c:formatCode>0.0000</c:formatCode>
                <c:ptCount val="32"/>
                <c:pt idx="0">
                  <c:v>1.26946E-3</c:v>
                </c:pt>
                <c:pt idx="1">
                  <c:v>5.5868300000000001E-3</c:v>
                </c:pt>
                <c:pt idx="2">
                  <c:v>4.8796399999999997E-2</c:v>
                </c:pt>
                <c:pt idx="3">
                  <c:v>9.7023899999999996E-2</c:v>
                </c:pt>
                <c:pt idx="4">
                  <c:v>0.14511399999999999</c:v>
                </c:pt>
                <c:pt idx="5">
                  <c:v>0.193246</c:v>
                </c:pt>
                <c:pt idx="6">
                  <c:v>0.24135300000000001</c:v>
                </c:pt>
                <c:pt idx="7">
                  <c:v>0.28953299999999998</c:v>
                </c:pt>
                <c:pt idx="8">
                  <c:v>0.33777200000000002</c:v>
                </c:pt>
                <c:pt idx="9">
                  <c:v>0.385826</c:v>
                </c:pt>
                <c:pt idx="10">
                  <c:v>0.43386200000000003</c:v>
                </c:pt>
                <c:pt idx="11">
                  <c:v>0.48209000000000002</c:v>
                </c:pt>
                <c:pt idx="12">
                  <c:v>0.53009600000000001</c:v>
                </c:pt>
                <c:pt idx="13">
                  <c:v>0.578982</c:v>
                </c:pt>
                <c:pt idx="14">
                  <c:v>0.62631099999999995</c:v>
                </c:pt>
                <c:pt idx="15">
                  <c:v>0.67510199999999998</c:v>
                </c:pt>
                <c:pt idx="16">
                  <c:v>0.722275</c:v>
                </c:pt>
                <c:pt idx="17">
                  <c:v>0.77072499999999999</c:v>
                </c:pt>
                <c:pt idx="18">
                  <c:v>0.81899999999999995</c:v>
                </c:pt>
                <c:pt idx="19">
                  <c:v>0.86713799999999996</c:v>
                </c:pt>
                <c:pt idx="20">
                  <c:v>0.91473700000000002</c:v>
                </c:pt>
                <c:pt idx="21">
                  <c:v>0.96336500000000003</c:v>
                </c:pt>
                <c:pt idx="22">
                  <c:v>1.0115099999999999</c:v>
                </c:pt>
                <c:pt idx="23">
                  <c:v>1.06023</c:v>
                </c:pt>
                <c:pt idx="24">
                  <c:v>1.10711</c:v>
                </c:pt>
                <c:pt idx="25">
                  <c:v>1.15577</c:v>
                </c:pt>
                <c:pt idx="26">
                  <c:v>1.20407</c:v>
                </c:pt>
                <c:pt idx="27">
                  <c:v>1.2533399999999999</c:v>
                </c:pt>
                <c:pt idx="28">
                  <c:v>1.3015399999999999</c:v>
                </c:pt>
                <c:pt idx="29">
                  <c:v>1.3478300000000001</c:v>
                </c:pt>
                <c:pt idx="30">
                  <c:v>1.3964300000000001</c:v>
                </c:pt>
                <c:pt idx="31">
                  <c:v>1.4447700000000001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A7-4E67-B781-7C0F82FEDB1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mem_overlap_seq_access!$B$11:$AG$11</c:f>
              <c:numCache>
                <c:formatCode>0.0000</c:formatCode>
                <c:ptCount val="32"/>
                <c:pt idx="0">
                  <c:v>1.05389E-3</c:v>
                </c:pt>
                <c:pt idx="1">
                  <c:v>5.3892200000000001E-3</c:v>
                </c:pt>
                <c:pt idx="2">
                  <c:v>4.8574800000000001E-2</c:v>
                </c:pt>
                <c:pt idx="3">
                  <c:v>9.6796400000000005E-2</c:v>
                </c:pt>
                <c:pt idx="4">
                  <c:v>0.14490400000000001</c:v>
                </c:pt>
                <c:pt idx="5">
                  <c:v>0.193024</c:v>
                </c:pt>
                <c:pt idx="6">
                  <c:v>0.24115600000000001</c:v>
                </c:pt>
                <c:pt idx="7">
                  <c:v>0.28931099999999998</c:v>
                </c:pt>
                <c:pt idx="8">
                  <c:v>0.337557</c:v>
                </c:pt>
                <c:pt idx="9">
                  <c:v>0.38560499999999998</c:v>
                </c:pt>
                <c:pt idx="10">
                  <c:v>0.43366500000000002</c:v>
                </c:pt>
                <c:pt idx="11">
                  <c:v>0.48185600000000001</c:v>
                </c:pt>
                <c:pt idx="12">
                  <c:v>0.52988000000000002</c:v>
                </c:pt>
                <c:pt idx="13">
                  <c:v>0.578766</c:v>
                </c:pt>
                <c:pt idx="14">
                  <c:v>0.62609000000000004</c:v>
                </c:pt>
                <c:pt idx="15">
                  <c:v>0.67488599999999999</c:v>
                </c:pt>
                <c:pt idx="16">
                  <c:v>0.72204800000000002</c:v>
                </c:pt>
                <c:pt idx="17">
                  <c:v>0.77050300000000005</c:v>
                </c:pt>
                <c:pt idx="18">
                  <c:v>0.81880200000000003</c:v>
                </c:pt>
                <c:pt idx="19">
                  <c:v>0.86690400000000001</c:v>
                </c:pt>
                <c:pt idx="20">
                  <c:v>0.91450299999999995</c:v>
                </c:pt>
                <c:pt idx="21">
                  <c:v>0.96316199999999996</c:v>
                </c:pt>
                <c:pt idx="22">
                  <c:v>1.0113099999999999</c:v>
                </c:pt>
                <c:pt idx="23">
                  <c:v>1.06002</c:v>
                </c:pt>
                <c:pt idx="24">
                  <c:v>1.10687</c:v>
                </c:pt>
                <c:pt idx="25">
                  <c:v>1.15554</c:v>
                </c:pt>
                <c:pt idx="26">
                  <c:v>1.20384</c:v>
                </c:pt>
                <c:pt idx="27">
                  <c:v>1.25312</c:v>
                </c:pt>
                <c:pt idx="28">
                  <c:v>1.3013399999999999</c:v>
                </c:pt>
                <c:pt idx="29">
                  <c:v>1.3475999999999999</c:v>
                </c:pt>
                <c:pt idx="30">
                  <c:v>1.3962000000000001</c:v>
                </c:pt>
                <c:pt idx="31">
                  <c:v>1.4445699999999999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A7-4E67-B781-7C0F82FEDB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8391680"/>
        <c:axId val="48393600"/>
      </c:barChart>
      <c:catAx>
        <c:axId val="48391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</a:t>
                </a:r>
                <a:r>
                  <a:rPr lang="en-US" baseline="0"/>
                  <a:t> ops.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93600"/>
        <c:crosses val="autoZero"/>
        <c:auto val="1"/>
        <c:lblAlgn val="ctr"/>
        <c:lblOffset val="100"/>
        <c:noMultiLvlLbl val="0"/>
      </c:catAx>
      <c:valAx>
        <c:axId val="48393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91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 Write Total Time of M1,2,3</a:t>
            </a:r>
            <a:r>
              <a:rPr lang="en-US" baseline="0" dirty="0"/>
              <a:t> (</a:t>
            </a:r>
            <a:r>
              <a:rPr lang="en-US" baseline="0" dirty="0" err="1"/>
              <a:t>ms</a:t>
            </a:r>
            <a:r>
              <a:rPr lang="en-US" baseline="0" dirty="0"/>
              <a:t>) vs. # Mem Ops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mem_overlap_seq_access!$B$32:$AG$32</c:f>
              <c:numCache>
                <c:formatCode>0.0000</c:formatCode>
                <c:ptCount val="32"/>
                <c:pt idx="0">
                  <c:v>2.0479000000000001E-3</c:v>
                </c:pt>
                <c:pt idx="1">
                  <c:v>6.0838300000000001E-3</c:v>
                </c:pt>
                <c:pt idx="2">
                  <c:v>4.9233499999999999E-2</c:v>
                </c:pt>
                <c:pt idx="3">
                  <c:v>9.7604800000000005E-2</c:v>
                </c:pt>
                <c:pt idx="4">
                  <c:v>0.14558699999999999</c:v>
                </c:pt>
                <c:pt idx="5">
                  <c:v>0.19400600000000001</c:v>
                </c:pt>
                <c:pt idx="6">
                  <c:v>0.24190400000000001</c:v>
                </c:pt>
                <c:pt idx="7">
                  <c:v>0.29020400000000002</c:v>
                </c:pt>
                <c:pt idx="8">
                  <c:v>0.33816800000000002</c:v>
                </c:pt>
                <c:pt idx="9">
                  <c:v>0.38654500000000003</c:v>
                </c:pt>
                <c:pt idx="10">
                  <c:v>0.43443700000000002</c:v>
                </c:pt>
                <c:pt idx="11">
                  <c:v>0.48291000000000001</c:v>
                </c:pt>
                <c:pt idx="12">
                  <c:v>0.53078999999999998</c:v>
                </c:pt>
                <c:pt idx="13">
                  <c:v>0.58007799999999998</c:v>
                </c:pt>
                <c:pt idx="14">
                  <c:v>0.62740700000000005</c:v>
                </c:pt>
                <c:pt idx="15">
                  <c:v>0.67530500000000004</c:v>
                </c:pt>
                <c:pt idx="16">
                  <c:v>0.72348500000000004</c:v>
                </c:pt>
                <c:pt idx="17">
                  <c:v>0.771617</c:v>
                </c:pt>
                <c:pt idx="18">
                  <c:v>0.82020999999999999</c:v>
                </c:pt>
                <c:pt idx="19">
                  <c:v>0.86832900000000002</c:v>
                </c:pt>
                <c:pt idx="20">
                  <c:v>0.91622099999999995</c:v>
                </c:pt>
                <c:pt idx="21">
                  <c:v>0.96409599999999995</c:v>
                </c:pt>
                <c:pt idx="22">
                  <c:v>1.0137799999999999</c:v>
                </c:pt>
                <c:pt idx="23">
                  <c:v>1.0604499999999999</c:v>
                </c:pt>
                <c:pt idx="24">
                  <c:v>1.1110599999999999</c:v>
                </c:pt>
                <c:pt idx="25">
                  <c:v>1.15907</c:v>
                </c:pt>
                <c:pt idx="26">
                  <c:v>1.2053700000000001</c:v>
                </c:pt>
                <c:pt idx="27">
                  <c:v>1.25308</c:v>
                </c:pt>
                <c:pt idx="28">
                  <c:v>1.30196</c:v>
                </c:pt>
                <c:pt idx="29">
                  <c:v>1.34941</c:v>
                </c:pt>
                <c:pt idx="30">
                  <c:v>1.39775</c:v>
                </c:pt>
                <c:pt idx="31">
                  <c:v>1.4457500000000001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72-4631-BBEF-38F513055AE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mem_overlap_seq_access!$B$33:$AG$33</c:f>
              <c:numCache>
                <c:formatCode>0.0000</c:formatCode>
                <c:ptCount val="32"/>
                <c:pt idx="0">
                  <c:v>1.8503E-3</c:v>
                </c:pt>
                <c:pt idx="1">
                  <c:v>5.8862300000000001E-3</c:v>
                </c:pt>
                <c:pt idx="2">
                  <c:v>4.90359E-2</c:v>
                </c:pt>
                <c:pt idx="3">
                  <c:v>9.7407199999999999E-2</c:v>
                </c:pt>
                <c:pt idx="4">
                  <c:v>0.14538899999999999</c:v>
                </c:pt>
                <c:pt idx="5">
                  <c:v>0.19380800000000001</c:v>
                </c:pt>
                <c:pt idx="6">
                  <c:v>0.24170700000000001</c:v>
                </c:pt>
                <c:pt idx="7">
                  <c:v>0.29000599999999999</c:v>
                </c:pt>
                <c:pt idx="8">
                  <c:v>0.33796999999999999</c:v>
                </c:pt>
                <c:pt idx="9">
                  <c:v>0.386347</c:v>
                </c:pt>
                <c:pt idx="10">
                  <c:v>0.43424000000000001</c:v>
                </c:pt>
                <c:pt idx="11">
                  <c:v>0.482713</c:v>
                </c:pt>
                <c:pt idx="12">
                  <c:v>0.53059299999999998</c:v>
                </c:pt>
                <c:pt idx="13">
                  <c:v>0.57987999999999995</c:v>
                </c:pt>
                <c:pt idx="14">
                  <c:v>0.62721000000000005</c:v>
                </c:pt>
                <c:pt idx="15">
                  <c:v>0.67510800000000004</c:v>
                </c:pt>
                <c:pt idx="16">
                  <c:v>0.72328700000000001</c:v>
                </c:pt>
                <c:pt idx="17">
                  <c:v>0.77141899999999997</c:v>
                </c:pt>
                <c:pt idx="18">
                  <c:v>0.82001199999999996</c:v>
                </c:pt>
                <c:pt idx="19">
                  <c:v>0.86813200000000001</c:v>
                </c:pt>
                <c:pt idx="20">
                  <c:v>0.91602399999999995</c:v>
                </c:pt>
                <c:pt idx="21">
                  <c:v>0.96398899999999998</c:v>
                </c:pt>
                <c:pt idx="22">
                  <c:v>1.0135799999999999</c:v>
                </c:pt>
                <c:pt idx="23">
                  <c:v>1.0602499999999999</c:v>
                </c:pt>
                <c:pt idx="24">
                  <c:v>1.11086</c:v>
                </c:pt>
                <c:pt idx="25">
                  <c:v>1.1588700000000001</c:v>
                </c:pt>
                <c:pt idx="26">
                  <c:v>1.2051700000000001</c:v>
                </c:pt>
                <c:pt idx="27">
                  <c:v>1.2528900000000001</c:v>
                </c:pt>
                <c:pt idx="28">
                  <c:v>1.30176</c:v>
                </c:pt>
                <c:pt idx="29">
                  <c:v>1.34921</c:v>
                </c:pt>
                <c:pt idx="30">
                  <c:v>1.3975599999999999</c:v>
                </c:pt>
                <c:pt idx="31">
                  <c:v>1.4455499999999999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72-4631-BBEF-38F513055AE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mem_overlap_seq_access!$B$34:$AG$34</c:f>
              <c:numCache>
                <c:formatCode>0.0000</c:formatCode>
                <c:ptCount val="32"/>
                <c:pt idx="0">
                  <c:v>1.64072E-3</c:v>
                </c:pt>
                <c:pt idx="1">
                  <c:v>5.6586800000000001E-3</c:v>
                </c:pt>
                <c:pt idx="2">
                  <c:v>4.88204E-2</c:v>
                </c:pt>
                <c:pt idx="3">
                  <c:v>9.7167699999999996E-2</c:v>
                </c:pt>
                <c:pt idx="4">
                  <c:v>0.14518</c:v>
                </c:pt>
                <c:pt idx="5">
                  <c:v>0.193605</c:v>
                </c:pt>
                <c:pt idx="6">
                  <c:v>0.241479</c:v>
                </c:pt>
                <c:pt idx="7">
                  <c:v>0.28978399999999999</c:v>
                </c:pt>
                <c:pt idx="8">
                  <c:v>0.33777200000000002</c:v>
                </c:pt>
                <c:pt idx="9">
                  <c:v>0.38613199999999998</c:v>
                </c:pt>
                <c:pt idx="10">
                  <c:v>0.43401200000000001</c:v>
                </c:pt>
                <c:pt idx="11">
                  <c:v>0.482491</c:v>
                </c:pt>
                <c:pt idx="12">
                  <c:v>0.53036499999999998</c:v>
                </c:pt>
                <c:pt idx="13">
                  <c:v>0.57965900000000004</c:v>
                </c:pt>
                <c:pt idx="14">
                  <c:v>0.62698200000000004</c:v>
                </c:pt>
                <c:pt idx="15">
                  <c:v>0.67488000000000004</c:v>
                </c:pt>
                <c:pt idx="16">
                  <c:v>0.72307200000000005</c:v>
                </c:pt>
                <c:pt idx="17">
                  <c:v>0.77118600000000004</c:v>
                </c:pt>
                <c:pt idx="18">
                  <c:v>0.81980799999999998</c:v>
                </c:pt>
                <c:pt idx="19">
                  <c:v>0.86790400000000001</c:v>
                </c:pt>
                <c:pt idx="20">
                  <c:v>0.91582600000000003</c:v>
                </c:pt>
                <c:pt idx="21">
                  <c:v>0.96367100000000006</c:v>
                </c:pt>
                <c:pt idx="22">
                  <c:v>1.0133799999999999</c:v>
                </c:pt>
                <c:pt idx="23">
                  <c:v>1.06002</c:v>
                </c:pt>
                <c:pt idx="24">
                  <c:v>1.1106499999999999</c:v>
                </c:pt>
                <c:pt idx="25">
                  <c:v>1.15866</c:v>
                </c:pt>
                <c:pt idx="26">
                  <c:v>1.2049700000000001</c:v>
                </c:pt>
                <c:pt idx="27">
                  <c:v>1.2526600000000001</c:v>
                </c:pt>
                <c:pt idx="28">
                  <c:v>1.3015399999999999</c:v>
                </c:pt>
                <c:pt idx="29">
                  <c:v>1.3489800000000001</c:v>
                </c:pt>
                <c:pt idx="30">
                  <c:v>1.39733</c:v>
                </c:pt>
                <c:pt idx="31">
                  <c:v>1.4453199999999999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72-4631-BBEF-38F513055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9496832"/>
        <c:axId val="50275072"/>
      </c:barChart>
      <c:catAx>
        <c:axId val="159496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 OPS.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75072"/>
        <c:crosses val="autoZero"/>
        <c:auto val="1"/>
        <c:lblAlgn val="ctr"/>
        <c:lblOffset val="100"/>
        <c:noMultiLvlLbl val="0"/>
      </c:catAx>
      <c:valAx>
        <c:axId val="50275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496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Fill Op. M1,2,3</a:t>
            </a:r>
            <a:r>
              <a:rPr lang="en-US" altLang="zh-CN" baseline="0" dirty="0"/>
              <a:t> (</a:t>
            </a:r>
            <a:r>
              <a:rPr lang="en-US" altLang="zh-CN" baseline="0" dirty="0" err="1"/>
              <a:t>ms</a:t>
            </a:r>
            <a:r>
              <a:rPr lang="en-US" altLang="zh-CN" baseline="0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3'!$B$3</c:f>
              <c:strCache>
                <c:ptCount val="1"/>
                <c:pt idx="0">
                  <c:v>M1 (ms)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3'!$C$3:$Q$3</c:f>
              <c:numCache>
                <c:formatCode>0.000</c:formatCode>
                <c:ptCount val="15"/>
                <c:pt idx="0">
                  <c:v>0.152257</c:v>
                </c:pt>
                <c:pt idx="1">
                  <c:v>0.30119200000000002</c:v>
                </c:pt>
                <c:pt idx="2">
                  <c:v>0.59834100000000001</c:v>
                </c:pt>
                <c:pt idx="3">
                  <c:v>1.95503</c:v>
                </c:pt>
                <c:pt idx="4">
                  <c:v>2.3872930000000001</c:v>
                </c:pt>
                <c:pt idx="5">
                  <c:v>4.7747789999999997</c:v>
                </c:pt>
                <c:pt idx="6">
                  <c:v>9.5415569999999992</c:v>
                </c:pt>
                <c:pt idx="7">
                  <c:v>19.079508000000001</c:v>
                </c:pt>
                <c:pt idx="8">
                  <c:v>38.160561000000001</c:v>
                </c:pt>
                <c:pt idx="9">
                  <c:v>76.186897000000002</c:v>
                </c:pt>
                <c:pt idx="10">
                  <c:v>152.30981399999999</c:v>
                </c:pt>
                <c:pt idx="11">
                  <c:v>304.73983800000002</c:v>
                </c:pt>
                <c:pt idx="12">
                  <c:v>609.65417500000001</c:v>
                </c:pt>
                <c:pt idx="13">
                  <c:v>1219.079346</c:v>
                </c:pt>
                <c:pt idx="14">
                  <c:v>2441.405029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A2-48C7-9A6C-F5BC9CA105A0}"/>
            </c:ext>
          </c:extLst>
        </c:ser>
        <c:ser>
          <c:idx val="2"/>
          <c:order val="2"/>
          <c:tx>
            <c:strRef>
              <c:f>'Random Access 1U 1L Opt 3'!$B$4</c:f>
              <c:strCache>
                <c:ptCount val="1"/>
                <c:pt idx="0">
                  <c:v>M2 (ms)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3'!$C$4:$Q$4</c:f>
              <c:numCache>
                <c:formatCode>0.000</c:formatCode>
                <c:ptCount val="15"/>
                <c:pt idx="0">
                  <c:v>0.15206</c:v>
                </c:pt>
                <c:pt idx="1">
                  <c:v>0.30079600000000001</c:v>
                </c:pt>
                <c:pt idx="2">
                  <c:v>0.59755100000000005</c:v>
                </c:pt>
                <c:pt idx="3">
                  <c:v>1.9392199999999999</c:v>
                </c:pt>
                <c:pt idx="4">
                  <c:v>2.3841320000000001</c:v>
                </c:pt>
                <c:pt idx="5">
                  <c:v>4.7684550000000003</c:v>
                </c:pt>
                <c:pt idx="6">
                  <c:v>9.5289099999999998</c:v>
                </c:pt>
                <c:pt idx="7">
                  <c:v>19.054214000000002</c:v>
                </c:pt>
                <c:pt idx="8">
                  <c:v>38.109977999999998</c:v>
                </c:pt>
                <c:pt idx="9">
                  <c:v>76.085716000000005</c:v>
                </c:pt>
                <c:pt idx="10">
                  <c:v>152.107483</c:v>
                </c:pt>
                <c:pt idx="11">
                  <c:v>304.33514400000001</c:v>
                </c:pt>
                <c:pt idx="12">
                  <c:v>608.84478799999999</c:v>
                </c:pt>
                <c:pt idx="13">
                  <c:v>1217.460693</c:v>
                </c:pt>
                <c:pt idx="14">
                  <c:v>2438.1669919999999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A2-48C7-9A6C-F5BC9CA105A0}"/>
            </c:ext>
          </c:extLst>
        </c:ser>
        <c:ser>
          <c:idx val="3"/>
          <c:order val="3"/>
          <c:tx>
            <c:strRef>
              <c:f>'Random Access 1U 1L Opt 3'!$B$5</c:f>
              <c:strCache>
                <c:ptCount val="1"/>
                <c:pt idx="0">
                  <c:v>M3 (ms)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3'!$C$5:$Q$5</c:f>
              <c:numCache>
                <c:formatCode>0.000</c:formatCode>
                <c:ptCount val="15"/>
                <c:pt idx="0">
                  <c:v>0.148317</c:v>
                </c:pt>
                <c:pt idx="1">
                  <c:v>0.29685</c:v>
                </c:pt>
                <c:pt idx="2">
                  <c:v>0.593198</c:v>
                </c:pt>
                <c:pt idx="3">
                  <c:v>1.1883410000000001</c:v>
                </c:pt>
                <c:pt idx="4">
                  <c:v>2.3747240000000001</c:v>
                </c:pt>
                <c:pt idx="5">
                  <c:v>4.7450359999999998</c:v>
                </c:pt>
                <c:pt idx="6">
                  <c:v>9.5027899999999992</c:v>
                </c:pt>
                <c:pt idx="7">
                  <c:v>18.990670999999999</c:v>
                </c:pt>
                <c:pt idx="8">
                  <c:v>37.995471999999999</c:v>
                </c:pt>
                <c:pt idx="9">
                  <c:v>75.946410999999998</c:v>
                </c:pt>
                <c:pt idx="10">
                  <c:v>151.88682600000001</c:v>
                </c:pt>
                <c:pt idx="11">
                  <c:v>303.876373</c:v>
                </c:pt>
                <c:pt idx="12">
                  <c:v>607.81860400000005</c:v>
                </c:pt>
                <c:pt idx="13">
                  <c:v>1215.2062989999999</c:v>
                </c:pt>
                <c:pt idx="14">
                  <c:v>2430.8469239999999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A2-48C7-9A6C-F5BC9CA10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9692672"/>
        <c:axId val="4969459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3'!$B$2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3'!$C$1:$Q$1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3'!$C$2:$Q$2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0.15240699999999999</c:v>
                      </c:pt>
                      <c:pt idx="1">
                        <c:v>0.30149100000000001</c:v>
                      </c:pt>
                      <c:pt idx="2">
                        <c:v>0.59894000000000003</c:v>
                      </c:pt>
                      <c:pt idx="3">
                        <c:v>1.196701</c:v>
                      </c:pt>
                      <c:pt idx="4">
                        <c:v>2.389688</c:v>
                      </c:pt>
                      <c:pt idx="5">
                        <c:v>4.7795690000000004</c:v>
                      </c:pt>
                      <c:pt idx="6">
                        <c:v>9.5511379999999999</c:v>
                      </c:pt>
                      <c:pt idx="7">
                        <c:v>19.098671</c:v>
                      </c:pt>
                      <c:pt idx="8">
                        <c:v>38.198883000000002</c:v>
                      </c:pt>
                      <c:pt idx="9">
                        <c:v>76.263542000000001</c:v>
                      </c:pt>
                      <c:pt idx="10">
                        <c:v>152.46310399999999</c:v>
                      </c:pt>
                      <c:pt idx="11">
                        <c:v>305.04641700000002</c:v>
                      </c:pt>
                      <c:pt idx="12">
                        <c:v>610.26733400000001</c:v>
                      </c:pt>
                      <c:pt idx="13">
                        <c:v>1220.305664</c:v>
                      </c:pt>
                      <c:pt idx="14">
                        <c:v>2443.8579100000002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38A2-48C7-9A6C-F5BC9CA105A0}"/>
                  </c:ext>
                </c:extLst>
              </c15:ser>
            </c15:filteredBarSeries>
          </c:ext>
        </c:extLst>
      </c:barChart>
      <c:catAx>
        <c:axId val="49692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94592"/>
        <c:crosses val="autoZero"/>
        <c:auto val="1"/>
        <c:lblAlgn val="ctr"/>
        <c:lblOffset val="100"/>
        <c:noMultiLvlLbl val="0"/>
      </c:catAx>
      <c:valAx>
        <c:axId val="4969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92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Drain Op. M1,2,3 (</a:t>
            </a:r>
            <a:r>
              <a:rPr lang="en-US" altLang="zh-CN" dirty="0" err="1"/>
              <a:t>ms</a:t>
            </a:r>
            <a:r>
              <a:rPr lang="en-US" altLang="zh-CN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3'!$B$10</c:f>
              <c:strCache>
                <c:ptCount val="1"/>
                <c:pt idx="0">
                  <c:v>M1 (ms)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3'!$C$10:$Q$10</c:f>
              <c:numCache>
                <c:formatCode>0.000</c:formatCode>
                <c:ptCount val="15"/>
                <c:pt idx="0">
                  <c:v>0.14860499999999999</c:v>
                </c:pt>
                <c:pt idx="1">
                  <c:v>0.29793399999999998</c:v>
                </c:pt>
                <c:pt idx="2">
                  <c:v>0.59473100000000001</c:v>
                </c:pt>
                <c:pt idx="3">
                  <c:v>1.1907490000000001</c:v>
                </c:pt>
                <c:pt idx="4">
                  <c:v>2.3816769999999998</c:v>
                </c:pt>
                <c:pt idx="5">
                  <c:v>4.7561669999999996</c:v>
                </c:pt>
                <c:pt idx="6">
                  <c:v>9.5398859999999992</c:v>
                </c:pt>
                <c:pt idx="7">
                  <c:v>19.035784</c:v>
                </c:pt>
                <c:pt idx="8">
                  <c:v>38.107532999999997</c:v>
                </c:pt>
                <c:pt idx="9">
                  <c:v>76.143851999999995</c:v>
                </c:pt>
                <c:pt idx="10">
                  <c:v>152.29075599999999</c:v>
                </c:pt>
                <c:pt idx="11">
                  <c:v>304.76104700000002</c:v>
                </c:pt>
                <c:pt idx="12">
                  <c:v>609.409851</c:v>
                </c:pt>
                <c:pt idx="13">
                  <c:v>1219.5076899999999</c:v>
                </c:pt>
                <c:pt idx="14">
                  <c:v>2440.3598630000001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2C-4063-A35F-2310A02940FB}"/>
            </c:ext>
          </c:extLst>
        </c:ser>
        <c:ser>
          <c:idx val="2"/>
          <c:order val="2"/>
          <c:tx>
            <c:strRef>
              <c:f>'Random Access 1U 1L Opt 3'!$B$11</c:f>
              <c:strCache>
                <c:ptCount val="1"/>
                <c:pt idx="0">
                  <c:v>M2 (ms)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3'!$C$11:$Q$11</c:f>
              <c:numCache>
                <c:formatCode>0.000</c:formatCode>
                <c:ptCount val="15"/>
                <c:pt idx="0">
                  <c:v>0.14840700000000001</c:v>
                </c:pt>
                <c:pt idx="1">
                  <c:v>0.297539</c:v>
                </c:pt>
                <c:pt idx="2">
                  <c:v>0.59394000000000002</c:v>
                </c:pt>
                <c:pt idx="3">
                  <c:v>1.189168</c:v>
                </c:pt>
                <c:pt idx="4">
                  <c:v>2.3785150000000002</c:v>
                </c:pt>
                <c:pt idx="5">
                  <c:v>4.7498449999999997</c:v>
                </c:pt>
                <c:pt idx="6">
                  <c:v>9.5272400000000008</c:v>
                </c:pt>
                <c:pt idx="7">
                  <c:v>19.010408000000002</c:v>
                </c:pt>
                <c:pt idx="8">
                  <c:v>38.056946000000003</c:v>
                </c:pt>
                <c:pt idx="9">
                  <c:v>76.042648</c:v>
                </c:pt>
                <c:pt idx="10">
                  <c:v>152.08839399999999</c:v>
                </c:pt>
                <c:pt idx="11">
                  <c:v>304.35632299999997</c:v>
                </c:pt>
                <c:pt idx="12">
                  <c:v>608.60052499999995</c:v>
                </c:pt>
                <c:pt idx="13">
                  <c:v>1217.8883060000001</c:v>
                </c:pt>
                <c:pt idx="14">
                  <c:v>2437.1223140000002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2C-4063-A35F-2310A02940FB}"/>
            </c:ext>
          </c:extLst>
        </c:ser>
        <c:ser>
          <c:idx val="3"/>
          <c:order val="3"/>
          <c:tx>
            <c:strRef>
              <c:f>'Random Access 1U 1L Opt 3'!$B$12</c:f>
              <c:strCache>
                <c:ptCount val="1"/>
                <c:pt idx="0">
                  <c:v>M3 (ms)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3'!$C$12:$Q$12</c:f>
              <c:numCache>
                <c:formatCode>0.000</c:formatCode>
                <c:ptCount val="15"/>
                <c:pt idx="0">
                  <c:v>0.14822199999999999</c:v>
                </c:pt>
                <c:pt idx="1">
                  <c:v>0.29713800000000001</c:v>
                </c:pt>
                <c:pt idx="2">
                  <c:v>0.59314999999999996</c:v>
                </c:pt>
                <c:pt idx="3">
                  <c:v>1.1875929999999999</c:v>
                </c:pt>
                <c:pt idx="4">
                  <c:v>2.3750900000000001</c:v>
                </c:pt>
                <c:pt idx="5">
                  <c:v>4.7433769999999997</c:v>
                </c:pt>
                <c:pt idx="6">
                  <c:v>9.5020299999999995</c:v>
                </c:pt>
                <c:pt idx="7">
                  <c:v>18.980795000000001</c:v>
                </c:pt>
                <c:pt idx="8">
                  <c:v>37.974235999999998</c:v>
                </c:pt>
                <c:pt idx="9">
                  <c:v>75.932761999999997</c:v>
                </c:pt>
                <c:pt idx="10">
                  <c:v>151.85232500000001</c:v>
                </c:pt>
                <c:pt idx="11">
                  <c:v>303.82061800000002</c:v>
                </c:pt>
                <c:pt idx="12">
                  <c:v>607.62457300000005</c:v>
                </c:pt>
                <c:pt idx="13">
                  <c:v>1215.151001</c:v>
                </c:pt>
                <c:pt idx="14">
                  <c:v>2430.2197270000001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2C-4063-A35F-2310A02940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9734784"/>
        <c:axId val="4973670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3'!$B$9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3'!$C$8:$Q$8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3'!$C$9:$Q$9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0.29750900000000002</c:v>
                      </c:pt>
                      <c:pt idx="1">
                        <c:v>0.59646699999999997</c:v>
                      </c:pt>
                      <c:pt idx="2">
                        <c:v>1.1906589999999999</c:v>
                      </c:pt>
                      <c:pt idx="3">
                        <c:v>2.3838919999999999</c:v>
                      </c:pt>
                      <c:pt idx="4">
                        <c:v>4.7681440000000004</c:v>
                      </c:pt>
                      <c:pt idx="5">
                        <c:v>9.5219159999999992</c:v>
                      </c:pt>
                      <c:pt idx="6">
                        <c:v>19.098934</c:v>
                      </c:pt>
                      <c:pt idx="7">
                        <c:v>38.10989</c:v>
                      </c:pt>
                      <c:pt idx="8">
                        <c:v>76.291709999999995</c:v>
                      </c:pt>
                      <c:pt idx="9">
                        <c:v>152.44101000000001</c:v>
                      </c:pt>
                      <c:pt idx="10">
                        <c:v>304.88812300000001</c:v>
                      </c:pt>
                      <c:pt idx="11">
                        <c:v>610.13525400000003</c:v>
                      </c:pt>
                      <c:pt idx="12">
                        <c:v>1220.0460210000001</c:v>
                      </c:pt>
                      <c:pt idx="13">
                        <c:v>2441.4682619999999</c:v>
                      </c:pt>
                      <c:pt idx="14">
                        <c:v>4885.625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9B2C-4063-A35F-2310A02940FB}"/>
                  </c:ext>
                </c:extLst>
              </c15:ser>
            </c15:filteredBarSeries>
          </c:ext>
        </c:extLst>
      </c:barChart>
      <c:catAx>
        <c:axId val="49734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36704"/>
        <c:crosses val="autoZero"/>
        <c:auto val="1"/>
        <c:lblAlgn val="ctr"/>
        <c:lblOffset val="100"/>
        <c:noMultiLvlLbl val="0"/>
      </c:catAx>
      <c:valAx>
        <c:axId val="49736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3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Max Performance of Randa</a:t>
            </a:r>
            <a:r>
              <a:rPr lang="en-US" baseline="0"/>
              <a:t> Access App on CMC vs TableSize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Total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3'!$C$26:$Q$26</c:f>
              <c:numCache>
                <c:formatCode>0.00</c:formatCode>
                <c:ptCount val="15"/>
                <c:pt idx="0">
                  <c:v>0.74294562575844325</c:v>
                </c:pt>
                <c:pt idx="1">
                  <c:v>1.4837602874450302</c:v>
                </c:pt>
                <c:pt idx="2">
                  <c:v>2.9638866766864678</c:v>
                </c:pt>
                <c:pt idx="3">
                  <c:v>5.9219692515765283</c:v>
                </c:pt>
                <c:pt idx="4">
                  <c:v>11.850165557045273</c:v>
                </c:pt>
                <c:pt idx="5">
                  <c:v>23.673452748821084</c:v>
                </c:pt>
                <c:pt idx="6">
                  <c:v>47.34908479105534</c:v>
                </c:pt>
                <c:pt idx="7">
                  <c:v>94.759666534206488</c:v>
                </c:pt>
                <c:pt idx="8">
                  <c:v>189.61913759535909</c:v>
                </c:pt>
                <c:pt idx="9">
                  <c:v>378.82725837634695</c:v>
                </c:pt>
                <c:pt idx="10">
                  <c:v>757.66781900419085</c:v>
                </c:pt>
                <c:pt idx="11">
                  <c:v>1515.5200738886213</c:v>
                </c:pt>
                <c:pt idx="12">
                  <c:v>3030.8338166395179</c:v>
                </c:pt>
                <c:pt idx="13">
                  <c:v>6061.6937365005924</c:v>
                </c:pt>
                <c:pt idx="14">
                  <c:v>12134.311610671844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4F-413C-A843-76C2DF860461}"/>
            </c:ext>
          </c:extLst>
        </c:ser>
        <c:ser>
          <c:idx val="1"/>
          <c:order val="1"/>
          <c:tx>
            <c:v>Fill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3'!$C$21:$Q$21</c:f>
              <c:numCache>
                <c:formatCode>0.00</c:formatCode>
                <c:ptCount val="15"/>
                <c:pt idx="0">
                  <c:v>0.14389240769349931</c:v>
                </c:pt>
                <c:pt idx="1">
                  <c:v>0.28462385131514234</c:v>
                </c:pt>
                <c:pt idx="2">
                  <c:v>0.566020804426692</c:v>
                </c:pt>
                <c:pt idx="3">
                  <c:v>1.1279985070569767</c:v>
                </c:pt>
                <c:pt idx="4">
                  <c:v>2.262895068006169</c:v>
                </c:pt>
                <c:pt idx="5">
                  <c:v>4.502659770742877</c:v>
                </c:pt>
                <c:pt idx="6">
                  <c:v>9.0051648348989275</c:v>
                </c:pt>
                <c:pt idx="7">
                  <c:v>18.010532621893663</c:v>
                </c:pt>
                <c:pt idx="8">
                  <c:v>36.064503770733431</c:v>
                </c:pt>
                <c:pt idx="9">
                  <c:v>71.98187672709561</c:v>
                </c:pt>
                <c:pt idx="10">
                  <c:v>143.94278370568824</c:v>
                </c:pt>
                <c:pt idx="11">
                  <c:v>288.01537629161595</c:v>
                </c:pt>
                <c:pt idx="12">
                  <c:v>575.81783044550741</c:v>
                </c:pt>
                <c:pt idx="13">
                  <c:v>1151.8563441125718</c:v>
                </c:pt>
                <c:pt idx="14">
                  <c:v>2307.2027438958016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4F-413C-A843-76C2DF860461}"/>
            </c:ext>
          </c:extLst>
        </c:ser>
        <c:ser>
          <c:idx val="2"/>
          <c:order val="2"/>
          <c:tx>
            <c:v>Drain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3'!$C$23:$Q$23</c:f>
              <c:numCache>
                <c:formatCode>0.00</c:formatCode>
                <c:ptCount val="15"/>
                <c:pt idx="0">
                  <c:v>0.29751558134619399</c:v>
                </c:pt>
                <c:pt idx="1">
                  <c:v>0.59606116269238796</c:v>
                </c:pt>
                <c:pt idx="2">
                  <c:v>1.1917153253847759</c:v>
                </c:pt>
                <c:pt idx="3">
                  <c:v>2.3816696507695516</c:v>
                </c:pt>
                <c:pt idx="4">
                  <c:v>4.7626683015391036</c:v>
                </c:pt>
                <c:pt idx="5">
                  <c:v>9.5215886030782073</c:v>
                </c:pt>
                <c:pt idx="6">
                  <c:v>19.045511206156412</c:v>
                </c:pt>
                <c:pt idx="7">
                  <c:v>38.152316412312828</c:v>
                </c:pt>
                <c:pt idx="8">
                  <c:v>76.360998824625653</c:v>
                </c:pt>
                <c:pt idx="9">
                  <c:v>152.45811164925132</c:v>
                </c:pt>
                <c:pt idx="10">
                  <c:v>304.95049529850263</c:v>
                </c:pt>
                <c:pt idx="11">
                  <c:v>609.95561759700524</c:v>
                </c:pt>
                <c:pt idx="12">
                  <c:v>1219.9178261940106</c:v>
                </c:pt>
                <c:pt idx="13">
                  <c:v>2439.6410723880208</c:v>
                </c:pt>
                <c:pt idx="14">
                  <c:v>4886.7162267760423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4F-413C-A843-76C2DF860461}"/>
            </c:ext>
          </c:extLst>
        </c:ser>
        <c:ser>
          <c:idx val="3"/>
          <c:order val="3"/>
          <c:tx>
            <c:v>Data Transfer (ms)</c:v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3'!$C$25:$Q$25</c:f>
              <c:numCache>
                <c:formatCode>0.00</c:formatCode>
                <c:ptCount val="15"/>
                <c:pt idx="0">
                  <c:v>0.30153763671875</c:v>
                </c:pt>
                <c:pt idx="1">
                  <c:v>0.6030752734375</c:v>
                </c:pt>
                <c:pt idx="2">
                  <c:v>1.206150546875</c:v>
                </c:pt>
                <c:pt idx="3">
                  <c:v>2.41230109375</c:v>
                </c:pt>
                <c:pt idx="4">
                  <c:v>4.8246021875</c:v>
                </c:pt>
                <c:pt idx="5">
                  <c:v>9.6492043750000001</c:v>
                </c:pt>
                <c:pt idx="6">
                  <c:v>19.29840875</c:v>
                </c:pt>
                <c:pt idx="7">
                  <c:v>38.5968175</c:v>
                </c:pt>
                <c:pt idx="8">
                  <c:v>77.193635</c:v>
                </c:pt>
                <c:pt idx="9">
                  <c:v>154.38727</c:v>
                </c:pt>
                <c:pt idx="10">
                  <c:v>308.77454</c:v>
                </c:pt>
                <c:pt idx="11">
                  <c:v>617.54908</c:v>
                </c:pt>
                <c:pt idx="12">
                  <c:v>1235.09816</c:v>
                </c:pt>
                <c:pt idx="13">
                  <c:v>2470.19632</c:v>
                </c:pt>
                <c:pt idx="14">
                  <c:v>4940.39264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D4F-413C-A843-76C2DF8604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20151264"/>
        <c:axId val="220152904"/>
      </c:barChart>
      <c:catAx>
        <c:axId val="220151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log(table</a:t>
                </a:r>
                <a:r>
                  <a:rPr lang="en-US" baseline="0"/>
                  <a:t> size)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152904"/>
        <c:crosses val="autoZero"/>
        <c:auto val="1"/>
        <c:lblAlgn val="ctr"/>
        <c:lblOffset val="100"/>
        <c:noMultiLvlLbl val="0"/>
      </c:catAx>
      <c:valAx>
        <c:axId val="220152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Latency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151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Worst Performance of Randa</a:t>
            </a:r>
            <a:r>
              <a:rPr lang="en-US" baseline="0"/>
              <a:t> Access App on CMC vs TableSize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Total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3'!$C$36:$Q$36</c:f>
              <c:numCache>
                <c:formatCode>0.00</c:formatCode>
                <c:ptCount val="15"/>
                <c:pt idx="0">
                  <c:v>0.76011176345375575</c:v>
                </c:pt>
                <c:pt idx="1">
                  <c:v>1.5180925628356552</c:v>
                </c:pt>
                <c:pt idx="2">
                  <c:v>3.0325512274677178</c:v>
                </c:pt>
                <c:pt idx="3">
                  <c:v>6.0592983531390283</c:v>
                </c:pt>
                <c:pt idx="4">
                  <c:v>12.124823760170273</c:v>
                </c:pt>
                <c:pt idx="5">
                  <c:v>24.222769155071084</c:v>
                </c:pt>
                <c:pt idx="6">
                  <c:v>48.44771760355534</c:v>
                </c:pt>
                <c:pt idx="7">
                  <c:v>96.956932159206488</c:v>
                </c:pt>
                <c:pt idx="8">
                  <c:v>194.01366884535909</c:v>
                </c:pt>
                <c:pt idx="9">
                  <c:v>387.61632087634695</c:v>
                </c:pt>
                <c:pt idx="10">
                  <c:v>775.24594400419085</c:v>
                </c:pt>
                <c:pt idx="11">
                  <c:v>1550.6763238886213</c:v>
                </c:pt>
                <c:pt idx="12">
                  <c:v>3101.1463166395179</c:v>
                </c:pt>
                <c:pt idx="13">
                  <c:v>6202.3187365005924</c:v>
                </c:pt>
                <c:pt idx="14">
                  <c:v>12415.561610671844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67-42DC-BAE7-9DCAD1A178BF}"/>
            </c:ext>
          </c:extLst>
        </c:ser>
        <c:ser>
          <c:idx val="1"/>
          <c:order val="1"/>
          <c:tx>
            <c:v>Fill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3'!$C$31:$Q$31</c:f>
              <c:numCache>
                <c:formatCode>0.00</c:formatCode>
                <c:ptCount val="15"/>
                <c:pt idx="0">
                  <c:v>0.15247547654115556</c:v>
                </c:pt>
                <c:pt idx="1">
                  <c:v>0.30178998901045484</c:v>
                </c:pt>
                <c:pt idx="2">
                  <c:v>0.600353079817317</c:v>
                </c:pt>
                <c:pt idx="3">
                  <c:v>1.1966630578382267</c:v>
                </c:pt>
                <c:pt idx="4">
                  <c:v>2.400224169568669</c:v>
                </c:pt>
                <c:pt idx="5">
                  <c:v>4.777317973867877</c:v>
                </c:pt>
                <c:pt idx="6">
                  <c:v>9.5544812411489275</c:v>
                </c:pt>
                <c:pt idx="7">
                  <c:v>19.109165434393663</c:v>
                </c:pt>
                <c:pt idx="8">
                  <c:v>38.261769395733431</c:v>
                </c:pt>
                <c:pt idx="9">
                  <c:v>76.37640797709561</c:v>
                </c:pt>
                <c:pt idx="10">
                  <c:v>152.73184620568824</c:v>
                </c:pt>
                <c:pt idx="11">
                  <c:v>305.59350129161595</c:v>
                </c:pt>
                <c:pt idx="12">
                  <c:v>610.97408044550741</c:v>
                </c:pt>
                <c:pt idx="13">
                  <c:v>1222.1688441125718</c:v>
                </c:pt>
                <c:pt idx="14">
                  <c:v>2447.8277438958016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67-42DC-BAE7-9DCAD1A178BF}"/>
            </c:ext>
          </c:extLst>
        </c:ser>
        <c:ser>
          <c:idx val="2"/>
          <c:order val="2"/>
          <c:tx>
            <c:v>Drain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3'!$C$33:$Q$33</c:f>
              <c:numCache>
                <c:formatCode>0.00</c:formatCode>
                <c:ptCount val="15"/>
                <c:pt idx="0">
                  <c:v>0.30609865019385024</c:v>
                </c:pt>
                <c:pt idx="1">
                  <c:v>0.61322730038770046</c:v>
                </c:pt>
                <c:pt idx="2">
                  <c:v>1.2260476007754009</c:v>
                </c:pt>
                <c:pt idx="3">
                  <c:v>2.4503342015508016</c:v>
                </c:pt>
                <c:pt idx="4">
                  <c:v>4.8999974031016036</c:v>
                </c:pt>
                <c:pt idx="5">
                  <c:v>9.7962468062032073</c:v>
                </c:pt>
                <c:pt idx="6">
                  <c:v>19.594827612406412</c:v>
                </c:pt>
                <c:pt idx="7">
                  <c:v>39.250949224812828</c:v>
                </c:pt>
                <c:pt idx="8">
                  <c:v>78.558264449625653</c:v>
                </c:pt>
                <c:pt idx="9">
                  <c:v>156.85264289925132</c:v>
                </c:pt>
                <c:pt idx="10">
                  <c:v>313.73955779850263</c:v>
                </c:pt>
                <c:pt idx="11">
                  <c:v>627.53374259700524</c:v>
                </c:pt>
                <c:pt idx="12">
                  <c:v>1255.0740761940106</c:v>
                </c:pt>
                <c:pt idx="13">
                  <c:v>2509.9535723880208</c:v>
                </c:pt>
                <c:pt idx="14">
                  <c:v>5027.3412267760423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67-42DC-BAE7-9DCAD1A178BF}"/>
            </c:ext>
          </c:extLst>
        </c:ser>
        <c:ser>
          <c:idx val="3"/>
          <c:order val="3"/>
          <c:tx>
            <c:v>Data Transfer (ms)</c:v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3'!$C$35:$Q$35</c:f>
              <c:numCache>
                <c:formatCode>0.00</c:formatCode>
                <c:ptCount val="15"/>
                <c:pt idx="0">
                  <c:v>0.30153763671875</c:v>
                </c:pt>
                <c:pt idx="1">
                  <c:v>0.6030752734375</c:v>
                </c:pt>
                <c:pt idx="2">
                  <c:v>1.206150546875</c:v>
                </c:pt>
                <c:pt idx="3">
                  <c:v>2.41230109375</c:v>
                </c:pt>
                <c:pt idx="4">
                  <c:v>4.8246021875</c:v>
                </c:pt>
                <c:pt idx="5">
                  <c:v>9.6492043750000001</c:v>
                </c:pt>
                <c:pt idx="6">
                  <c:v>19.29840875</c:v>
                </c:pt>
                <c:pt idx="7">
                  <c:v>38.5968175</c:v>
                </c:pt>
                <c:pt idx="8">
                  <c:v>77.193635</c:v>
                </c:pt>
                <c:pt idx="9">
                  <c:v>154.38727</c:v>
                </c:pt>
                <c:pt idx="10">
                  <c:v>308.77454</c:v>
                </c:pt>
                <c:pt idx="11">
                  <c:v>617.54908</c:v>
                </c:pt>
                <c:pt idx="12">
                  <c:v>1235.09816</c:v>
                </c:pt>
                <c:pt idx="13">
                  <c:v>2470.19632</c:v>
                </c:pt>
                <c:pt idx="14">
                  <c:v>4940.39264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67-42DC-BAE7-9DCAD1A178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20151264"/>
        <c:axId val="220152904"/>
      </c:barChart>
      <c:catAx>
        <c:axId val="220151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log(table</a:t>
                </a:r>
                <a:r>
                  <a:rPr lang="en-US" baseline="0"/>
                  <a:t> size)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152904"/>
        <c:crosses val="autoZero"/>
        <c:auto val="1"/>
        <c:lblAlgn val="ctr"/>
        <c:lblOffset val="100"/>
        <c:noMultiLvlLbl val="0"/>
      </c:catAx>
      <c:valAx>
        <c:axId val="220152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Latency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151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Max Performance of Randa</a:t>
            </a:r>
            <a:r>
              <a:rPr lang="en-US" baseline="0"/>
              <a:t> Access App on CMC vs TableSize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Total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3'!$C$26:$Q$26</c:f>
              <c:numCache>
                <c:formatCode>0.00</c:formatCode>
                <c:ptCount val="15"/>
                <c:pt idx="0">
                  <c:v>0.74294562575844325</c:v>
                </c:pt>
                <c:pt idx="1">
                  <c:v>1.4837602874450302</c:v>
                </c:pt>
                <c:pt idx="2">
                  <c:v>2.9638866766864678</c:v>
                </c:pt>
                <c:pt idx="3">
                  <c:v>5.9219692515765283</c:v>
                </c:pt>
                <c:pt idx="4">
                  <c:v>11.850165557045273</c:v>
                </c:pt>
                <c:pt idx="5">
                  <c:v>23.673452748821084</c:v>
                </c:pt>
                <c:pt idx="6">
                  <c:v>47.34908479105534</c:v>
                </c:pt>
                <c:pt idx="7">
                  <c:v>94.759666534206488</c:v>
                </c:pt>
                <c:pt idx="8">
                  <c:v>189.61913759535909</c:v>
                </c:pt>
                <c:pt idx="9">
                  <c:v>378.82725837634695</c:v>
                </c:pt>
                <c:pt idx="10">
                  <c:v>757.66781900419085</c:v>
                </c:pt>
                <c:pt idx="11">
                  <c:v>1515.5200738886213</c:v>
                </c:pt>
                <c:pt idx="12">
                  <c:v>3030.8338166395179</c:v>
                </c:pt>
                <c:pt idx="13">
                  <c:v>6061.6937365005924</c:v>
                </c:pt>
                <c:pt idx="14">
                  <c:v>12134.311610671844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77-4788-8C31-6FF090D63089}"/>
            </c:ext>
          </c:extLst>
        </c:ser>
        <c:ser>
          <c:idx val="1"/>
          <c:order val="1"/>
          <c:tx>
            <c:v>Fill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3'!$C$21:$Q$21</c:f>
              <c:numCache>
                <c:formatCode>0.00</c:formatCode>
                <c:ptCount val="15"/>
                <c:pt idx="0">
                  <c:v>0.14389240769349931</c:v>
                </c:pt>
                <c:pt idx="1">
                  <c:v>0.28462385131514234</c:v>
                </c:pt>
                <c:pt idx="2">
                  <c:v>0.566020804426692</c:v>
                </c:pt>
                <c:pt idx="3">
                  <c:v>1.1279985070569767</c:v>
                </c:pt>
                <c:pt idx="4">
                  <c:v>2.262895068006169</c:v>
                </c:pt>
                <c:pt idx="5">
                  <c:v>4.502659770742877</c:v>
                </c:pt>
                <c:pt idx="6">
                  <c:v>9.0051648348989275</c:v>
                </c:pt>
                <c:pt idx="7">
                  <c:v>18.010532621893663</c:v>
                </c:pt>
                <c:pt idx="8">
                  <c:v>36.064503770733431</c:v>
                </c:pt>
                <c:pt idx="9">
                  <c:v>71.98187672709561</c:v>
                </c:pt>
                <c:pt idx="10">
                  <c:v>143.94278370568824</c:v>
                </c:pt>
                <c:pt idx="11">
                  <c:v>288.01537629161595</c:v>
                </c:pt>
                <c:pt idx="12">
                  <c:v>575.81783044550741</c:v>
                </c:pt>
                <c:pt idx="13">
                  <c:v>1151.8563441125718</c:v>
                </c:pt>
                <c:pt idx="14">
                  <c:v>2307.2027438958016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77-4788-8C31-6FF090D63089}"/>
            </c:ext>
          </c:extLst>
        </c:ser>
        <c:ser>
          <c:idx val="2"/>
          <c:order val="2"/>
          <c:tx>
            <c:v>Drain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3'!$C$23:$Q$23</c:f>
              <c:numCache>
                <c:formatCode>0.00</c:formatCode>
                <c:ptCount val="15"/>
                <c:pt idx="0">
                  <c:v>0.29751558134619399</c:v>
                </c:pt>
                <c:pt idx="1">
                  <c:v>0.59606116269238796</c:v>
                </c:pt>
                <c:pt idx="2">
                  <c:v>1.1917153253847759</c:v>
                </c:pt>
                <c:pt idx="3">
                  <c:v>2.3816696507695516</c:v>
                </c:pt>
                <c:pt idx="4">
                  <c:v>4.7626683015391036</c:v>
                </c:pt>
                <c:pt idx="5">
                  <c:v>9.5215886030782073</c:v>
                </c:pt>
                <c:pt idx="6">
                  <c:v>19.045511206156412</c:v>
                </c:pt>
                <c:pt idx="7">
                  <c:v>38.152316412312828</c:v>
                </c:pt>
                <c:pt idx="8">
                  <c:v>76.360998824625653</c:v>
                </c:pt>
                <c:pt idx="9">
                  <c:v>152.45811164925132</c:v>
                </c:pt>
                <c:pt idx="10">
                  <c:v>304.95049529850263</c:v>
                </c:pt>
                <c:pt idx="11">
                  <c:v>609.95561759700524</c:v>
                </c:pt>
                <c:pt idx="12">
                  <c:v>1219.9178261940106</c:v>
                </c:pt>
                <c:pt idx="13">
                  <c:v>2439.6410723880208</c:v>
                </c:pt>
                <c:pt idx="14">
                  <c:v>4886.7162267760423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77-4788-8C31-6FF090D63089}"/>
            </c:ext>
          </c:extLst>
        </c:ser>
        <c:ser>
          <c:idx val="3"/>
          <c:order val="3"/>
          <c:tx>
            <c:v>Data Transfer (ms)</c:v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3'!$C$25:$Q$25</c:f>
              <c:numCache>
                <c:formatCode>0.00</c:formatCode>
                <c:ptCount val="15"/>
                <c:pt idx="0">
                  <c:v>0.30153763671875</c:v>
                </c:pt>
                <c:pt idx="1">
                  <c:v>0.6030752734375</c:v>
                </c:pt>
                <c:pt idx="2">
                  <c:v>1.206150546875</c:v>
                </c:pt>
                <c:pt idx="3">
                  <c:v>2.41230109375</c:v>
                </c:pt>
                <c:pt idx="4">
                  <c:v>4.8246021875</c:v>
                </c:pt>
                <c:pt idx="5">
                  <c:v>9.6492043750000001</c:v>
                </c:pt>
                <c:pt idx="6">
                  <c:v>19.29840875</c:v>
                </c:pt>
                <c:pt idx="7">
                  <c:v>38.5968175</c:v>
                </c:pt>
                <c:pt idx="8">
                  <c:v>77.193635</c:v>
                </c:pt>
                <c:pt idx="9">
                  <c:v>154.38727</c:v>
                </c:pt>
                <c:pt idx="10">
                  <c:v>308.77454</c:v>
                </c:pt>
                <c:pt idx="11">
                  <c:v>617.54908</c:v>
                </c:pt>
                <c:pt idx="12">
                  <c:v>1235.09816</c:v>
                </c:pt>
                <c:pt idx="13">
                  <c:v>2470.19632</c:v>
                </c:pt>
                <c:pt idx="14">
                  <c:v>4940.39264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F77-4788-8C31-6FF090D630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20151264"/>
        <c:axId val="220152904"/>
      </c:barChart>
      <c:catAx>
        <c:axId val="220151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log(table</a:t>
                </a:r>
                <a:r>
                  <a:rPr lang="en-US" baseline="0"/>
                  <a:t> size)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152904"/>
        <c:crosses val="autoZero"/>
        <c:auto val="1"/>
        <c:lblAlgn val="ctr"/>
        <c:lblOffset val="100"/>
        <c:noMultiLvlLbl val="0"/>
      </c:catAx>
      <c:valAx>
        <c:axId val="220152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Latency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151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Worst Performance of Randa</a:t>
            </a:r>
            <a:r>
              <a:rPr lang="en-US" baseline="0"/>
              <a:t> Access App on CMC vs TableSize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134163826536608"/>
          <c:y val="0.19920398009950249"/>
          <c:w val="0.66214737336937357"/>
          <c:h val="0.66088455360990328"/>
        </c:manualLayout>
      </c:layout>
      <c:barChart>
        <c:barDir val="col"/>
        <c:grouping val="clustered"/>
        <c:varyColors val="0"/>
        <c:ser>
          <c:idx val="0"/>
          <c:order val="0"/>
          <c:tx>
            <c:v>Total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3'!$C$36:$Q$36</c:f>
              <c:numCache>
                <c:formatCode>0.00</c:formatCode>
                <c:ptCount val="15"/>
                <c:pt idx="0">
                  <c:v>0.76011176345375575</c:v>
                </c:pt>
                <c:pt idx="1">
                  <c:v>1.5180925628356552</c:v>
                </c:pt>
                <c:pt idx="2">
                  <c:v>3.0325512274677178</c:v>
                </c:pt>
                <c:pt idx="3">
                  <c:v>6.0592983531390283</c:v>
                </c:pt>
                <c:pt idx="4">
                  <c:v>12.124823760170273</c:v>
                </c:pt>
                <c:pt idx="5">
                  <c:v>24.222769155071084</c:v>
                </c:pt>
                <c:pt idx="6">
                  <c:v>48.44771760355534</c:v>
                </c:pt>
                <c:pt idx="7">
                  <c:v>96.956932159206488</c:v>
                </c:pt>
                <c:pt idx="8">
                  <c:v>194.01366884535909</c:v>
                </c:pt>
                <c:pt idx="9">
                  <c:v>387.61632087634695</c:v>
                </c:pt>
                <c:pt idx="10">
                  <c:v>775.24594400419085</c:v>
                </c:pt>
                <c:pt idx="11">
                  <c:v>1550.6763238886213</c:v>
                </c:pt>
                <c:pt idx="12">
                  <c:v>3101.1463166395179</c:v>
                </c:pt>
                <c:pt idx="13">
                  <c:v>6202.3187365005924</c:v>
                </c:pt>
                <c:pt idx="14">
                  <c:v>12415.561610671844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1-47BA-938E-B8A8DF910EFD}"/>
            </c:ext>
          </c:extLst>
        </c:ser>
        <c:ser>
          <c:idx val="1"/>
          <c:order val="1"/>
          <c:tx>
            <c:v>Fill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3'!$C$31:$Q$31</c:f>
              <c:numCache>
                <c:formatCode>0.00</c:formatCode>
                <c:ptCount val="15"/>
                <c:pt idx="0">
                  <c:v>0.15247547654115556</c:v>
                </c:pt>
                <c:pt idx="1">
                  <c:v>0.30178998901045484</c:v>
                </c:pt>
                <c:pt idx="2">
                  <c:v>0.600353079817317</c:v>
                </c:pt>
                <c:pt idx="3">
                  <c:v>1.1966630578382267</c:v>
                </c:pt>
                <c:pt idx="4">
                  <c:v>2.400224169568669</c:v>
                </c:pt>
                <c:pt idx="5">
                  <c:v>4.777317973867877</c:v>
                </c:pt>
                <c:pt idx="6">
                  <c:v>9.5544812411489275</c:v>
                </c:pt>
                <c:pt idx="7">
                  <c:v>19.109165434393663</c:v>
                </c:pt>
                <c:pt idx="8">
                  <c:v>38.261769395733431</c:v>
                </c:pt>
                <c:pt idx="9">
                  <c:v>76.37640797709561</c:v>
                </c:pt>
                <c:pt idx="10">
                  <c:v>152.73184620568824</c:v>
                </c:pt>
                <c:pt idx="11">
                  <c:v>305.59350129161595</c:v>
                </c:pt>
                <c:pt idx="12">
                  <c:v>610.97408044550741</c:v>
                </c:pt>
                <c:pt idx="13">
                  <c:v>1222.1688441125718</c:v>
                </c:pt>
                <c:pt idx="14">
                  <c:v>2447.8277438958016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F1-47BA-938E-B8A8DF910EFD}"/>
            </c:ext>
          </c:extLst>
        </c:ser>
        <c:ser>
          <c:idx val="2"/>
          <c:order val="2"/>
          <c:tx>
            <c:v>Drain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3'!$C$33:$Q$33</c:f>
              <c:numCache>
                <c:formatCode>0.00</c:formatCode>
                <c:ptCount val="15"/>
                <c:pt idx="0">
                  <c:v>0.30609865019385024</c:v>
                </c:pt>
                <c:pt idx="1">
                  <c:v>0.61322730038770046</c:v>
                </c:pt>
                <c:pt idx="2">
                  <c:v>1.2260476007754009</c:v>
                </c:pt>
                <c:pt idx="3">
                  <c:v>2.4503342015508016</c:v>
                </c:pt>
                <c:pt idx="4">
                  <c:v>4.8999974031016036</c:v>
                </c:pt>
                <c:pt idx="5">
                  <c:v>9.7962468062032073</c:v>
                </c:pt>
                <c:pt idx="6">
                  <c:v>19.594827612406412</c:v>
                </c:pt>
                <c:pt idx="7">
                  <c:v>39.250949224812828</c:v>
                </c:pt>
                <c:pt idx="8">
                  <c:v>78.558264449625653</c:v>
                </c:pt>
                <c:pt idx="9">
                  <c:v>156.85264289925132</c:v>
                </c:pt>
                <c:pt idx="10">
                  <c:v>313.73955779850263</c:v>
                </c:pt>
                <c:pt idx="11">
                  <c:v>627.53374259700524</c:v>
                </c:pt>
                <c:pt idx="12">
                  <c:v>1255.0740761940106</c:v>
                </c:pt>
                <c:pt idx="13">
                  <c:v>2509.9535723880208</c:v>
                </c:pt>
                <c:pt idx="14">
                  <c:v>5027.3412267760423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F1-47BA-938E-B8A8DF910EFD}"/>
            </c:ext>
          </c:extLst>
        </c:ser>
        <c:ser>
          <c:idx val="3"/>
          <c:order val="3"/>
          <c:tx>
            <c:v>Data Transfer (ms)</c:v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3'!$C$35:$Q$35</c:f>
              <c:numCache>
                <c:formatCode>0.00</c:formatCode>
                <c:ptCount val="15"/>
                <c:pt idx="0">
                  <c:v>0.30153763671875</c:v>
                </c:pt>
                <c:pt idx="1">
                  <c:v>0.6030752734375</c:v>
                </c:pt>
                <c:pt idx="2">
                  <c:v>1.206150546875</c:v>
                </c:pt>
                <c:pt idx="3">
                  <c:v>2.41230109375</c:v>
                </c:pt>
                <c:pt idx="4">
                  <c:v>4.8246021875</c:v>
                </c:pt>
                <c:pt idx="5">
                  <c:v>9.6492043750000001</c:v>
                </c:pt>
                <c:pt idx="6">
                  <c:v>19.29840875</c:v>
                </c:pt>
                <c:pt idx="7">
                  <c:v>38.5968175</c:v>
                </c:pt>
                <c:pt idx="8">
                  <c:v>77.193635</c:v>
                </c:pt>
                <c:pt idx="9">
                  <c:v>154.38727</c:v>
                </c:pt>
                <c:pt idx="10">
                  <c:v>308.77454</c:v>
                </c:pt>
                <c:pt idx="11">
                  <c:v>617.54908</c:v>
                </c:pt>
                <c:pt idx="12">
                  <c:v>1235.09816</c:v>
                </c:pt>
                <c:pt idx="13">
                  <c:v>2470.19632</c:v>
                </c:pt>
                <c:pt idx="14">
                  <c:v>4940.39264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FF1-47BA-938E-B8A8DF910E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20151264"/>
        <c:axId val="220152904"/>
      </c:barChart>
      <c:catAx>
        <c:axId val="220151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log(table</a:t>
                </a:r>
                <a:r>
                  <a:rPr lang="en-US" baseline="0"/>
                  <a:t> size)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152904"/>
        <c:crosses val="autoZero"/>
        <c:auto val="1"/>
        <c:lblAlgn val="ctr"/>
        <c:lblOffset val="100"/>
        <c:noMultiLvlLbl val="0"/>
      </c:catAx>
      <c:valAx>
        <c:axId val="220152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Latency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151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92304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11540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changed the animation a little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3408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6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74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Changed to “pipeline effort” vs. “pipeline”. I’m not sure we can expect perfect pipelining for overlapping memory accesses.</a:t>
            </a:r>
          </a:p>
          <a:p>
            <a:endParaRPr lang="en-US" dirty="0"/>
          </a:p>
          <a:p>
            <a:r>
              <a:rPr lang="en-US" dirty="0"/>
              <a:t>Put in a second take-away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06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09352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20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53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42645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00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684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195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changed the animation.</a:t>
            </a:r>
          </a:p>
          <a:p>
            <a:r>
              <a:rPr lang="en-US" dirty="0"/>
              <a:t>Looking at this slide, I can’t figure out the take-away point(s).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98280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52472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need to address my two comments in yellow boxes.</a:t>
            </a:r>
          </a:p>
          <a:p>
            <a:r>
              <a:rPr lang="en-US" dirty="0"/>
              <a:t>I modified the bullets to emphasize the 2 take-away points for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9899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comment about “Delay boxes” in the links.</a:t>
            </a:r>
          </a:p>
          <a:p>
            <a:r>
              <a:rPr lang="en-US" dirty="0"/>
              <a:t>I modified the animation to be consistent with the ordering of 1, 2</a:t>
            </a:r>
            <a:r>
              <a:rPr lang="en-US"/>
              <a:t>, </a:t>
            </a:r>
            <a:r>
              <a:rPr lang="en-US" dirty="0"/>
              <a:t>a</a:t>
            </a:r>
            <a:r>
              <a:rPr lang="en-US"/>
              <a:t>nd </a:t>
            </a:r>
            <a:r>
              <a:rPr lang="en-US" dirty="0"/>
              <a:t>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9592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Removed F3 on top of slide;</a:t>
            </a:r>
          </a:p>
          <a:p>
            <a:r>
              <a:rPr lang="en-US" dirty="0"/>
              <a:t>I changed the colors to make the bullets and figure consistent. Please make sure you do the same when creating slides in the future.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0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tried to make the take-away point more obvious: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yellow boxes to draw attention to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State take-away point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something you need to learn to do.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Make clear in your mind what is the take-away point of the slide?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Make the take-away point clear IN THE SLIDE (either by a bullet or some graphics)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48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5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changed the first few bullet for latency A; hopefully simpler and more clear.</a:t>
            </a:r>
          </a:p>
          <a:p>
            <a:r>
              <a:rPr lang="en-US" dirty="0"/>
              <a:t>I added “Between DRE core and switch” for the footnote for delay TSV</a:t>
            </a:r>
          </a:p>
          <a:p>
            <a:r>
              <a:rPr lang="en-US" dirty="0"/>
              <a:t>Added animation</a:t>
            </a:r>
          </a:p>
          <a:p>
            <a:endParaRPr lang="en-US" dirty="0"/>
          </a:p>
          <a:p>
            <a:r>
              <a:rPr lang="en-US" dirty="0"/>
              <a:t>I deleted the following bullets completely. All they do is to cause confusion (see my reasons below)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solidFill>
                  <a:srgbClr val="0021A5"/>
                </a:solidFill>
              </a:rPr>
              <a:t>Latency E’ </a:t>
            </a:r>
            <a:r>
              <a:rPr lang="en-US" sz="1200" i="1" dirty="0"/>
              <a:t>= latency M5 – delay TX** (currently we cannot determine E’)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* * delay TX = time  to transfer a </a:t>
            </a:r>
            <a:r>
              <a:rPr lang="en-US" sz="12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a</a:t>
            </a:r>
            <a:r>
              <a: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 request to HMC switch logic + time to transfer response back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1" dirty="0"/>
          </a:p>
          <a:p>
            <a:r>
              <a:rPr lang="en-US" dirty="0"/>
              <a:t>Reasons for the deletion:</a:t>
            </a:r>
          </a:p>
          <a:p>
            <a:r>
              <a:rPr lang="en-US" dirty="0"/>
              <a:t>- We don’t need E’ for now.</a:t>
            </a:r>
          </a:p>
          <a:p>
            <a:r>
              <a:rPr lang="en-US" dirty="0"/>
              <a:t>- Even if we do need E’ later, we assume that we will be able to measure it (with Micron’s help)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5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emf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4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emf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4" Type="http://schemas.openxmlformats.org/officeDocument/2006/relationships/image" Target="../media/image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emf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16" y="1512277"/>
            <a:ext cx="8170984" cy="17526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4000" dirty="0"/>
              <a:t>Research Platform for Custom Memory Cube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5940151" y="4313115"/>
            <a:ext cx="2591073" cy="126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ts val="12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Yu Zou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Vinayak</a:t>
            </a:r>
            <a:r>
              <a:rPr lang="en-US" altLang="zh-CN" sz="2000" b="1" dirty="0">
                <a:ea typeface="宋体" charset="-122"/>
              </a:rPr>
              <a:t> Deshpande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Peter </a:t>
            </a:r>
            <a:r>
              <a:rPr lang="en-US" altLang="zh-CN" sz="2000" b="1" dirty="0" err="1">
                <a:ea typeface="宋体" charset="-122"/>
              </a:rPr>
              <a:t>Harduvel</a:t>
            </a:r>
            <a:endParaRPr lang="en-US" altLang="zh-CN" sz="2000" b="1" dirty="0"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900" dirty="0">
                <a:solidFill>
                  <a:srgbClr val="FF4A00"/>
                </a:solidFill>
                <a:ea typeface="宋体" charset="-122"/>
              </a:rPr>
              <a:t>	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245427" y="4545124"/>
            <a:ext cx="2438400" cy="103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5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7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077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rgbClr val="FF4A00"/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Simple read &amp; write ops, DRE ops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Simple read &amp; write ops, DRE ops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Simplified 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of simplified mapping to DRE option 2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1550768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Review of DRE setup, fill, drain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930469"/>
            <a:ext cx="6150864" cy="203132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setup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value_pointer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value_pointer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scratchpad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7456" y="2675450"/>
            <a:ext cx="5419344" cy="1477328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fill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dirty="0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scratchpad.length()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scratchpad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4131700"/>
            <a:ext cx="5135872" cy="1477328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drain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dirty="0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scratchpad.length()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scratchpad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7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44724"/>
            <a:ext cx="8534400" cy="4911725"/>
          </a:xfrm>
        </p:spPr>
        <p:txBody>
          <a:bodyPr/>
          <a:lstStyle/>
          <a:p>
            <a:r>
              <a:rPr lang="en-US" dirty="0"/>
              <a:t>Non-overlapping memory access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Overlapping memory access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0" t="9576" r="21435" b="64174"/>
          <a:stretch/>
        </p:blipFill>
        <p:spPr>
          <a:xfrm>
            <a:off x="457200" y="1393763"/>
            <a:ext cx="5971728" cy="21792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1" t="40025" r="9308" b="30221"/>
          <a:stretch/>
        </p:blipFill>
        <p:spPr>
          <a:xfrm>
            <a:off x="456328" y="4011905"/>
            <a:ext cx="5972599" cy="204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 on Merlin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75212" y="1398414"/>
            <a:ext cx="3232692" cy="1022474"/>
            <a:chOff x="475212" y="1398414"/>
            <a:chExt cx="3232692" cy="1022474"/>
          </a:xfrm>
        </p:grpSpPr>
        <p:sp>
          <p:nvSpPr>
            <p:cNvPr id="9" name="Rectangle 8"/>
            <p:cNvSpPr/>
            <p:nvPr/>
          </p:nvSpPr>
          <p:spPr>
            <a:xfrm>
              <a:off x="1079612" y="2240868"/>
              <a:ext cx="1800200" cy="1800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5212" y="1398414"/>
              <a:ext cx="1800200" cy="1800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275412" y="1488424"/>
              <a:ext cx="1432492" cy="842454"/>
              <a:chOff x="2275412" y="1488424"/>
              <a:chExt cx="1432492" cy="842454"/>
            </a:xfrm>
          </p:grpSpPr>
          <p:cxnSp>
            <p:nvCxnSpPr>
              <p:cNvPr id="23" name="Straight Connector 22"/>
              <p:cNvCxnSpPr>
                <a:stCxn id="9" idx="3"/>
              </p:cNvCxnSpPr>
              <p:nvPr/>
            </p:nvCxnSpPr>
            <p:spPr>
              <a:xfrm>
                <a:off x="2879812" y="2330878"/>
                <a:ext cx="8280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707904" y="1488424"/>
                <a:ext cx="0" cy="842454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275412" y="1488424"/>
                <a:ext cx="14324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  <a:headEnd type="triangle"/>
              </a:ln>
              <a:effectLst/>
            </p:spPr>
          </p:cxnSp>
        </p:grpSp>
      </p:grpSp>
      <p:grpSp>
        <p:nvGrpSpPr>
          <p:cNvPr id="47" name="Group 46"/>
          <p:cNvGrpSpPr/>
          <p:nvPr/>
        </p:nvGrpSpPr>
        <p:grpSpPr>
          <a:xfrm>
            <a:off x="456328" y="4066801"/>
            <a:ext cx="3188076" cy="982379"/>
            <a:chOff x="456328" y="4066801"/>
            <a:chExt cx="3188076" cy="982379"/>
          </a:xfrm>
        </p:grpSpPr>
        <p:sp>
          <p:nvSpPr>
            <p:cNvPr id="10" name="Rectangle 9"/>
            <p:cNvSpPr/>
            <p:nvPr/>
          </p:nvSpPr>
          <p:spPr>
            <a:xfrm>
              <a:off x="1007604" y="4869160"/>
              <a:ext cx="1800200" cy="1800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6328" y="4066801"/>
              <a:ext cx="1800200" cy="1800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275412" y="4149080"/>
              <a:ext cx="1368992" cy="810090"/>
              <a:chOff x="2275412" y="4149080"/>
              <a:chExt cx="1368992" cy="81009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2807804" y="4959170"/>
                <a:ext cx="8280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644404" y="4149080"/>
                <a:ext cx="0" cy="8100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275412" y="4149080"/>
                <a:ext cx="13689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  <a:headEnd type="triangle"/>
              </a:ln>
              <a:effectLst/>
            </p:spPr>
          </p:cxnSp>
        </p:grpSp>
      </p:grpSp>
      <p:sp>
        <p:nvSpPr>
          <p:cNvPr id="38" name="TextBox 37"/>
          <p:cNvSpPr txBox="1"/>
          <p:nvPr/>
        </p:nvSpPr>
        <p:spPr>
          <a:xfrm>
            <a:off x="3887924" y="2113329"/>
            <a:ext cx="4341204" cy="646331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4A00"/>
                </a:solidFill>
              </a:rPr>
              <a:t>Wait for data return before issuing next memory request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87924" y="4218564"/>
            <a:ext cx="4341204" cy="646331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4A00"/>
                </a:solidFill>
              </a:rPr>
              <a:t>Send next memory request immediately after sending previous one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07604" y="5156162"/>
            <a:ext cx="1800200" cy="1800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87924" y="5071554"/>
            <a:ext cx="4341204" cy="923330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4A00"/>
                </a:solidFill>
              </a:rPr>
              <a:t>Barrier synchronization to guarantee all responses are returned before exiting code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2816312" y="5229200"/>
            <a:ext cx="1071612" cy="0"/>
          </a:xfrm>
          <a:prstGeom prst="line">
            <a:avLst/>
          </a:prstGeom>
          <a:noFill/>
          <a:ln w="19050" cap="flat" cmpd="sng" algn="ctr">
            <a:solidFill>
              <a:srgbClr val="FF4A00"/>
            </a:solidFill>
            <a:prstDash val="solid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385399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 animBg="1"/>
      <p:bldP spid="44" grpId="0" animBg="1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Non-overlapping Memory Access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334876" y="5700240"/>
            <a:ext cx="8809124" cy="612068"/>
          </a:xfrm>
        </p:spPr>
        <p:txBody>
          <a:bodyPr/>
          <a:lstStyle/>
          <a:p>
            <a:r>
              <a:rPr lang="en-US" sz="1800" dirty="0"/>
              <a:t>Observation </a:t>
            </a:r>
            <a:r>
              <a:rPr lang="en-US" sz="1800" b="1" dirty="0">
                <a:solidFill>
                  <a:srgbClr val="0021A5"/>
                </a:solidFill>
              </a:rPr>
              <a:t>consistent</a:t>
            </a:r>
            <a:r>
              <a:rPr lang="en-US" sz="1800" dirty="0"/>
              <a:t> with expectation: </a:t>
            </a:r>
            <a:r>
              <a:rPr lang="en-US" sz="1800" dirty="0">
                <a:solidFill>
                  <a:srgbClr val="0021A5"/>
                </a:solidFill>
              </a:rPr>
              <a:t>M1 &gt; M2 &gt; M3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(&gt; M4 &gt; M5 &gt; E’)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28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545835"/>
              </p:ext>
            </p:extLst>
          </p:nvPr>
        </p:nvGraphicFramePr>
        <p:xfrm>
          <a:off x="2089693" y="1381497"/>
          <a:ext cx="4796890" cy="1536156"/>
        </p:xfrm>
        <a:graphic>
          <a:graphicData uri="http://schemas.openxmlformats.org/drawingml/2006/table">
            <a:tbl>
              <a:tblPr firstRow="1" firstCol="1" bandRow="1"/>
              <a:tblGrid>
                <a:gridCol w="715820">
                  <a:extLst>
                    <a:ext uri="{9D8B030D-6E8A-4147-A177-3AD203B41FA5}">
                      <a16:colId xmlns:a16="http://schemas.microsoft.com/office/drawing/2014/main" val="2081983738"/>
                    </a:ext>
                  </a:extLst>
                </a:gridCol>
                <a:gridCol w="845751">
                  <a:extLst>
                    <a:ext uri="{9D8B030D-6E8A-4147-A177-3AD203B41FA5}">
                      <a16:colId xmlns:a16="http://schemas.microsoft.com/office/drawing/2014/main" val="58972635"/>
                    </a:ext>
                  </a:extLst>
                </a:gridCol>
                <a:gridCol w="613474">
                  <a:extLst>
                    <a:ext uri="{9D8B030D-6E8A-4147-A177-3AD203B41FA5}">
                      <a16:colId xmlns:a16="http://schemas.microsoft.com/office/drawing/2014/main" val="272806567"/>
                    </a:ext>
                  </a:extLst>
                </a:gridCol>
                <a:gridCol w="639577">
                  <a:extLst>
                    <a:ext uri="{9D8B030D-6E8A-4147-A177-3AD203B41FA5}">
                      <a16:colId xmlns:a16="http://schemas.microsoft.com/office/drawing/2014/main" val="61487231"/>
                    </a:ext>
                  </a:extLst>
                </a:gridCol>
                <a:gridCol w="633224">
                  <a:extLst>
                    <a:ext uri="{9D8B030D-6E8A-4147-A177-3AD203B41FA5}">
                      <a16:colId xmlns:a16="http://schemas.microsoft.com/office/drawing/2014/main" val="1250338574"/>
                    </a:ext>
                  </a:extLst>
                </a:gridCol>
                <a:gridCol w="633224">
                  <a:extLst>
                    <a:ext uri="{9D8B030D-6E8A-4147-A177-3AD203B41FA5}">
                      <a16:colId xmlns:a16="http://schemas.microsoft.com/office/drawing/2014/main" val="91718681"/>
                    </a:ext>
                  </a:extLst>
                </a:gridCol>
                <a:gridCol w="715820">
                  <a:extLst>
                    <a:ext uri="{9D8B030D-6E8A-4147-A177-3AD203B41FA5}">
                      <a16:colId xmlns:a16="http://schemas.microsoft.com/office/drawing/2014/main" val="1912459760"/>
                    </a:ext>
                  </a:extLst>
                </a:gridCol>
              </a:tblGrid>
              <a:tr h="3222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 dirty="0">
                          <a:effectLst/>
                        </a:rPr>
                        <a:t>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Oper.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 dirty="0">
                          <a:effectLst/>
                        </a:rPr>
                        <a:t> 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A’ (µs)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 dirty="0">
                          <a:effectLst/>
                        </a:rPr>
                        <a:t> 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C’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 dirty="0">
                          <a:effectLst/>
                        </a:rPr>
                        <a:t> 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D’ 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  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M1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  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M2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  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M3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05819"/>
                  </a:ext>
                </a:extLst>
              </a:tr>
              <a:tr h="6069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kern="1200" dirty="0">
                          <a:effectLst/>
                        </a:rPr>
                        <a:t>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Read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1095.6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1.03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1.006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0.923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>
                          <a:effectLst/>
                        </a:rPr>
                        <a:t> 0.725</a:t>
                      </a:r>
                      <a:endParaRPr lang="en-US" sz="15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0.519</a:t>
                      </a:r>
                      <a:endParaRPr lang="en-US" sz="1500" b="1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727597"/>
                  </a:ext>
                </a:extLst>
              </a:tr>
              <a:tr h="6069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>
                          <a:effectLst/>
                        </a:rPr>
                        <a:t>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Write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>
                          <a:effectLst/>
                        </a:rPr>
                        <a:t>1104.0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1.071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1.011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0.991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 0.793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0.577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250612"/>
                  </a:ext>
                </a:extLst>
              </a:tr>
            </a:tbl>
          </a:graphicData>
        </a:graphic>
      </p:graphicFrame>
      <p:graphicFrame>
        <p:nvGraphicFramePr>
          <p:cNvPr id="29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66886"/>
              </p:ext>
            </p:extLst>
          </p:nvPr>
        </p:nvGraphicFramePr>
        <p:xfrm>
          <a:off x="2089693" y="3331247"/>
          <a:ext cx="4366157" cy="968178"/>
        </p:xfrm>
        <a:graphic>
          <a:graphicData uri="http://schemas.openxmlformats.org/drawingml/2006/table">
            <a:tbl>
              <a:tblPr firstRow="1" bandRow="1"/>
              <a:tblGrid>
                <a:gridCol w="854315">
                  <a:extLst>
                    <a:ext uri="{9D8B030D-6E8A-4147-A177-3AD203B41FA5}">
                      <a16:colId xmlns:a16="http://schemas.microsoft.com/office/drawing/2014/main" val="276171887"/>
                    </a:ext>
                  </a:extLst>
                </a:gridCol>
                <a:gridCol w="744643">
                  <a:extLst>
                    <a:ext uri="{9D8B030D-6E8A-4147-A177-3AD203B41FA5}">
                      <a16:colId xmlns:a16="http://schemas.microsoft.com/office/drawing/2014/main" val="979392763"/>
                    </a:ext>
                  </a:extLst>
                </a:gridCol>
                <a:gridCol w="718706">
                  <a:extLst>
                    <a:ext uri="{9D8B030D-6E8A-4147-A177-3AD203B41FA5}">
                      <a16:colId xmlns:a16="http://schemas.microsoft.com/office/drawing/2014/main" val="2981157145"/>
                    </a:ext>
                  </a:extLst>
                </a:gridCol>
                <a:gridCol w="681520">
                  <a:extLst>
                    <a:ext uri="{9D8B030D-6E8A-4147-A177-3AD203B41FA5}">
                      <a16:colId xmlns:a16="http://schemas.microsoft.com/office/drawing/2014/main" val="3611501576"/>
                    </a:ext>
                  </a:extLst>
                </a:gridCol>
                <a:gridCol w="705397">
                  <a:extLst>
                    <a:ext uri="{9D8B030D-6E8A-4147-A177-3AD203B41FA5}">
                      <a16:colId xmlns:a16="http://schemas.microsoft.com/office/drawing/2014/main" val="3002549966"/>
                    </a:ext>
                  </a:extLst>
                </a:gridCol>
                <a:gridCol w="661576">
                  <a:extLst>
                    <a:ext uri="{9D8B030D-6E8A-4147-A177-3AD203B41FA5}">
                      <a16:colId xmlns:a16="http://schemas.microsoft.com/office/drawing/2014/main" val="157797244"/>
                    </a:ext>
                  </a:extLst>
                </a:gridCol>
              </a:tblGrid>
              <a:tr h="3885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   A’ (ms)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  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effectLst/>
                        </a:rPr>
                        <a:t>   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C’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       D’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    M1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    M2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    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63677"/>
                  </a:ext>
                </a:extLst>
              </a:tr>
              <a:tr h="5796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   282.55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   281.72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 278.72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258.96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199.68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151.31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758163"/>
                  </a:ext>
                </a:extLst>
              </a:tr>
            </a:tbl>
          </a:graphicData>
        </a:graphic>
      </p:graphicFrame>
      <p:graphicFrame>
        <p:nvGraphicFramePr>
          <p:cNvPr id="30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804447"/>
              </p:ext>
            </p:extLst>
          </p:nvPr>
        </p:nvGraphicFramePr>
        <p:xfrm>
          <a:off x="2089693" y="4739379"/>
          <a:ext cx="5133824" cy="776814"/>
        </p:xfrm>
        <a:graphic>
          <a:graphicData uri="http://schemas.openxmlformats.org/drawingml/2006/table">
            <a:tbl>
              <a:tblPr firstRow="1" bandRow="1"/>
              <a:tblGrid>
                <a:gridCol w="851994">
                  <a:extLst>
                    <a:ext uri="{9D8B030D-6E8A-4147-A177-3AD203B41FA5}">
                      <a16:colId xmlns:a16="http://schemas.microsoft.com/office/drawing/2014/main" val="4290359697"/>
                    </a:ext>
                  </a:extLst>
                </a:gridCol>
                <a:gridCol w="889198">
                  <a:extLst>
                    <a:ext uri="{9D8B030D-6E8A-4147-A177-3AD203B41FA5}">
                      <a16:colId xmlns:a16="http://schemas.microsoft.com/office/drawing/2014/main" val="999395393"/>
                    </a:ext>
                  </a:extLst>
                </a:gridCol>
                <a:gridCol w="848158">
                  <a:extLst>
                    <a:ext uri="{9D8B030D-6E8A-4147-A177-3AD203B41FA5}">
                      <a16:colId xmlns:a16="http://schemas.microsoft.com/office/drawing/2014/main" val="1646894214"/>
                    </a:ext>
                  </a:extLst>
                </a:gridCol>
                <a:gridCol w="861837">
                  <a:extLst>
                    <a:ext uri="{9D8B030D-6E8A-4147-A177-3AD203B41FA5}">
                      <a16:colId xmlns:a16="http://schemas.microsoft.com/office/drawing/2014/main" val="2829780878"/>
                    </a:ext>
                  </a:extLst>
                </a:gridCol>
                <a:gridCol w="850986">
                  <a:extLst>
                    <a:ext uri="{9D8B030D-6E8A-4147-A177-3AD203B41FA5}">
                      <a16:colId xmlns:a16="http://schemas.microsoft.com/office/drawing/2014/main" val="263569822"/>
                    </a:ext>
                  </a:extLst>
                </a:gridCol>
                <a:gridCol w="831651">
                  <a:extLst>
                    <a:ext uri="{9D8B030D-6E8A-4147-A177-3AD203B41FA5}">
                      <a16:colId xmlns:a16="http://schemas.microsoft.com/office/drawing/2014/main" val="4177353154"/>
                    </a:ext>
                  </a:extLst>
                </a:gridCol>
              </a:tblGrid>
              <a:tr h="2745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kern="1200" dirty="0">
                          <a:effectLst/>
                        </a:rPr>
                        <a:t>   </a:t>
                      </a:r>
                      <a:r>
                        <a:rPr lang="en-US" sz="1700" kern="1200" dirty="0">
                          <a:solidFill>
                            <a:srgbClr val="000000"/>
                          </a:solidFill>
                          <a:effectLst/>
                        </a:rPr>
                        <a:t>A’ (s)</a:t>
                      </a:r>
                      <a:endParaRPr lang="en-US" sz="1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kern="1200" dirty="0">
                          <a:effectLst/>
                        </a:rPr>
                        <a:t>   </a:t>
                      </a:r>
                      <a:r>
                        <a:rPr lang="en-US" sz="1700" kern="1200" baseline="0" dirty="0">
                          <a:effectLst/>
                        </a:rPr>
                        <a:t>    </a:t>
                      </a:r>
                      <a:r>
                        <a:rPr lang="en-US" sz="1700" kern="1200" dirty="0">
                          <a:solidFill>
                            <a:srgbClr val="000000"/>
                          </a:solidFill>
                          <a:effectLst/>
                        </a:rPr>
                        <a:t>C’</a:t>
                      </a:r>
                      <a:endParaRPr lang="en-US" sz="1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kern="1200" dirty="0">
                          <a:effectLst/>
                        </a:rPr>
                        <a:t>       </a:t>
                      </a:r>
                      <a:r>
                        <a:rPr lang="en-US" sz="1700" kern="1200" dirty="0">
                          <a:solidFill>
                            <a:srgbClr val="000000"/>
                          </a:solidFill>
                          <a:effectLst/>
                        </a:rPr>
                        <a:t>D’ </a:t>
                      </a:r>
                      <a:endParaRPr lang="en-US" sz="1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dirty="0">
                          <a:effectLst/>
                        </a:rPr>
                        <a:t>      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M1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     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M2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dirty="0">
                          <a:effectLst/>
                        </a:rPr>
                        <a:t>     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M3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369999"/>
                  </a:ext>
                </a:extLst>
              </a:tr>
              <a:tr h="502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 1658.67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900" baseline="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1580.14</a:t>
                      </a:r>
                      <a:endParaRPr lang="en-US" sz="19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1559.65</a:t>
                      </a:r>
                      <a:endParaRPr lang="en-US" sz="19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1460.57</a:t>
                      </a:r>
                      <a:endParaRPr lang="en-US" sz="19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 1122.42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839.84</a:t>
                      </a:r>
                      <a:endParaRPr lang="en-US" sz="19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416942"/>
                  </a:ext>
                </a:extLst>
              </a:tr>
            </a:tbl>
          </a:graphicData>
        </a:graphic>
      </p:graphicFrame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428806" y="2952069"/>
            <a:ext cx="7825166" cy="33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defTabSz="4176713"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Measured performance: </a:t>
            </a:r>
            <a:r>
              <a:rPr lang="en-US" sz="1600" b="1" dirty="0">
                <a:solidFill>
                  <a:srgbClr val="FF4A00"/>
                </a:solidFill>
                <a:latin typeface="Calibri"/>
              </a:rPr>
              <a:t>Vector Addition </a:t>
            </a:r>
            <a:r>
              <a:rPr lang="en-US" sz="1600" b="1" dirty="0">
                <a:solidFill>
                  <a:srgbClr val="0021A5"/>
                </a:solidFill>
                <a:latin typeface="Calibri"/>
              </a:rPr>
              <a:t>in </a:t>
            </a:r>
            <a:r>
              <a:rPr lang="en-US" sz="1600" b="1" dirty="0" err="1">
                <a:solidFill>
                  <a:srgbClr val="0021A5"/>
                </a:solidFill>
                <a:latin typeface="Calibri"/>
              </a:rPr>
              <a:t>ms</a:t>
            </a:r>
            <a:r>
              <a:rPr lang="en-US" sz="1600" b="1" dirty="0">
                <a:solidFill>
                  <a:srgbClr val="0021A5"/>
                </a:solidFill>
                <a:latin typeface="Calibri"/>
              </a:rPr>
              <a:t> (100,000 iterations of 2 reads &amp; 1 write)</a:t>
            </a:r>
            <a:endParaRPr lang="en-US" sz="1600" b="1" dirty="0">
              <a:solidFill>
                <a:srgbClr val="FF4A00"/>
              </a:solidFill>
              <a:latin typeface="Calibri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426374" y="4346440"/>
            <a:ext cx="6516724" cy="31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defTabSz="4176713"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Measured performance: </a:t>
            </a:r>
            <a:r>
              <a:rPr lang="en-US" sz="1600" b="1" dirty="0" err="1">
                <a:solidFill>
                  <a:srgbClr val="FF4A00"/>
                </a:solidFill>
                <a:latin typeface="Calibri"/>
              </a:rPr>
              <a:t>SpMV</a:t>
            </a:r>
            <a:r>
              <a:rPr lang="en-US" sz="1600" b="1" dirty="0">
                <a:solidFill>
                  <a:srgbClr val="FF4A00"/>
                </a:solidFill>
                <a:latin typeface="Calibri"/>
              </a:rPr>
              <a:t> – DRE app </a:t>
            </a:r>
            <a:r>
              <a:rPr lang="en-US" sz="1600" b="1" dirty="0">
                <a:solidFill>
                  <a:srgbClr val="0021A5"/>
                </a:solidFill>
                <a:latin typeface="Calibri"/>
              </a:rPr>
              <a:t>in seconds (2</a:t>
            </a:r>
            <a:r>
              <a:rPr lang="en-US" sz="1600" b="1" baseline="30000" dirty="0">
                <a:solidFill>
                  <a:srgbClr val="0021A5"/>
                </a:solidFill>
                <a:latin typeface="Calibri"/>
              </a:rPr>
              <a:t>24</a:t>
            </a:r>
            <a:r>
              <a:rPr lang="en-US" sz="1600" b="1" dirty="0">
                <a:solidFill>
                  <a:srgbClr val="0021A5"/>
                </a:solidFill>
                <a:latin typeface="Calibri"/>
              </a:rPr>
              <a:t> X 2</a:t>
            </a:r>
            <a:r>
              <a:rPr lang="en-US" sz="1600" b="1" baseline="30000" dirty="0">
                <a:solidFill>
                  <a:srgbClr val="0021A5"/>
                </a:solidFill>
                <a:latin typeface="Calibri"/>
              </a:rPr>
              <a:t>24</a:t>
            </a:r>
            <a:r>
              <a:rPr lang="en-US" sz="1600" b="1" dirty="0">
                <a:solidFill>
                  <a:srgbClr val="0021A5"/>
                </a:solidFill>
                <a:latin typeface="Calibri"/>
              </a:rPr>
              <a:t> matrix)</a:t>
            </a:r>
            <a:endParaRPr lang="en-US" sz="1600" b="1" dirty="0">
              <a:solidFill>
                <a:srgbClr val="FF4A00"/>
              </a:solidFill>
              <a:latin typeface="Calibri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426374" y="993750"/>
            <a:ext cx="7391448" cy="331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defTabSz="4176713"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Measured performance: </a:t>
            </a:r>
            <a:r>
              <a:rPr lang="en-US" sz="1600" b="1" dirty="0">
                <a:solidFill>
                  <a:srgbClr val="FF4A00"/>
                </a:solidFill>
                <a:latin typeface="Calibri"/>
              </a:rPr>
              <a:t>simple read/write (µs) </a:t>
            </a:r>
            <a:r>
              <a:rPr lang="en-US" sz="1400" b="1" dirty="0">
                <a:solidFill>
                  <a:srgbClr val="0021A5"/>
                </a:solidFill>
                <a:latin typeface="Calibri"/>
              </a:rPr>
              <a:t>(Averaged over 100,000 iterations)</a:t>
            </a:r>
            <a:endParaRPr lang="en-US" sz="1400" b="1" dirty="0">
              <a:solidFill>
                <a:srgbClr val="FF4A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2773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read/write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1540" y="1052737"/>
            <a:ext cx="8280920" cy="828092"/>
          </a:xfrm>
        </p:spPr>
        <p:txBody>
          <a:bodyPr/>
          <a:lstStyle/>
          <a:p>
            <a:r>
              <a:rPr lang="en-US" sz="2400" dirty="0">
                <a:solidFill>
                  <a:srgbClr val="0021A5"/>
                </a:solidFill>
              </a:rPr>
              <a:t>Observation: </a:t>
            </a:r>
            <a:r>
              <a:rPr lang="en-US" sz="2400" dirty="0"/>
              <a:t>M1, M2, M3,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(M4, M5, E’) </a:t>
            </a:r>
            <a:r>
              <a:rPr lang="en-US" sz="2400" dirty="0"/>
              <a:t>have </a:t>
            </a:r>
            <a:r>
              <a:rPr lang="en-US" sz="2400" dirty="0">
                <a:solidFill>
                  <a:srgbClr val="0021A5"/>
                </a:solidFill>
              </a:rPr>
              <a:t>no significant difference</a:t>
            </a:r>
          </a:p>
        </p:txBody>
      </p:sp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7470906"/>
              </p:ext>
            </p:extLst>
          </p:nvPr>
        </p:nvGraphicFramePr>
        <p:xfrm>
          <a:off x="0" y="2209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8" name="Chart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7645522"/>
              </p:ext>
            </p:extLst>
          </p:nvPr>
        </p:nvGraphicFramePr>
        <p:xfrm>
          <a:off x="4572000" y="2209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1863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4" grpId="0">
        <p:bldAsOne/>
      </p:bldGraphic>
      <p:bldGraphic spid="48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DRE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742436" y="915576"/>
            <a:ext cx="7980940" cy="821784"/>
          </a:xfrm>
        </p:spPr>
        <p:txBody>
          <a:bodyPr/>
          <a:lstStyle/>
          <a:p>
            <a:r>
              <a:rPr lang="en-US" sz="2400" dirty="0">
                <a:solidFill>
                  <a:srgbClr val="0021A5"/>
                </a:solidFill>
              </a:rPr>
              <a:t>Observation: </a:t>
            </a:r>
            <a:r>
              <a:rPr lang="en-US" sz="2400" dirty="0"/>
              <a:t>M1, M2, M3,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(M4, M5, E’)</a:t>
            </a:r>
            <a:r>
              <a:rPr lang="en-US" sz="2400" dirty="0"/>
              <a:t> again have </a:t>
            </a:r>
            <a:br>
              <a:rPr lang="en-US" sz="2400" dirty="0"/>
            </a:br>
            <a:r>
              <a:rPr lang="en-US" sz="2400" dirty="0">
                <a:solidFill>
                  <a:srgbClr val="0021A5"/>
                </a:solidFill>
              </a:rPr>
              <a:t>no significant difference</a:t>
            </a:r>
          </a:p>
        </p:txBody>
      </p:sp>
      <p:graphicFrame>
        <p:nvGraphicFramePr>
          <p:cNvPr id="49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0306756"/>
              </p:ext>
            </p:extLst>
          </p:nvPr>
        </p:nvGraphicFramePr>
        <p:xfrm>
          <a:off x="194165" y="1822089"/>
          <a:ext cx="4366905" cy="2828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0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3268214"/>
              </p:ext>
            </p:extLst>
          </p:nvPr>
        </p:nvGraphicFramePr>
        <p:xfrm>
          <a:off x="4593365" y="1819656"/>
          <a:ext cx="4366906" cy="2830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98068" y="4857798"/>
            <a:ext cx="7413828" cy="103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2000" kern="0" dirty="0">
                <a:solidFill>
                  <a:schemeClr val="tx1"/>
                </a:solidFill>
              </a:rPr>
              <a:t>For </a:t>
            </a:r>
            <a:r>
              <a:rPr lang="en-US" sz="2000" kern="0" dirty="0">
                <a:solidFill>
                  <a:srgbClr val="0021A5"/>
                </a:solidFill>
              </a:rPr>
              <a:t>overlapping memory access</a:t>
            </a:r>
            <a:r>
              <a:rPr lang="en-US" sz="2000" kern="0" dirty="0">
                <a:solidFill>
                  <a:schemeClr val="tx1"/>
                </a:solidFill>
              </a:rPr>
              <a:t>, discrepancy between M1, M2, M3, </a:t>
            </a: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(M4, M5, E’) </a:t>
            </a:r>
            <a:r>
              <a:rPr lang="en-US" sz="2000" kern="0" dirty="0">
                <a:solidFill>
                  <a:schemeClr val="tx1"/>
                </a:solidFill>
              </a:rPr>
              <a:t>is </a:t>
            </a:r>
            <a:r>
              <a:rPr lang="en-US" sz="2000" kern="0" dirty="0"/>
              <a:t>hidden by “pipeline effect”</a:t>
            </a:r>
          </a:p>
          <a:p>
            <a:pPr lvl="1"/>
            <a:r>
              <a:rPr lang="en-US" sz="2000" kern="0" dirty="0"/>
              <a:t>Simplified </a:t>
            </a:r>
            <a:r>
              <a:rPr lang="en-US" sz="2000" kern="0" dirty="0">
                <a:solidFill>
                  <a:srgbClr val="0021A5"/>
                </a:solidFill>
              </a:rPr>
              <a:t>CMC modeling can be used</a:t>
            </a:r>
          </a:p>
        </p:txBody>
      </p:sp>
    </p:spTree>
    <p:extLst>
      <p:ext uri="{BB962C8B-B14F-4D97-AF65-F5344CB8AC3E}">
        <p14:creationId xmlns:p14="http://schemas.microsoft.com/office/powerpoint/2010/main" val="351802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9" grpId="0">
        <p:bldAsOne/>
      </p:bldGraphic>
      <p:bldGraphic spid="50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r>
              <a:rPr lang="en-US" sz="2400" dirty="0">
                <a:solidFill>
                  <a:srgbClr val="FF4A00"/>
                </a:solidFill>
              </a:rPr>
              <a:t>Simplified 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of simplified mapping to DRE option 2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4270364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8081" y="807690"/>
            <a:ext cx="8496436" cy="4911725"/>
          </a:xfrm>
        </p:spPr>
        <p:txBody>
          <a:bodyPr/>
          <a:lstStyle/>
          <a:p>
            <a:r>
              <a:rPr lang="en-US" sz="2400" dirty="0"/>
              <a:t>For pipelined overlapping memory operations, estimate:</a:t>
            </a:r>
          </a:p>
          <a:p>
            <a:pPr lvl="1"/>
            <a:r>
              <a:rPr lang="en-US" sz="2000" dirty="0"/>
              <a:t>M1 = M2 = M3 = M4 = M5 = E’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Simplified Notional CMC Modeling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18921" y="1573466"/>
            <a:ext cx="3823141" cy="2366247"/>
            <a:chOff x="118921" y="977879"/>
            <a:chExt cx="3823141" cy="236624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921" y="1270195"/>
              <a:ext cx="3823141" cy="2073931"/>
            </a:xfrm>
            <a:prstGeom prst="rect">
              <a:avLst/>
            </a:prstGeom>
          </p:spPr>
        </p:pic>
        <p:sp>
          <p:nvSpPr>
            <p:cNvPr id="21" name="Content Placeholder 2"/>
            <p:cNvSpPr txBox="1">
              <a:spLocks/>
            </p:cNvSpPr>
            <p:nvPr/>
          </p:nvSpPr>
          <p:spPr bwMode="auto">
            <a:xfrm>
              <a:off x="1130917" y="977879"/>
              <a:ext cx="277122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Model of notional CMC</a:t>
              </a:r>
            </a:p>
          </p:txBody>
        </p:sp>
      </p:grp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983541" y="1507586"/>
            <a:ext cx="5051209" cy="2790321"/>
            <a:chOff x="3983541" y="966611"/>
            <a:chExt cx="5051209" cy="2790321"/>
          </a:xfrm>
        </p:grpSpPr>
        <p:grpSp>
          <p:nvGrpSpPr>
            <p:cNvPr id="43" name="Group 42"/>
            <p:cNvGrpSpPr/>
            <p:nvPr/>
          </p:nvGrpSpPr>
          <p:grpSpPr>
            <a:xfrm>
              <a:off x="3983541" y="966611"/>
              <a:ext cx="5051209" cy="2790321"/>
              <a:chOff x="3983541" y="966611"/>
              <a:chExt cx="5051209" cy="279032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983541" y="966611"/>
                <a:ext cx="5051209" cy="2551082"/>
                <a:chOff x="3983541" y="966611"/>
                <a:chExt cx="5051209" cy="2551082"/>
              </a:xfrm>
            </p:grpSpPr>
            <p:sp>
              <p:nvSpPr>
                <p:cNvPr id="28" name="Content Placeholder 2"/>
                <p:cNvSpPr txBox="1">
                  <a:spLocks/>
                </p:cNvSpPr>
                <p:nvPr/>
              </p:nvSpPr>
              <p:spPr bwMode="auto">
                <a:xfrm>
                  <a:off x="5104274" y="966611"/>
                  <a:ext cx="3094465" cy="404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4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q"/>
                    <a:defRPr sz="2400">
                      <a:solidFill>
                        <a:srgbClr val="FF4A00"/>
                      </a:solidFill>
                      <a:latin typeface="+mn-lt"/>
                      <a:cs typeface="+mn-cs"/>
                    </a:defRPr>
                  </a:lvl2pPr>
                  <a:lvl3pPr marL="1022350" indent="-3508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rgbClr val="0021A5"/>
                      </a:solidFill>
                      <a:latin typeface="+mn-lt"/>
                      <a:cs typeface="+mn-cs"/>
                    </a:defRPr>
                  </a:lvl3pPr>
                  <a:lvl4pPr marL="1339850" indent="-315913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itchFamily="2" charset="2"/>
                    <a:buChar char="q"/>
                    <a:defRPr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4pPr>
                  <a:lvl5pPr marL="1681163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5pPr>
                  <a:lvl6pPr marL="21383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6pPr>
                  <a:lvl7pPr marL="25955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7pPr>
                  <a:lvl8pPr marL="30527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8pPr>
                  <a:lvl9pPr marL="35099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600"/>
                    </a:spcBef>
                    <a:spcAft>
                      <a:spcPts val="0"/>
                    </a:spcAft>
                    <a:buNone/>
                  </a:pPr>
                  <a:r>
                    <a:rPr lang="en-US" sz="1600" dirty="0">
                      <a:solidFill>
                        <a:srgbClr val="003399"/>
                      </a:solidFill>
                    </a:rPr>
                    <a:t>CMC platform on Merlin board</a:t>
                  </a:r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3983541" y="1271227"/>
                  <a:ext cx="5051209" cy="2246466"/>
                  <a:chOff x="1353155" y="1252805"/>
                  <a:chExt cx="5743932" cy="2415437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1353155" y="1252805"/>
                    <a:ext cx="5743932" cy="2415437"/>
                    <a:chOff x="1353155" y="1093414"/>
                    <a:chExt cx="5743932" cy="2415437"/>
                  </a:xfrm>
                </p:grpSpPr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1353155" y="1093414"/>
                      <a:ext cx="5743932" cy="2415437"/>
                      <a:chOff x="4074043" y="876773"/>
                      <a:chExt cx="5035704" cy="2073931"/>
                    </a:xfrm>
                  </p:grpSpPr>
                  <p:pic>
                    <p:nvPicPr>
                      <p:cNvPr id="40" name="Picture 3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74043" y="876773"/>
                        <a:ext cx="4993758" cy="2073931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1" name="Rectangle 40"/>
                      <p:cNvSpPr/>
                      <p:nvPr/>
                    </p:nvSpPr>
                    <p:spPr bwMode="auto">
                      <a:xfrm>
                        <a:off x="4437776" y="876773"/>
                        <a:ext cx="4671971" cy="1597979"/>
                      </a:xfrm>
                      <a:prstGeom prst="rect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</p:grpSp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4097404" y="3145871"/>
                      <a:ext cx="1134171" cy="297833"/>
                      <a:chOff x="4097404" y="3145871"/>
                      <a:chExt cx="1134171" cy="297833"/>
                    </a:xfrm>
                  </p:grpSpPr>
                  <p:sp>
                    <p:nvSpPr>
                      <p:cNvPr id="38" name="Rectangle 37"/>
                      <p:cNvSpPr/>
                      <p:nvPr/>
                    </p:nvSpPr>
                    <p:spPr bwMode="auto">
                      <a:xfrm>
                        <a:off x="4201198" y="3187816"/>
                        <a:ext cx="756696" cy="15939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9" name="TextBox 38"/>
                      <p:cNvSpPr txBox="1"/>
                      <p:nvPr/>
                    </p:nvSpPr>
                    <p:spPr>
                      <a:xfrm>
                        <a:off x="4097404" y="3145871"/>
                        <a:ext cx="1134171" cy="2978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dirty="0"/>
                          <a:t>M3</a:t>
                        </a:r>
                        <a:r>
                          <a:rPr lang="en-US" sz="1200" dirty="0">
                            <a:solidFill>
                              <a:srgbClr val="0000FF"/>
                            </a:solidFill>
                          </a:rPr>
                          <a:t>   M4 M5</a:t>
                        </a:r>
                      </a:p>
                    </p:txBody>
                  </p:sp>
                </p:grpSp>
                <p:grpSp>
                  <p:nvGrpSpPr>
                    <p:cNvPr id="35" name="Group 34"/>
                    <p:cNvGrpSpPr/>
                    <p:nvPr/>
                  </p:nvGrpSpPr>
                  <p:grpSpPr>
                    <a:xfrm>
                      <a:off x="5619842" y="3156675"/>
                      <a:ext cx="320922" cy="276999"/>
                      <a:chOff x="5399095" y="3422870"/>
                      <a:chExt cx="320922" cy="276999"/>
                    </a:xfrm>
                  </p:grpSpPr>
                  <p:sp>
                    <p:nvSpPr>
                      <p:cNvPr id="36" name="Rectangle 35"/>
                      <p:cNvSpPr/>
                      <p:nvPr/>
                    </p:nvSpPr>
                    <p:spPr bwMode="auto">
                      <a:xfrm>
                        <a:off x="5502889" y="3464815"/>
                        <a:ext cx="217128" cy="2350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7" name="TextBox 36"/>
                      <p:cNvSpPr txBox="1"/>
                      <p:nvPr/>
                    </p:nvSpPr>
                    <p:spPr>
                      <a:xfrm>
                        <a:off x="5399095" y="3422870"/>
                        <a:ext cx="32092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solidFill>
                              <a:srgbClr val="FF0000"/>
                            </a:solidFill>
                          </a:rPr>
                          <a:t>E’</a:t>
                        </a:r>
                      </a:p>
                    </p:txBody>
                  </p:sp>
                </p:grpSp>
              </p:grp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624084" y="2152746"/>
                    <a:ext cx="32573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**</a:t>
                    </a:r>
                  </a:p>
                </p:txBody>
              </p:sp>
            </p:grpSp>
          </p:grpSp>
          <p:cxnSp>
            <p:nvCxnSpPr>
              <p:cNvPr id="25" name="Straight Arrow Connector 24"/>
              <p:cNvCxnSpPr/>
              <p:nvPr/>
            </p:nvCxnSpPr>
            <p:spPr bwMode="auto">
              <a:xfrm>
                <a:off x="5649620" y="3507092"/>
                <a:ext cx="2199992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9900"/>
                </a:solidFill>
                <a:prstDash val="dash"/>
                <a:round/>
                <a:headEnd type="arrow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𝑑𝑒𝑙𝑎𝑦</m:t>
                          </m:r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200" i="1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𝑚𝑖𝑛𝑢𝑠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>
                      <a:solidFill>
                        <a:srgbClr val="0099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Straight Arrow Connector 44"/>
            <p:cNvCxnSpPr/>
            <p:nvPr/>
          </p:nvCxnSpPr>
          <p:spPr bwMode="auto">
            <a:xfrm>
              <a:off x="7035876" y="3098177"/>
              <a:ext cx="840895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9900"/>
              </a:solidFill>
              <a:prstDash val="dash"/>
              <a:round/>
              <a:headEnd type="arrow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𝑇𝑋</m:t>
                        </m:r>
                      </m:oMath>
                    </m:oMathPara>
                  </a14:m>
                  <a:endParaRPr lang="en-US" sz="1200" dirty="0">
                    <a:solidFill>
                      <a:srgbClr val="0099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文本框 18"/>
          <p:cNvSpPr txBox="1"/>
          <p:nvPr/>
        </p:nvSpPr>
        <p:spPr>
          <a:xfrm>
            <a:off x="-1101123" y="4309978"/>
            <a:ext cx="10272371" cy="190205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Total </a:t>
            </a:r>
            <a:r>
              <a:rPr lang="en-US" sz="1400" i="1" dirty="0"/>
              <a:t>= latency A + data transfer time B</a:t>
            </a:r>
          </a:p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Data transfer time B</a:t>
            </a:r>
            <a:r>
              <a:rPr lang="en-US" sz="1400" i="1" dirty="0"/>
              <a:t>: time for host access to view buffer to get result data</a:t>
            </a:r>
            <a:endParaRPr lang="en-US" sz="1400" i="1" dirty="0">
              <a:solidFill>
                <a:srgbClr val="0021A5"/>
              </a:solidFill>
            </a:endParaRPr>
          </a:p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A</a:t>
            </a:r>
            <a:r>
              <a:rPr lang="en-US" sz="1400" i="1" dirty="0"/>
              <a:t> = latency C +ctrl signal transfer time B</a:t>
            </a:r>
          </a:p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Ctrl signal transfer time B</a:t>
            </a:r>
            <a:r>
              <a:rPr lang="en-US" sz="1400" i="1" dirty="0"/>
              <a:t> : time to transfer control signal between host and CMC</a:t>
            </a:r>
          </a:p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C</a:t>
            </a:r>
            <a:r>
              <a:rPr lang="en-US" sz="1400" i="1" dirty="0"/>
              <a:t> = latency C’ – delay </a:t>
            </a:r>
            <a:r>
              <a:rPr lang="en-US" sz="1400" i="1" dirty="0" err="1"/>
              <a:t>D’minusE</a:t>
            </a:r>
            <a:r>
              <a:rPr lang="en-US" sz="1400" i="1" dirty="0"/>
              <a:t>’ + delay TSV*</a:t>
            </a:r>
          </a:p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Delay </a:t>
            </a:r>
            <a:r>
              <a:rPr lang="en-US" sz="1400" i="1" dirty="0" err="1">
                <a:solidFill>
                  <a:srgbClr val="0021A5"/>
                </a:solidFill>
              </a:rPr>
              <a:t>D’minusE</a:t>
            </a:r>
            <a:r>
              <a:rPr lang="en-US" sz="1400" i="1" dirty="0">
                <a:solidFill>
                  <a:srgbClr val="0021A5"/>
                </a:solidFill>
              </a:rPr>
              <a:t>’ </a:t>
            </a:r>
            <a:r>
              <a:rPr lang="en-US" sz="1400" i="1" dirty="0"/>
              <a:t>= latency D’ – latency E’</a:t>
            </a:r>
          </a:p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E’ </a:t>
            </a:r>
            <a:r>
              <a:rPr lang="en-US" sz="1400" i="1" dirty="0"/>
              <a:t>= latency M5 – delay TX** (currently we cannot determine E’)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303748" y="5517232"/>
            <a:ext cx="1353852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  <p:cxnSp>
        <p:nvCxnSpPr>
          <p:cNvPr id="48" name="Straight Connector 47"/>
          <p:cNvCxnSpPr/>
          <p:nvPr/>
        </p:nvCxnSpPr>
        <p:spPr>
          <a:xfrm>
            <a:off x="288032" y="5805264"/>
            <a:ext cx="1353852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  <p:cxnSp>
        <p:nvCxnSpPr>
          <p:cNvPr id="49" name="Straight Connector 48"/>
          <p:cNvCxnSpPr/>
          <p:nvPr/>
        </p:nvCxnSpPr>
        <p:spPr>
          <a:xfrm>
            <a:off x="2447764" y="6021288"/>
            <a:ext cx="3626187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118921" y="1447419"/>
            <a:ext cx="1368152" cy="10156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 thought we decided to delete the Delay boxes on the link? If so, do so all slides.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65154" y="4560143"/>
            <a:ext cx="1368152" cy="138499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If you agree with the new Slide 9 </a:t>
            </a:r>
            <a:r>
              <a:rPr lang="en-US" sz="1200" dirty="0"/>
              <a:t>(</a:t>
            </a:r>
            <a:r>
              <a:rPr lang="en-US" sz="1200" dirty="0"/>
              <a:t>Model of CMC-to-Merlin Mapping), </a:t>
            </a:r>
            <a:r>
              <a:rPr lang="en-US" sz="1200" dirty="0">
                <a:solidFill>
                  <a:srgbClr val="FF4A00"/>
                </a:solidFill>
              </a:rPr>
              <a:t>these equations needs to be changed.</a:t>
            </a:r>
            <a:endParaRPr lang="en-US" sz="1200" dirty="0">
              <a:solidFill>
                <a:srgbClr val="FF4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55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8081" y="807690"/>
            <a:ext cx="8496436" cy="4911725"/>
          </a:xfrm>
        </p:spPr>
        <p:txBody>
          <a:bodyPr/>
          <a:lstStyle/>
          <a:p>
            <a:r>
              <a:rPr lang="en-US" sz="2400" dirty="0"/>
              <a:t>For pipelined overlapping memory operations, estimate:</a:t>
            </a:r>
          </a:p>
          <a:p>
            <a:pPr lvl="1"/>
            <a:r>
              <a:rPr lang="en-US" sz="2000" dirty="0"/>
              <a:t>M1 = M2 = M3 = M4 = M5 = E’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Simplified Notional CMC Modeling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18921" y="1573466"/>
            <a:ext cx="3823141" cy="2366247"/>
            <a:chOff x="118921" y="977879"/>
            <a:chExt cx="3823141" cy="236624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921" y="1270195"/>
              <a:ext cx="3823141" cy="2073931"/>
            </a:xfrm>
            <a:prstGeom prst="rect">
              <a:avLst/>
            </a:prstGeom>
          </p:spPr>
        </p:pic>
        <p:sp>
          <p:nvSpPr>
            <p:cNvPr id="21" name="Content Placeholder 2"/>
            <p:cNvSpPr txBox="1">
              <a:spLocks/>
            </p:cNvSpPr>
            <p:nvPr/>
          </p:nvSpPr>
          <p:spPr bwMode="auto">
            <a:xfrm>
              <a:off x="1130917" y="977879"/>
              <a:ext cx="277122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Model of notional CMC</a:t>
              </a:r>
            </a:p>
          </p:txBody>
        </p:sp>
      </p:grp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983541" y="1507586"/>
            <a:ext cx="5051209" cy="2790321"/>
            <a:chOff x="3983541" y="966611"/>
            <a:chExt cx="5051209" cy="2790321"/>
          </a:xfrm>
        </p:grpSpPr>
        <p:grpSp>
          <p:nvGrpSpPr>
            <p:cNvPr id="43" name="Group 42"/>
            <p:cNvGrpSpPr/>
            <p:nvPr/>
          </p:nvGrpSpPr>
          <p:grpSpPr>
            <a:xfrm>
              <a:off x="3983541" y="966611"/>
              <a:ext cx="5051209" cy="2790321"/>
              <a:chOff x="3983541" y="966611"/>
              <a:chExt cx="5051209" cy="279032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983541" y="966611"/>
                <a:ext cx="5051209" cy="2551082"/>
                <a:chOff x="3983541" y="966611"/>
                <a:chExt cx="5051209" cy="2551082"/>
              </a:xfrm>
            </p:grpSpPr>
            <p:sp>
              <p:nvSpPr>
                <p:cNvPr id="28" name="Content Placeholder 2"/>
                <p:cNvSpPr txBox="1">
                  <a:spLocks/>
                </p:cNvSpPr>
                <p:nvPr/>
              </p:nvSpPr>
              <p:spPr bwMode="auto">
                <a:xfrm>
                  <a:off x="5104274" y="966611"/>
                  <a:ext cx="3094465" cy="404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4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q"/>
                    <a:defRPr sz="2400">
                      <a:solidFill>
                        <a:srgbClr val="FF4A00"/>
                      </a:solidFill>
                      <a:latin typeface="+mn-lt"/>
                      <a:cs typeface="+mn-cs"/>
                    </a:defRPr>
                  </a:lvl2pPr>
                  <a:lvl3pPr marL="1022350" indent="-3508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rgbClr val="0021A5"/>
                      </a:solidFill>
                      <a:latin typeface="+mn-lt"/>
                      <a:cs typeface="+mn-cs"/>
                    </a:defRPr>
                  </a:lvl3pPr>
                  <a:lvl4pPr marL="1339850" indent="-315913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itchFamily="2" charset="2"/>
                    <a:buChar char="q"/>
                    <a:defRPr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4pPr>
                  <a:lvl5pPr marL="1681163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5pPr>
                  <a:lvl6pPr marL="21383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6pPr>
                  <a:lvl7pPr marL="25955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7pPr>
                  <a:lvl8pPr marL="30527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8pPr>
                  <a:lvl9pPr marL="35099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600"/>
                    </a:spcBef>
                    <a:spcAft>
                      <a:spcPts val="0"/>
                    </a:spcAft>
                    <a:buNone/>
                  </a:pPr>
                  <a:r>
                    <a:rPr lang="en-US" sz="1600" dirty="0">
                      <a:solidFill>
                        <a:srgbClr val="003399"/>
                      </a:solidFill>
                    </a:rPr>
                    <a:t>CMC platform on Merlin board</a:t>
                  </a:r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3983541" y="1271227"/>
                  <a:ext cx="5051209" cy="2246466"/>
                  <a:chOff x="1353155" y="1252805"/>
                  <a:chExt cx="5743932" cy="2415437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1353155" y="1252805"/>
                    <a:ext cx="5743932" cy="2415437"/>
                    <a:chOff x="1353155" y="1093414"/>
                    <a:chExt cx="5743932" cy="2415437"/>
                  </a:xfrm>
                </p:grpSpPr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1353155" y="1093414"/>
                      <a:ext cx="5743932" cy="2415437"/>
                      <a:chOff x="4074043" y="876773"/>
                      <a:chExt cx="5035704" cy="2073931"/>
                    </a:xfrm>
                  </p:grpSpPr>
                  <p:pic>
                    <p:nvPicPr>
                      <p:cNvPr id="40" name="Picture 3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74043" y="876773"/>
                        <a:ext cx="4993758" cy="2073931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1" name="Rectangle 40"/>
                      <p:cNvSpPr/>
                      <p:nvPr/>
                    </p:nvSpPr>
                    <p:spPr bwMode="auto">
                      <a:xfrm>
                        <a:off x="4437776" y="876773"/>
                        <a:ext cx="4671971" cy="1597979"/>
                      </a:xfrm>
                      <a:prstGeom prst="rect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</p:grpSp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4097404" y="3145871"/>
                      <a:ext cx="1134171" cy="297833"/>
                      <a:chOff x="4097404" y="3145871"/>
                      <a:chExt cx="1134171" cy="297833"/>
                    </a:xfrm>
                  </p:grpSpPr>
                  <p:sp>
                    <p:nvSpPr>
                      <p:cNvPr id="38" name="Rectangle 37"/>
                      <p:cNvSpPr/>
                      <p:nvPr/>
                    </p:nvSpPr>
                    <p:spPr bwMode="auto">
                      <a:xfrm>
                        <a:off x="4201198" y="3187816"/>
                        <a:ext cx="756696" cy="15939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9" name="TextBox 38"/>
                      <p:cNvSpPr txBox="1"/>
                      <p:nvPr/>
                    </p:nvSpPr>
                    <p:spPr>
                      <a:xfrm>
                        <a:off x="4097404" y="3145871"/>
                        <a:ext cx="1134171" cy="2978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dirty="0"/>
                          <a:t>M3</a:t>
                        </a:r>
                        <a:r>
                          <a:rPr lang="en-US" sz="1200" dirty="0">
                            <a:solidFill>
                              <a:srgbClr val="0000FF"/>
                            </a:solidFill>
                          </a:rPr>
                          <a:t>   M4 M5</a:t>
                        </a:r>
                      </a:p>
                    </p:txBody>
                  </p:sp>
                </p:grpSp>
                <p:grpSp>
                  <p:nvGrpSpPr>
                    <p:cNvPr id="35" name="Group 34"/>
                    <p:cNvGrpSpPr/>
                    <p:nvPr/>
                  </p:nvGrpSpPr>
                  <p:grpSpPr>
                    <a:xfrm>
                      <a:off x="5619842" y="3156675"/>
                      <a:ext cx="320922" cy="276999"/>
                      <a:chOff x="5399095" y="3422870"/>
                      <a:chExt cx="320922" cy="276999"/>
                    </a:xfrm>
                  </p:grpSpPr>
                  <p:sp>
                    <p:nvSpPr>
                      <p:cNvPr id="36" name="Rectangle 35"/>
                      <p:cNvSpPr/>
                      <p:nvPr/>
                    </p:nvSpPr>
                    <p:spPr bwMode="auto">
                      <a:xfrm>
                        <a:off x="5502889" y="3464815"/>
                        <a:ext cx="217128" cy="2350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7" name="TextBox 36"/>
                      <p:cNvSpPr txBox="1"/>
                      <p:nvPr/>
                    </p:nvSpPr>
                    <p:spPr>
                      <a:xfrm>
                        <a:off x="5399095" y="3422870"/>
                        <a:ext cx="32092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solidFill>
                              <a:srgbClr val="FF0000"/>
                            </a:solidFill>
                          </a:rPr>
                          <a:t>E’</a:t>
                        </a:r>
                      </a:p>
                    </p:txBody>
                  </p:sp>
                </p:grpSp>
              </p:grp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624084" y="2152746"/>
                    <a:ext cx="32573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**</a:t>
                    </a:r>
                  </a:p>
                </p:txBody>
              </p:sp>
            </p:grpSp>
          </p:grpSp>
          <p:cxnSp>
            <p:nvCxnSpPr>
              <p:cNvPr id="25" name="Straight Arrow Connector 24"/>
              <p:cNvCxnSpPr/>
              <p:nvPr/>
            </p:nvCxnSpPr>
            <p:spPr bwMode="auto">
              <a:xfrm>
                <a:off x="5649620" y="3507092"/>
                <a:ext cx="2199992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9900"/>
                </a:solidFill>
                <a:prstDash val="dash"/>
                <a:round/>
                <a:headEnd type="arrow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𝑑𝑒𝑙𝑎𝑦</m:t>
                          </m:r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200" i="1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𝑚𝑖𝑛𝑢𝑠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>
                      <a:solidFill>
                        <a:srgbClr val="0099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Straight Arrow Connector 44"/>
            <p:cNvCxnSpPr/>
            <p:nvPr/>
          </p:nvCxnSpPr>
          <p:spPr bwMode="auto">
            <a:xfrm>
              <a:off x="7035876" y="3098177"/>
              <a:ext cx="840895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9900"/>
              </a:solidFill>
              <a:prstDash val="dash"/>
              <a:round/>
              <a:headEnd type="arrow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𝑇𝑋</m:t>
                        </m:r>
                      </m:oMath>
                    </m:oMathPara>
                  </a14:m>
                  <a:endParaRPr lang="en-US" sz="1200" dirty="0">
                    <a:solidFill>
                      <a:srgbClr val="0099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文本框 18"/>
          <p:cNvSpPr txBox="1"/>
          <p:nvPr/>
        </p:nvSpPr>
        <p:spPr>
          <a:xfrm>
            <a:off x="-1101123" y="4309978"/>
            <a:ext cx="10272371" cy="190205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Total </a:t>
            </a:r>
            <a:r>
              <a:rPr lang="en-US" sz="1400" i="1" dirty="0"/>
              <a:t>= latency A + data transfer time B</a:t>
            </a:r>
          </a:p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Data transfer time B</a:t>
            </a:r>
            <a:r>
              <a:rPr lang="en-US" sz="1400" i="1" dirty="0"/>
              <a:t>: time for host access to view buffer to get result data</a:t>
            </a:r>
            <a:endParaRPr lang="en-US" sz="1400" i="1" dirty="0">
              <a:solidFill>
                <a:srgbClr val="0021A5"/>
              </a:solidFill>
            </a:endParaRPr>
          </a:p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A</a:t>
            </a:r>
            <a:r>
              <a:rPr lang="en-US" sz="1400" i="1" dirty="0"/>
              <a:t> = latency C +ctrl signal transfer time B</a:t>
            </a:r>
          </a:p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Ctrl signal transfer time B</a:t>
            </a:r>
            <a:r>
              <a:rPr lang="en-US" sz="1400" i="1" dirty="0"/>
              <a:t> : time to transfer control signal between host and CMC</a:t>
            </a:r>
          </a:p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C</a:t>
            </a:r>
            <a:r>
              <a:rPr lang="en-US" sz="1400" i="1" dirty="0"/>
              <a:t> = latency C’ + delay TSV*</a:t>
            </a:r>
          </a:p>
          <a:p>
            <a:pPr lvl="3">
              <a:lnSpc>
                <a:spcPct val="120000"/>
              </a:lnSpc>
            </a:pPr>
            <a:endParaRPr lang="en-US" sz="1400" i="1" dirty="0"/>
          </a:p>
          <a:p>
            <a:pPr lvl="3">
              <a:lnSpc>
                <a:spcPct val="120000"/>
              </a:lnSpc>
            </a:pPr>
            <a:r>
              <a:rPr lang="en-US" sz="1400" i="1" dirty="0"/>
              <a:t>* delay TSV = time to transfer request + time to transfer response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0763" y="1507586"/>
            <a:ext cx="1368152" cy="10156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 thought we decided to delete the Delay boxes on the link? If so, do so all slides.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911368" y="4460075"/>
            <a:ext cx="1368152" cy="138499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If you agree with the new Slide 9 </a:t>
            </a:r>
            <a:r>
              <a:rPr lang="en-US" sz="1200" dirty="0"/>
              <a:t>(</a:t>
            </a:r>
            <a:r>
              <a:rPr lang="en-US" sz="1200" dirty="0"/>
              <a:t>Model of CMC-to-Merlin Mapping), </a:t>
            </a:r>
            <a:r>
              <a:rPr lang="en-US" sz="1200" dirty="0">
                <a:solidFill>
                  <a:srgbClr val="FF4A00"/>
                </a:solidFill>
              </a:rPr>
              <a:t>these equations needs to be changed.</a:t>
            </a:r>
            <a:endParaRPr lang="en-US" sz="1200" dirty="0">
              <a:solidFill>
                <a:srgbClr val="FF4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445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Simplified 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ea typeface="+mn-ea"/>
              </a:rPr>
              <a:t>Application of simplified mapping to DRE option 2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284306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400" dirty="0">
                <a:solidFill>
                  <a:srgbClr val="FF4A00"/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rgbClr val="FF4A00"/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Simple read &amp; write ops, DRE ops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Simple read &amp; write ops, DRE ops</a:t>
            </a:r>
          </a:p>
          <a:p>
            <a:r>
              <a:rPr lang="en-US" sz="2400" dirty="0">
                <a:solidFill>
                  <a:srgbClr val="FF4A00"/>
                </a:solidFill>
              </a:rPr>
              <a:t>Simplified 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ea typeface="+mn-ea"/>
              </a:rPr>
              <a:t>Application of simplified mapping to DRE option 2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3604253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04056" y="260648"/>
            <a:ext cx="835242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Scope and Parameter Definition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209352" y="802498"/>
            <a:ext cx="6508184" cy="785106"/>
          </a:xfrm>
        </p:spPr>
        <p:txBody>
          <a:bodyPr/>
          <a:lstStyle/>
          <a:p>
            <a:r>
              <a:rPr lang="en-US" sz="2200" dirty="0"/>
              <a:t>Current scope: 1 link, 1 CMC core architecture 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Scale and parameterized in future (n links, m core)</a:t>
            </a:r>
          </a:p>
          <a:p>
            <a:pPr marL="0" indent="0">
              <a:buNone/>
            </a:pPr>
            <a:endParaRPr lang="en-US" sz="1800" dirty="0"/>
          </a:p>
        </p:txBody>
      </p:sp>
      <p:grpSp>
        <p:nvGrpSpPr>
          <p:cNvPr id="3" name="Group 2"/>
          <p:cNvGrpSpPr/>
          <p:nvPr/>
        </p:nvGrpSpPr>
        <p:grpSpPr>
          <a:xfrm>
            <a:off x="1943707" y="1498282"/>
            <a:ext cx="5208117" cy="2673678"/>
            <a:chOff x="1283173" y="2190449"/>
            <a:chExt cx="5868652" cy="301277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3173" y="2190449"/>
              <a:ext cx="5868652" cy="301277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104964" y="3317476"/>
              <a:ext cx="792596" cy="38149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4A00"/>
                  </a:solidFill>
                </a:rPr>
                <a:t>1 link</a:t>
              </a:r>
              <a:endParaRPr lang="en-US" sz="1600" i="1" baseline="-25000" dirty="0">
                <a:solidFill>
                  <a:srgbClr val="FF4A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69244" y="2384631"/>
              <a:ext cx="1550628" cy="38149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rgbClr val="FF4A00"/>
                  </a:solidFill>
                </a:rPr>
                <a:t>1 CMC Core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501262" y="2708920"/>
              <a:ext cx="918610" cy="977888"/>
            </a:xfrm>
            <a:prstGeom prst="straightConnector1">
              <a:avLst/>
            </a:prstGeom>
            <a:noFill/>
            <a:ln w="9525" cap="flat" cmpd="sng" algn="ctr">
              <a:solidFill>
                <a:srgbClr val="FF4A00"/>
              </a:solidFill>
              <a:prstDash val="solid"/>
              <a:round/>
              <a:tailEnd type="arrow"/>
            </a:ln>
            <a:effectLst/>
          </p:spPr>
        </p:cxn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913569" y="3994777"/>
            <a:ext cx="6895407" cy="2171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1800" i="1" kern="0" dirty="0"/>
              <a:t>Link parameters:</a:t>
            </a:r>
          </a:p>
          <a:p>
            <a:pPr lvl="2"/>
            <a:r>
              <a:rPr lang="en-US" sz="1400" i="1" kern="0" dirty="0" err="1"/>
              <a:t>BW</a:t>
            </a:r>
            <a:r>
              <a:rPr lang="en-US" sz="1400" i="1" kern="0" baseline="-25000" dirty="0" err="1"/>
              <a:t>link</a:t>
            </a:r>
            <a:r>
              <a:rPr lang="en-US" sz="1400" kern="0" dirty="0">
                <a:solidFill>
                  <a:schemeClr val="tx1"/>
                </a:solidFill>
              </a:rPr>
              <a:t>: Bandwidth of host-CMC interface (</a:t>
            </a:r>
            <a:r>
              <a:rPr lang="en-US" sz="1400" i="1" kern="0" dirty="0">
                <a:solidFill>
                  <a:schemeClr val="tx1"/>
                </a:solidFill>
              </a:rPr>
              <a:t>bit/s</a:t>
            </a:r>
            <a:r>
              <a:rPr lang="en-US" sz="1400" kern="0" dirty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en-US" sz="1400" i="1" kern="0" dirty="0" err="1"/>
              <a:t>W</a:t>
            </a:r>
            <a:r>
              <a:rPr lang="en-US" sz="1400" i="1" kern="0" baseline="-25000" dirty="0" err="1"/>
              <a:t>host-cmc</a:t>
            </a:r>
            <a:r>
              <a:rPr lang="en-US" sz="1400" kern="0" dirty="0">
                <a:solidFill>
                  <a:schemeClr val="tx1"/>
                </a:solidFill>
              </a:rPr>
              <a:t>: Bit width of host-CMC message (request + response) (</a:t>
            </a:r>
            <a:r>
              <a:rPr lang="en-US" sz="1400" i="1" kern="0" dirty="0">
                <a:solidFill>
                  <a:schemeClr val="tx1"/>
                </a:solidFill>
              </a:rPr>
              <a:t>bit</a:t>
            </a:r>
            <a:r>
              <a:rPr lang="en-US" sz="1400" kern="0" dirty="0">
                <a:solidFill>
                  <a:schemeClr val="tx1"/>
                </a:solidFill>
              </a:rPr>
              <a:t>)</a:t>
            </a:r>
          </a:p>
          <a:p>
            <a:pPr lvl="3">
              <a:spcBef>
                <a:spcPts val="0"/>
              </a:spcBef>
            </a:pPr>
            <a:r>
              <a:rPr lang="en-US" sz="1200" kern="0" dirty="0"/>
              <a:t>Data: </a:t>
            </a:r>
            <a:r>
              <a:rPr lang="en-US" sz="1200" i="1" kern="0" dirty="0" err="1">
                <a:solidFill>
                  <a:srgbClr val="0021A5"/>
                </a:solidFill>
              </a:rPr>
              <a:t>W</a:t>
            </a:r>
            <a:r>
              <a:rPr lang="en-US" sz="1200" i="1" kern="0" baseline="-25000" dirty="0" err="1">
                <a:solidFill>
                  <a:srgbClr val="0021A5"/>
                </a:solidFill>
              </a:rPr>
              <a:t>host-cmc</a:t>
            </a:r>
            <a:r>
              <a:rPr lang="en-US" sz="1200" i="1" kern="0" dirty="0">
                <a:solidFill>
                  <a:srgbClr val="0021A5"/>
                </a:solidFill>
              </a:rPr>
              <a:t>(data)</a:t>
            </a:r>
            <a:r>
              <a:rPr lang="en-US" sz="1200" kern="0" dirty="0"/>
              <a:t>	</a:t>
            </a:r>
          </a:p>
          <a:p>
            <a:pPr lvl="3">
              <a:spcBef>
                <a:spcPts val="0"/>
              </a:spcBef>
            </a:pPr>
            <a:r>
              <a:rPr lang="en-US" sz="1200" kern="0" dirty="0"/>
              <a:t>Ctrl: </a:t>
            </a:r>
            <a:r>
              <a:rPr lang="en-US" sz="1200" i="1" kern="0" dirty="0" err="1">
                <a:solidFill>
                  <a:srgbClr val="0021A5"/>
                </a:solidFill>
              </a:rPr>
              <a:t>W</a:t>
            </a:r>
            <a:r>
              <a:rPr lang="en-US" sz="1200" i="1" kern="0" baseline="-25000" dirty="0" err="1">
                <a:solidFill>
                  <a:srgbClr val="0021A5"/>
                </a:solidFill>
              </a:rPr>
              <a:t>host-cmc</a:t>
            </a:r>
            <a:r>
              <a:rPr lang="en-US" sz="1200" i="1" kern="0" dirty="0">
                <a:solidFill>
                  <a:srgbClr val="0021A5"/>
                </a:solidFill>
              </a:rPr>
              <a:t>(ctrl)</a:t>
            </a:r>
          </a:p>
          <a:p>
            <a:pPr lvl="1"/>
            <a:r>
              <a:rPr lang="en-US" sz="1800" i="1" kern="0" dirty="0"/>
              <a:t>TSV parameters</a:t>
            </a:r>
          </a:p>
          <a:p>
            <a:pPr lvl="2"/>
            <a:r>
              <a:rPr lang="en-US" sz="1400" i="1" kern="0" dirty="0"/>
              <a:t>BW</a:t>
            </a:r>
            <a:r>
              <a:rPr lang="en-US" sz="1400" i="1" kern="0" baseline="-25000" dirty="0"/>
              <a:t>TSV</a:t>
            </a:r>
            <a:r>
              <a:rPr lang="en-US" sz="1400" kern="0" dirty="0">
                <a:solidFill>
                  <a:schemeClr val="tx1"/>
                </a:solidFill>
              </a:rPr>
              <a:t>: Bandwidth of TSV connection (</a:t>
            </a:r>
            <a:r>
              <a:rPr lang="en-US" sz="1400" i="1" kern="0" dirty="0">
                <a:solidFill>
                  <a:schemeClr val="tx1"/>
                </a:solidFill>
              </a:rPr>
              <a:t>bit/s</a:t>
            </a:r>
            <a:r>
              <a:rPr lang="en-US" sz="1400" kern="0" dirty="0">
                <a:solidFill>
                  <a:schemeClr val="tx1"/>
                </a:solidFill>
              </a:rPr>
              <a:t>)</a:t>
            </a:r>
            <a:endParaRPr lang="en-US" sz="1400" i="1" kern="0" baseline="-25000" dirty="0">
              <a:solidFill>
                <a:schemeClr val="tx1"/>
              </a:solidFill>
            </a:endParaRPr>
          </a:p>
          <a:p>
            <a:pPr lvl="2"/>
            <a:r>
              <a:rPr lang="en-US" sz="1400" i="1" kern="0" dirty="0" err="1"/>
              <a:t>W</a:t>
            </a:r>
            <a:r>
              <a:rPr lang="en-US" sz="1400" i="1" kern="0" baseline="-25000" dirty="0" err="1"/>
              <a:t>core-vc</a:t>
            </a:r>
            <a:r>
              <a:rPr lang="en-US" sz="1400" kern="0" dirty="0">
                <a:solidFill>
                  <a:schemeClr val="tx1"/>
                </a:solidFill>
              </a:rPr>
              <a:t>: Bit width of core-vault message (request + response) (</a:t>
            </a:r>
            <a:r>
              <a:rPr lang="en-US" sz="1400" i="1" kern="0" dirty="0">
                <a:solidFill>
                  <a:schemeClr val="tx1"/>
                </a:solidFill>
              </a:rPr>
              <a:t>bit</a:t>
            </a:r>
            <a:r>
              <a:rPr lang="en-US" sz="1400" kern="0" dirty="0">
                <a:solidFill>
                  <a:schemeClr val="tx1"/>
                </a:solidFill>
              </a:rPr>
              <a:t>)</a:t>
            </a:r>
            <a:endParaRPr lang="en-US" sz="1400" i="1" kern="0" baseline="-250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4056" y="2318390"/>
            <a:ext cx="1368152" cy="10156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 thought we decided to delete the Delay boxes on the link? If so, do so all slides.</a:t>
            </a:r>
          </a:p>
        </p:txBody>
      </p:sp>
    </p:spTree>
    <p:extLst>
      <p:ext uri="{BB962C8B-B14F-4D97-AF65-F5344CB8AC3E}">
        <p14:creationId xmlns:p14="http://schemas.microsoft.com/office/powerpoint/2010/main" val="338901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86888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2800" dirty="0"/>
              <a:t>Best-case Performance (Design Op3, 1 link, 1 CMC core)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274829" y="868720"/>
            <a:ext cx="10272371" cy="5572250"/>
            <a:chOff x="-1274829" y="961387"/>
            <a:chExt cx="10272371" cy="5572250"/>
          </a:xfrm>
        </p:grpSpPr>
        <p:grpSp>
          <p:nvGrpSpPr>
            <p:cNvPr id="3" name="Group 2"/>
            <p:cNvGrpSpPr/>
            <p:nvPr/>
          </p:nvGrpSpPr>
          <p:grpSpPr>
            <a:xfrm>
              <a:off x="288032" y="961387"/>
              <a:ext cx="6390553" cy="2077108"/>
              <a:chOff x="118921" y="1400014"/>
              <a:chExt cx="8915829" cy="2897893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18921" y="1426790"/>
                <a:ext cx="3823141" cy="2512923"/>
                <a:chOff x="118921" y="831203"/>
                <a:chExt cx="3823141" cy="2512923"/>
              </a:xfrm>
            </p:grpSpPr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8921" y="1270195"/>
                  <a:ext cx="3823141" cy="2073931"/>
                </a:xfrm>
                <a:prstGeom prst="rect">
                  <a:avLst/>
                </a:prstGeom>
              </p:spPr>
            </p:pic>
            <p:sp>
              <p:nvSpPr>
                <p:cNvPr id="21" name="Content Placeholder 2"/>
                <p:cNvSpPr txBox="1">
                  <a:spLocks/>
                </p:cNvSpPr>
                <p:nvPr/>
              </p:nvSpPr>
              <p:spPr bwMode="auto">
                <a:xfrm>
                  <a:off x="1130917" y="831203"/>
                  <a:ext cx="2771226" cy="404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4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q"/>
                    <a:defRPr sz="2400">
                      <a:solidFill>
                        <a:srgbClr val="FF4A00"/>
                      </a:solidFill>
                      <a:latin typeface="+mn-lt"/>
                      <a:cs typeface="+mn-cs"/>
                    </a:defRPr>
                  </a:lvl2pPr>
                  <a:lvl3pPr marL="1022350" indent="-3508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rgbClr val="0021A5"/>
                      </a:solidFill>
                      <a:latin typeface="+mn-lt"/>
                      <a:cs typeface="+mn-cs"/>
                    </a:defRPr>
                  </a:lvl3pPr>
                  <a:lvl4pPr marL="1339850" indent="-315913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itchFamily="2" charset="2"/>
                    <a:buChar char="q"/>
                    <a:defRPr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4pPr>
                  <a:lvl5pPr marL="1681163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5pPr>
                  <a:lvl6pPr marL="21383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6pPr>
                  <a:lvl7pPr marL="25955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7pPr>
                  <a:lvl8pPr marL="30527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8pPr>
                  <a:lvl9pPr marL="35099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60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solidFill>
                        <a:srgbClr val="003399"/>
                      </a:solidFill>
                    </a:rPr>
                    <a:t>Model of notional CMC</a:t>
                  </a: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3983541" y="1400014"/>
                <a:ext cx="5051209" cy="2897893"/>
                <a:chOff x="3983541" y="859039"/>
                <a:chExt cx="5051209" cy="2897893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3983541" y="859039"/>
                  <a:ext cx="5051209" cy="2897893"/>
                  <a:chOff x="3983541" y="859039"/>
                  <a:chExt cx="5051209" cy="2897893"/>
                </a:xfrm>
              </p:grpSpPr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3983541" y="859039"/>
                    <a:ext cx="5051209" cy="2658654"/>
                    <a:chOff x="3983541" y="859039"/>
                    <a:chExt cx="5051209" cy="2658654"/>
                  </a:xfrm>
                </p:grpSpPr>
                <p:sp>
                  <p:nvSpPr>
                    <p:cNvPr id="28" name="Content Placeholder 2"/>
                    <p:cNvSpPr txBox="1">
                      <a:spLocks/>
                    </p:cNvSpPr>
                    <p:nvPr/>
                  </p:nvSpPr>
                  <p:spPr bwMode="auto">
                    <a:xfrm>
                      <a:off x="5104273" y="859039"/>
                      <a:ext cx="3514518" cy="45906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69925" indent="-325438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400">
                          <a:solidFill>
                            <a:srgbClr val="FF4A00"/>
                          </a:solidFill>
                          <a:latin typeface="+mn-lt"/>
                          <a:cs typeface="+mn-cs"/>
                        </a:defRPr>
                      </a:lvl2pPr>
                      <a:lvl3pPr marL="1022350" indent="-350838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rgbClr val="0021A5"/>
                          </a:solidFill>
                          <a:latin typeface="+mn-lt"/>
                          <a:cs typeface="+mn-cs"/>
                        </a:defRPr>
                      </a:lvl3pPr>
                      <a:lvl4pPr marL="1339850" indent="-315913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4pPr>
                      <a:lvl5pPr marL="1681163" indent="-33972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5pPr>
                      <a:lvl6pPr marL="21383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6pPr>
                      <a:lvl7pPr marL="25955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7pPr>
                      <a:lvl8pPr marL="30527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8pPr>
                      <a:lvl9pPr marL="35099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9pPr>
                    </a:lstStyle>
                    <a:p>
                      <a:pPr marL="0" indent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3399"/>
                          </a:solidFill>
                        </a:rPr>
                        <a:t>CMC platform on Merlin board</a:t>
                      </a:r>
                    </a:p>
                  </p:txBody>
                </p:sp>
                <p:grpSp>
                  <p:nvGrpSpPr>
                    <p:cNvPr id="29" name="Group 28"/>
                    <p:cNvGrpSpPr/>
                    <p:nvPr/>
                  </p:nvGrpSpPr>
                  <p:grpSpPr>
                    <a:xfrm>
                      <a:off x="3983541" y="1271227"/>
                      <a:ext cx="5051209" cy="2246466"/>
                      <a:chOff x="1353155" y="1252805"/>
                      <a:chExt cx="5743932" cy="2415437"/>
                    </a:xfrm>
                  </p:grpSpPr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1353155" y="1252805"/>
                        <a:ext cx="5743932" cy="2415437"/>
                        <a:chOff x="1353155" y="1093414"/>
                        <a:chExt cx="5743932" cy="2415437"/>
                      </a:xfrm>
                    </p:grpSpPr>
                    <p:grpSp>
                      <p:nvGrpSpPr>
                        <p:cNvPr id="33" name="Group 32"/>
                        <p:cNvGrpSpPr/>
                        <p:nvPr/>
                      </p:nvGrpSpPr>
                      <p:grpSpPr>
                        <a:xfrm>
                          <a:off x="1353155" y="1093414"/>
                          <a:ext cx="5743932" cy="2415437"/>
                          <a:chOff x="4074043" y="876773"/>
                          <a:chExt cx="5035704" cy="2073931"/>
                        </a:xfrm>
                      </p:grpSpPr>
                      <p:pic>
                        <p:nvPicPr>
                          <p:cNvPr id="40" name="Picture 39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074043" y="876773"/>
                            <a:ext cx="4993758" cy="2073931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41" name="Rectangle 40"/>
                          <p:cNvSpPr/>
                          <p:nvPr/>
                        </p:nvSpPr>
                        <p:spPr bwMode="auto">
                          <a:xfrm>
                            <a:off x="4437776" y="876773"/>
                            <a:ext cx="4671971" cy="1597979"/>
                          </a:xfrm>
                          <a:prstGeom prst="rect">
                            <a:avLst/>
                          </a:prstGeom>
                          <a:noFill/>
                          <a:ln w="9525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4" name="Group 33"/>
                        <p:cNvGrpSpPr/>
                        <p:nvPr/>
                      </p:nvGrpSpPr>
                      <p:grpSpPr>
                        <a:xfrm>
                          <a:off x="4045956" y="3128476"/>
                          <a:ext cx="1155097" cy="323186"/>
                          <a:chOff x="4045956" y="3128476"/>
                          <a:chExt cx="1155097" cy="323186"/>
                        </a:xfrm>
                      </p:grpSpPr>
                      <p:sp>
                        <p:nvSpPr>
                          <p:cNvPr id="38" name="Rectangle 37"/>
                          <p:cNvSpPr/>
                          <p:nvPr/>
                        </p:nvSpPr>
                        <p:spPr bwMode="auto">
                          <a:xfrm>
                            <a:off x="4201198" y="3187816"/>
                            <a:ext cx="756696" cy="15939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9525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endParaRPr>
                          </a:p>
                        </p:txBody>
                      </p:sp>
                      <p:sp>
                        <p:nvSpPr>
                          <p:cNvPr id="39" name="TextBox 38"/>
                          <p:cNvSpPr txBox="1"/>
                          <p:nvPr/>
                        </p:nvSpPr>
                        <p:spPr>
                          <a:xfrm>
                            <a:off x="4045956" y="3128476"/>
                            <a:ext cx="1155097" cy="32318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800" dirty="0"/>
                              <a:t>M3</a:t>
                            </a:r>
                            <a:r>
                              <a:rPr lang="en-US" sz="800" dirty="0">
                                <a:solidFill>
                                  <a:srgbClr val="0000FF"/>
                                </a:solidFill>
                              </a:rPr>
                              <a:t>   M4 M5</a:t>
                            </a:r>
                          </a:p>
                        </p:txBody>
                      </p:sp>
                    </p:grpSp>
                    <p:grpSp>
                      <p:nvGrpSpPr>
                        <p:cNvPr id="35" name="Group 34"/>
                        <p:cNvGrpSpPr/>
                        <p:nvPr/>
                      </p:nvGrpSpPr>
                      <p:grpSpPr>
                        <a:xfrm>
                          <a:off x="5572082" y="3122777"/>
                          <a:ext cx="437932" cy="323186"/>
                          <a:chOff x="5351335" y="3388972"/>
                          <a:chExt cx="437932" cy="323186"/>
                        </a:xfrm>
                      </p:grpSpPr>
                      <p:sp>
                        <p:nvSpPr>
                          <p:cNvPr id="36" name="Rectangle 35"/>
                          <p:cNvSpPr/>
                          <p:nvPr/>
                        </p:nvSpPr>
                        <p:spPr bwMode="auto">
                          <a:xfrm>
                            <a:off x="5502889" y="3464815"/>
                            <a:ext cx="217128" cy="23505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9525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endParaRPr>
                          </a:p>
                        </p:txBody>
                      </p:sp>
                      <p:sp>
                        <p:nvSpPr>
                          <p:cNvPr id="37" name="TextBox 36"/>
                          <p:cNvSpPr txBox="1"/>
                          <p:nvPr/>
                        </p:nvSpPr>
                        <p:spPr>
                          <a:xfrm>
                            <a:off x="5351335" y="3388972"/>
                            <a:ext cx="437932" cy="32318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800" dirty="0">
                                <a:solidFill>
                                  <a:srgbClr val="FF0000"/>
                                </a:solidFill>
                              </a:rPr>
                              <a:t>E’</a:t>
                            </a:r>
                          </a:p>
                        </p:txBody>
                      </p:sp>
                    </p:grpSp>
                  </p:grpSp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6624084" y="2152746"/>
                        <a:ext cx="32573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**</a:t>
                        </a:r>
                      </a:p>
                    </p:txBody>
                  </p:sp>
                </p:grpSp>
              </p:grpSp>
              <p:cxnSp>
                <p:nvCxnSpPr>
                  <p:cNvPr id="25" name="Straight Arrow Connector 24"/>
                  <p:cNvCxnSpPr/>
                  <p:nvPr/>
                </p:nvCxnSpPr>
                <p:spPr bwMode="auto">
                  <a:xfrm>
                    <a:off x="5649620" y="3507092"/>
                    <a:ext cx="2199992" cy="0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rgbClr val="009900"/>
                    </a:solidFill>
                    <a:prstDash val="dash"/>
                    <a:round/>
                    <a:headEnd type="arrow"/>
                    <a:tailEnd type="arrow"/>
                  </a:ln>
                  <a:effectLst/>
                </p:spPr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6073951" y="3479933"/>
                        <a:ext cx="138236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𝑑𝑒𝑙𝑎𝑦</m:t>
                              </m:r>
                              <m:r>
                                <a:rPr lang="en-US" sz="1200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𝑚𝑖𝑛𝑢𝑠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200" dirty="0">
                          <a:solidFill>
                            <a:srgbClr val="0099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" name="TextBox 4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73951" y="3479933"/>
                        <a:ext cx="1382365" cy="276999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5" name="Straight Arrow Connector 44"/>
                <p:cNvCxnSpPr/>
                <p:nvPr/>
              </p:nvCxnSpPr>
              <p:spPr bwMode="auto">
                <a:xfrm>
                  <a:off x="7035876" y="3098177"/>
                  <a:ext cx="840895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9900"/>
                  </a:solidFill>
                  <a:prstDash val="dash"/>
                  <a:round/>
                  <a:headEnd type="arrow"/>
                  <a:tailEnd type="arrow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7249803" y="3031917"/>
                      <a:ext cx="42248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solidFill>
                                  <a:srgbClr val="009900"/>
                                </a:solidFill>
                                <a:latin typeface="Cambria Math"/>
                              </a:rPr>
                              <m:t>𝑇𝑋</m:t>
                            </m:r>
                          </m:oMath>
                        </m:oMathPara>
                      </a14:m>
                      <a:endParaRPr lang="en-US" sz="1200" dirty="0">
                        <a:solidFill>
                          <a:srgbClr val="0099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9803" y="3031917"/>
                      <a:ext cx="422488" cy="276999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18"/>
                <p:cNvSpPr txBox="1"/>
                <p:nvPr/>
              </p:nvSpPr>
              <p:spPr>
                <a:xfrm>
                  <a:off x="-1274829" y="2945603"/>
                  <a:ext cx="10272371" cy="358803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lvl="3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𝑙𝑎𝑡𝑒𝑛𝑐𝑦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𝑡𝑟𝑎𝑛𝑠𝑓𝑒𝑟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:pPr lvl="3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𝐿𝑎𝑡𝑒𝑛𝑐𝑦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𝑙𝑎𝑡𝑒𝑛𝑐𝑦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𝑐𝑡𝑟𝑙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𝑠𝑖𝑔𝑛𝑎𝑙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𝑡𝑟𝑎𝑛𝑠𝑓𝑒𝑟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b="0" i="0" dirty="0">
                    <a:latin typeface="Cambria Math" panose="02040503050406030204" pitchFamily="18" charset="0"/>
                  </a:endParaRPr>
                </a:p>
                <a:p>
                  <a:pPr lvl="3"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h𝑜𝑠𝑡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𝑐𝑚𝑐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𝑐𝑡𝑟𝑙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𝑙𝑖𝑛𝑘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i="1" dirty="0"/>
                    <a:t> </a:t>
                  </a:r>
                </a:p>
                <a:p>
                  <a:pPr lvl="3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𝑡𝑟𝑎𝑛𝑠𝑓𝑒𝑟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h𝑜𝑠𝑡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𝑐𝑚𝑐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𝑙𝑖𝑛𝑘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𝑚𝑒𝑚𝑜𝑟𝑦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𝑎𝑐𝑐𝑒𝑠𝑠</m:t>
                        </m:r>
                      </m:oMath>
                    </m:oMathPara>
                  </a14:m>
                  <a:endParaRPr lang="en-US" i="1" dirty="0"/>
                </a:p>
                <a:p>
                  <a:pPr lvl="3">
                    <a:lnSpc>
                      <a:spcPct val="120000"/>
                    </a:lnSpc>
                  </a:pPr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:pPr lvl="3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𝑚𝑎𝑥𝑖𝑚𝑢𝑚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𝑏𝑎𝑛𝑑𝑤𝑖𝑑𝑡h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𝑠𝑢𝑝𝑝𝑜𝑠𝑖𝑛𝑔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𝑚𝑒𝑚𝑜𝑟𝑦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𝑟𝑒𝑞𝑢𝑒𝑠𝑡𝑠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𝑓𝑢𝑙𝑙𝑦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𝑝𝑖𝑝𝑒𝑙𝑖𝑛𝑒𝑑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i="1" dirty="0"/>
                </a:p>
                <a:p>
                  <a:pPr lvl="3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𝐿𝑎𝑡𝑒𝑛𝑐𝑦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𝑙𝑎𝑡𝑒𝑛𝑐𝑦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−#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𝑠𝑡𝑎𝑙𝑙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𝑐𝑦𝑐𝑙𝑒𝑠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𝑐𝑜𝑟𝑒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𝑐𝑜𝑟𝑒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𝑣𝑐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600" i="1" dirty="0"/>
                </a:p>
                <a:p>
                  <a:pPr lvl="3">
                    <a:lnSpc>
                      <a:spcPct val="120000"/>
                    </a:lnSpc>
                  </a:pPr>
                  <a:endParaRPr lang="en-US" sz="1600" i="1" dirty="0"/>
                </a:p>
              </p:txBody>
            </p:sp>
          </mc:Choice>
          <mc:Fallback xmlns="">
            <p:sp>
              <p:nvSpPr>
                <p:cNvPr id="44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74829" y="2945603"/>
                  <a:ext cx="10272371" cy="358803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7145827" y="1077154"/>
            <a:ext cx="1763395" cy="523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Isn’t this Design Option 2 in Slide 5?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145826" y="1902943"/>
            <a:ext cx="1763395" cy="73866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Explain to me in meeting why this is best-case.</a:t>
            </a:r>
          </a:p>
        </p:txBody>
      </p:sp>
    </p:spTree>
    <p:extLst>
      <p:ext uri="{BB962C8B-B14F-4D97-AF65-F5344CB8AC3E}">
        <p14:creationId xmlns:p14="http://schemas.microsoft.com/office/powerpoint/2010/main" val="788027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8032" y="277813"/>
            <a:ext cx="9360532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2800" dirty="0"/>
              <a:t>Worst-case performance (Design Op3, 1 link, 1 CMC core)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181143" y="872716"/>
            <a:ext cx="10829707" cy="4140460"/>
            <a:chOff x="-1181143" y="961387"/>
            <a:chExt cx="10829707" cy="4140460"/>
          </a:xfrm>
        </p:grpSpPr>
        <p:grpSp>
          <p:nvGrpSpPr>
            <p:cNvPr id="3" name="Group 2"/>
            <p:cNvGrpSpPr/>
            <p:nvPr/>
          </p:nvGrpSpPr>
          <p:grpSpPr>
            <a:xfrm>
              <a:off x="288032" y="961387"/>
              <a:ext cx="6390553" cy="2077108"/>
              <a:chOff x="118921" y="1400014"/>
              <a:chExt cx="8915829" cy="2897893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18921" y="1426790"/>
                <a:ext cx="3823141" cy="2512923"/>
                <a:chOff x="118921" y="831203"/>
                <a:chExt cx="3823141" cy="2512923"/>
              </a:xfrm>
            </p:grpSpPr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8921" y="1270195"/>
                  <a:ext cx="3823141" cy="2073931"/>
                </a:xfrm>
                <a:prstGeom prst="rect">
                  <a:avLst/>
                </a:prstGeom>
              </p:spPr>
            </p:pic>
            <p:sp>
              <p:nvSpPr>
                <p:cNvPr id="21" name="Content Placeholder 2"/>
                <p:cNvSpPr txBox="1">
                  <a:spLocks/>
                </p:cNvSpPr>
                <p:nvPr/>
              </p:nvSpPr>
              <p:spPr bwMode="auto">
                <a:xfrm>
                  <a:off x="1130917" y="831203"/>
                  <a:ext cx="2771226" cy="404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4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q"/>
                    <a:defRPr sz="2400">
                      <a:solidFill>
                        <a:srgbClr val="FF4A00"/>
                      </a:solidFill>
                      <a:latin typeface="+mn-lt"/>
                      <a:cs typeface="+mn-cs"/>
                    </a:defRPr>
                  </a:lvl2pPr>
                  <a:lvl3pPr marL="1022350" indent="-3508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rgbClr val="0021A5"/>
                      </a:solidFill>
                      <a:latin typeface="+mn-lt"/>
                      <a:cs typeface="+mn-cs"/>
                    </a:defRPr>
                  </a:lvl3pPr>
                  <a:lvl4pPr marL="1339850" indent="-315913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itchFamily="2" charset="2"/>
                    <a:buChar char="q"/>
                    <a:defRPr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4pPr>
                  <a:lvl5pPr marL="1681163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5pPr>
                  <a:lvl6pPr marL="21383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6pPr>
                  <a:lvl7pPr marL="25955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7pPr>
                  <a:lvl8pPr marL="30527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8pPr>
                  <a:lvl9pPr marL="35099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60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solidFill>
                        <a:srgbClr val="003399"/>
                      </a:solidFill>
                    </a:rPr>
                    <a:t>Model of notional CMC</a:t>
                  </a: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3983541" y="1400014"/>
                <a:ext cx="5051209" cy="2897893"/>
                <a:chOff x="3983541" y="859039"/>
                <a:chExt cx="5051209" cy="2897893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3983541" y="859039"/>
                  <a:ext cx="5051209" cy="2897893"/>
                  <a:chOff x="3983541" y="859039"/>
                  <a:chExt cx="5051209" cy="2897893"/>
                </a:xfrm>
              </p:grpSpPr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3983541" y="859039"/>
                    <a:ext cx="5051209" cy="2658654"/>
                    <a:chOff x="3983541" y="859039"/>
                    <a:chExt cx="5051209" cy="2658654"/>
                  </a:xfrm>
                </p:grpSpPr>
                <p:sp>
                  <p:nvSpPr>
                    <p:cNvPr id="28" name="Content Placeholder 2"/>
                    <p:cNvSpPr txBox="1">
                      <a:spLocks/>
                    </p:cNvSpPr>
                    <p:nvPr/>
                  </p:nvSpPr>
                  <p:spPr bwMode="auto">
                    <a:xfrm>
                      <a:off x="5104273" y="859039"/>
                      <a:ext cx="3514518" cy="45906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69925" indent="-325438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400">
                          <a:solidFill>
                            <a:srgbClr val="FF4A00"/>
                          </a:solidFill>
                          <a:latin typeface="+mn-lt"/>
                          <a:cs typeface="+mn-cs"/>
                        </a:defRPr>
                      </a:lvl2pPr>
                      <a:lvl3pPr marL="1022350" indent="-350838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rgbClr val="0021A5"/>
                          </a:solidFill>
                          <a:latin typeface="+mn-lt"/>
                          <a:cs typeface="+mn-cs"/>
                        </a:defRPr>
                      </a:lvl3pPr>
                      <a:lvl4pPr marL="1339850" indent="-315913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4pPr>
                      <a:lvl5pPr marL="1681163" indent="-33972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5pPr>
                      <a:lvl6pPr marL="21383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6pPr>
                      <a:lvl7pPr marL="25955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7pPr>
                      <a:lvl8pPr marL="30527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8pPr>
                      <a:lvl9pPr marL="35099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9pPr>
                    </a:lstStyle>
                    <a:p>
                      <a:pPr marL="0" indent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3399"/>
                          </a:solidFill>
                        </a:rPr>
                        <a:t>CMC platform on Merlin board</a:t>
                      </a:r>
                    </a:p>
                  </p:txBody>
                </p:sp>
                <p:grpSp>
                  <p:nvGrpSpPr>
                    <p:cNvPr id="29" name="Group 28"/>
                    <p:cNvGrpSpPr/>
                    <p:nvPr/>
                  </p:nvGrpSpPr>
                  <p:grpSpPr>
                    <a:xfrm>
                      <a:off x="3983541" y="1271227"/>
                      <a:ext cx="5051209" cy="2246466"/>
                      <a:chOff x="1353155" y="1252805"/>
                      <a:chExt cx="5743932" cy="2415437"/>
                    </a:xfrm>
                  </p:grpSpPr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1353155" y="1252805"/>
                        <a:ext cx="5743932" cy="2415437"/>
                        <a:chOff x="1353155" y="1093414"/>
                        <a:chExt cx="5743932" cy="2415437"/>
                      </a:xfrm>
                    </p:grpSpPr>
                    <p:grpSp>
                      <p:nvGrpSpPr>
                        <p:cNvPr id="33" name="Group 32"/>
                        <p:cNvGrpSpPr/>
                        <p:nvPr/>
                      </p:nvGrpSpPr>
                      <p:grpSpPr>
                        <a:xfrm>
                          <a:off x="1353155" y="1093414"/>
                          <a:ext cx="5743932" cy="2415437"/>
                          <a:chOff x="4074043" y="876773"/>
                          <a:chExt cx="5035704" cy="2073931"/>
                        </a:xfrm>
                      </p:grpSpPr>
                      <p:pic>
                        <p:nvPicPr>
                          <p:cNvPr id="40" name="Picture 39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074043" y="876773"/>
                            <a:ext cx="4993758" cy="2073931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41" name="Rectangle 40"/>
                          <p:cNvSpPr/>
                          <p:nvPr/>
                        </p:nvSpPr>
                        <p:spPr bwMode="auto">
                          <a:xfrm>
                            <a:off x="4437776" y="876773"/>
                            <a:ext cx="4671971" cy="1597979"/>
                          </a:xfrm>
                          <a:prstGeom prst="rect">
                            <a:avLst/>
                          </a:prstGeom>
                          <a:noFill/>
                          <a:ln w="9525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4" name="Group 33"/>
                        <p:cNvGrpSpPr/>
                        <p:nvPr/>
                      </p:nvGrpSpPr>
                      <p:grpSpPr>
                        <a:xfrm>
                          <a:off x="4040611" y="3118360"/>
                          <a:ext cx="1155098" cy="323188"/>
                          <a:chOff x="4040611" y="3118360"/>
                          <a:chExt cx="1155098" cy="323188"/>
                        </a:xfrm>
                      </p:grpSpPr>
                      <p:sp>
                        <p:nvSpPr>
                          <p:cNvPr id="38" name="Rectangle 37"/>
                          <p:cNvSpPr/>
                          <p:nvPr/>
                        </p:nvSpPr>
                        <p:spPr bwMode="auto">
                          <a:xfrm>
                            <a:off x="4201198" y="3187816"/>
                            <a:ext cx="756696" cy="15939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9525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endParaRPr>
                          </a:p>
                        </p:txBody>
                      </p:sp>
                      <p:sp>
                        <p:nvSpPr>
                          <p:cNvPr id="39" name="TextBox 38"/>
                          <p:cNvSpPr txBox="1"/>
                          <p:nvPr/>
                        </p:nvSpPr>
                        <p:spPr>
                          <a:xfrm>
                            <a:off x="4040611" y="3118360"/>
                            <a:ext cx="1155098" cy="32318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800" dirty="0"/>
                              <a:t>M3</a:t>
                            </a:r>
                            <a:r>
                              <a:rPr lang="en-US" sz="800" dirty="0">
                                <a:solidFill>
                                  <a:srgbClr val="0000FF"/>
                                </a:solidFill>
                              </a:rPr>
                              <a:t>   M4 M5</a:t>
                            </a:r>
                          </a:p>
                        </p:txBody>
                      </p:sp>
                    </p:grpSp>
                    <p:grpSp>
                      <p:nvGrpSpPr>
                        <p:cNvPr id="35" name="Group 34"/>
                        <p:cNvGrpSpPr/>
                        <p:nvPr/>
                      </p:nvGrpSpPr>
                      <p:grpSpPr>
                        <a:xfrm>
                          <a:off x="5561337" y="3112254"/>
                          <a:ext cx="437932" cy="323187"/>
                          <a:chOff x="5340590" y="3378449"/>
                          <a:chExt cx="437932" cy="323187"/>
                        </a:xfrm>
                      </p:grpSpPr>
                      <p:sp>
                        <p:nvSpPr>
                          <p:cNvPr id="36" name="Rectangle 35"/>
                          <p:cNvSpPr/>
                          <p:nvPr/>
                        </p:nvSpPr>
                        <p:spPr bwMode="auto">
                          <a:xfrm>
                            <a:off x="5502889" y="3464815"/>
                            <a:ext cx="217128" cy="23505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9525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endParaRPr>
                          </a:p>
                        </p:txBody>
                      </p:sp>
                      <p:sp>
                        <p:nvSpPr>
                          <p:cNvPr id="37" name="TextBox 36"/>
                          <p:cNvSpPr txBox="1"/>
                          <p:nvPr/>
                        </p:nvSpPr>
                        <p:spPr>
                          <a:xfrm>
                            <a:off x="5340590" y="3378449"/>
                            <a:ext cx="437932" cy="32318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800" dirty="0">
                                <a:solidFill>
                                  <a:srgbClr val="FF0000"/>
                                </a:solidFill>
                              </a:rPr>
                              <a:t>E’</a:t>
                            </a:r>
                          </a:p>
                        </p:txBody>
                      </p:sp>
                    </p:grpSp>
                  </p:grpSp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6624084" y="2152746"/>
                        <a:ext cx="32573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**</a:t>
                        </a:r>
                      </a:p>
                    </p:txBody>
                  </p:sp>
                </p:grpSp>
              </p:grpSp>
              <p:cxnSp>
                <p:nvCxnSpPr>
                  <p:cNvPr id="25" name="Straight Arrow Connector 24"/>
                  <p:cNvCxnSpPr/>
                  <p:nvPr/>
                </p:nvCxnSpPr>
                <p:spPr bwMode="auto">
                  <a:xfrm>
                    <a:off x="5649620" y="3507092"/>
                    <a:ext cx="2199992" cy="0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rgbClr val="009900"/>
                    </a:solidFill>
                    <a:prstDash val="dash"/>
                    <a:round/>
                    <a:headEnd type="arrow"/>
                    <a:tailEnd type="arrow"/>
                  </a:ln>
                  <a:effectLst/>
                </p:spPr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6073951" y="3479933"/>
                        <a:ext cx="138236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𝑑𝑒𝑙𝑎𝑦</m:t>
                              </m:r>
                              <m:r>
                                <a:rPr lang="en-US" sz="1200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𝑚𝑖𝑛𝑢𝑠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200" dirty="0">
                          <a:solidFill>
                            <a:srgbClr val="0099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" name="TextBox 4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73951" y="3479933"/>
                        <a:ext cx="1382365" cy="276999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5" name="Straight Arrow Connector 44"/>
                <p:cNvCxnSpPr/>
                <p:nvPr/>
              </p:nvCxnSpPr>
              <p:spPr bwMode="auto">
                <a:xfrm>
                  <a:off x="7035876" y="3098177"/>
                  <a:ext cx="840895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9900"/>
                  </a:solidFill>
                  <a:prstDash val="dash"/>
                  <a:round/>
                  <a:headEnd type="arrow"/>
                  <a:tailEnd type="arrow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7249803" y="3031917"/>
                      <a:ext cx="42248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solidFill>
                                  <a:srgbClr val="009900"/>
                                </a:solidFill>
                                <a:latin typeface="Cambria Math"/>
                              </a:rPr>
                              <m:t>𝑇𝑋</m:t>
                            </m:r>
                          </m:oMath>
                        </m:oMathPara>
                      </a14:m>
                      <a:endParaRPr lang="en-US" sz="1200" dirty="0">
                        <a:solidFill>
                          <a:srgbClr val="0099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9803" y="3031917"/>
                      <a:ext cx="422488" cy="276999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18"/>
                <p:cNvSpPr txBox="1"/>
                <p:nvPr/>
              </p:nvSpPr>
              <p:spPr>
                <a:xfrm>
                  <a:off x="-1181143" y="3673956"/>
                  <a:ext cx="10829707" cy="1427891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lvl="3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𝐹𝑜𝑟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𝑤𝑜𝑟𝑠𝑡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𝑏𝑎𝑛𝑑𝑤𝑖𝑑𝑡h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𝑠𝑢𝑝𝑝𝑜𝑠𝑖𝑛𝑔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50%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𝑚𝑒𝑚𝑜𝑟𝑦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𝑟𝑒𝑞𝑢𝑒𝑠𝑡𝑠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𝑠𝑡𝑎𝑙𝑙𝑒𝑑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𝑑𝑢𝑒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𝑓𝑖𝑓𝑜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 lvl="3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𝐿𝑎𝑡𝑒𝑛𝑐𝑦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𝑤𝑜𝑟𝑠𝑡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)=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𝑙𝑎𝑡𝑒𝑛𝑐𝑦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−#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𝑠𝑡𝑎𝑙𝑙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𝑐𝑦𝑐𝑙𝑒𝑠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+(50%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𝑚𝑒𝑚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𝑟𝑒𝑞𝑢𝑒𝑠𝑡𝑠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𝑐𝑜𝑟𝑒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𝑐𝑜𝑟𝑒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𝑣𝑐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600" i="1" dirty="0"/>
                </a:p>
              </p:txBody>
            </p:sp>
          </mc:Choice>
          <mc:Fallback xmlns="">
            <p:sp>
              <p:nvSpPr>
                <p:cNvPr id="44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81143" y="3673956"/>
                  <a:ext cx="10829707" cy="142789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7145827" y="1077154"/>
            <a:ext cx="1763395" cy="523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Isn’t this Design Option 2 in Slide 5?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145826" y="1902943"/>
            <a:ext cx="1763395" cy="95410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Why is 50% the worst case (may need a better name)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144422" y="2923704"/>
            <a:ext cx="1763395" cy="523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May have several: 75%, 50%, 25%??</a:t>
            </a:r>
          </a:p>
        </p:txBody>
      </p:sp>
    </p:spTree>
    <p:extLst>
      <p:ext uri="{BB962C8B-B14F-4D97-AF65-F5344CB8AC3E}">
        <p14:creationId xmlns:p14="http://schemas.microsoft.com/office/powerpoint/2010/main" val="2563604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9659416" cy="941387"/>
          </a:xfrm>
        </p:spPr>
        <p:txBody>
          <a:bodyPr/>
          <a:lstStyle/>
          <a:p>
            <a:r>
              <a:rPr lang="en-US" sz="3600" dirty="0"/>
              <a:t>Case Study Result for Random Access App.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1644664"/>
              </p:ext>
            </p:extLst>
          </p:nvPr>
        </p:nvGraphicFramePr>
        <p:xfrm>
          <a:off x="344905" y="1115311"/>
          <a:ext cx="4438079" cy="2320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4081441"/>
              </p:ext>
            </p:extLst>
          </p:nvPr>
        </p:nvGraphicFramePr>
        <p:xfrm>
          <a:off x="4388700" y="3614313"/>
          <a:ext cx="4438079" cy="2320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828216"/>
              </p:ext>
            </p:extLst>
          </p:nvPr>
        </p:nvGraphicFramePr>
        <p:xfrm>
          <a:off x="919140" y="-5226899"/>
          <a:ext cx="7305720" cy="4645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8978125"/>
              </p:ext>
            </p:extLst>
          </p:nvPr>
        </p:nvGraphicFramePr>
        <p:xfrm>
          <a:off x="1634048" y="7195186"/>
          <a:ext cx="7305720" cy="4645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173793" y="1334208"/>
            <a:ext cx="3508607" cy="2030057"/>
          </a:xfrm>
        </p:spPr>
        <p:txBody>
          <a:bodyPr/>
          <a:lstStyle/>
          <a:p>
            <a:r>
              <a:rPr lang="en-US" sz="2000" dirty="0"/>
              <a:t>What is the take-away point(s)?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3904933"/>
            <a:ext cx="3508607" cy="203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000" kern="0"/>
              <a:t>What is the take-away point(s)?</a:t>
            </a:r>
          </a:p>
          <a:p>
            <a:pPr marL="0" indent="0">
              <a:buFont typeface="Wingdings" pitchFamily="2" charset="2"/>
              <a:buNone/>
            </a:pPr>
            <a:endParaRPr lang="en-US" sz="1600" kern="0" dirty="0"/>
          </a:p>
        </p:txBody>
      </p:sp>
      <p:sp>
        <p:nvSpPr>
          <p:cNvPr id="11" name="TextBox 10"/>
          <p:cNvSpPr txBox="1"/>
          <p:nvPr/>
        </p:nvSpPr>
        <p:spPr>
          <a:xfrm>
            <a:off x="7705057" y="1860150"/>
            <a:ext cx="1368152" cy="83099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Important: what are the take-away points for this slide??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5064" y="5103993"/>
            <a:ext cx="1368152" cy="83099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Important: what are the take-away points for this slide??</a:t>
            </a:r>
          </a:p>
        </p:txBody>
      </p:sp>
    </p:spTree>
    <p:extLst>
      <p:ext uri="{BB962C8B-B14F-4D97-AF65-F5344CB8AC3E}">
        <p14:creationId xmlns:p14="http://schemas.microsoft.com/office/powerpoint/2010/main" val="22863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222 0.78495 L 0.0125 0.9469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36" y="810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688 -0.6544 L -0.06563 -0.8803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25" y="-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  <p:bldGraphic spid="7" grpId="0">
        <p:bldAsOne/>
      </p:bldGraphic>
      <p:bldGraphic spid="8" grpId="0">
        <p:bldAsOne/>
      </p:bldGraphic>
      <p:bldP spid="9" grpId="0" build="p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user-friendly CMC API</a:t>
            </a:r>
          </a:p>
          <a:p>
            <a:r>
              <a:rPr lang="en-US" dirty="0"/>
              <a:t>Share code and lessons with LPS</a:t>
            </a:r>
          </a:p>
          <a:p>
            <a:pPr lvl="1"/>
            <a:r>
              <a:rPr lang="en-US" dirty="0"/>
              <a:t>Visit LPS at some time</a:t>
            </a:r>
          </a:p>
          <a:p>
            <a:r>
              <a:rPr lang="en-US" dirty="0"/>
              <a:t>Continue researching on CMC modelling for multiple links multiple CMC cores</a:t>
            </a:r>
          </a:p>
          <a:p>
            <a:r>
              <a:rPr lang="en-US" dirty="0"/>
              <a:t>Study sorting and bloom filter on CMC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7199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400" dirty="0">
                <a:solidFill>
                  <a:srgbClr val="FF4A00"/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rgbClr val="0021A5"/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rgbClr val="0021A5"/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rgbClr val="0021A5"/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Simplified 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of simplified mapping to DRE option 2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414675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Notional CMC Architecture*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141833"/>
            <a:ext cx="8496436" cy="1036019"/>
          </a:xfrm>
        </p:spPr>
        <p:txBody>
          <a:bodyPr/>
          <a:lstStyle/>
          <a:p>
            <a:r>
              <a:rPr lang="en-US" sz="2000" dirty="0"/>
              <a:t>Based on Nair et al.* : </a:t>
            </a:r>
            <a:r>
              <a:rPr lang="en-US" sz="2000" dirty="0">
                <a:solidFill>
                  <a:srgbClr val="0021A5"/>
                </a:solidFill>
              </a:rPr>
              <a:t>an HMC with a user-programmable logic layer</a:t>
            </a:r>
          </a:p>
          <a:p>
            <a:r>
              <a:rPr lang="en-US" sz="2000" dirty="0">
                <a:solidFill>
                  <a:srgbClr val="0021A5"/>
                </a:solidFill>
              </a:rPr>
              <a:t>A, B, C, D, and : performance-measurement points of interest</a:t>
            </a:r>
          </a:p>
          <a:p>
            <a:pPr lvl="1">
              <a:spcBef>
                <a:spcPts val="0"/>
              </a:spcBef>
            </a:pP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087724" y="6177853"/>
            <a:ext cx="550861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 indent="-120650">
              <a:lnSpc>
                <a:spcPct val="90000"/>
              </a:lnSpc>
            </a:pPr>
            <a:r>
              <a:rPr lang="en-US" sz="1400" b="1" dirty="0">
                <a:solidFill>
                  <a:srgbClr val="000000"/>
                </a:solidFill>
                <a:cs typeface="DejaVu Sans" charset="0"/>
              </a:rPr>
              <a:t>*</a:t>
            </a:r>
            <a:r>
              <a:rPr lang="en-US" sz="1050" dirty="0">
                <a:solidFill>
                  <a:srgbClr val="000000"/>
                </a:solidFill>
                <a:cs typeface="DejaVu Sans" charset="0"/>
              </a:rPr>
              <a:t> </a:t>
            </a:r>
            <a:r>
              <a:rPr lang="en-US" sz="1400" dirty="0"/>
              <a:t>Nair, R., et al. "Active Memory Cube: A processing-in-memory architecture for </a:t>
            </a:r>
            <a:r>
              <a:rPr lang="en-US" sz="1400" dirty="0" err="1"/>
              <a:t>exascale</a:t>
            </a:r>
            <a:r>
              <a:rPr lang="en-US" sz="1400" dirty="0"/>
              <a:t> systems.“ IBM Journal of Res.</a:t>
            </a:r>
            <a:br>
              <a:rPr lang="en-US" sz="1400" dirty="0"/>
            </a:br>
            <a:r>
              <a:rPr lang="en-US" sz="1400" dirty="0"/>
              <a:t>&amp; Development 59.2/3 (2015): 17-1.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88" y="1124744"/>
            <a:ext cx="7236804" cy="40890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57654" y="1613442"/>
            <a:ext cx="1368152" cy="10156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 thought we decided to delete the Delay boxes on the link? If so, do so all slides.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24228" y="4195548"/>
            <a:ext cx="1476164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Why is there a VB in this general CMC arch?</a:t>
            </a:r>
          </a:p>
        </p:txBody>
      </p:sp>
    </p:spTree>
    <p:extLst>
      <p:ext uri="{BB962C8B-B14F-4D97-AF65-F5344CB8AC3E}">
        <p14:creationId xmlns:p14="http://schemas.microsoft.com/office/powerpoint/2010/main" val="389829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941387"/>
          </a:xfrm>
        </p:spPr>
        <p:txBody>
          <a:bodyPr/>
          <a:lstStyle/>
          <a:p>
            <a:r>
              <a:rPr lang="en-US" sz="4000" dirty="0"/>
              <a:t>DRE* Prototype on CMC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22" y="5159448"/>
            <a:ext cx="814395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View buffer (VB) </a:t>
            </a:r>
            <a:r>
              <a:rPr lang="en-US" sz="2000" dirty="0">
                <a:latin typeface="+mn-lt"/>
                <a:cs typeface="+mn-cs"/>
              </a:rPr>
              <a:t>can be set up on host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1)</a:t>
            </a:r>
            <a:r>
              <a:rPr lang="en-US" sz="2000" dirty="0">
                <a:latin typeface="+mn-lt"/>
                <a:cs typeface="+mn-cs"/>
              </a:rPr>
              <a:t>, inside the HMC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2) </a:t>
            </a:r>
            <a:r>
              <a:rPr lang="en-US" sz="2000" dirty="0">
                <a:latin typeface="+mn-lt"/>
                <a:cs typeface="+mn-cs"/>
              </a:rPr>
              <a:t>or inside CMC logic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3)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052736"/>
            <a:ext cx="7344816" cy="42435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06679" y="2564904"/>
            <a:ext cx="461665" cy="1476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VB2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3588810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55876" y="2664220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77072" y="3608420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5022" y="6220212"/>
            <a:ext cx="5813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i="1" dirty="0"/>
              <a:t>* DRE: Data Reordering/Rearrangement Engine</a:t>
            </a:r>
            <a:r>
              <a:rPr lang="en-US" sz="1200" dirty="0"/>
              <a:t> Lawrence Livermore Nat. Labs</a:t>
            </a:r>
            <a:r>
              <a:rPr lang="en-US" sz="1200" i="1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57654" y="1613442"/>
            <a:ext cx="1368152" cy="10156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 thought we decided to delete the Delay boxes on the link? If so, do so all slides.</a:t>
            </a:r>
          </a:p>
        </p:txBody>
      </p:sp>
    </p:spTree>
    <p:extLst>
      <p:ext uri="{BB962C8B-B14F-4D97-AF65-F5344CB8AC3E}">
        <p14:creationId xmlns:p14="http://schemas.microsoft.com/office/powerpoint/2010/main" val="155458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62174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Performance Measurement on Merlin Board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0044" y="872716"/>
            <a:ext cx="7616372" cy="3741812"/>
            <a:chOff x="926086" y="1019336"/>
            <a:chExt cx="7616372" cy="3741812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2615963" y="1019336"/>
              <a:ext cx="4665932" cy="609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926086" y="1373855"/>
              <a:ext cx="7616372" cy="3387293"/>
              <a:chOff x="4074043" y="874914"/>
              <a:chExt cx="5035704" cy="2073931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4043" y="874914"/>
                <a:ext cx="4993758" cy="2073931"/>
              </a:xfrm>
              <a:prstGeom prst="rect">
                <a:avLst/>
              </a:prstGeom>
            </p:spPr>
          </p:pic>
          <p:sp>
            <p:nvSpPr>
              <p:cNvPr id="41" name="Rectangle 40"/>
              <p:cNvSpPr/>
              <p:nvPr/>
            </p:nvSpPr>
            <p:spPr bwMode="auto">
              <a:xfrm>
                <a:off x="4437776" y="876773"/>
                <a:ext cx="4671971" cy="1597979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4564921" y="4277534"/>
              <a:ext cx="1271502" cy="338554"/>
              <a:chOff x="4097404" y="3161827"/>
              <a:chExt cx="958911" cy="241419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4201198" y="3187816"/>
                <a:ext cx="756696" cy="1593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097404" y="3161827"/>
                <a:ext cx="958911" cy="2414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M3</a:t>
                </a:r>
                <a:r>
                  <a:rPr lang="en-US" sz="1600" dirty="0">
                    <a:solidFill>
                      <a:srgbClr val="0000FF"/>
                    </a:solidFill>
                  </a:rPr>
                  <a:t>   </a:t>
                </a:r>
                <a:r>
                  <a:rPr lang="en-US" sz="1600" dirty="0">
                    <a:solidFill>
                      <a:srgbClr val="00B0F0"/>
                    </a:solidFill>
                  </a:rPr>
                  <a:t>M4 M5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6583652" y="4270305"/>
              <a:ext cx="425538" cy="388454"/>
              <a:chOff x="5399095" y="3422867"/>
              <a:chExt cx="320922" cy="277002"/>
            </a:xfrm>
          </p:grpSpPr>
          <p:sp>
            <p:nvSpPr>
              <p:cNvPr id="36" name="Rectangle 35"/>
              <p:cNvSpPr/>
              <p:nvPr/>
            </p:nvSpPr>
            <p:spPr bwMode="auto">
              <a:xfrm>
                <a:off x="5502889" y="3464815"/>
                <a:ext cx="217128" cy="23505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399095" y="3422867"/>
                <a:ext cx="275875" cy="2414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4A00"/>
                    </a:solidFill>
                  </a:rPr>
                  <a:t>E’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7915263" y="2638925"/>
              <a:ext cx="431913" cy="431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**</a:t>
              </a: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799269" y="4437112"/>
            <a:ext cx="8129215" cy="153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Instrumented Merlin infrastructure with </a:t>
            </a:r>
            <a:r>
              <a:rPr lang="en-US" sz="1800" i="1" dirty="0"/>
              <a:t>hardware performance monitors</a:t>
            </a:r>
          </a:p>
          <a:p>
            <a:pPr marL="736600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A’, B’, C’, D’, M1, M2, M3, </a:t>
            </a:r>
            <a:r>
              <a:rPr lang="en-US" sz="1600" dirty="0">
                <a:solidFill>
                  <a:srgbClr val="00B0F0"/>
                </a:solidFill>
              </a:rPr>
              <a:t>M4, M5,  </a:t>
            </a:r>
            <a:r>
              <a:rPr lang="en-US" sz="1600" dirty="0">
                <a:solidFill>
                  <a:schemeClr val="tx1"/>
                </a:solidFill>
              </a:rPr>
              <a:t>and</a:t>
            </a:r>
            <a:r>
              <a:rPr lang="en-US" sz="1600" dirty="0">
                <a:solidFill>
                  <a:srgbClr val="0021A5"/>
                </a:solidFill>
              </a:rPr>
              <a:t> </a:t>
            </a:r>
            <a:r>
              <a:rPr lang="en-US" sz="1600" dirty="0"/>
              <a:t>E’ </a:t>
            </a:r>
            <a:endParaRPr lang="en-US" sz="1600" dirty="0">
              <a:solidFill>
                <a:srgbClr val="0021A5"/>
              </a:solidFill>
            </a:endParaRP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Progress: Able to measure all listed parameters except:</a:t>
            </a:r>
          </a:p>
          <a:p>
            <a:pPr marL="682625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rgbClr val="00B0F0"/>
                </a:solidFill>
              </a:rPr>
              <a:t>M4, M5: </a:t>
            </a:r>
            <a:r>
              <a:rPr lang="en-US" sz="1600" dirty="0">
                <a:solidFill>
                  <a:schemeClr val="tx1"/>
                </a:solidFill>
              </a:rPr>
              <a:t>Exploring with help from Convey</a:t>
            </a:r>
          </a:p>
          <a:p>
            <a:pPr marL="682625" lvl="1" indent="-22860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E’: </a:t>
            </a:r>
            <a:r>
              <a:rPr lang="en-US" sz="1600" dirty="0">
                <a:solidFill>
                  <a:schemeClr val="tx1"/>
                </a:solidFill>
              </a:rPr>
              <a:t>Exploring with help with Micron under NDA</a:t>
            </a: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endParaRPr lang="en-US" sz="1800" i="1" dirty="0">
              <a:solidFill>
                <a:srgbClr val="0021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92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73582" y="4226874"/>
            <a:ext cx="1836204" cy="1544217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95346" y="1420986"/>
            <a:ext cx="1296144" cy="111612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452251" y="832071"/>
            <a:ext cx="7659555" cy="5416329"/>
            <a:chOff x="368030" y="869105"/>
            <a:chExt cx="7659555" cy="5416329"/>
          </a:xfrm>
        </p:grpSpPr>
        <p:grpSp>
          <p:nvGrpSpPr>
            <p:cNvPr id="36" name="Group 35"/>
            <p:cNvGrpSpPr/>
            <p:nvPr/>
          </p:nvGrpSpPr>
          <p:grpSpPr>
            <a:xfrm>
              <a:off x="368030" y="869105"/>
              <a:ext cx="7659555" cy="5416329"/>
              <a:chOff x="368030" y="975435"/>
              <a:chExt cx="7659555" cy="541632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11314" y="975435"/>
                <a:ext cx="2016224" cy="36933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21A5"/>
                    </a:solidFill>
                  </a:rPr>
                  <a:t>Merlin board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68030" y="3711328"/>
                <a:ext cx="2136643" cy="64633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21A5"/>
                    </a:solidFill>
                  </a:rPr>
                  <a:t>Case study: model of a notional CMC</a:t>
                </a:r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1116414" y="984276"/>
                <a:ext cx="6911171" cy="5407488"/>
                <a:chOff x="1116414" y="1016175"/>
                <a:chExt cx="6911171" cy="5407488"/>
              </a:xfrm>
            </p:grpSpPr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16414" y="1016175"/>
                  <a:ext cx="6911171" cy="5407488"/>
                </a:xfrm>
                <a:prstGeom prst="rect">
                  <a:avLst/>
                </a:prstGeom>
              </p:spPr>
            </p:pic>
            <p:grpSp>
              <p:nvGrpSpPr>
                <p:cNvPr id="34" name="Group 33"/>
                <p:cNvGrpSpPr/>
                <p:nvPr/>
              </p:nvGrpSpPr>
              <p:grpSpPr>
                <a:xfrm>
                  <a:off x="3657600" y="3457437"/>
                  <a:ext cx="2597624" cy="751295"/>
                  <a:chOff x="3657600" y="3457437"/>
                  <a:chExt cx="2597624" cy="751295"/>
                </a:xfrm>
              </p:grpSpPr>
              <p:cxnSp>
                <p:nvCxnSpPr>
                  <p:cNvPr id="9" name="Straight Connector 8"/>
                  <p:cNvCxnSpPr>
                    <a:cxnSpLocks/>
                  </p:cNvCxnSpPr>
                  <p:nvPr/>
                </p:nvCxnSpPr>
                <p:spPr>
                  <a:xfrm flipV="1">
                    <a:off x="3893344" y="3457437"/>
                    <a:ext cx="2361880" cy="677834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chemeClr val="bg1"/>
                    </a:solidFill>
                    <a:prstDash val="solid"/>
                    <a:round/>
                  </a:ln>
                  <a:effectLst/>
                </p:spPr>
              </p:cxnSp>
              <p:cxnSp>
                <p:nvCxnSpPr>
                  <p:cNvPr id="28" name="Straight Connector 27"/>
                  <p:cNvCxnSpPr>
                    <a:cxnSpLocks/>
                  </p:cNvCxnSpPr>
                  <p:nvPr/>
                </p:nvCxnSpPr>
                <p:spPr>
                  <a:xfrm flipV="1">
                    <a:off x="3657600" y="4135271"/>
                    <a:ext cx="195618" cy="73461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chemeClr val="bg1"/>
                    </a:solidFill>
                    <a:prstDash val="solid"/>
                    <a:round/>
                  </a:ln>
                  <a:effectLst/>
                </p:spPr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4152900" y="4043561"/>
                    <a:ext cx="142875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</a:ln>
                  <a:effectLst/>
                </p:spPr>
              </p:cxnSp>
            </p:grpSp>
          </p:grpSp>
        </p:grpSp>
        <p:cxnSp>
          <p:nvCxnSpPr>
            <p:cNvPr id="47" name="Straight Connector 46"/>
            <p:cNvCxnSpPr>
              <a:cxnSpLocks/>
            </p:cNvCxnSpPr>
            <p:nvPr/>
          </p:nvCxnSpPr>
          <p:spPr>
            <a:xfrm flipV="1">
              <a:off x="4400550" y="3485652"/>
              <a:ext cx="1121268" cy="350416"/>
            </a:xfrm>
            <a:prstGeom prst="line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</a:ln>
            <a:effectLst/>
          </p:spPr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1160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Mapping Notional CMC onto Merlin Board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440684" y="2472322"/>
            <a:ext cx="3192001" cy="2828109"/>
            <a:chOff x="5440684" y="2472322"/>
            <a:chExt cx="3192001" cy="2828109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7003608" y="2472322"/>
              <a:ext cx="0" cy="152472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 flipH="1">
              <a:off x="5440684" y="4674949"/>
              <a:ext cx="814540" cy="4845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5976156" y="3932279"/>
              <a:ext cx="2656529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/>
                <a:t>Simplifying assumption: </a:t>
              </a:r>
            </a:p>
            <a:p>
              <a:pPr marL="339725" indent="-228600">
                <a:spcBef>
                  <a:spcPts val="60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21A5"/>
                  </a:solidFill>
                </a:rPr>
                <a:t>For this model, this part of CMC is assumed to have an HMC architecture</a:t>
              </a:r>
              <a:endParaRPr lang="en-US" sz="1400" i="1" dirty="0">
                <a:solidFill>
                  <a:srgbClr val="0021A5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42367" y="4284768"/>
            <a:ext cx="1368152" cy="10156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 thought we decided to delete the Delay boxes on the link? If so, do so all slides.</a:t>
            </a:r>
          </a:p>
        </p:txBody>
      </p:sp>
    </p:spTree>
    <p:extLst>
      <p:ext uri="{BB962C8B-B14F-4D97-AF65-F5344CB8AC3E}">
        <p14:creationId xmlns:p14="http://schemas.microsoft.com/office/powerpoint/2010/main" val="87607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-1101123" y="3586957"/>
                <a:ext cx="10272371" cy="267765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lvl="3">
                  <a:lnSpc>
                    <a:spcPct val="120000"/>
                  </a:lnSpc>
                </a:pPr>
                <a:r>
                  <a:rPr lang="en-US" sz="1400" i="1" dirty="0">
                    <a:solidFill>
                      <a:srgbClr val="0021A5"/>
                    </a:solidFill>
                  </a:rPr>
                  <a:t>Total </a:t>
                </a:r>
                <a:r>
                  <a:rPr lang="en-US" sz="1400" i="1" dirty="0"/>
                  <a:t>= latency A + data transfer time B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sz="1400" i="1" dirty="0">
                    <a:solidFill>
                      <a:srgbClr val="0021A5"/>
                    </a:solidFill>
                  </a:rPr>
                  <a:t>Data transfer time B</a:t>
                </a:r>
                <a:r>
                  <a:rPr lang="en-US" sz="1400" i="1" dirty="0"/>
                  <a:t>: time for host access to view buffer to get result data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sz="1400" i="1" dirty="0">
                    <a:solidFill>
                      <a:srgbClr val="0021A5"/>
                    </a:solidFill>
                  </a:rPr>
                  <a:t>Latency A</a:t>
                </a:r>
                <a:r>
                  <a:rPr lang="en-US" sz="1400" i="1" dirty="0"/>
                  <a:t> = latency C + ctrl signal transfer time B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sz="1400" i="1" dirty="0">
                    <a:solidFill>
                      <a:srgbClr val="0021A5"/>
                    </a:solidFill>
                  </a:rPr>
                  <a:t>Ctrl signal transfer time B</a:t>
                </a:r>
                <a:r>
                  <a:rPr lang="en-US" sz="1400" i="1" dirty="0"/>
                  <a:t> : time to transfer control signal between host and CMC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sz="1400" i="1" dirty="0">
                    <a:solidFill>
                      <a:srgbClr val="0021A5"/>
                    </a:solidFill>
                  </a:rPr>
                  <a:t>Latency C</a:t>
                </a:r>
                <a:r>
                  <a:rPr lang="en-US" sz="1400" i="1" dirty="0"/>
                  <a:t> = latency C’ – delay </a:t>
                </a:r>
                <a:r>
                  <a:rPr lang="en-US" sz="1400" i="1" dirty="0" err="1"/>
                  <a:t>D’minusE</a:t>
                </a:r>
                <a:r>
                  <a:rPr lang="en-US" sz="1400" i="1" dirty="0"/>
                  <a:t>’ + delay TSV*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sz="1400" i="1" dirty="0">
                    <a:solidFill>
                      <a:srgbClr val="0021A5"/>
                    </a:solidFill>
                  </a:rPr>
                  <a:t>Delay </a:t>
                </a:r>
                <a:r>
                  <a:rPr lang="en-US" sz="1400" i="1" dirty="0" err="1">
                    <a:solidFill>
                      <a:srgbClr val="0021A5"/>
                    </a:solidFill>
                  </a:rPr>
                  <a:t>D’minusE</a:t>
                </a:r>
                <a:r>
                  <a:rPr lang="en-US" sz="1400" i="1" dirty="0">
                    <a:solidFill>
                      <a:srgbClr val="0021A5"/>
                    </a:solidFill>
                  </a:rPr>
                  <a:t>’ </a:t>
                </a:r>
                <a:r>
                  <a:rPr lang="en-US" sz="1400" i="1" dirty="0"/>
                  <a:t>= latency D’ – latency E’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sz="1400" i="1" dirty="0">
                    <a:solidFill>
                      <a:srgbClr val="0021A5"/>
                    </a:solidFill>
                  </a:rPr>
                  <a:t>Latency E’ </a:t>
                </a:r>
                <a:r>
                  <a:rPr lang="en-US" sz="1400" i="1" dirty="0"/>
                  <a:t>= latency M5 – delay TX** (currently we cannot determine E’)</a:t>
                </a:r>
              </a:p>
              <a:p>
                <a:pPr lvl="3">
                  <a:lnSpc>
                    <a:spcPct val="120000"/>
                  </a:lnSpc>
                </a:pPr>
                <a:endParaRPr lang="en-US" sz="1400" i="1" dirty="0"/>
              </a:p>
              <a:p>
                <a:pPr lvl="3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𝑑𝑒𝑙𝑎𝑦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𝑇𝑆𝑉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𝑟𝑒𝑞𝑢𝑒𝑠𝑡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𝑟𝑒𝑞𝑢𝑒𝑠𝑡</m:t>
                      </m:r>
                    </m:oMath>
                  </m:oMathPara>
                </a14:m>
                <a:endParaRPr lang="en-US" sz="1400" i="1" dirty="0"/>
              </a:p>
              <a:p>
                <a:pPr lvl="3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𝑑𝑒𝑙𝑎𝑦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𝑇𝑋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𝑟𝑒𝑞𝑢𝑒𝑠𝑡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𝐻𝑀𝐶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𝑠𝑤𝑖𝑡𝑐h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𝑙𝑜𝑔𝑖𝑐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𝑏𝑎𝑐𝑘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01123" y="3586957"/>
                <a:ext cx="10272371" cy="26776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1160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Model of CMC-to-Merlin Mapping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18921" y="1077154"/>
            <a:ext cx="3823141" cy="2366247"/>
            <a:chOff x="118921" y="977879"/>
            <a:chExt cx="3823141" cy="236624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921" y="1270195"/>
              <a:ext cx="3823141" cy="2073931"/>
            </a:xfrm>
            <a:prstGeom prst="rect">
              <a:avLst/>
            </a:prstGeom>
          </p:spPr>
        </p:pic>
        <p:sp>
          <p:nvSpPr>
            <p:cNvPr id="21" name="Content Placeholder 2"/>
            <p:cNvSpPr txBox="1">
              <a:spLocks/>
            </p:cNvSpPr>
            <p:nvPr/>
          </p:nvSpPr>
          <p:spPr bwMode="auto">
            <a:xfrm>
              <a:off x="1130917" y="977879"/>
              <a:ext cx="277122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Model of notional CMC</a:t>
              </a:r>
            </a:p>
          </p:txBody>
        </p:sp>
      </p:grp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983541" y="1065886"/>
            <a:ext cx="5051209" cy="2790321"/>
            <a:chOff x="3983541" y="966611"/>
            <a:chExt cx="5051209" cy="2790321"/>
          </a:xfrm>
        </p:grpSpPr>
        <p:grpSp>
          <p:nvGrpSpPr>
            <p:cNvPr id="43" name="Group 42"/>
            <p:cNvGrpSpPr/>
            <p:nvPr/>
          </p:nvGrpSpPr>
          <p:grpSpPr>
            <a:xfrm>
              <a:off x="3983541" y="966611"/>
              <a:ext cx="5051209" cy="2790321"/>
              <a:chOff x="3983541" y="966611"/>
              <a:chExt cx="5051209" cy="279032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983541" y="966611"/>
                <a:ext cx="5051209" cy="2551082"/>
                <a:chOff x="3983541" y="966611"/>
                <a:chExt cx="5051209" cy="2551082"/>
              </a:xfrm>
            </p:grpSpPr>
            <p:sp>
              <p:nvSpPr>
                <p:cNvPr id="28" name="Content Placeholder 2"/>
                <p:cNvSpPr txBox="1">
                  <a:spLocks/>
                </p:cNvSpPr>
                <p:nvPr/>
              </p:nvSpPr>
              <p:spPr bwMode="auto">
                <a:xfrm>
                  <a:off x="5104274" y="966611"/>
                  <a:ext cx="3094465" cy="404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4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q"/>
                    <a:defRPr sz="2400">
                      <a:solidFill>
                        <a:srgbClr val="FF4A00"/>
                      </a:solidFill>
                      <a:latin typeface="+mn-lt"/>
                      <a:cs typeface="+mn-cs"/>
                    </a:defRPr>
                  </a:lvl2pPr>
                  <a:lvl3pPr marL="1022350" indent="-3508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rgbClr val="0021A5"/>
                      </a:solidFill>
                      <a:latin typeface="+mn-lt"/>
                      <a:cs typeface="+mn-cs"/>
                    </a:defRPr>
                  </a:lvl3pPr>
                  <a:lvl4pPr marL="1339850" indent="-315913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itchFamily="2" charset="2"/>
                    <a:buChar char="q"/>
                    <a:defRPr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4pPr>
                  <a:lvl5pPr marL="1681163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5pPr>
                  <a:lvl6pPr marL="21383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6pPr>
                  <a:lvl7pPr marL="25955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7pPr>
                  <a:lvl8pPr marL="30527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8pPr>
                  <a:lvl9pPr marL="35099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600"/>
                    </a:spcBef>
                    <a:spcAft>
                      <a:spcPts val="0"/>
                    </a:spcAft>
                    <a:buNone/>
                  </a:pPr>
                  <a:r>
                    <a:rPr lang="en-US" sz="1600" dirty="0">
                      <a:solidFill>
                        <a:srgbClr val="003399"/>
                      </a:solidFill>
                    </a:rPr>
                    <a:t>CMC platform on Merlin board</a:t>
                  </a:r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3983541" y="1271227"/>
                  <a:ext cx="5051209" cy="2246466"/>
                  <a:chOff x="1353155" y="1252805"/>
                  <a:chExt cx="5743932" cy="2415437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1353155" y="1252805"/>
                    <a:ext cx="5743932" cy="2415437"/>
                    <a:chOff x="1353155" y="1093414"/>
                    <a:chExt cx="5743932" cy="2415437"/>
                  </a:xfrm>
                </p:grpSpPr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1353155" y="1093414"/>
                      <a:ext cx="5743932" cy="2415437"/>
                      <a:chOff x="4074043" y="876773"/>
                      <a:chExt cx="5035704" cy="2073931"/>
                    </a:xfrm>
                  </p:grpSpPr>
                  <p:pic>
                    <p:nvPicPr>
                      <p:cNvPr id="40" name="Picture 39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74043" y="876773"/>
                        <a:ext cx="4993758" cy="2073931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1" name="Rectangle 40"/>
                      <p:cNvSpPr/>
                      <p:nvPr/>
                    </p:nvSpPr>
                    <p:spPr bwMode="auto">
                      <a:xfrm>
                        <a:off x="4437776" y="876773"/>
                        <a:ext cx="4671971" cy="1597979"/>
                      </a:xfrm>
                      <a:prstGeom prst="rect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</p:grpSp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4097404" y="3145871"/>
                      <a:ext cx="1052142" cy="281287"/>
                      <a:chOff x="4097404" y="3145871"/>
                      <a:chExt cx="1052142" cy="281287"/>
                    </a:xfrm>
                  </p:grpSpPr>
                  <p:sp>
                    <p:nvSpPr>
                      <p:cNvPr id="38" name="Rectangle 37"/>
                      <p:cNvSpPr/>
                      <p:nvPr/>
                    </p:nvSpPr>
                    <p:spPr bwMode="auto">
                      <a:xfrm>
                        <a:off x="4201198" y="3187816"/>
                        <a:ext cx="756696" cy="15939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9" name="TextBox 38"/>
                      <p:cNvSpPr txBox="1"/>
                      <p:nvPr/>
                    </p:nvSpPr>
                    <p:spPr>
                      <a:xfrm>
                        <a:off x="4097404" y="3145871"/>
                        <a:ext cx="1052142" cy="2812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050" dirty="0"/>
                          <a:t>M3</a:t>
                        </a:r>
                        <a:r>
                          <a:rPr lang="en-US" sz="1050" dirty="0">
                            <a:solidFill>
                              <a:srgbClr val="0000FF"/>
                            </a:solidFill>
                          </a:rPr>
                          <a:t>   M4 M5</a:t>
                        </a:r>
                      </a:p>
                    </p:txBody>
                  </p:sp>
                </p:grpSp>
                <p:grpSp>
                  <p:nvGrpSpPr>
                    <p:cNvPr id="35" name="Group 34"/>
                    <p:cNvGrpSpPr/>
                    <p:nvPr/>
                  </p:nvGrpSpPr>
                  <p:grpSpPr>
                    <a:xfrm>
                      <a:off x="5619842" y="3156675"/>
                      <a:ext cx="353996" cy="281287"/>
                      <a:chOff x="5399095" y="3422870"/>
                      <a:chExt cx="353996" cy="281287"/>
                    </a:xfrm>
                  </p:grpSpPr>
                  <p:sp>
                    <p:nvSpPr>
                      <p:cNvPr id="36" name="Rectangle 35"/>
                      <p:cNvSpPr/>
                      <p:nvPr/>
                    </p:nvSpPr>
                    <p:spPr bwMode="auto">
                      <a:xfrm>
                        <a:off x="5502889" y="3464815"/>
                        <a:ext cx="217128" cy="2350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7" name="TextBox 36"/>
                      <p:cNvSpPr txBox="1"/>
                      <p:nvPr/>
                    </p:nvSpPr>
                    <p:spPr>
                      <a:xfrm>
                        <a:off x="5399095" y="3422870"/>
                        <a:ext cx="353996" cy="2812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050" dirty="0">
                            <a:solidFill>
                              <a:srgbClr val="FF0000"/>
                            </a:solidFill>
                          </a:rPr>
                          <a:t>E’</a:t>
                        </a:r>
                      </a:p>
                    </p:txBody>
                  </p:sp>
                </p:grpSp>
              </p:grp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624084" y="2152746"/>
                    <a:ext cx="32573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**</a:t>
                    </a:r>
                  </a:p>
                </p:txBody>
              </p:sp>
            </p:grpSp>
          </p:grpSp>
          <p:cxnSp>
            <p:nvCxnSpPr>
              <p:cNvPr id="25" name="Straight Arrow Connector 24"/>
              <p:cNvCxnSpPr/>
              <p:nvPr/>
            </p:nvCxnSpPr>
            <p:spPr bwMode="auto">
              <a:xfrm>
                <a:off x="5649620" y="3507092"/>
                <a:ext cx="2199992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9900"/>
                </a:solidFill>
                <a:prstDash val="dash"/>
                <a:round/>
                <a:headEnd type="arrow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𝑑𝑒𝑙𝑎𝑦</m:t>
                          </m:r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200" i="1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𝑚𝑖𝑛𝑢𝑠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>
                      <a:solidFill>
                        <a:srgbClr val="0099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Straight Arrow Connector 44"/>
            <p:cNvCxnSpPr/>
            <p:nvPr/>
          </p:nvCxnSpPr>
          <p:spPr bwMode="auto">
            <a:xfrm>
              <a:off x="7035876" y="3098177"/>
              <a:ext cx="840895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9900"/>
              </a:solidFill>
              <a:prstDash val="dash"/>
              <a:round/>
              <a:headEnd type="arrow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𝑇𝑋</m:t>
                        </m:r>
                      </m:oMath>
                    </m:oMathPara>
                  </a14:m>
                  <a:endParaRPr lang="en-US" sz="1200" dirty="0">
                    <a:solidFill>
                      <a:srgbClr val="0099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17"/>
          <p:cNvSpPr txBox="1"/>
          <p:nvPr/>
        </p:nvSpPr>
        <p:spPr>
          <a:xfrm>
            <a:off x="1588047" y="2274838"/>
            <a:ext cx="5967906" cy="23083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r>
              <a:rPr lang="en-US" sz="3600" dirty="0">
                <a:solidFill>
                  <a:srgbClr val="FF0000"/>
                </a:solidFill>
              </a:rPr>
              <a:t>Original slide 8: </a:t>
            </a:r>
            <a:r>
              <a:rPr lang="en-US" sz="3600" dirty="0"/>
              <a:t>Model of CMC-to-Merlin Mapping</a:t>
            </a:r>
            <a:r>
              <a:rPr lang="en-US" sz="3600" dirty="0">
                <a:solidFill>
                  <a:srgbClr val="FF0000"/>
                </a:solidFill>
              </a:rPr>
              <a:t>; see next slide for my modification</a:t>
            </a:r>
          </a:p>
        </p:txBody>
      </p:sp>
    </p:spTree>
    <p:extLst>
      <p:ext uri="{BB962C8B-B14F-4D97-AF65-F5344CB8AC3E}">
        <p14:creationId xmlns:p14="http://schemas.microsoft.com/office/powerpoint/2010/main" val="1115694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7832607" y="1848576"/>
            <a:ext cx="1064750" cy="863094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140732" y="1691223"/>
            <a:ext cx="1666640" cy="1312108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49572" y="3818569"/>
            <a:ext cx="8643103" cy="24191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Latency A</a:t>
            </a:r>
            <a:r>
              <a:rPr lang="en-US" sz="1600" i="1" dirty="0"/>
              <a:t> = ctrl signal transfer time B + latency C </a:t>
            </a:r>
            <a:r>
              <a:rPr lang="en-US" sz="1600" i="1" dirty="0"/>
              <a:t>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Ctrl signal transfer time B</a:t>
            </a:r>
            <a:r>
              <a:rPr lang="en-US" sz="16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Data transfer time B</a:t>
            </a:r>
            <a:r>
              <a:rPr lang="en-US" sz="16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600" i="1" dirty="0">
                <a:solidFill>
                  <a:srgbClr val="0021A5"/>
                </a:solidFill>
              </a:rPr>
              <a:t>Latency C</a:t>
            </a:r>
            <a:r>
              <a:rPr lang="en-US" sz="1600" i="1" dirty="0"/>
              <a:t> = latency C’ – delay </a:t>
            </a:r>
            <a:r>
              <a:rPr lang="en-US" sz="1600" i="1" dirty="0" err="1"/>
              <a:t>D’minusE</a:t>
            </a:r>
            <a:r>
              <a:rPr lang="en-US" sz="1600" i="1" dirty="0"/>
              <a:t>’ + delay TSV*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Delay </a:t>
            </a:r>
            <a:r>
              <a:rPr lang="en-US" sz="1600" i="1" dirty="0" err="1">
                <a:solidFill>
                  <a:srgbClr val="0021A5"/>
                </a:solidFill>
              </a:rPr>
              <a:t>D’minusE</a:t>
            </a:r>
            <a:r>
              <a:rPr lang="en-US" sz="1600" i="1" dirty="0">
                <a:solidFill>
                  <a:srgbClr val="0021A5"/>
                </a:solidFill>
              </a:rPr>
              <a:t>’ </a:t>
            </a:r>
            <a:r>
              <a:rPr lang="en-US" sz="1600" i="1" dirty="0"/>
              <a:t>= latency D’ – latency E’</a:t>
            </a:r>
          </a:p>
          <a:p>
            <a:pPr marL="0" lvl="3">
              <a:lnSpc>
                <a:spcPct val="120000"/>
              </a:lnSpc>
              <a:spcBef>
                <a:spcPts val="900"/>
              </a:spcBef>
            </a:pPr>
            <a:r>
              <a:rPr lang="en-US" sz="1600" i="1" dirty="0"/>
              <a:t>* </a:t>
            </a:r>
            <a:r>
              <a:rPr lang="en-US" sz="1600" i="1" dirty="0">
                <a:latin typeface="Cambria Math" panose="02040503050406030204" pitchFamily="18" charset="0"/>
              </a:rPr>
              <a:t>delay TSV = </a:t>
            </a:r>
            <a:r>
              <a:rPr lang="en-US" sz="1600" i="1" dirty="0">
                <a:solidFill>
                  <a:srgbClr val="FF4A00"/>
                </a:solidFill>
                <a:latin typeface="Cambria Math" panose="02040503050406030204" pitchFamily="18" charset="0"/>
              </a:rPr>
              <a:t>between DRE core and switch</a:t>
            </a:r>
            <a:r>
              <a:rPr lang="en-US" sz="1600" i="1" dirty="0">
                <a:latin typeface="Cambria Math" panose="02040503050406030204" pitchFamily="18" charset="0"/>
              </a:rPr>
              <a:t>, </a:t>
            </a: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time to transfer  a request  + </a:t>
            </a:r>
          </a:p>
          <a:p>
            <a:pPr marL="3886200" lvl="3">
              <a:lnSpc>
                <a:spcPct val="8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time to transfer response of that request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43996" y="277813"/>
            <a:ext cx="8855968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Model of CMC-to-Merlin Mapping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18921" y="1077154"/>
            <a:ext cx="3823141" cy="2366247"/>
            <a:chOff x="118921" y="977879"/>
            <a:chExt cx="3823141" cy="236624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921" y="1270195"/>
              <a:ext cx="3823141" cy="2073931"/>
            </a:xfrm>
            <a:prstGeom prst="rect">
              <a:avLst/>
            </a:prstGeom>
          </p:spPr>
        </p:pic>
        <p:sp>
          <p:nvSpPr>
            <p:cNvPr id="21" name="Content Placeholder 2"/>
            <p:cNvSpPr txBox="1">
              <a:spLocks/>
            </p:cNvSpPr>
            <p:nvPr/>
          </p:nvSpPr>
          <p:spPr bwMode="auto">
            <a:xfrm>
              <a:off x="1130917" y="977879"/>
              <a:ext cx="277122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Model of notional CMC</a:t>
              </a:r>
            </a:p>
          </p:txBody>
        </p:sp>
      </p:grp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983541" y="1065886"/>
            <a:ext cx="5051209" cy="2790321"/>
            <a:chOff x="3983541" y="966611"/>
            <a:chExt cx="5051209" cy="2790321"/>
          </a:xfrm>
        </p:grpSpPr>
        <p:grpSp>
          <p:nvGrpSpPr>
            <p:cNvPr id="43" name="Group 42"/>
            <p:cNvGrpSpPr/>
            <p:nvPr/>
          </p:nvGrpSpPr>
          <p:grpSpPr>
            <a:xfrm>
              <a:off x="3983541" y="966611"/>
              <a:ext cx="5051209" cy="2790321"/>
              <a:chOff x="3983541" y="966611"/>
              <a:chExt cx="5051209" cy="279032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983541" y="966611"/>
                <a:ext cx="5051209" cy="2551082"/>
                <a:chOff x="3983541" y="966611"/>
                <a:chExt cx="5051209" cy="2551082"/>
              </a:xfrm>
            </p:grpSpPr>
            <p:sp>
              <p:nvSpPr>
                <p:cNvPr id="28" name="Content Placeholder 2"/>
                <p:cNvSpPr txBox="1">
                  <a:spLocks/>
                </p:cNvSpPr>
                <p:nvPr/>
              </p:nvSpPr>
              <p:spPr bwMode="auto">
                <a:xfrm>
                  <a:off x="5104274" y="966611"/>
                  <a:ext cx="3094465" cy="404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4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q"/>
                    <a:defRPr sz="2400">
                      <a:solidFill>
                        <a:srgbClr val="FF4A00"/>
                      </a:solidFill>
                      <a:latin typeface="+mn-lt"/>
                      <a:cs typeface="+mn-cs"/>
                    </a:defRPr>
                  </a:lvl2pPr>
                  <a:lvl3pPr marL="1022350" indent="-3508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rgbClr val="0021A5"/>
                      </a:solidFill>
                      <a:latin typeface="+mn-lt"/>
                      <a:cs typeface="+mn-cs"/>
                    </a:defRPr>
                  </a:lvl3pPr>
                  <a:lvl4pPr marL="1339850" indent="-315913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itchFamily="2" charset="2"/>
                    <a:buChar char="q"/>
                    <a:defRPr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4pPr>
                  <a:lvl5pPr marL="1681163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5pPr>
                  <a:lvl6pPr marL="21383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6pPr>
                  <a:lvl7pPr marL="25955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7pPr>
                  <a:lvl8pPr marL="30527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8pPr>
                  <a:lvl9pPr marL="35099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600"/>
                    </a:spcBef>
                    <a:spcAft>
                      <a:spcPts val="0"/>
                    </a:spcAft>
                    <a:buNone/>
                  </a:pPr>
                  <a:r>
                    <a:rPr lang="en-US" sz="1600" dirty="0">
                      <a:solidFill>
                        <a:srgbClr val="003399"/>
                      </a:solidFill>
                    </a:rPr>
                    <a:t>CMC platform on Merlin board</a:t>
                  </a:r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3983541" y="1271227"/>
                  <a:ext cx="5051209" cy="2246466"/>
                  <a:chOff x="1353155" y="1252805"/>
                  <a:chExt cx="5743932" cy="2415437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1353155" y="1252805"/>
                    <a:ext cx="5743932" cy="2415437"/>
                    <a:chOff x="1353155" y="1093414"/>
                    <a:chExt cx="5743932" cy="2415437"/>
                  </a:xfrm>
                </p:grpSpPr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1353155" y="1093414"/>
                      <a:ext cx="5743932" cy="2415437"/>
                      <a:chOff x="4074043" y="876773"/>
                      <a:chExt cx="5035704" cy="2073931"/>
                    </a:xfrm>
                  </p:grpSpPr>
                  <p:pic>
                    <p:nvPicPr>
                      <p:cNvPr id="40" name="Picture 3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74043" y="876773"/>
                        <a:ext cx="4993758" cy="2073931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1" name="Rectangle 40"/>
                      <p:cNvSpPr/>
                      <p:nvPr/>
                    </p:nvSpPr>
                    <p:spPr bwMode="auto">
                      <a:xfrm>
                        <a:off x="4437776" y="876773"/>
                        <a:ext cx="4671971" cy="1597979"/>
                      </a:xfrm>
                      <a:prstGeom prst="rect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</p:grpSp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4097404" y="3145871"/>
                      <a:ext cx="1052142" cy="281287"/>
                      <a:chOff x="4097404" y="3145871"/>
                      <a:chExt cx="1052142" cy="281287"/>
                    </a:xfrm>
                  </p:grpSpPr>
                  <p:sp>
                    <p:nvSpPr>
                      <p:cNvPr id="38" name="Rectangle 37"/>
                      <p:cNvSpPr/>
                      <p:nvPr/>
                    </p:nvSpPr>
                    <p:spPr bwMode="auto">
                      <a:xfrm>
                        <a:off x="4201198" y="3187816"/>
                        <a:ext cx="756696" cy="15939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9" name="TextBox 38"/>
                      <p:cNvSpPr txBox="1"/>
                      <p:nvPr/>
                    </p:nvSpPr>
                    <p:spPr>
                      <a:xfrm>
                        <a:off x="4097404" y="3145871"/>
                        <a:ext cx="1052142" cy="2812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05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M3   M4 M5</a:t>
                        </a:r>
                      </a:p>
                    </p:txBody>
                  </p:sp>
                </p:grpSp>
                <p:grpSp>
                  <p:nvGrpSpPr>
                    <p:cNvPr id="35" name="Group 34"/>
                    <p:cNvGrpSpPr/>
                    <p:nvPr/>
                  </p:nvGrpSpPr>
                  <p:grpSpPr>
                    <a:xfrm>
                      <a:off x="5619842" y="3156675"/>
                      <a:ext cx="353996" cy="281287"/>
                      <a:chOff x="5399095" y="3422870"/>
                      <a:chExt cx="353996" cy="281287"/>
                    </a:xfrm>
                  </p:grpSpPr>
                  <p:sp>
                    <p:nvSpPr>
                      <p:cNvPr id="36" name="Rectangle 35"/>
                      <p:cNvSpPr/>
                      <p:nvPr/>
                    </p:nvSpPr>
                    <p:spPr bwMode="auto">
                      <a:xfrm>
                        <a:off x="5502889" y="3464815"/>
                        <a:ext cx="217128" cy="2350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7" name="TextBox 36"/>
                      <p:cNvSpPr txBox="1"/>
                      <p:nvPr/>
                    </p:nvSpPr>
                    <p:spPr>
                      <a:xfrm>
                        <a:off x="5399095" y="3422870"/>
                        <a:ext cx="353996" cy="2812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05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rPr>
                          <a:t>E’</a:t>
                        </a:r>
                      </a:p>
                    </p:txBody>
                  </p:sp>
                </p:grpSp>
              </p:grp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624084" y="2152746"/>
                    <a:ext cx="32573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**</a:t>
                    </a:r>
                  </a:p>
                </p:txBody>
              </p:sp>
            </p:grpSp>
          </p:grpSp>
          <p:cxnSp>
            <p:nvCxnSpPr>
              <p:cNvPr id="25" name="Straight Arrow Connector 24"/>
              <p:cNvCxnSpPr/>
              <p:nvPr/>
            </p:nvCxnSpPr>
            <p:spPr bwMode="auto">
              <a:xfrm>
                <a:off x="5649620" y="3507092"/>
                <a:ext cx="2199992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9900"/>
                </a:solidFill>
                <a:prstDash val="dash"/>
                <a:round/>
                <a:headEnd type="arrow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𝑑𝑒𝑙𝑎𝑦</m:t>
                          </m:r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200" i="1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𝑚𝑖𝑛𝑢𝑠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>
                      <a:solidFill>
                        <a:srgbClr val="0099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Straight Arrow Connector 44"/>
            <p:cNvCxnSpPr/>
            <p:nvPr/>
          </p:nvCxnSpPr>
          <p:spPr bwMode="auto">
            <a:xfrm>
              <a:off x="7035876" y="3098177"/>
              <a:ext cx="840895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9900"/>
              </a:solidFill>
              <a:prstDash val="dash"/>
              <a:round/>
              <a:headEnd type="arrow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𝑇𝑋</m:t>
                        </m:r>
                      </m:oMath>
                    </m:oMathPara>
                  </a14:m>
                  <a:endParaRPr lang="en-US" sz="1200" dirty="0">
                    <a:solidFill>
                      <a:srgbClr val="0099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76846" y="907073"/>
            <a:ext cx="1368152" cy="1015663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 thought we decided to delete the Delay boxes on the link? If so, do so all slides.</a:t>
            </a:r>
          </a:p>
        </p:txBody>
      </p:sp>
      <p:sp>
        <p:nvSpPr>
          <p:cNvPr id="3" name="Oval 2"/>
          <p:cNvSpPr/>
          <p:nvPr/>
        </p:nvSpPr>
        <p:spPr>
          <a:xfrm>
            <a:off x="191003" y="2819731"/>
            <a:ext cx="1411014" cy="64281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5573111" y="3462547"/>
            <a:ext cx="2364828" cy="45967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792472" y="2059338"/>
            <a:ext cx="438349" cy="65233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571357" y="2006020"/>
            <a:ext cx="438349" cy="65233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448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0" grpId="0" animBg="1"/>
      <p:bldP spid="51" grpId="0" animBg="1"/>
      <p:bldP spid="52" grpId="0" animBg="1"/>
    </p:bldLst>
  </p:timing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14887</TotalTime>
  <Words>2663</Words>
  <Application>Microsoft Office PowerPoint</Application>
  <PresentationFormat>On-screen Show (4:3)</PresentationFormat>
  <Paragraphs>425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宋体</vt:lpstr>
      <vt:lpstr>Arial</vt:lpstr>
      <vt:lpstr>Arial Narrow</vt:lpstr>
      <vt:lpstr>Calibri</vt:lpstr>
      <vt:lpstr>Cambria Math</vt:lpstr>
      <vt:lpstr>Courier New</vt:lpstr>
      <vt:lpstr>DejaVu Sans</vt:lpstr>
      <vt:lpstr>Garamond</vt:lpstr>
      <vt:lpstr>Wingdings</vt:lpstr>
      <vt:lpstr>3_Edge</vt:lpstr>
      <vt:lpstr>Research Platform for Custom Memory Cube</vt:lpstr>
      <vt:lpstr>Outline</vt:lpstr>
      <vt:lpstr>Outline</vt:lpstr>
      <vt:lpstr>Notional CMC Architecture*</vt:lpstr>
      <vt:lpstr>DRE* Prototype on CMC Architecture</vt:lpstr>
      <vt:lpstr>Performance Measurement on Merlin Board</vt:lpstr>
      <vt:lpstr>Mapping Notional CMC onto Merlin Board</vt:lpstr>
      <vt:lpstr>Model of CMC-to-Merlin Mapping</vt:lpstr>
      <vt:lpstr>Model of CMC-to-Merlin Mapping</vt:lpstr>
      <vt:lpstr>Outline</vt:lpstr>
      <vt:lpstr>Review of DRE setup, fill, drain</vt:lpstr>
      <vt:lpstr>Memory Access on Merlin Board</vt:lpstr>
      <vt:lpstr>Non-overlapping Memory Access </vt:lpstr>
      <vt:lpstr>Overlapping Memory Access: read/write ops </vt:lpstr>
      <vt:lpstr>Overlapping Memory Access: DRE ops </vt:lpstr>
      <vt:lpstr>Outline</vt:lpstr>
      <vt:lpstr>Simplified Notional CMC Modeling </vt:lpstr>
      <vt:lpstr>Simplified Notional CMC Modeling </vt:lpstr>
      <vt:lpstr>Outline</vt:lpstr>
      <vt:lpstr>Scope and Parameter Definition</vt:lpstr>
      <vt:lpstr>Best-case Performance (Design Op3, 1 link, 1 CMC core)</vt:lpstr>
      <vt:lpstr>Worst-case performance (Design Op3, 1 link, 1 CMC core)</vt:lpstr>
      <vt:lpstr>Case Study Result for Random Access App.</vt:lpstr>
      <vt:lpstr>Going Forward</vt:lpstr>
    </vt:vector>
  </TitlesOfParts>
  <Company>University of Florida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hlam@ufl.edu</cp:lastModifiedBy>
  <cp:revision>3136</cp:revision>
  <dcterms:created xsi:type="dcterms:W3CDTF">2003-07-12T15:21:27Z</dcterms:created>
  <dcterms:modified xsi:type="dcterms:W3CDTF">2017-01-16T01:09:59Z</dcterms:modified>
</cp:coreProperties>
</file>