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7"/>
  </p:notesMasterIdLst>
  <p:handoutMasterIdLst>
    <p:handoutMasterId r:id="rId28"/>
  </p:handoutMasterIdLst>
  <p:sldIdLst>
    <p:sldId id="386" r:id="rId2"/>
    <p:sldId id="449" r:id="rId3"/>
    <p:sldId id="450" r:id="rId4"/>
    <p:sldId id="388" r:id="rId5"/>
    <p:sldId id="389" r:id="rId6"/>
    <p:sldId id="409" r:id="rId7"/>
    <p:sldId id="447" r:id="rId8"/>
    <p:sldId id="410" r:id="rId9"/>
    <p:sldId id="451" r:id="rId10"/>
    <p:sldId id="433" r:id="rId11"/>
    <p:sldId id="446" r:id="rId12"/>
    <p:sldId id="459" r:id="rId13"/>
    <p:sldId id="424" r:id="rId14"/>
    <p:sldId id="423" r:id="rId15"/>
    <p:sldId id="420" r:id="rId16"/>
    <p:sldId id="452" r:id="rId17"/>
    <p:sldId id="412" r:id="rId18"/>
    <p:sldId id="413" r:id="rId19"/>
    <p:sldId id="453" r:id="rId20"/>
    <p:sldId id="414" r:id="rId21"/>
    <p:sldId id="454" r:id="rId22"/>
    <p:sldId id="456" r:id="rId23"/>
    <p:sldId id="427" r:id="rId24"/>
    <p:sldId id="458" r:id="rId25"/>
    <p:sldId id="457" r:id="rId2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91745" autoAdjust="0"/>
  </p:normalViewPr>
  <p:slideViewPr>
    <p:cSldViewPr snapToGrid="0">
      <p:cViewPr varScale="1">
        <p:scale>
          <a:sx n="79" d="100"/>
          <a:sy n="79" d="100"/>
        </p:scale>
        <p:origin x="1752" y="78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\Desktop\Graphs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\Desktop\Graphs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dministrator\Dropbox\CHREC\CMC_Measurement\CMC_Measuremen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ropbox\CHREC\CMC_Measurement\CMC_Measureme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Non-overlapping Mem. Read Total Time of M1,2,3 (ms) vs. # Mem Ops.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Read!$C$3:$C$19</c:f>
            </c:numRef>
          </c:val>
          <c:extLst>
            <c:ext xmlns:c16="http://schemas.microsoft.com/office/drawing/2014/chart" uri="{C3380CC4-5D6E-409C-BE32-E72D297353CC}">
              <c16:uniqueId val="{00000000-5296-4F1C-8BB4-F80C79F374A0}"/>
            </c:ext>
          </c:extLst>
        </c:ser>
        <c:ser>
          <c:idx val="1"/>
          <c:order val="1"/>
          <c:tx>
            <c:v>M1 (ms)</c:v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Read!$D$3:$D$19</c:f>
              <c:numCache>
                <c:formatCode>General</c:formatCode>
                <c:ptCount val="17"/>
                <c:pt idx="0">
                  <c:v>1.2924E-2</c:v>
                </c:pt>
                <c:pt idx="1">
                  <c:v>0.93414600000000003</c:v>
                </c:pt>
                <c:pt idx="2">
                  <c:v>2.7554820000000002</c:v>
                </c:pt>
                <c:pt idx="3">
                  <c:v>4.7107260000000002</c:v>
                </c:pt>
                <c:pt idx="4">
                  <c:v>6.4490999999999996</c:v>
                </c:pt>
                <c:pt idx="5">
                  <c:v>8.5097880000000004</c:v>
                </c:pt>
                <c:pt idx="6">
                  <c:v>10.36017</c:v>
                </c:pt>
                <c:pt idx="7">
                  <c:v>11.831136000000001</c:v>
                </c:pt>
                <c:pt idx="8">
                  <c:v>13.866324000000001</c:v>
                </c:pt>
                <c:pt idx="9">
                  <c:v>16.07769</c:v>
                </c:pt>
                <c:pt idx="10">
                  <c:v>17.630502</c:v>
                </c:pt>
                <c:pt idx="11">
                  <c:v>20.097102</c:v>
                </c:pt>
                <c:pt idx="12">
                  <c:v>21.097044</c:v>
                </c:pt>
                <c:pt idx="13">
                  <c:v>23.667126</c:v>
                </c:pt>
                <c:pt idx="14">
                  <c:v>25.958981999999999</c:v>
                </c:pt>
                <c:pt idx="15">
                  <c:v>27.620543999999999</c:v>
                </c:pt>
                <c:pt idx="16">
                  <c:v>28.268471999999999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96-4F1C-8BB4-F80C79F374A0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Read!$E$3:$E$19</c:f>
            </c:numRef>
          </c:val>
          <c:extLst>
            <c:ext xmlns:c16="http://schemas.microsoft.com/office/drawing/2014/chart" uri="{C3380CC4-5D6E-409C-BE32-E72D297353CC}">
              <c16:uniqueId val="{00000002-5296-4F1C-8BB4-F80C79F374A0}"/>
            </c:ext>
          </c:extLst>
        </c:ser>
        <c:ser>
          <c:idx val="3"/>
          <c:order val="3"/>
          <c:tx>
            <c:v>M2 (ms)</c:v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Read!$F$3:$F$19</c:f>
              <c:numCache>
                <c:formatCode>General</c:formatCode>
                <c:ptCount val="17"/>
                <c:pt idx="0">
                  <c:v>1.0944000000000001E-2</c:v>
                </c:pt>
                <c:pt idx="1">
                  <c:v>0.73614599999999997</c:v>
                </c:pt>
                <c:pt idx="2">
                  <c:v>2.1614819999999999</c:v>
                </c:pt>
                <c:pt idx="3">
                  <c:v>3.7207319999999999</c:v>
                </c:pt>
                <c:pt idx="4">
                  <c:v>5.0631000000000004</c:v>
                </c:pt>
                <c:pt idx="5">
                  <c:v>6.7277880000000003</c:v>
                </c:pt>
                <c:pt idx="6">
                  <c:v>8.1821699999999993</c:v>
                </c:pt>
                <c:pt idx="7">
                  <c:v>9.2571359999999991</c:v>
                </c:pt>
                <c:pt idx="8">
                  <c:v>10.896330000000001</c:v>
                </c:pt>
                <c:pt idx="9">
                  <c:v>12.711702000000001</c:v>
                </c:pt>
                <c:pt idx="10">
                  <c:v>13.868778000000001</c:v>
                </c:pt>
                <c:pt idx="11">
                  <c:v>15.939102</c:v>
                </c:pt>
                <c:pt idx="12">
                  <c:v>16.543068000000002</c:v>
                </c:pt>
                <c:pt idx="13">
                  <c:v>18.717144000000001</c:v>
                </c:pt>
                <c:pt idx="14">
                  <c:v>20.613005999999999</c:v>
                </c:pt>
                <c:pt idx="15">
                  <c:v>21.878561999999999</c:v>
                </c:pt>
                <c:pt idx="16">
                  <c:v>22.328472000000001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96-4F1C-8BB4-F80C79F374A0}"/>
            </c:ext>
          </c:extLst>
        </c:ser>
        <c:ser>
          <c:idx val="4"/>
          <c:order val="4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Read!$G$3:$G$19</c:f>
            </c:numRef>
          </c:val>
          <c:extLst>
            <c:ext xmlns:c16="http://schemas.microsoft.com/office/drawing/2014/chart" uri="{C3380CC4-5D6E-409C-BE32-E72D297353CC}">
              <c16:uniqueId val="{00000004-5296-4F1C-8BB4-F80C79F374A0}"/>
            </c:ext>
          </c:extLst>
        </c:ser>
        <c:ser>
          <c:idx val="5"/>
          <c:order val="5"/>
          <c:tx>
            <c:v>M3 (ms)</c:v>
          </c:tx>
          <c:spPr>
            <a:solidFill>
              <a:schemeClr val="bg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Read!$B$3:$B$19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Read!$H$3:$H$19</c:f>
              <c:numCache>
                <c:formatCode>General</c:formatCode>
                <c:ptCount val="17"/>
                <c:pt idx="0">
                  <c:v>5.2560000000000003E-3</c:v>
                </c:pt>
                <c:pt idx="1">
                  <c:v>0.50457600000000002</c:v>
                </c:pt>
                <c:pt idx="2">
                  <c:v>1.5491999999999999</c:v>
                </c:pt>
                <c:pt idx="3">
                  <c:v>2.6717279999999999</c:v>
                </c:pt>
                <c:pt idx="4">
                  <c:v>3.6155040000000001</c:v>
                </c:pt>
                <c:pt idx="5">
                  <c:v>4.7018399999999998</c:v>
                </c:pt>
                <c:pt idx="6">
                  <c:v>5.6808959999999997</c:v>
                </c:pt>
                <c:pt idx="7">
                  <c:v>6.7131360000000004</c:v>
                </c:pt>
                <c:pt idx="8">
                  <c:v>7.6556639999999998</c:v>
                </c:pt>
                <c:pt idx="9">
                  <c:v>8.9827200000000005</c:v>
                </c:pt>
                <c:pt idx="10">
                  <c:v>10.153295999999999</c:v>
                </c:pt>
                <c:pt idx="11">
                  <c:v>11.348592</c:v>
                </c:pt>
                <c:pt idx="12">
                  <c:v>11.877216000000001</c:v>
                </c:pt>
                <c:pt idx="13">
                  <c:v>13.662432000000001</c:v>
                </c:pt>
                <c:pt idx="14">
                  <c:v>14.753424000000001</c:v>
                </c:pt>
                <c:pt idx="15">
                  <c:v>15.847056</c:v>
                </c:pt>
                <c:pt idx="16">
                  <c:v>16.392047999999999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96-4F1C-8BB4-F80C79F37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2222000"/>
        <c:axId val="432221016"/>
      </c:barChart>
      <c:catAx>
        <c:axId val="432222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MEM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21016"/>
        <c:crosses val="autoZero"/>
        <c:auto val="1"/>
        <c:lblAlgn val="ctr"/>
        <c:lblOffset val="100"/>
        <c:noMultiLvlLbl val="0"/>
      </c:catAx>
      <c:valAx>
        <c:axId val="43222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2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Non-overlapping Mem. Write Total Time of M1,2,3 (ms) vs. # Mem Ops.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Write!$C$3:$C$19</c:f>
            </c:numRef>
          </c:val>
          <c:extLst>
            <c:ext xmlns:c16="http://schemas.microsoft.com/office/drawing/2014/chart" uri="{C3380CC4-5D6E-409C-BE32-E72D297353CC}">
              <c16:uniqueId val="{00000000-4C53-4124-904B-FD27D2CA821C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Write!$D$3:$D$19</c:f>
            </c:numRef>
          </c:val>
          <c:extLst>
            <c:ext xmlns:c16="http://schemas.microsoft.com/office/drawing/2014/chart" uri="{C3380CC4-5D6E-409C-BE32-E72D297353CC}">
              <c16:uniqueId val="{00000001-4C53-4124-904B-FD27D2CA821C}"/>
            </c:ext>
          </c:extLst>
        </c:ser>
        <c:ser>
          <c:idx val="2"/>
          <c:order val="2"/>
          <c:tx>
            <c:v>M1 (ms)</c:v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Write!$E$3:$E$19</c:f>
              <c:numCache>
                <c:formatCode>General</c:formatCode>
                <c:ptCount val="17"/>
                <c:pt idx="0">
                  <c:v>1.3122E-2</c:v>
                </c:pt>
                <c:pt idx="1">
                  <c:v>0.99752399999999997</c:v>
                </c:pt>
                <c:pt idx="2">
                  <c:v>2.9739840000000002</c:v>
                </c:pt>
                <c:pt idx="3">
                  <c:v>4.0683949999999998</c:v>
                </c:pt>
                <c:pt idx="4">
                  <c:v>6.8963039999999998</c:v>
                </c:pt>
                <c:pt idx="5">
                  <c:v>7.1549500000000004</c:v>
                </c:pt>
                <c:pt idx="6">
                  <c:v>10.769664000000001</c:v>
                </c:pt>
                <c:pt idx="7">
                  <c:v>12.533315999999999</c:v>
                </c:pt>
                <c:pt idx="8">
                  <c:v>14.480658</c:v>
                </c:pt>
                <c:pt idx="9">
                  <c:v>16.581455999999999</c:v>
                </c:pt>
                <c:pt idx="10">
                  <c:v>18.819731999999998</c:v>
                </c:pt>
                <c:pt idx="11">
                  <c:v>20.758782</c:v>
                </c:pt>
                <c:pt idx="12">
                  <c:v>22.509167999999999</c:v>
                </c:pt>
                <c:pt idx="13">
                  <c:v>24.964691999999999</c:v>
                </c:pt>
                <c:pt idx="14">
                  <c:v>27.129090000000001</c:v>
                </c:pt>
                <c:pt idx="15">
                  <c:v>28.550429999999999</c:v>
                </c:pt>
                <c:pt idx="16">
                  <c:v>29.201250000000002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53-4124-904B-FD27D2CA821C}"/>
            </c:ext>
          </c:extLst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Write!$F$3:$F$19</c:f>
            </c:numRef>
          </c:val>
          <c:extLst>
            <c:ext xmlns:c16="http://schemas.microsoft.com/office/drawing/2014/chart" uri="{C3380CC4-5D6E-409C-BE32-E72D297353CC}">
              <c16:uniqueId val="{00000003-4C53-4124-904B-FD27D2CA821C}"/>
            </c:ext>
          </c:extLst>
        </c:ser>
        <c:ser>
          <c:idx val="4"/>
          <c:order val="4"/>
          <c:tx>
            <c:v>M2 (ms)</c:v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Write!$G$3:$G$19</c:f>
              <c:numCache>
                <c:formatCode>General</c:formatCode>
                <c:ptCount val="17"/>
                <c:pt idx="0">
                  <c:v>1.1142000000000001E-2</c:v>
                </c:pt>
                <c:pt idx="1">
                  <c:v>0.79952400000000001</c:v>
                </c:pt>
                <c:pt idx="2">
                  <c:v>2.3799839999999999</c:v>
                </c:pt>
                <c:pt idx="3">
                  <c:v>3.892074</c:v>
                </c:pt>
                <c:pt idx="4">
                  <c:v>5.5103039999999996</c:v>
                </c:pt>
                <c:pt idx="5">
                  <c:v>6.8039519999999998</c:v>
                </c:pt>
                <c:pt idx="6">
                  <c:v>8.5916639999999997</c:v>
                </c:pt>
                <c:pt idx="7">
                  <c:v>9.9593159999999994</c:v>
                </c:pt>
                <c:pt idx="8">
                  <c:v>11.510664</c:v>
                </c:pt>
                <c:pt idx="9">
                  <c:v>13.215498</c:v>
                </c:pt>
                <c:pt idx="10">
                  <c:v>15.057732</c:v>
                </c:pt>
                <c:pt idx="11">
                  <c:v>16.600836000000001</c:v>
                </c:pt>
                <c:pt idx="12">
                  <c:v>17.955407999999998</c:v>
                </c:pt>
                <c:pt idx="13">
                  <c:v>20.014721999999999</c:v>
                </c:pt>
                <c:pt idx="14">
                  <c:v>21.783102</c:v>
                </c:pt>
                <c:pt idx="15">
                  <c:v>22.808508</c:v>
                </c:pt>
                <c:pt idx="16">
                  <c:v>23.26125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53-4124-904B-FD27D2CA821C}"/>
            </c:ext>
          </c:extLst>
        </c:ser>
        <c:ser>
          <c:idx val="5"/>
          <c:order val="5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Write!$H$3:$H$19</c:f>
            </c:numRef>
          </c:val>
          <c:extLst>
            <c:ext xmlns:c16="http://schemas.microsoft.com/office/drawing/2014/chart" uri="{C3380CC4-5D6E-409C-BE32-E72D297353CC}">
              <c16:uniqueId val="{00000005-4C53-4124-904B-FD27D2CA821C}"/>
            </c:ext>
          </c:extLst>
        </c:ser>
        <c:ser>
          <c:idx val="6"/>
          <c:order val="6"/>
          <c:tx>
            <c:v>M3 (ms)</c:v>
          </c:tx>
          <c:spPr>
            <a:solidFill>
              <a:schemeClr val="bg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Write!$B$3:$B$19</c:f>
              <c:numCache>
                <c:formatCode>General</c:formatCode>
                <c:ptCount val="17"/>
                <c:pt idx="0">
                  <c:v>10</c:v>
                </c:pt>
                <c:pt idx="1">
                  <c:v>1000</c:v>
                </c:pt>
                <c:pt idx="2">
                  <c:v>3000</c:v>
                </c:pt>
                <c:pt idx="3">
                  <c:v>5000</c:v>
                </c:pt>
                <c:pt idx="4">
                  <c:v>7000</c:v>
                </c:pt>
                <c:pt idx="5">
                  <c:v>9000</c:v>
                </c:pt>
                <c:pt idx="6">
                  <c:v>11000</c:v>
                </c:pt>
                <c:pt idx="7">
                  <c:v>13000</c:v>
                </c:pt>
                <c:pt idx="8">
                  <c:v>15000</c:v>
                </c:pt>
                <c:pt idx="9">
                  <c:v>17000</c:v>
                </c:pt>
                <c:pt idx="10">
                  <c:v>19000</c:v>
                </c:pt>
                <c:pt idx="11">
                  <c:v>21000</c:v>
                </c:pt>
                <c:pt idx="12">
                  <c:v>23000</c:v>
                </c:pt>
                <c:pt idx="13">
                  <c:v>25000</c:v>
                </c:pt>
                <c:pt idx="14">
                  <c:v>27000</c:v>
                </c:pt>
                <c:pt idx="15">
                  <c:v>29000</c:v>
                </c:pt>
                <c:pt idx="16">
                  <c:v>30000</c:v>
                </c:pt>
              </c:numCache>
            </c:numRef>
          </c:cat>
          <c:val>
            <c:numRef>
              <c:f>Write!$I$3:$I$19</c:f>
              <c:numCache>
                <c:formatCode>General</c:formatCode>
                <c:ptCount val="17"/>
                <c:pt idx="0">
                  <c:v>5.5199999999999997E-3</c:v>
                </c:pt>
                <c:pt idx="1">
                  <c:v>0.57667199999999996</c:v>
                </c:pt>
                <c:pt idx="2">
                  <c:v>1.693392</c:v>
                </c:pt>
                <c:pt idx="3">
                  <c:v>2.8531200000000001</c:v>
                </c:pt>
                <c:pt idx="4">
                  <c:v>4.0784159999999998</c:v>
                </c:pt>
                <c:pt idx="5">
                  <c:v>5.0274720000000004</c:v>
                </c:pt>
                <c:pt idx="6">
                  <c:v>6.3424319999999996</c:v>
                </c:pt>
                <c:pt idx="7">
                  <c:v>7.2612959999999998</c:v>
                </c:pt>
                <c:pt idx="8">
                  <c:v>8.5582080000000005</c:v>
                </c:pt>
                <c:pt idx="9">
                  <c:v>9.7001760000000008</c:v>
                </c:pt>
                <c:pt idx="10">
                  <c:v>11.183952</c:v>
                </c:pt>
                <c:pt idx="11">
                  <c:v>12.486096</c:v>
                </c:pt>
                <c:pt idx="12">
                  <c:v>13.399872</c:v>
                </c:pt>
                <c:pt idx="13">
                  <c:v>14.562863999999999</c:v>
                </c:pt>
                <c:pt idx="14">
                  <c:v>15.729984</c:v>
                </c:pt>
                <c:pt idx="15">
                  <c:v>17.067888</c:v>
                </c:pt>
                <c:pt idx="16">
                  <c:v>16.938960000000002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53-4124-904B-FD27D2CA8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0629568"/>
        <c:axId val="390630224"/>
      </c:barChart>
      <c:catAx>
        <c:axId val="390629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</a:t>
                </a:r>
                <a:r>
                  <a:rPr lang="en-US" baseline="0" dirty="0"/>
                  <a:t> MEM OPS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630224"/>
        <c:crosses val="autoZero"/>
        <c:auto val="1"/>
        <c:lblAlgn val="ctr"/>
        <c:lblOffset val="100"/>
        <c:noMultiLvlLbl val="0"/>
      </c:catAx>
      <c:valAx>
        <c:axId val="390630224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62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783680"/>
        <c:axId val="43785600"/>
      </c:barChart>
      <c:catAx>
        <c:axId val="4378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5600"/>
        <c:crosses val="autoZero"/>
        <c:auto val="1"/>
        <c:lblAlgn val="ctr"/>
        <c:lblOffset val="100"/>
        <c:noMultiLvlLbl val="0"/>
      </c:catAx>
      <c:valAx>
        <c:axId val="437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833984"/>
        <c:axId val="54924032"/>
      </c:barChart>
      <c:catAx>
        <c:axId val="4383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4032"/>
        <c:crosses val="autoZero"/>
        <c:auto val="1"/>
        <c:lblAlgn val="ctr"/>
        <c:lblOffset val="100"/>
        <c:noMultiLvlLbl val="0"/>
      </c:catAx>
      <c:valAx>
        <c:axId val="549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778496"/>
        <c:axId val="54780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5477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0672"/>
        <c:crosses val="autoZero"/>
        <c:auto val="1"/>
        <c:lblAlgn val="ctr"/>
        <c:lblOffset val="100"/>
        <c:noMultiLvlLbl val="0"/>
      </c:catAx>
      <c:valAx>
        <c:axId val="5478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93888"/>
        <c:axId val="546958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5469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5808"/>
        <c:crosses val="autoZero"/>
        <c:auto val="1"/>
        <c:lblAlgn val="ctr"/>
        <c:lblOffset val="100"/>
        <c:noMultiLvlLbl val="0"/>
      </c:catAx>
      <c:valAx>
        <c:axId val="546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Best-case Performance of Random Access App on CMC (Latency A) vs. Table Size(# of elements in 1-D array)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8-454B-91FB-9DC3FBD4406A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8-454B-91FB-9DC3FBD4406A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88-454B-91FB-9DC3FBD4406A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88-454B-91FB-9DC3FBD44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table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@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A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Best-case Performance of Random</a:t>
            </a:r>
            <a:r>
              <a:rPr lang="en-US" sz="1400" baseline="0" dirty="0"/>
              <a:t> Access App on CMC (Latency A) vs </a:t>
            </a:r>
            <a:r>
              <a:rPr lang="en-US" sz="1400" baseline="0" dirty="0" err="1"/>
              <a:t>TableSize</a:t>
            </a:r>
            <a:r>
              <a:rPr lang="en-US" sz="1400" baseline="0" dirty="0"/>
              <a:t> (# of elements in 1-D array)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solidFill>
              <a:srgbClr val="6AA3D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7-4788-8C31-6FF090D63089}"/>
            </c:ext>
          </c:extLst>
        </c:ser>
        <c:ser>
          <c:idx val="1"/>
          <c:order val="1"/>
          <c:tx>
            <c:v>Fill (ms)</c:v>
          </c:tx>
          <c:spPr>
            <a:solidFill>
              <a:srgbClr val="F57B2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7-4788-8C31-6FF090D63089}"/>
            </c:ext>
          </c:extLst>
        </c:ser>
        <c:ser>
          <c:idx val="2"/>
          <c:order val="2"/>
          <c:tx>
            <c:v>Drain (ms)</c:v>
          </c:tx>
          <c:spPr>
            <a:solidFill>
              <a:srgbClr val="A9A9A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77-4788-8C31-6FF090D63089}"/>
            </c:ext>
          </c:extLst>
        </c:ser>
        <c:ser>
          <c:idx val="3"/>
          <c:order val="3"/>
          <c:tx>
            <c:v>Data Transfer (ms)</c:v>
          </c:tx>
          <c:spPr>
            <a:solidFill>
              <a:srgbClr val="FFC73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77-4788-8C31-6FF090D6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831936"/>
        <c:axId val="56436224"/>
      </c:barChart>
      <c:catAx>
        <c:axId val="5583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table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36224"/>
        <c:crosses val="autoZero"/>
        <c:auto val="1"/>
        <c:lblAlgn val="ctr"/>
        <c:lblOffset val="100"/>
        <c:noMultiLvlLbl val="0"/>
      </c:catAx>
      <c:valAx>
        <c:axId val="5643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A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3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340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8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slide before this to have graphs similar to Slide 13 for various # of iterations.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9352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2645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Y axis</a:t>
            </a:r>
            <a:r>
              <a:rPr lang="en-US" baseline="0" dirty="0"/>
              <a:t> to Latency A</a:t>
            </a:r>
          </a:p>
          <a:p>
            <a:r>
              <a:rPr lang="en-US" baseline="0" dirty="0"/>
              <a:t>Define X axis (31 what?)</a:t>
            </a:r>
          </a:p>
          <a:p>
            <a:r>
              <a:rPr lang="en-US" baseline="0" dirty="0"/>
              <a:t>Correct “</a:t>
            </a:r>
            <a:r>
              <a:rPr lang="en-US" baseline="0" dirty="0" err="1"/>
              <a:t>Randa</a:t>
            </a:r>
            <a:r>
              <a:rPr lang="en-US" baseline="0" dirty="0"/>
              <a:t>” to “</a:t>
            </a:r>
            <a:r>
              <a:rPr lang="en-US" baseline="0" dirty="0" err="1"/>
              <a:t>Randum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280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24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15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9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.emf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4911725"/>
          </a:xfrm>
        </p:spPr>
        <p:txBody>
          <a:bodyPr/>
          <a:lstStyle/>
          <a:p>
            <a:r>
              <a:rPr lang="en-US" dirty="0"/>
              <a:t>Non-overlapping memory accesses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Overlapping memory accesses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9576" r="21435" b="64174"/>
          <a:stretch/>
        </p:blipFill>
        <p:spPr>
          <a:xfrm>
            <a:off x="457200" y="1393763"/>
            <a:ext cx="5971728" cy="2179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40025" r="9308" b="30221"/>
          <a:stretch/>
        </p:blipFill>
        <p:spPr>
          <a:xfrm>
            <a:off x="456328" y="4011905"/>
            <a:ext cx="5972599" cy="204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75212" y="1398414"/>
            <a:ext cx="3232692" cy="1022474"/>
            <a:chOff x="475212" y="1398414"/>
            <a:chExt cx="3232692" cy="1022474"/>
          </a:xfrm>
        </p:grpSpPr>
        <p:sp>
          <p:nvSpPr>
            <p:cNvPr id="9" name="Rectangle 8"/>
            <p:cNvSpPr/>
            <p:nvPr/>
          </p:nvSpPr>
          <p:spPr>
            <a:xfrm>
              <a:off x="1079612" y="2240868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212" y="1398414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5412" y="1488424"/>
              <a:ext cx="1432492" cy="842454"/>
              <a:chOff x="2275412" y="1488424"/>
              <a:chExt cx="1432492" cy="842454"/>
            </a:xfrm>
          </p:grpSpPr>
          <p:cxnSp>
            <p:nvCxnSpPr>
              <p:cNvPr id="23" name="Straight Connector 22"/>
              <p:cNvCxnSpPr>
                <a:stCxn id="9" idx="3"/>
              </p:cNvCxnSpPr>
              <p:nvPr/>
            </p:nvCxnSpPr>
            <p:spPr>
              <a:xfrm>
                <a:off x="2879812" y="2330878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07904" y="1488424"/>
                <a:ext cx="0" cy="84245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275412" y="1488424"/>
                <a:ext cx="14324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456328" y="4066801"/>
            <a:ext cx="3188076" cy="982379"/>
            <a:chOff x="456328" y="4066801"/>
            <a:chExt cx="3188076" cy="982379"/>
          </a:xfrm>
        </p:grpSpPr>
        <p:sp>
          <p:nvSpPr>
            <p:cNvPr id="10" name="Rectangle 9"/>
            <p:cNvSpPr/>
            <p:nvPr/>
          </p:nvSpPr>
          <p:spPr>
            <a:xfrm>
              <a:off x="1007604" y="4869160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328" y="4066801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75412" y="4149080"/>
              <a:ext cx="1368992" cy="810090"/>
              <a:chOff x="2275412" y="4149080"/>
              <a:chExt cx="1368992" cy="8100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807804" y="4959170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644404" y="4149080"/>
                <a:ext cx="0" cy="8100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275412" y="4149080"/>
                <a:ext cx="13689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sp>
        <p:nvSpPr>
          <p:cNvPr id="38" name="TextBox 37"/>
          <p:cNvSpPr txBox="1"/>
          <p:nvPr/>
        </p:nvSpPr>
        <p:spPr>
          <a:xfrm>
            <a:off x="3887924" y="2113329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Wait for data return before issuing next memory 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24" y="421856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Send next memory request immediately after sending previous 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7604" y="5156162"/>
            <a:ext cx="1800200" cy="1800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924" y="5071554"/>
            <a:ext cx="4341204" cy="92333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Barrier synchronization to guarantee all responses are returned before exiting code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6312" y="5229200"/>
            <a:ext cx="1071612" cy="0"/>
          </a:xfrm>
          <a:prstGeom prst="lin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853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000" dirty="0"/>
              <a:t>Non-overlapping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 &gt; M2 &gt; M3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  <a:endParaRPr lang="en-US" sz="2400" dirty="0">
              <a:solidFill>
                <a:srgbClr val="0021A5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742765"/>
              </p:ext>
            </p:extLst>
          </p:nvPr>
        </p:nvGraphicFramePr>
        <p:xfrm>
          <a:off x="0" y="21060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241121"/>
              </p:ext>
            </p:extLst>
          </p:nvPr>
        </p:nvGraphicFramePr>
        <p:xfrm>
          <a:off x="4572000" y="21060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5184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34876" y="5700240"/>
            <a:ext cx="8809124" cy="612068"/>
          </a:xfrm>
        </p:spPr>
        <p:txBody>
          <a:bodyPr/>
          <a:lstStyle/>
          <a:p>
            <a:r>
              <a:rPr lang="en-US" sz="1800" dirty="0"/>
              <a:t>Observation </a:t>
            </a:r>
            <a:r>
              <a:rPr lang="en-US" sz="1800" b="1" dirty="0">
                <a:solidFill>
                  <a:srgbClr val="0021A5"/>
                </a:solidFill>
              </a:rPr>
              <a:t>consistent</a:t>
            </a:r>
            <a:r>
              <a:rPr lang="en-US" sz="1800" dirty="0"/>
              <a:t> with expectation: </a:t>
            </a:r>
            <a:r>
              <a:rPr lang="en-US" sz="1800" dirty="0">
                <a:solidFill>
                  <a:srgbClr val="0021A5"/>
                </a:solidFill>
              </a:rPr>
              <a:t>M1 &gt; M2 &gt; M3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5835"/>
              </p:ext>
            </p:extLst>
          </p:nvPr>
        </p:nvGraphicFramePr>
        <p:xfrm>
          <a:off x="2089693" y="1381497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:a16="http://schemas.microsoft.com/office/drawing/2014/main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:a16="http://schemas.microsoft.com/office/drawing/2014/main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:a16="http://schemas.microsoft.com/office/drawing/2014/main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:a16="http://schemas.microsoft.com/office/drawing/2014/main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:a16="http://schemas.microsoft.com/office/drawing/2014/main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6886"/>
              </p:ext>
            </p:extLst>
          </p:nvPr>
        </p:nvGraphicFramePr>
        <p:xfrm>
          <a:off x="2089693" y="333124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:a16="http://schemas.microsoft.com/office/drawing/2014/main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:a16="http://schemas.microsoft.com/office/drawing/2014/main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:a16="http://schemas.microsoft.com/office/drawing/2014/main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:a16="http://schemas.microsoft.com/office/drawing/2014/main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:a16="http://schemas.microsoft.com/office/drawing/2014/main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:a16="http://schemas.microsoft.com/office/drawing/2014/main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04447"/>
              </p:ext>
            </p:extLst>
          </p:nvPr>
        </p:nvGraphicFramePr>
        <p:xfrm>
          <a:off x="2089693" y="4739379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:a16="http://schemas.microsoft.com/office/drawing/2014/main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:a16="http://schemas.microsoft.com/office/drawing/2014/main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:a16="http://schemas.microsoft.com/office/drawing/2014/main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:a16="http://schemas.microsoft.com/office/drawing/2014/main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:a16="http://schemas.microsoft.com/office/drawing/2014/main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:a16="http://schemas.microsoft.com/office/drawing/2014/main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28806" y="2952069"/>
            <a:ext cx="7825166" cy="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16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26374" y="4346440"/>
            <a:ext cx="6516724" cy="31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26374" y="993750"/>
            <a:ext cx="7391448" cy="33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simple read/write (µs) </a:t>
            </a:r>
            <a:r>
              <a:rPr lang="en-US" sz="14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400" b="1" dirty="0">
              <a:solidFill>
                <a:srgbClr val="FF4A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27036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84306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29" y="1601839"/>
            <a:ext cx="4889486" cy="26751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Scope and Parameter Definition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209352" y="802498"/>
            <a:ext cx="6508184" cy="785106"/>
          </a:xfrm>
        </p:spPr>
        <p:txBody>
          <a:bodyPr/>
          <a:lstStyle/>
          <a:p>
            <a:r>
              <a:rPr lang="en-US" sz="2200" dirty="0"/>
              <a:t>Current scope: 1 link, 1 CMC core architecture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Will scale and parameterize in future (n links, m core)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63814" y="1670608"/>
            <a:ext cx="1376100" cy="1079080"/>
            <a:chOff x="1869244" y="2384631"/>
            <a:chExt cx="1550628" cy="1215938"/>
          </a:xfrm>
        </p:grpSpPr>
        <p:sp>
          <p:nvSpPr>
            <p:cNvPr id="16" name="TextBox 15"/>
            <p:cNvSpPr txBox="1"/>
            <p:nvPr/>
          </p:nvSpPr>
          <p:spPr>
            <a:xfrm>
              <a:off x="2055021" y="3219077"/>
              <a:ext cx="792596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4A00"/>
                  </a:solidFill>
                </a:rPr>
                <a:t>1 link</a:t>
              </a:r>
              <a:endParaRPr lang="en-US" sz="1600" i="1" baseline="-25000" dirty="0">
                <a:solidFill>
                  <a:srgbClr val="FF4A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69244" y="2384631"/>
              <a:ext cx="1550628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4A00"/>
                  </a:solidFill>
                </a:rPr>
                <a:t>1 CMC Core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01262" y="2708920"/>
              <a:ext cx="713174" cy="759195"/>
            </a:xfrm>
            <a:prstGeom prst="straightConnector1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  <a:tailEnd type="arrow"/>
            </a:ln>
            <a:effectLst/>
          </p:spPr>
        </p:cxn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3569" y="3994777"/>
            <a:ext cx="6895407" cy="217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Link parameters:</a:t>
            </a:r>
          </a:p>
          <a:p>
            <a:pPr lvl="2"/>
            <a:r>
              <a:rPr lang="en-US" sz="1400" i="1" kern="0" dirty="0" err="1"/>
              <a:t>BW</a:t>
            </a:r>
            <a:r>
              <a:rPr lang="en-US" sz="1400" i="1" kern="0" baseline="-25000" dirty="0" err="1"/>
              <a:t>link</a:t>
            </a:r>
            <a:r>
              <a:rPr lang="en-US" sz="1400" kern="0" dirty="0">
                <a:solidFill>
                  <a:schemeClr val="tx1"/>
                </a:solidFill>
              </a:rPr>
              <a:t>: Bandwidth of host-CMC interface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host-cmc</a:t>
            </a:r>
            <a:r>
              <a:rPr lang="en-US" sz="1400" kern="0" dirty="0">
                <a:solidFill>
                  <a:schemeClr val="tx1"/>
                </a:solidFill>
              </a:rPr>
              <a:t>: # of bits of host-CMC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Data: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(data)</a:t>
            </a:r>
            <a:r>
              <a:rPr lang="en-US" sz="1200" kern="0" dirty="0"/>
              <a:t>	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Ctrl: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(ctrl)</a:t>
            </a:r>
          </a:p>
          <a:p>
            <a:pPr lvl="1"/>
            <a:r>
              <a:rPr lang="en-US" sz="1800" i="1" kern="0" dirty="0"/>
              <a:t>TSV parameters</a:t>
            </a:r>
          </a:p>
          <a:p>
            <a:pPr lvl="2"/>
            <a:r>
              <a:rPr lang="en-US" sz="1400" i="1" kern="0" dirty="0"/>
              <a:t>BW</a:t>
            </a:r>
            <a:r>
              <a:rPr lang="en-US" sz="1400" i="1" kern="0" baseline="-25000" dirty="0"/>
              <a:t>TSV</a:t>
            </a:r>
            <a:r>
              <a:rPr lang="en-US" sz="1400" kern="0" dirty="0">
                <a:solidFill>
                  <a:schemeClr val="tx1"/>
                </a:solidFill>
              </a:rPr>
              <a:t>: Bandwidth of TSV connection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core-sw</a:t>
            </a:r>
            <a:r>
              <a:rPr lang="en-US" sz="1400" kern="0" dirty="0">
                <a:solidFill>
                  <a:schemeClr val="tx1"/>
                </a:solidFill>
              </a:rPr>
              <a:t>: # of bits of core-switch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18654352">
            <a:off x="3342160" y="3087018"/>
            <a:ext cx="405578" cy="406601"/>
          </a:xfrm>
          <a:prstGeom prst="plus">
            <a:avLst>
              <a:gd name="adj" fmla="val 421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54" y="1145754"/>
            <a:ext cx="3806877" cy="16157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CMC Best-case Performance </a:t>
            </a:r>
            <a:r>
              <a:rPr lang="en-US" sz="2000" dirty="0"/>
              <a:t>(Design Op2, 1 link, 1 CMC core)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559" y="861743"/>
            <a:ext cx="5766397" cy="1862492"/>
            <a:chOff x="860204" y="1390280"/>
            <a:chExt cx="8045035" cy="2598471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60204" y="1390280"/>
              <a:ext cx="2771227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04273" y="1400014"/>
              <a:ext cx="3800966" cy="2588737"/>
              <a:chOff x="5104273" y="859039"/>
              <a:chExt cx="3800966" cy="2588737"/>
            </a:xfrm>
          </p:grpSpPr>
          <p:sp>
            <p:nvSpPr>
              <p:cNvPr id="28" name="Content Placeholder 2"/>
              <p:cNvSpPr txBox="1">
                <a:spLocks/>
              </p:cNvSpPr>
              <p:nvPr/>
            </p:nvSpPr>
            <p:spPr bwMode="auto">
              <a:xfrm>
                <a:off x="5104273" y="859039"/>
                <a:ext cx="3514518" cy="459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3399"/>
                    </a:solidFill>
                  </a:rPr>
                  <a:t>CMC platform on Merlin board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7826938" y="2108213"/>
                <a:ext cx="1078301" cy="1339563"/>
                <a:chOff x="5723635" y="2152746"/>
                <a:chExt cx="1226179" cy="1440319"/>
              </a:xfrm>
            </p:grpSpPr>
            <p:sp>
              <p:nvSpPr>
                <p:cNvPr id="36" name="Rectangle 35"/>
                <p:cNvSpPr/>
                <p:nvPr/>
              </p:nvSpPr>
              <p:spPr bwMode="auto">
                <a:xfrm>
                  <a:off x="5723635" y="3358010"/>
                  <a:ext cx="217129" cy="2350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624084" y="2152746"/>
                  <a:ext cx="3257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**</a:t>
                  </a:r>
                </a:p>
              </p:txBody>
            </p:sp>
          </p:grpSp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07" y="1151115"/>
            <a:ext cx="2804743" cy="1534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8"/>
              <p:cNvSpPr txBox="1"/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𝑐𝑡𝑟𝑙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0021A5"/>
                  </a:solidFill>
                  <a:latin typeface="Cambria Math" panose="02040503050406030204" pitchFamily="18" charset="0"/>
                </a:endParaRP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/>
                  <a:t> </a:t>
                </a: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sz="1600" i="1" dirty="0"/>
              </a:p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𝑏𝑎𝑛𝑑𝑤𝑖𝑑𝑡h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𝑠𝑢𝑝𝑝𝑜𝑠𝑖𝑛𝑔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𝐶𝑀𝐶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𝑟𝑒𝑞𝑢𝑒𝑠𝑡𝑠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𝑓𝑢𝑙𝑙𝑦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𝑝𝑖𝑝𝑒𝑙𝑖𝑛𝑒𝑑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i="1" dirty="0"/>
              </a:p>
              <a:p>
                <a:pPr marL="1943100" lvl="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𝑏𝑒𝑠𝑡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𝑎𝑡𝑒𝑛𝑐𝑦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 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𝑏𝑒𝑠𝑡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  <a:blipFill rotWithShape="1">
                <a:blip r:embed="rId9"/>
                <a:stretch>
                  <a:fillRect r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46205" y="5439531"/>
            <a:ext cx="8150986" cy="4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However, memory accesses in Merlin board cannot be fully pipelined</a:t>
            </a:r>
          </a:p>
        </p:txBody>
      </p:sp>
      <p:sp>
        <p:nvSpPr>
          <p:cNvPr id="15" name="Cross 14"/>
          <p:cNvSpPr/>
          <p:nvPr/>
        </p:nvSpPr>
        <p:spPr>
          <a:xfrm rot="18654352">
            <a:off x="1720837" y="1949758"/>
            <a:ext cx="405578" cy="406601"/>
          </a:xfrm>
          <a:prstGeom prst="plus">
            <a:avLst>
              <a:gd name="adj" fmla="val 421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8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4"/>
            <a:ext cx="8892480" cy="583930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CMC Best-case Performance </a:t>
            </a:r>
            <a:r>
              <a:rPr lang="en-US" sz="2000" dirty="0"/>
              <a:t>(Design Op2, 1 link, 1 CMC core)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559" y="861743"/>
            <a:ext cx="5561081" cy="1862490"/>
            <a:chOff x="860204" y="1390280"/>
            <a:chExt cx="7758587" cy="2598468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60204" y="1390280"/>
              <a:ext cx="2771227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04273" y="1400014"/>
              <a:ext cx="3514518" cy="2588734"/>
              <a:chOff x="5104273" y="859039"/>
              <a:chExt cx="3514518" cy="2588734"/>
            </a:xfrm>
          </p:grpSpPr>
          <p:sp>
            <p:nvSpPr>
              <p:cNvPr id="28" name="Content Placeholder 2"/>
              <p:cNvSpPr txBox="1">
                <a:spLocks/>
              </p:cNvSpPr>
              <p:nvPr/>
            </p:nvSpPr>
            <p:spPr bwMode="auto">
              <a:xfrm>
                <a:off x="5104273" y="859039"/>
                <a:ext cx="3514518" cy="459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3399"/>
                    </a:solidFill>
                  </a:rPr>
                  <a:t>CMC platform on Merlin board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488105" y="3219114"/>
                <a:ext cx="1529771" cy="228659"/>
                <a:chOff x="4201198" y="3187816"/>
                <a:chExt cx="1739566" cy="245858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4201198" y="3187816"/>
                  <a:ext cx="756696" cy="15939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5723635" y="3198620"/>
                  <a:ext cx="217129" cy="23505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07" y="1151115"/>
            <a:ext cx="2804743" cy="1534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8"/>
              <p:cNvSpPr txBox="1"/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𝑐𝑡𝑟𝑙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0021A5"/>
                  </a:solidFill>
                  <a:latin typeface="Cambria Math" panose="02040503050406030204" pitchFamily="18" charset="0"/>
                </a:endParaRP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/>
                  <a:t> </a:t>
                </a: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sz="1600" i="1" dirty="0"/>
              </a:p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𝑏𝑎𝑛𝑑𝑤𝑖𝑑𝑡h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𝑠𝑢𝑝𝑝𝑜𝑠𝑖𝑛𝑔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𝐶𝑀𝐶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𝑟𝑒𝑞𝑢𝑒𝑠𝑡𝑠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𝑓𝑢𝑙𝑙𝑦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𝑝𝑖𝑝𝑒𝑙𝑖𝑛𝑒𝑑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i="1" dirty="0"/>
              </a:p>
              <a:p>
                <a:pPr marL="1943100" lvl="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𝑏𝑒𝑠𝑡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−#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𝑠𝑡𝑎𝑙𝑙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𝑐𝑦𝑐𝑙𝑒𝑠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7208" y="5334177"/>
            <a:ext cx="7734195" cy="6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# of stall cycles can be measured in the Merlin board infrastructure Verilog code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0554" y="1145754"/>
            <a:ext cx="3806877" cy="1615739"/>
          </a:xfrm>
          <a:prstGeom prst="rect">
            <a:avLst/>
          </a:prstGeom>
        </p:spPr>
      </p:pic>
      <p:sp>
        <p:nvSpPr>
          <p:cNvPr id="15" name="Cross 14"/>
          <p:cNvSpPr/>
          <p:nvPr/>
        </p:nvSpPr>
        <p:spPr>
          <a:xfrm rot="18654352">
            <a:off x="1720837" y="1949758"/>
            <a:ext cx="405578" cy="406601"/>
          </a:xfrm>
          <a:prstGeom prst="plus">
            <a:avLst>
              <a:gd name="adj" fmla="val 421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4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603547"/>
              </p:ext>
            </p:extLst>
          </p:nvPr>
        </p:nvGraphicFramePr>
        <p:xfrm>
          <a:off x="651950" y="832534"/>
          <a:ext cx="4834450" cy="269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94837" y="3530767"/>
            <a:ext cx="7488259" cy="203005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Determined CMC best-case performance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Determined Latency A for DRE random access (fill &amp; drain)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Derived from mapping to Merlin board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Included Merlin-board stalls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Problem: Fill and Drain expected to have same performance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Fill and drain correct at points M1, M2, M3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Problem may be measurement at C’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Currently measuring Fill and Drain at C’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2800" dirty="0"/>
              <a:t>Case Study Result for Random Access App. (progress)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750565"/>
              </p:ext>
            </p:extLst>
          </p:nvPr>
        </p:nvGraphicFramePr>
        <p:xfrm>
          <a:off x="919140" y="-5226899"/>
          <a:ext cx="7305720" cy="464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22 0.78495 L 0.0125 0.94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8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Graphic spid="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user-friendly CMC API</a:t>
            </a:r>
          </a:p>
          <a:p>
            <a:r>
              <a:rPr lang="en-US" dirty="0"/>
              <a:t>Share code and lessons with LPS</a:t>
            </a:r>
          </a:p>
          <a:p>
            <a:pPr lvl="1"/>
            <a:r>
              <a:rPr lang="en-US" dirty="0"/>
              <a:t>Visit LPS at some time</a:t>
            </a:r>
          </a:p>
          <a:p>
            <a:r>
              <a:rPr lang="en-US" dirty="0"/>
              <a:t>Continue researching on CMC modelling for multiple links multiple CMC cores</a:t>
            </a:r>
          </a:p>
          <a:p>
            <a:r>
              <a:rPr lang="en-US" dirty="0"/>
              <a:t>Study sorting and bloom filter on 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9040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1030049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1467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50768087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15248</TotalTime>
  <Words>1881</Words>
  <Application>Microsoft Office PowerPoint</Application>
  <PresentationFormat>On-screen Show (4:3)</PresentationFormat>
  <Paragraphs>361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DejaVu Sans</vt:lpstr>
      <vt:lpstr>宋体</vt:lpstr>
      <vt:lpstr>Arial</vt:lpstr>
      <vt:lpstr>Arial Narrow</vt:lpstr>
      <vt:lpstr>Calibri</vt:lpstr>
      <vt:lpstr>Cambria Math</vt:lpstr>
      <vt:lpstr>Courier New</vt:lpstr>
      <vt:lpstr>Garamond</vt:lpstr>
      <vt:lpstr>Wingdings</vt:lpstr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Review of DRE setup, fill, drain</vt:lpstr>
      <vt:lpstr>Memory Access on Merlin Board</vt:lpstr>
      <vt:lpstr>Non-overlapping Memory Access: read/write ops </vt:lpstr>
      <vt:lpstr>Non-overlapping Memory Access 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Scope and Parameter Definition</vt:lpstr>
      <vt:lpstr>CMC Best-case Performance (Design Op2, 1 link, 1 CMC core)</vt:lpstr>
      <vt:lpstr>CMC Best-case Performance (Design Op2, 1 link, 1 CMC core)</vt:lpstr>
      <vt:lpstr>Case Study Result for Random Access App. (progress)</vt:lpstr>
      <vt:lpstr>Going Forward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3214</cp:revision>
  <dcterms:created xsi:type="dcterms:W3CDTF">2003-07-12T15:21:27Z</dcterms:created>
  <dcterms:modified xsi:type="dcterms:W3CDTF">2017-01-17T13:30:06Z</dcterms:modified>
</cp:coreProperties>
</file>