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6"/>
  </p:notesMasterIdLst>
  <p:handoutMasterIdLst>
    <p:handoutMasterId r:id="rId27"/>
  </p:handoutMasterIdLst>
  <p:sldIdLst>
    <p:sldId id="386" r:id="rId2"/>
    <p:sldId id="449" r:id="rId3"/>
    <p:sldId id="460" r:id="rId4"/>
    <p:sldId id="388" r:id="rId5"/>
    <p:sldId id="389" r:id="rId6"/>
    <p:sldId id="409" r:id="rId7"/>
    <p:sldId id="447" r:id="rId8"/>
    <p:sldId id="410" r:id="rId9"/>
    <p:sldId id="461" r:id="rId10"/>
    <p:sldId id="423" r:id="rId11"/>
    <p:sldId id="420" r:id="rId12"/>
    <p:sldId id="412" r:id="rId13"/>
    <p:sldId id="413" r:id="rId14"/>
    <p:sldId id="462" r:id="rId15"/>
    <p:sldId id="463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57" r:id="rId2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6" autoAdjust="0"/>
    <p:restoredTop sz="91745" autoAdjust="0"/>
  </p:normalViewPr>
  <p:slideViewPr>
    <p:cSldViewPr snapToGrid="0">
      <p:cViewPr varScale="1">
        <p:scale>
          <a:sx n="79" d="100"/>
          <a:sy n="79" d="100"/>
        </p:scale>
        <p:origin x="1752" y="78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783680"/>
        <c:axId val="43785600"/>
      </c:barChart>
      <c:catAx>
        <c:axId val="43783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5600"/>
        <c:crosses val="autoZero"/>
        <c:auto val="1"/>
        <c:lblAlgn val="ctr"/>
        <c:lblOffset val="100"/>
        <c:noMultiLvlLbl val="0"/>
      </c:catAx>
      <c:valAx>
        <c:axId val="4378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833984"/>
        <c:axId val="54924032"/>
      </c:barChart>
      <c:catAx>
        <c:axId val="43833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24032"/>
        <c:crosses val="autoZero"/>
        <c:auto val="1"/>
        <c:lblAlgn val="ctr"/>
        <c:lblOffset val="100"/>
        <c:noMultiLvlLbl val="0"/>
      </c:catAx>
      <c:valAx>
        <c:axId val="5492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3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778496"/>
        <c:axId val="547806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54778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80672"/>
        <c:crosses val="autoZero"/>
        <c:auto val="1"/>
        <c:lblAlgn val="ctr"/>
        <c:lblOffset val="100"/>
        <c:noMultiLvlLbl val="0"/>
      </c:catAx>
      <c:valAx>
        <c:axId val="5478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7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693888"/>
        <c:axId val="5469580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54693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95808"/>
        <c:crosses val="autoZero"/>
        <c:auto val="1"/>
        <c:lblAlgn val="ctr"/>
        <c:lblOffset val="100"/>
        <c:noMultiLvlLbl val="0"/>
      </c:catAx>
      <c:valAx>
        <c:axId val="5469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9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6311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2417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36894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5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4216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59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576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940151" y="4313115"/>
            <a:ext cx="2591073" cy="12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Peter </a:t>
            </a:r>
            <a:r>
              <a:rPr lang="en-US" altLang="zh-CN" sz="2000" b="1" dirty="0" err="1">
                <a:ea typeface="宋体" charset="-122"/>
              </a:rPr>
              <a:t>Harduvel</a:t>
            </a: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45427" y="4545124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470906"/>
              </p:ext>
            </p:extLst>
          </p:nvPr>
        </p:nvGraphicFramePr>
        <p:xfrm>
          <a:off x="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645522"/>
              </p:ext>
            </p:extLst>
          </p:nvPr>
        </p:nvGraphicFramePr>
        <p:xfrm>
          <a:off x="457200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42436" y="915576"/>
            <a:ext cx="7980940" cy="821784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400" dirty="0"/>
              <a:t> again have </a:t>
            </a:r>
            <a:br>
              <a:rPr lang="en-US" sz="2400" dirty="0"/>
            </a:b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010009"/>
              </p:ext>
            </p:extLst>
          </p:nvPr>
        </p:nvGraphicFramePr>
        <p:xfrm>
          <a:off x="194165" y="1822089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155837"/>
              </p:ext>
            </p:extLst>
          </p:nvPr>
        </p:nvGraphicFramePr>
        <p:xfrm>
          <a:off x="4593365" y="1819656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8068" y="4857798"/>
            <a:ext cx="7413828" cy="10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rgbClr val="0021A5"/>
                </a:solidFill>
              </a:rPr>
              <a:t>Thus, a </a:t>
            </a:r>
            <a:r>
              <a:rPr lang="en-US" sz="2000" kern="0" dirty="0"/>
              <a:t>simplified </a:t>
            </a:r>
            <a:r>
              <a:rPr lang="en-US" sz="2000" kern="0" dirty="0">
                <a:solidFill>
                  <a:srgbClr val="0021A5"/>
                </a:solidFill>
              </a:rPr>
              <a:t>CMC mapping can be used</a:t>
            </a:r>
          </a:p>
        </p:txBody>
      </p:sp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3"/>
            <a:chOff x="5104274" y="966611"/>
            <a:chExt cx="3094465" cy="2481163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5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44" name="文本框 18"/>
          <p:cNvSpPr txBox="1"/>
          <p:nvPr/>
        </p:nvSpPr>
        <p:spPr>
          <a:xfrm>
            <a:off x="775302" y="4309978"/>
            <a:ext cx="10272371" cy="15388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05400" y="541245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843250" y="566010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4"/>
            <a:chOff x="5104274" y="966611"/>
            <a:chExt cx="3094465" cy="2481164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6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  <p:sp>
        <p:nvSpPr>
          <p:cNvPr id="49" name="文本框 18"/>
          <p:cNvSpPr txBox="1"/>
          <p:nvPr/>
        </p:nvSpPr>
        <p:spPr>
          <a:xfrm>
            <a:off x="775302" y="4309978"/>
            <a:ext cx="10272371" cy="12803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</p:txBody>
      </p:sp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Mapping notional CMC to Merlin board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Simplified CMC-to-Merlin mapping</a:t>
            </a:r>
          </a:p>
          <a:p>
            <a:pPr lvl="1"/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Overlapping memory access</a:t>
            </a:r>
          </a:p>
          <a:p>
            <a:pPr lvl="2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Simple read &amp; write ops, DRE ops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Platform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performance measurement</a:t>
            </a:r>
          </a:p>
          <a:p>
            <a:pPr marL="342900" lvl="1" indent="-342900"/>
            <a:r>
              <a:rPr lang="en-US" sz="2000" dirty="0">
                <a:ea typeface="+mn-ea"/>
              </a:rPr>
              <a:t>Bloom filter and sorting implementations in HT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Sorting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60137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PERFMON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7" y="3970103"/>
            <a:ext cx="8680704" cy="2160822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M1, M2, M3 </a:t>
            </a:r>
            <a:r>
              <a:rPr lang="en-US" sz="2000" dirty="0"/>
              <a:t>are measured in PERFMON</a:t>
            </a:r>
          </a:p>
          <a:p>
            <a:pPr lvl="1"/>
            <a:r>
              <a:rPr lang="en-US" sz="1800" dirty="0"/>
              <a:t>PERFMON – Hardware(Verilog) monitor designed by Convey, modified by CHREC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M4, M5, E’</a:t>
            </a:r>
            <a:r>
              <a:rPr lang="en-US" sz="2000" dirty="0"/>
              <a:t> are not measured</a:t>
            </a:r>
          </a:p>
          <a:p>
            <a:pPr lvl="1"/>
            <a:r>
              <a:rPr lang="en-US" sz="1800" dirty="0"/>
              <a:t>By observing </a:t>
            </a:r>
            <a:r>
              <a:rPr lang="en-US" sz="1800" dirty="0">
                <a:solidFill>
                  <a:srgbClr val="00B050"/>
                </a:solidFill>
              </a:rPr>
              <a:t>M1 = M2 = M3</a:t>
            </a:r>
            <a:r>
              <a:rPr lang="en-US" sz="1800" dirty="0"/>
              <a:t>, we hypothesize </a:t>
            </a:r>
            <a:r>
              <a:rPr lang="en-US" sz="1800" dirty="0">
                <a:solidFill>
                  <a:srgbClr val="00B050"/>
                </a:solidFill>
              </a:rPr>
              <a:t>M1 = M2 = M3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0070C0"/>
                </a:solidFill>
              </a:rPr>
              <a:t>M4 = M5 = E’</a:t>
            </a:r>
          </a:p>
          <a:p>
            <a:r>
              <a:rPr lang="en-US" sz="2200" dirty="0"/>
              <a:t>To validate M1, M2, M3 are accurately measured in PERFMON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28" y="845775"/>
            <a:ext cx="7901143" cy="312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61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PERFMON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Set up a RTL simulation of PERFMON in </a:t>
            </a:r>
            <a:r>
              <a:rPr lang="en-US" dirty="0" err="1"/>
              <a:t>ModelSim</a:t>
            </a:r>
            <a:r>
              <a:rPr lang="en-US" dirty="0"/>
              <a:t>, with help from Convey</a:t>
            </a:r>
          </a:p>
          <a:p>
            <a:pPr lvl="1"/>
            <a:r>
              <a:rPr lang="en-US" dirty="0"/>
              <a:t>Validating the reported PERFMON values cycle by cycle in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8" y="3474720"/>
            <a:ext cx="7937182" cy="20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3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Measurement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79712" y="1339488"/>
          <a:ext cx="5965825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3" imgW="9762720" imgH="8037982" progId="Visio.Drawing.15">
                  <p:embed/>
                </p:oleObj>
              </mc:Choice>
              <mc:Fallback>
                <p:oleObj name="Visio" r:id="rId3" imgW="9762720" imgH="8037982" progId="Visio.Drawing.15">
                  <p:embed/>
                  <p:pic>
                    <p:nvPicPr>
                      <p:cNvPr id="6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1339488"/>
                        <a:ext cx="5965825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7524" y="3140968"/>
            <a:ext cx="1948682" cy="18774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overlapping memory request:</a:t>
            </a:r>
          </a:p>
          <a:p>
            <a:pPr marL="285750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1A5"/>
                </a:solidFill>
              </a:rPr>
              <a:t>Measured on Merlin board: </a:t>
            </a:r>
            <a:r>
              <a:rPr lang="en-US" sz="1600" dirty="0">
                <a:solidFill>
                  <a:srgbClr val="FF4A00"/>
                </a:solidFill>
              </a:rPr>
              <a:t>D’=M1=M2=M3</a:t>
            </a:r>
          </a:p>
          <a:p>
            <a:pPr marL="285750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1A5"/>
                </a:solidFill>
              </a:rPr>
              <a:t>Hypothesis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dirty="0">
                <a:solidFill>
                  <a:srgbClr val="FF4A00"/>
                </a:solidFill>
              </a:rPr>
              <a:t>M3 = M5 (= E’) 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261865" y="2348880"/>
            <a:ext cx="2230015" cy="7920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411760" y="3633700"/>
            <a:ext cx="280831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Collect memory trace at D’</a:t>
            </a:r>
          </a:p>
          <a:p>
            <a:pPr marL="342900" indent="-342900">
              <a:buAutoNum type="arabicPeriod"/>
            </a:pPr>
            <a:r>
              <a:rPr lang="en-US" sz="1200" dirty="0"/>
              <a:t>Input memory trace to simulator’s host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38688" y="3340729"/>
            <a:ext cx="581484" cy="30609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>
          <a:xfrm>
            <a:off x="6437014" y="3340729"/>
            <a:ext cx="505830" cy="2929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>
          <a:xfrm flipV="1">
            <a:off x="5450093" y="3923824"/>
            <a:ext cx="670079" cy="5132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>
          <a:xfrm flipV="1">
            <a:off x="6264188" y="3936949"/>
            <a:ext cx="630070" cy="5001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538686" y="3646825"/>
            <a:ext cx="3605313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Expect: </a:t>
            </a:r>
            <a:r>
              <a:rPr lang="en-US" sz="1200" dirty="0">
                <a:solidFill>
                  <a:srgbClr val="FF4A00"/>
                </a:solidFill>
              </a:rPr>
              <a:t>M1 = M5 (= E’)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21A5"/>
                </a:solidFill>
              </a:rPr>
              <a:t>C = E (from HMC simulator</a:t>
            </a:r>
            <a:r>
              <a:rPr lang="en-US" sz="1200" dirty="0"/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</p:spTree>
    <p:extLst>
      <p:ext uri="{BB962C8B-B14F-4D97-AF65-F5344CB8AC3E}">
        <p14:creationId xmlns:p14="http://schemas.microsoft.com/office/powerpoint/2010/main" val="75163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780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Mapping notional CMC to Merlin board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Simplified CMC-to-Merlin mapping</a:t>
            </a:r>
          </a:p>
          <a:p>
            <a:pPr lvl="1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Overlapping memory access</a:t>
            </a:r>
          </a:p>
          <a:p>
            <a:pPr lvl="2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Simple read &amp; write ops, DRE ops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ea typeface="+mn-ea"/>
              </a:rPr>
              <a:t>Validation of Platform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75000"/>
                  </a:schemeClr>
                </a:solidFill>
                <a:ea typeface="+mn-ea"/>
              </a:rPr>
              <a:t>Validation of PERFMON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75000"/>
                  </a:schemeClr>
                </a:solidFill>
                <a:ea typeface="+mn-ea"/>
              </a:rPr>
              <a:t>Validation of performance measurement</a:t>
            </a:r>
          </a:p>
          <a:p>
            <a:pPr marL="342900" lvl="1" indent="-342900"/>
            <a:r>
              <a:rPr lang="en-US" sz="2000" dirty="0">
                <a:ea typeface="+mn-ea"/>
              </a:rPr>
              <a:t>Bloom filter and sorting implementations in HT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Sorting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08712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r>
              <a:rPr lang="en-US" sz="2000" dirty="0">
                <a:solidFill>
                  <a:srgbClr val="FF4A00"/>
                </a:solidFill>
              </a:rPr>
              <a:t>Simplified CMC-to-Merlin mapping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Overlapping memory access</a:t>
            </a:r>
          </a:p>
          <a:p>
            <a:pPr lvl="2"/>
            <a:r>
              <a:rPr lang="en-US" sz="1400" dirty="0"/>
              <a:t>Simple read &amp; write ops, DRE ops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Platform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performance measurement</a:t>
            </a:r>
          </a:p>
          <a:p>
            <a:pPr marL="342900" lvl="1" indent="-342900"/>
            <a:r>
              <a:rPr lang="en-US" sz="2000" dirty="0">
                <a:ea typeface="+mn-ea"/>
              </a:rPr>
              <a:t>Bloom filter and sorting implementations in HT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Sorting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60425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Spell checker</a:t>
            </a:r>
          </a:p>
          <a:p>
            <a:pPr lvl="1"/>
            <a:r>
              <a:rPr lang="en-US" dirty="0"/>
              <a:t>Used a dictionary as database to set bit vector</a:t>
            </a:r>
          </a:p>
          <a:p>
            <a:pPr lvl="1"/>
            <a:r>
              <a:rPr lang="en-US" dirty="0"/>
              <a:t>When a new word comes, bloom filter searches the existence of word in dictionary</a:t>
            </a:r>
          </a:p>
          <a:p>
            <a:pPr lvl="1"/>
            <a:r>
              <a:rPr lang="en-US" dirty="0"/>
              <a:t>Report the word is wrongly spelled, if it doesn’t exist in dictionary</a:t>
            </a:r>
          </a:p>
          <a:p>
            <a:pPr lvl="1"/>
            <a:r>
              <a:rPr lang="en-US" dirty="0"/>
              <a:t>Utilized 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02" y="1449324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653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Content-based deep packet inspection (longest string match)</a:t>
            </a:r>
          </a:p>
          <a:p>
            <a:pPr lvl="1"/>
            <a:r>
              <a:rPr lang="en-US" dirty="0"/>
              <a:t>Used a group of different-length sensitive words to set bit vectors</a:t>
            </a:r>
          </a:p>
          <a:p>
            <a:pPr lvl="1"/>
            <a:r>
              <a:rPr lang="en-US" dirty="0"/>
              <a:t>When a packet comes, bloom filter searches the existence of the longest matching sensitive word</a:t>
            </a:r>
          </a:p>
          <a:p>
            <a:pPr lvl="1"/>
            <a:r>
              <a:rPr lang="en-US" dirty="0"/>
              <a:t>Report the packet contains sensitive information, if matched</a:t>
            </a:r>
          </a:p>
          <a:p>
            <a:pPr lvl="1"/>
            <a:r>
              <a:rPr lang="en-US" dirty="0"/>
              <a:t>Utilized 16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258" y="1876044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-0.61597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36069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Mapping notional CMC to Merlin board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Simplified CMC-to-Merlin mapping</a:t>
            </a:r>
          </a:p>
          <a:p>
            <a:pPr lvl="1"/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Overlapping memory access</a:t>
            </a:r>
          </a:p>
          <a:p>
            <a:pPr lvl="2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Simple read &amp; write ops, DRE ops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Platform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PERFMON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performance measurement</a:t>
            </a:r>
          </a:p>
          <a:p>
            <a:pPr marL="342900" lvl="1" indent="-342900"/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Bloom filter and sorting implementations in HT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Sorting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600684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920321"/>
            <a:ext cx="8197116" cy="51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Platform development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validation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development &amp; instrumentation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Develop library for customization </a:t>
            </a:r>
            <a:r>
              <a:rPr lang="en-US" sz="2000" dirty="0"/>
              <a:t>of notional CMC architecture under study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Create user-friendly CMC API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Explore CMC apps using HT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Case studies to explore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Notional CMC architectures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CMC apps,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Lessons learned,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Characteristics of </a:t>
            </a:r>
            <a:r>
              <a:rPr lang="en-US" sz="1800" dirty="0">
                <a:solidFill>
                  <a:srgbClr val="000000"/>
                </a:solidFill>
              </a:rPr>
              <a:t>CMC-amenable</a:t>
            </a:r>
            <a:r>
              <a:rPr lang="en-US" sz="1800" dirty="0">
                <a:solidFill>
                  <a:schemeClr val="tx1"/>
                </a:solidFill>
              </a:rPr>
              <a:t>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How to re-factor algorithms to become CMC-amenable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Share code and lessons with LPS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Visit LPS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9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</p:spTree>
    <p:extLst>
      <p:ext uri="{BB962C8B-B14F-4D97-AF65-F5344CB8AC3E}">
        <p14:creationId xmlns:p14="http://schemas.microsoft.com/office/powerpoint/2010/main" val="53407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Simplified CMC-to-Merlin mapping</a:t>
            </a:r>
          </a:p>
          <a:p>
            <a:pPr lvl="1"/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Overlapping memory access</a:t>
            </a:r>
          </a:p>
          <a:p>
            <a:pPr lvl="2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Simple read &amp; write ops, DRE ops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Platform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PERFMON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performance measurement</a:t>
            </a:r>
          </a:p>
          <a:p>
            <a:pPr marL="342900" lvl="1" indent="-342900"/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Bloom filter and sorting implementations in HT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Sorting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07656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141833"/>
            <a:ext cx="8496436" cy="1036019"/>
          </a:xfrm>
        </p:spPr>
        <p:txBody>
          <a:bodyPr/>
          <a:lstStyle/>
          <a:p>
            <a:r>
              <a:rPr lang="en-US" sz="2000" dirty="0"/>
              <a:t>Based on Nair et al.* : </a:t>
            </a:r>
            <a:r>
              <a:rPr lang="en-US" sz="2000" dirty="0">
                <a:solidFill>
                  <a:srgbClr val="0021A5"/>
                </a:solidFill>
              </a:rPr>
              <a:t>an HMC with a user-programmable logic layer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A, B, C, D, and : performance-measurement points of interest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5" y="962526"/>
            <a:ext cx="7471840" cy="40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4" y="962525"/>
            <a:ext cx="7481691" cy="408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DRE*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8599" y="2392857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5607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7072" y="2512715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443303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* DRE: Data Reordering/Rearrangement Engine</a:t>
            </a:r>
            <a:r>
              <a:rPr lang="en-US" sz="1200" dirty="0"/>
              <a:t> Lawrence Livermore Nat. Labs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3" y="1288887"/>
            <a:ext cx="7594366" cy="32232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9921" y="872716"/>
            <a:ext cx="5505337" cy="3639420"/>
            <a:chOff x="2615963" y="1019336"/>
            <a:chExt cx="5505337" cy="363942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721291" y="4329128"/>
              <a:ext cx="287909" cy="329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6102" y="259597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6826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00" y="6230569"/>
            <a:ext cx="4896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VB*: View Buffer</a:t>
            </a: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0" y="4545140"/>
            <a:ext cx="1783084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843385"/>
            <a:ext cx="3192001" cy="2457046"/>
            <a:chOff x="5440684" y="2843385"/>
            <a:chExt cx="3192001" cy="24570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843385"/>
              <a:ext cx="0" cy="11536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2" y="1090366"/>
            <a:ext cx="6636295" cy="51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832607" y="1848576"/>
            <a:ext cx="1064750" cy="86309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95" y="1373455"/>
            <a:ext cx="5131106" cy="217777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140732" y="1691223"/>
            <a:ext cx="1666640" cy="131210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9572" y="3818569"/>
            <a:ext cx="8643103" cy="24191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Latency A</a:t>
            </a:r>
            <a:r>
              <a:rPr lang="en-US" sz="16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Ctrl signal transfer time B</a:t>
            </a:r>
            <a:r>
              <a:rPr lang="en-US" sz="16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Data transfer time B</a:t>
            </a:r>
            <a:r>
              <a:rPr lang="en-US" sz="16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600" i="1" dirty="0">
                <a:solidFill>
                  <a:srgbClr val="0021A5"/>
                </a:solidFill>
              </a:rPr>
              <a:t>Latency C</a:t>
            </a:r>
            <a:r>
              <a:rPr lang="en-US" sz="1600" i="1" dirty="0"/>
              <a:t> = delay TSV* + latency C’ – delay </a:t>
            </a:r>
            <a:r>
              <a:rPr lang="en-US" sz="1600" i="1" dirty="0" err="1"/>
              <a:t>D’minusE</a:t>
            </a:r>
            <a:r>
              <a:rPr lang="en-US" sz="1600" i="1" dirty="0"/>
              <a:t>’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Delay </a:t>
            </a:r>
            <a:r>
              <a:rPr lang="en-US" sz="1600" i="1" dirty="0" err="1">
                <a:solidFill>
                  <a:srgbClr val="0021A5"/>
                </a:solidFill>
              </a:rPr>
              <a:t>D’minusE</a:t>
            </a:r>
            <a:r>
              <a:rPr lang="en-US" sz="1600" i="1" dirty="0">
                <a:solidFill>
                  <a:srgbClr val="0021A5"/>
                </a:solidFill>
              </a:rPr>
              <a:t>’ </a:t>
            </a:r>
            <a:r>
              <a:rPr lang="en-US" sz="1600" i="1" dirty="0"/>
              <a:t>= latency D’ – latency E’</a:t>
            </a:r>
          </a:p>
          <a:p>
            <a:pPr marL="0" lvl="3">
              <a:lnSpc>
                <a:spcPct val="120000"/>
              </a:lnSpc>
              <a:spcBef>
                <a:spcPts val="900"/>
              </a:spcBef>
            </a:pPr>
            <a:r>
              <a:rPr lang="en-US" sz="1600" i="1" dirty="0"/>
              <a:t>* </a:t>
            </a:r>
            <a:r>
              <a:rPr lang="en-US" sz="1600" i="1" dirty="0">
                <a:latin typeface="Cambria Math" panose="02040503050406030204" pitchFamily="18" charset="0"/>
              </a:rPr>
              <a:t>delay TSV= </a:t>
            </a:r>
            <a:r>
              <a:rPr lang="en-US" sz="1600" i="1" dirty="0">
                <a:solidFill>
                  <a:srgbClr val="FF4A00"/>
                </a:solidFill>
                <a:latin typeface="Cambria Math" panose="02040503050406030204" pitchFamily="18" charset="0"/>
              </a:rPr>
              <a:t>between DRE core and switch</a:t>
            </a:r>
            <a:r>
              <a:rPr lang="en-US" sz="1600" i="1" dirty="0">
                <a:latin typeface="Cambria Math" panose="02040503050406030204" pitchFamily="18" charset="0"/>
              </a:rPr>
              <a:t>,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 a request  + </a:t>
            </a:r>
          </a:p>
          <a:p>
            <a:pPr marL="3886200" lvl="3">
              <a:lnSpc>
                <a:spcPct val="8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response of that request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43996" y="277813"/>
            <a:ext cx="8855968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077154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065886"/>
            <a:ext cx="3094465" cy="2481165"/>
            <a:chOff x="5104274" y="966611"/>
            <a:chExt cx="3094465" cy="2481165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826933" y="3229165"/>
              <a:ext cx="190942" cy="2186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91003" y="2819731"/>
            <a:ext cx="1411014" cy="6428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57581" y="3117639"/>
            <a:ext cx="2364828" cy="4486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92472" y="2059338"/>
            <a:ext cx="438349" cy="652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4" y="1373455"/>
            <a:ext cx="3821891" cy="2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Mapping notional CMC to Merlin board</a:t>
            </a:r>
          </a:p>
          <a:p>
            <a:r>
              <a:rPr lang="en-US" sz="2000" dirty="0">
                <a:solidFill>
                  <a:srgbClr val="FF4A00"/>
                </a:solidFill>
              </a:rPr>
              <a:t>Simplified CMC-to-Merlin mapping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Overlapping memory access</a:t>
            </a:r>
          </a:p>
          <a:p>
            <a:pPr lvl="2"/>
            <a:r>
              <a:rPr lang="en-US" sz="1400" dirty="0"/>
              <a:t>Simple read &amp; write ops, DRE ops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Platform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performance measurement</a:t>
            </a:r>
          </a:p>
          <a:p>
            <a:pPr marL="342900" lvl="1" indent="-342900"/>
            <a:r>
              <a:rPr lang="en-US" sz="2000" dirty="0">
                <a:ea typeface="+mn-ea"/>
              </a:rPr>
              <a:t>Bloom filter and sorting implementations in HT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Sorting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443570786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15282</TotalTime>
  <Words>1545</Words>
  <Application>Microsoft Office PowerPoint</Application>
  <PresentationFormat>On-screen Show (4:3)</PresentationFormat>
  <Paragraphs>273</Paragraphs>
  <Slides>24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DejaVu Sans</vt:lpstr>
      <vt:lpstr>宋体</vt:lpstr>
      <vt:lpstr>Arial</vt:lpstr>
      <vt:lpstr>Arial Narrow</vt:lpstr>
      <vt:lpstr>Cambria Math</vt:lpstr>
      <vt:lpstr>Garamond</vt:lpstr>
      <vt:lpstr>Wingdings</vt:lpstr>
      <vt:lpstr>3_Edge</vt:lpstr>
      <vt:lpstr>Visio</vt:lpstr>
      <vt:lpstr>Research Platform for Custom Memory Cube</vt:lpstr>
      <vt:lpstr>Outline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Outline</vt:lpstr>
      <vt:lpstr>Overlapping Memory Access: read/write ops </vt:lpstr>
      <vt:lpstr>Overlapping Memory Access: DRE ops </vt:lpstr>
      <vt:lpstr>Simplified Notional CMC Modeling </vt:lpstr>
      <vt:lpstr>Simplified Notional CMC Modeling </vt:lpstr>
      <vt:lpstr>Outline</vt:lpstr>
      <vt:lpstr>Validation of PERFMON</vt:lpstr>
      <vt:lpstr>Validation of PERFMON</vt:lpstr>
      <vt:lpstr>Validation of Measurement</vt:lpstr>
      <vt:lpstr>Validation of Measurement</vt:lpstr>
      <vt:lpstr>Outline</vt:lpstr>
      <vt:lpstr>Bloom Filter HT Demos</vt:lpstr>
      <vt:lpstr>Bloom Filter HT Demos</vt:lpstr>
      <vt:lpstr>Sorting</vt:lpstr>
      <vt:lpstr>Outline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yzou</cp:lastModifiedBy>
  <cp:revision>3233</cp:revision>
  <dcterms:created xsi:type="dcterms:W3CDTF">2003-07-12T15:21:27Z</dcterms:created>
  <dcterms:modified xsi:type="dcterms:W3CDTF">2017-02-20T17:12:55Z</dcterms:modified>
</cp:coreProperties>
</file>