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0"/>
  </p:notesMasterIdLst>
  <p:handoutMasterIdLst>
    <p:handoutMasterId r:id="rId31"/>
  </p:handoutMasterIdLst>
  <p:sldIdLst>
    <p:sldId id="386" r:id="rId2"/>
    <p:sldId id="449" r:id="rId3"/>
    <p:sldId id="460" r:id="rId4"/>
    <p:sldId id="388" r:id="rId5"/>
    <p:sldId id="389" r:id="rId6"/>
    <p:sldId id="409" r:id="rId7"/>
    <p:sldId id="447" r:id="rId8"/>
    <p:sldId id="410" r:id="rId9"/>
    <p:sldId id="461" r:id="rId10"/>
    <p:sldId id="423" r:id="rId11"/>
    <p:sldId id="420" r:id="rId12"/>
    <p:sldId id="412" r:id="rId13"/>
    <p:sldId id="413" r:id="rId14"/>
    <p:sldId id="462" r:id="rId15"/>
    <p:sldId id="476" r:id="rId16"/>
    <p:sldId id="477" r:id="rId17"/>
    <p:sldId id="478" r:id="rId18"/>
    <p:sldId id="480" r:id="rId19"/>
    <p:sldId id="467" r:id="rId20"/>
    <p:sldId id="468" r:id="rId21"/>
    <p:sldId id="474" r:id="rId22"/>
    <p:sldId id="475" r:id="rId23"/>
    <p:sldId id="469" r:id="rId24"/>
    <p:sldId id="470" r:id="rId25"/>
    <p:sldId id="471" r:id="rId26"/>
    <p:sldId id="472" r:id="rId27"/>
    <p:sldId id="473" r:id="rId28"/>
    <p:sldId id="457" r:id="rId2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89254" autoAdjust="0"/>
  </p:normalViewPr>
  <p:slideViewPr>
    <p:cSldViewPr snapToGrid="0">
      <p:cViewPr varScale="1">
        <p:scale>
          <a:sx n="76" d="100"/>
          <a:sy n="76" d="100"/>
        </p:scale>
        <p:origin x="1842" y="96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783680"/>
        <c:axId val="43785600"/>
      </c:barChart>
      <c:catAx>
        <c:axId val="4378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5600"/>
        <c:crosses val="autoZero"/>
        <c:auto val="1"/>
        <c:lblAlgn val="ctr"/>
        <c:lblOffset val="100"/>
        <c:noMultiLvlLbl val="0"/>
      </c:catAx>
      <c:valAx>
        <c:axId val="437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33984"/>
        <c:axId val="54924032"/>
      </c:barChart>
      <c:catAx>
        <c:axId val="4383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4032"/>
        <c:crosses val="autoZero"/>
        <c:auto val="1"/>
        <c:lblAlgn val="ctr"/>
        <c:lblOffset val="100"/>
        <c:noMultiLvlLbl val="0"/>
      </c:catAx>
      <c:valAx>
        <c:axId val="549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778496"/>
        <c:axId val="54780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5477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0672"/>
        <c:crosses val="autoZero"/>
        <c:auto val="1"/>
        <c:lblAlgn val="ctr"/>
        <c:lblOffset val="100"/>
        <c:noMultiLvlLbl val="0"/>
      </c:catAx>
      <c:valAx>
        <c:axId val="5478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93888"/>
        <c:axId val="54695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5469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5808"/>
        <c:crosses val="autoZero"/>
        <c:auto val="1"/>
        <c:lblAlgn val="ctr"/>
        <c:lblOffset val="100"/>
        <c:noMultiLvlLbl val="0"/>
      </c:catAx>
      <c:valAx>
        <c:axId val="546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6311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41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6894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216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576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Overlapping memory access</a:t>
            </a:r>
          </a:p>
          <a:p>
            <a:pPr lvl="2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performance measurement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</a:t>
            </a:r>
          </a:p>
          <a:p>
            <a:pPr marL="342900" lvl="1" indent="-342900"/>
            <a:r>
              <a:rPr lang="en-US" sz="2000" dirty="0"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60137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558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sz="2000" kern="0" dirty="0">
                <a:ea typeface="+mn-ea"/>
              </a:rPr>
              <a:t>Goal: validate performance measurement on Merlin board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sz="2000" kern="0" dirty="0"/>
              <a:t>Approach: Merlin board from Convey and HMC </a:t>
            </a:r>
            <a:r>
              <a:rPr lang="en-US" sz="2000" kern="0" dirty="0" err="1"/>
              <a:t>SystemC</a:t>
            </a:r>
            <a:r>
              <a:rPr lang="en-US" sz="2000" kern="0" dirty="0"/>
              <a:t> simulator from Micron</a:t>
            </a: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12033"/>
              </p:ext>
            </p:extLst>
          </p:nvPr>
        </p:nvGraphicFramePr>
        <p:xfrm>
          <a:off x="3543300" y="1848190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48190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21396" y="1882962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68298" y="42333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</p:spTree>
    <p:extLst>
      <p:ext uri="{BB962C8B-B14F-4D97-AF65-F5344CB8AC3E}">
        <p14:creationId xmlns:p14="http://schemas.microsoft.com/office/powerpoint/2010/main" val="9165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Cycle-accurate simulator</a:t>
            </a:r>
          </a:p>
          <a:p>
            <a:pPr marL="0" indent="0">
              <a:buNone/>
            </a:pPr>
            <a:r>
              <a:rPr lang="en-US" sz="2000" dirty="0"/>
              <a:t>    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(places </a:t>
            </a:r>
          </a:p>
          <a:p>
            <a:pPr marL="688974" lvl="2" indent="0">
              <a:buNone/>
            </a:pPr>
            <a:r>
              <a:rPr lang="en-US" sz="1600" dirty="0">
                <a:solidFill>
                  <a:srgbClr val="FF4A00"/>
                </a:solidFill>
              </a:rPr>
              <a:t>in corresponding request buffer)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126298" y="1219201"/>
            <a:ext cx="4716812" cy="332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0" y="2445803"/>
            <a:ext cx="4065933" cy="223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1759"/>
            <a:ext cx="4071260" cy="48217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871790" y="4509017"/>
            <a:ext cx="3220521" cy="11916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</a:t>
            </a:r>
            <a:r>
              <a:rPr lang="en-US" dirty="0" err="1">
                <a:solidFill>
                  <a:srgbClr val="FF0000"/>
                </a:solidFill>
              </a:rPr>
              <a:t>nontional</a:t>
            </a:r>
            <a:r>
              <a:rPr lang="en-US" dirty="0">
                <a:solidFill>
                  <a:srgbClr val="FF0000"/>
                </a:solidFill>
              </a:rPr>
              <a:t>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</a:t>
            </a:r>
            <a:endParaRPr lang="en-US" sz="3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2090" y="1642534"/>
            <a:ext cx="3360221" cy="123902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79712" y="1339488"/>
          <a:ext cx="5965825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1339488"/>
                        <a:ext cx="5965825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524" y="3140968"/>
            <a:ext cx="1948682" cy="1877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overlapping memory request: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1A5"/>
                </a:solidFill>
              </a:rPr>
              <a:t>Measured on Merlin board: </a:t>
            </a:r>
            <a:r>
              <a:rPr lang="en-US" sz="1600" dirty="0">
                <a:solidFill>
                  <a:srgbClr val="FF4A00"/>
                </a:solidFill>
              </a:rPr>
              <a:t>D’=M1=M2=M3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1A5"/>
                </a:solidFill>
              </a:rPr>
              <a:t>Hypothesis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>
                <a:solidFill>
                  <a:srgbClr val="FF4A00"/>
                </a:solidFill>
              </a:rPr>
              <a:t>M3 = M5 (= E’) 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61865" y="2348880"/>
            <a:ext cx="2230015" cy="7920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411760" y="3633700"/>
            <a:ext cx="28083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Collect memory trace at D’</a:t>
            </a:r>
          </a:p>
          <a:p>
            <a:pPr marL="342900" indent="-342900">
              <a:buAutoNum type="arabicPeriod"/>
            </a:pPr>
            <a:r>
              <a:rPr lang="en-US" sz="1200" dirty="0"/>
              <a:t>Input memory trace to simulator’s host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38688" y="3340729"/>
            <a:ext cx="581484" cy="30609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538686" y="3646825"/>
            <a:ext cx="360531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</a:t>
            </a:r>
            <a:r>
              <a:rPr lang="en-US" sz="1200" dirty="0">
                <a:solidFill>
                  <a:srgbClr val="FF4A00"/>
                </a:solidFill>
              </a:rPr>
              <a:t>M1 = 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</p:spTree>
    <p:extLst>
      <p:ext uri="{BB962C8B-B14F-4D97-AF65-F5344CB8AC3E}">
        <p14:creationId xmlns:p14="http://schemas.microsoft.com/office/powerpoint/2010/main" val="7516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Overlapping memory access</a:t>
            </a:r>
          </a:p>
          <a:p>
            <a:pPr lvl="2"/>
            <a:r>
              <a:rPr lang="en-US" sz="1400" dirty="0"/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7804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PERFMON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7" y="3970103"/>
            <a:ext cx="8680704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To validate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PERFMON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Validating the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Overlapping memory access</a:t>
            </a:r>
          </a:p>
          <a:p>
            <a:pPr lvl="2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08712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Used a dictionary as database to set bit vector</a:t>
            </a:r>
          </a:p>
          <a:p>
            <a:pPr lvl="1"/>
            <a:r>
              <a:rPr lang="en-US" dirty="0"/>
              <a:t>When a new word comes, bloom filter searches the existence of word in dictionary</a:t>
            </a:r>
          </a:p>
          <a:p>
            <a:pPr lvl="1"/>
            <a:r>
              <a:rPr lang="en-US" dirty="0"/>
              <a:t>Report the word is wrongly spelled, if it doesn’t exist in dictionary</a:t>
            </a:r>
          </a:p>
          <a:p>
            <a:pPr lvl="1"/>
            <a:r>
              <a:rPr lang="en-US" dirty="0"/>
              <a:t>Utilized 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deep packet inspection (longest string match)</a:t>
            </a:r>
          </a:p>
          <a:p>
            <a:pPr lvl="1"/>
            <a:r>
              <a:rPr lang="en-US" dirty="0"/>
              <a:t>Used a group of different-length sensitive words to set bit vectors</a:t>
            </a:r>
          </a:p>
          <a:p>
            <a:pPr lvl="1"/>
            <a:r>
              <a:rPr lang="en-US" dirty="0"/>
              <a:t>When a packet comes, bloom filter searches the existence of the longest matching sensitive word</a:t>
            </a:r>
          </a:p>
          <a:p>
            <a:pPr lvl="1"/>
            <a:r>
              <a:rPr lang="en-US" dirty="0"/>
              <a:t>Report the packet contains sensitive information, if matched</a:t>
            </a:r>
          </a:p>
          <a:p>
            <a:pPr lvl="1"/>
            <a:r>
              <a:rPr lang="en-US" dirty="0"/>
              <a:t>Utilized 16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258" y="187604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61597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Overlapping memory access</a:t>
            </a:r>
          </a:p>
          <a:p>
            <a:pPr lvl="2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600684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Overlapping memory access</a:t>
            </a:r>
          </a:p>
          <a:p>
            <a:pPr lvl="2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0765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Overlapping memory access</a:t>
            </a:r>
          </a:p>
          <a:p>
            <a:pPr lvl="2"/>
            <a:r>
              <a:rPr lang="en-US" sz="1400" dirty="0"/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43570786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15408</TotalTime>
  <Words>1658</Words>
  <Application>Microsoft Office PowerPoint</Application>
  <PresentationFormat>On-screen Show (4:3)</PresentationFormat>
  <Paragraphs>299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Microsoft Visio Drawing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Validation of Measurement</vt:lpstr>
      <vt:lpstr>HMC SytemC Simulator - Architecture</vt:lpstr>
      <vt:lpstr>Generated Trace File – For Simulator</vt:lpstr>
      <vt:lpstr>Example Output</vt:lpstr>
      <vt:lpstr>Validation of Measurement</vt:lpstr>
      <vt:lpstr>Validation of Measurement</vt:lpstr>
      <vt:lpstr>Validation of PERFMON</vt:lpstr>
      <vt:lpstr>Validation of PERFMON</vt:lpstr>
      <vt:lpstr>Outline</vt:lpstr>
      <vt:lpstr>Bloom Filter HT Demos</vt:lpstr>
      <vt:lpstr>Bloom Filter HT Demos</vt:lpstr>
      <vt:lpstr>Sorting</vt:lpstr>
      <vt:lpstr>Outline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3243</cp:revision>
  <dcterms:created xsi:type="dcterms:W3CDTF">2003-07-12T15:21:27Z</dcterms:created>
  <dcterms:modified xsi:type="dcterms:W3CDTF">2017-02-27T17:42:12Z</dcterms:modified>
</cp:coreProperties>
</file>