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47"/>
  </p:notesMasterIdLst>
  <p:handoutMasterIdLst>
    <p:handoutMasterId r:id="rId48"/>
  </p:handoutMasterIdLst>
  <p:sldIdLst>
    <p:sldId id="386" r:id="rId2"/>
    <p:sldId id="449" r:id="rId3"/>
    <p:sldId id="510" r:id="rId4"/>
    <p:sldId id="388" r:id="rId5"/>
    <p:sldId id="389" r:id="rId6"/>
    <p:sldId id="409" r:id="rId7"/>
    <p:sldId id="447" r:id="rId8"/>
    <p:sldId id="410" r:id="rId9"/>
    <p:sldId id="511" r:id="rId10"/>
    <p:sldId id="423" r:id="rId11"/>
    <p:sldId id="420" r:id="rId12"/>
    <p:sldId id="412" r:id="rId13"/>
    <p:sldId id="413" r:id="rId14"/>
    <p:sldId id="512" r:id="rId15"/>
    <p:sldId id="504" r:id="rId16"/>
    <p:sldId id="477" r:id="rId17"/>
    <p:sldId id="478" r:id="rId18"/>
    <p:sldId id="480" r:id="rId19"/>
    <p:sldId id="488" r:id="rId20"/>
    <p:sldId id="508" r:id="rId21"/>
    <p:sldId id="493" r:id="rId22"/>
    <p:sldId id="492" r:id="rId23"/>
    <p:sldId id="496" r:id="rId24"/>
    <p:sldId id="494" r:id="rId25"/>
    <p:sldId id="495" r:id="rId26"/>
    <p:sldId id="507" r:id="rId27"/>
    <p:sldId id="481" r:id="rId28"/>
    <p:sldId id="482" r:id="rId29"/>
    <p:sldId id="489" r:id="rId30"/>
    <p:sldId id="509" r:id="rId31"/>
    <p:sldId id="487" r:id="rId32"/>
    <p:sldId id="490" r:id="rId33"/>
    <p:sldId id="474" r:id="rId34"/>
    <p:sldId id="475" r:id="rId35"/>
    <p:sldId id="513" r:id="rId36"/>
    <p:sldId id="470" r:id="rId37"/>
    <p:sldId id="471" r:id="rId38"/>
    <p:sldId id="472" r:id="rId39"/>
    <p:sldId id="497" r:id="rId40"/>
    <p:sldId id="499" r:id="rId41"/>
    <p:sldId id="500" r:id="rId42"/>
    <p:sldId id="501" r:id="rId43"/>
    <p:sldId id="502" r:id="rId44"/>
    <p:sldId id="503" r:id="rId45"/>
    <p:sldId id="457" r:id="rId46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A00"/>
    <a:srgbClr val="0021A5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06" autoAdjust="0"/>
    <p:restoredTop sz="80788" autoAdjust="0"/>
  </p:normalViewPr>
  <p:slideViewPr>
    <p:cSldViewPr snapToGrid="0">
      <p:cViewPr>
        <p:scale>
          <a:sx n="40" d="100"/>
          <a:sy n="40" d="100"/>
        </p:scale>
        <p:origin x="-1716" y="-736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\\vboxsrv\yzou\Dropbox\CHREC\CMC_Measurement\mem_overlap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\\vboxsrv\yzou\Dropbox\CHREC\CMC_Measurement\mem_overlap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\\vboxsrv\yzou\Dropbox\CHREC\CMC_Measurement\RandomAccess_measurement_point_proof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\\vboxsrv\yzou\Dropbox\CHREC\CMC_Measurement\RandomAccess_measurement_point_proo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</a:t>
            </a:r>
            <a:r>
              <a:rPr lang="en-US" baseline="0" dirty="0"/>
              <a:t> Read Total Time of M1,2,3 (</a:t>
            </a:r>
            <a:r>
              <a:rPr lang="en-US" baseline="0" dirty="0" err="1"/>
              <a:t>ms</a:t>
            </a:r>
            <a:r>
              <a:rPr lang="en-US" baseline="0" dirty="0"/>
              <a:t>) vs. # Mem Ops.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mem_overlap_seq_access!$B$9:$AG$9</c:f>
              <c:numCache>
                <c:formatCode>0.0000</c:formatCode>
                <c:ptCount val="32"/>
                <c:pt idx="0">
                  <c:v>1.46707E-3</c:v>
                </c:pt>
                <c:pt idx="1">
                  <c:v>5.7844300000000001E-3</c:v>
                </c:pt>
                <c:pt idx="2">
                  <c:v>4.8994000000000003E-2</c:v>
                </c:pt>
                <c:pt idx="3">
                  <c:v>9.7221600000000005E-2</c:v>
                </c:pt>
                <c:pt idx="4">
                  <c:v>0.145311</c:v>
                </c:pt>
                <c:pt idx="5">
                  <c:v>0.193443</c:v>
                </c:pt>
                <c:pt idx="6">
                  <c:v>0.24155099999999999</c:v>
                </c:pt>
                <c:pt idx="7">
                  <c:v>0.28973100000000002</c:v>
                </c:pt>
                <c:pt idx="8">
                  <c:v>0.33796999999999999</c:v>
                </c:pt>
                <c:pt idx="9">
                  <c:v>0.38602399999999998</c:v>
                </c:pt>
                <c:pt idx="10">
                  <c:v>0.43406</c:v>
                </c:pt>
                <c:pt idx="11">
                  <c:v>0.48228700000000002</c:v>
                </c:pt>
                <c:pt idx="12">
                  <c:v>0.53029300000000001</c:v>
                </c:pt>
                <c:pt idx="13">
                  <c:v>0.57918000000000003</c:v>
                </c:pt>
                <c:pt idx="14">
                  <c:v>0.62650899999999998</c:v>
                </c:pt>
                <c:pt idx="15">
                  <c:v>0.67529899999999998</c:v>
                </c:pt>
                <c:pt idx="16">
                  <c:v>0.72247300000000003</c:v>
                </c:pt>
                <c:pt idx="17">
                  <c:v>0.770922</c:v>
                </c:pt>
                <c:pt idx="18">
                  <c:v>0.81919799999999998</c:v>
                </c:pt>
                <c:pt idx="19">
                  <c:v>0.86733499999999997</c:v>
                </c:pt>
                <c:pt idx="20">
                  <c:v>0.91493400000000003</c:v>
                </c:pt>
                <c:pt idx="21">
                  <c:v>0.96356299999999995</c:v>
                </c:pt>
                <c:pt idx="22">
                  <c:v>1.0117100000000001</c:v>
                </c:pt>
                <c:pt idx="23">
                  <c:v>1.06043</c:v>
                </c:pt>
                <c:pt idx="24">
                  <c:v>1.10731</c:v>
                </c:pt>
                <c:pt idx="25">
                  <c:v>1.1559600000000001</c:v>
                </c:pt>
                <c:pt idx="26">
                  <c:v>1.2042600000000001</c:v>
                </c:pt>
                <c:pt idx="27">
                  <c:v>1.25353</c:v>
                </c:pt>
                <c:pt idx="28">
                  <c:v>1.3017399999999999</c:v>
                </c:pt>
                <c:pt idx="29">
                  <c:v>1.34802</c:v>
                </c:pt>
                <c:pt idx="30">
                  <c:v>1.39663</c:v>
                </c:pt>
                <c:pt idx="31">
                  <c:v>1.44496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CA7-4E67-B781-7C0F82FEDB1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mem_overlap_seq_access!$B$10:$AG$10</c:f>
              <c:numCache>
                <c:formatCode>0.0000</c:formatCode>
                <c:ptCount val="32"/>
                <c:pt idx="0">
                  <c:v>1.26946E-3</c:v>
                </c:pt>
                <c:pt idx="1">
                  <c:v>5.5868300000000001E-3</c:v>
                </c:pt>
                <c:pt idx="2">
                  <c:v>4.8796399999999997E-2</c:v>
                </c:pt>
                <c:pt idx="3">
                  <c:v>9.7023899999999996E-2</c:v>
                </c:pt>
                <c:pt idx="4">
                  <c:v>0.14511399999999999</c:v>
                </c:pt>
                <c:pt idx="5">
                  <c:v>0.193246</c:v>
                </c:pt>
                <c:pt idx="6">
                  <c:v>0.24135300000000001</c:v>
                </c:pt>
                <c:pt idx="7">
                  <c:v>0.28953299999999998</c:v>
                </c:pt>
                <c:pt idx="8">
                  <c:v>0.33777200000000002</c:v>
                </c:pt>
                <c:pt idx="9">
                  <c:v>0.385826</c:v>
                </c:pt>
                <c:pt idx="10">
                  <c:v>0.43386200000000003</c:v>
                </c:pt>
                <c:pt idx="11">
                  <c:v>0.48209000000000002</c:v>
                </c:pt>
                <c:pt idx="12">
                  <c:v>0.53009600000000001</c:v>
                </c:pt>
                <c:pt idx="13">
                  <c:v>0.578982</c:v>
                </c:pt>
                <c:pt idx="14">
                  <c:v>0.62631099999999995</c:v>
                </c:pt>
                <c:pt idx="15">
                  <c:v>0.67510199999999998</c:v>
                </c:pt>
                <c:pt idx="16">
                  <c:v>0.722275</c:v>
                </c:pt>
                <c:pt idx="17">
                  <c:v>0.77072499999999999</c:v>
                </c:pt>
                <c:pt idx="18">
                  <c:v>0.81899999999999995</c:v>
                </c:pt>
                <c:pt idx="19">
                  <c:v>0.86713799999999996</c:v>
                </c:pt>
                <c:pt idx="20">
                  <c:v>0.91473700000000002</c:v>
                </c:pt>
                <c:pt idx="21">
                  <c:v>0.96336500000000003</c:v>
                </c:pt>
                <c:pt idx="22">
                  <c:v>1.0115099999999999</c:v>
                </c:pt>
                <c:pt idx="23">
                  <c:v>1.06023</c:v>
                </c:pt>
                <c:pt idx="24">
                  <c:v>1.10711</c:v>
                </c:pt>
                <c:pt idx="25">
                  <c:v>1.15577</c:v>
                </c:pt>
                <c:pt idx="26">
                  <c:v>1.20407</c:v>
                </c:pt>
                <c:pt idx="27">
                  <c:v>1.2533399999999999</c:v>
                </c:pt>
                <c:pt idx="28">
                  <c:v>1.3015399999999999</c:v>
                </c:pt>
                <c:pt idx="29">
                  <c:v>1.3478300000000001</c:v>
                </c:pt>
                <c:pt idx="30">
                  <c:v>1.3964300000000001</c:v>
                </c:pt>
                <c:pt idx="31">
                  <c:v>1.4447700000000001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CA7-4E67-B781-7C0F82FEDB1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mem_overlap_seq_access!$B$11:$AG$11</c:f>
              <c:numCache>
                <c:formatCode>0.0000</c:formatCode>
                <c:ptCount val="32"/>
                <c:pt idx="0">
                  <c:v>1.05389E-3</c:v>
                </c:pt>
                <c:pt idx="1">
                  <c:v>5.3892200000000001E-3</c:v>
                </c:pt>
                <c:pt idx="2">
                  <c:v>4.8574800000000001E-2</c:v>
                </c:pt>
                <c:pt idx="3">
                  <c:v>9.6796400000000005E-2</c:v>
                </c:pt>
                <c:pt idx="4">
                  <c:v>0.14490400000000001</c:v>
                </c:pt>
                <c:pt idx="5">
                  <c:v>0.193024</c:v>
                </c:pt>
                <c:pt idx="6">
                  <c:v>0.24115600000000001</c:v>
                </c:pt>
                <c:pt idx="7">
                  <c:v>0.28931099999999998</c:v>
                </c:pt>
                <c:pt idx="8">
                  <c:v>0.337557</c:v>
                </c:pt>
                <c:pt idx="9">
                  <c:v>0.38560499999999998</c:v>
                </c:pt>
                <c:pt idx="10">
                  <c:v>0.43366500000000002</c:v>
                </c:pt>
                <c:pt idx="11">
                  <c:v>0.48185600000000001</c:v>
                </c:pt>
                <c:pt idx="12">
                  <c:v>0.52988000000000002</c:v>
                </c:pt>
                <c:pt idx="13">
                  <c:v>0.578766</c:v>
                </c:pt>
                <c:pt idx="14">
                  <c:v>0.62609000000000004</c:v>
                </c:pt>
                <c:pt idx="15">
                  <c:v>0.67488599999999999</c:v>
                </c:pt>
                <c:pt idx="16">
                  <c:v>0.72204800000000002</c:v>
                </c:pt>
                <c:pt idx="17">
                  <c:v>0.77050300000000005</c:v>
                </c:pt>
                <c:pt idx="18">
                  <c:v>0.81880200000000003</c:v>
                </c:pt>
                <c:pt idx="19">
                  <c:v>0.86690400000000001</c:v>
                </c:pt>
                <c:pt idx="20">
                  <c:v>0.91450299999999995</c:v>
                </c:pt>
                <c:pt idx="21">
                  <c:v>0.96316199999999996</c:v>
                </c:pt>
                <c:pt idx="22">
                  <c:v>1.0113099999999999</c:v>
                </c:pt>
                <c:pt idx="23">
                  <c:v>1.06002</c:v>
                </c:pt>
                <c:pt idx="24">
                  <c:v>1.10687</c:v>
                </c:pt>
                <c:pt idx="25">
                  <c:v>1.15554</c:v>
                </c:pt>
                <c:pt idx="26">
                  <c:v>1.20384</c:v>
                </c:pt>
                <c:pt idx="27">
                  <c:v>1.25312</c:v>
                </c:pt>
                <c:pt idx="28">
                  <c:v>1.3013399999999999</c:v>
                </c:pt>
                <c:pt idx="29">
                  <c:v>1.3475999999999999</c:v>
                </c:pt>
                <c:pt idx="30">
                  <c:v>1.3962000000000001</c:v>
                </c:pt>
                <c:pt idx="31">
                  <c:v>1.4445699999999999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CA7-4E67-B781-7C0F82FED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7174400"/>
        <c:axId val="157176576"/>
      </c:barChart>
      <c:catAx>
        <c:axId val="157174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</a:t>
                </a:r>
                <a:r>
                  <a:rPr lang="en-US" baseline="0"/>
                  <a:t> ops.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176576"/>
        <c:crosses val="autoZero"/>
        <c:auto val="1"/>
        <c:lblAlgn val="ctr"/>
        <c:lblOffset val="100"/>
        <c:noMultiLvlLbl val="0"/>
      </c:catAx>
      <c:valAx>
        <c:axId val="15717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174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 Write Total Time of M1,2,3</a:t>
            </a:r>
            <a:r>
              <a:rPr lang="en-US" baseline="0" dirty="0"/>
              <a:t> (</a:t>
            </a:r>
            <a:r>
              <a:rPr lang="en-US" baseline="0" dirty="0" err="1"/>
              <a:t>ms</a:t>
            </a:r>
            <a:r>
              <a:rPr lang="en-US" baseline="0" dirty="0"/>
              <a:t>) vs. # Mem Ops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mem_overlap_seq_access!$B$32:$AG$32</c:f>
              <c:numCache>
                <c:formatCode>0.0000</c:formatCode>
                <c:ptCount val="32"/>
                <c:pt idx="0">
                  <c:v>2.0479000000000001E-3</c:v>
                </c:pt>
                <c:pt idx="1">
                  <c:v>6.0838300000000001E-3</c:v>
                </c:pt>
                <c:pt idx="2">
                  <c:v>4.9233499999999999E-2</c:v>
                </c:pt>
                <c:pt idx="3">
                  <c:v>9.7604800000000005E-2</c:v>
                </c:pt>
                <c:pt idx="4">
                  <c:v>0.14558699999999999</c:v>
                </c:pt>
                <c:pt idx="5">
                  <c:v>0.19400600000000001</c:v>
                </c:pt>
                <c:pt idx="6">
                  <c:v>0.24190400000000001</c:v>
                </c:pt>
                <c:pt idx="7">
                  <c:v>0.29020400000000002</c:v>
                </c:pt>
                <c:pt idx="8">
                  <c:v>0.33816800000000002</c:v>
                </c:pt>
                <c:pt idx="9">
                  <c:v>0.38654500000000003</c:v>
                </c:pt>
                <c:pt idx="10">
                  <c:v>0.43443700000000002</c:v>
                </c:pt>
                <c:pt idx="11">
                  <c:v>0.48291000000000001</c:v>
                </c:pt>
                <c:pt idx="12">
                  <c:v>0.53078999999999998</c:v>
                </c:pt>
                <c:pt idx="13">
                  <c:v>0.58007799999999998</c:v>
                </c:pt>
                <c:pt idx="14">
                  <c:v>0.62740700000000005</c:v>
                </c:pt>
                <c:pt idx="15">
                  <c:v>0.67530500000000004</c:v>
                </c:pt>
                <c:pt idx="16">
                  <c:v>0.72348500000000004</c:v>
                </c:pt>
                <c:pt idx="17">
                  <c:v>0.771617</c:v>
                </c:pt>
                <c:pt idx="18">
                  <c:v>0.82020999999999999</c:v>
                </c:pt>
                <c:pt idx="19">
                  <c:v>0.86832900000000002</c:v>
                </c:pt>
                <c:pt idx="20">
                  <c:v>0.91622099999999995</c:v>
                </c:pt>
                <c:pt idx="21">
                  <c:v>0.96409599999999995</c:v>
                </c:pt>
                <c:pt idx="22">
                  <c:v>1.0137799999999999</c:v>
                </c:pt>
                <c:pt idx="23">
                  <c:v>1.0604499999999999</c:v>
                </c:pt>
                <c:pt idx="24">
                  <c:v>1.1110599999999999</c:v>
                </c:pt>
                <c:pt idx="25">
                  <c:v>1.15907</c:v>
                </c:pt>
                <c:pt idx="26">
                  <c:v>1.2053700000000001</c:v>
                </c:pt>
                <c:pt idx="27">
                  <c:v>1.25308</c:v>
                </c:pt>
                <c:pt idx="28">
                  <c:v>1.30196</c:v>
                </c:pt>
                <c:pt idx="29">
                  <c:v>1.34941</c:v>
                </c:pt>
                <c:pt idx="30">
                  <c:v>1.39775</c:v>
                </c:pt>
                <c:pt idx="31">
                  <c:v>1.4457500000000001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B72-4631-BBEF-38F513055AE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mem_overlap_seq_access!$B$33:$AG$33</c:f>
              <c:numCache>
                <c:formatCode>0.0000</c:formatCode>
                <c:ptCount val="32"/>
                <c:pt idx="0">
                  <c:v>1.8503E-3</c:v>
                </c:pt>
                <c:pt idx="1">
                  <c:v>5.8862300000000001E-3</c:v>
                </c:pt>
                <c:pt idx="2">
                  <c:v>4.90359E-2</c:v>
                </c:pt>
                <c:pt idx="3">
                  <c:v>9.7407199999999999E-2</c:v>
                </c:pt>
                <c:pt idx="4">
                  <c:v>0.14538899999999999</c:v>
                </c:pt>
                <c:pt idx="5">
                  <c:v>0.19380800000000001</c:v>
                </c:pt>
                <c:pt idx="6">
                  <c:v>0.24170700000000001</c:v>
                </c:pt>
                <c:pt idx="7">
                  <c:v>0.29000599999999999</c:v>
                </c:pt>
                <c:pt idx="8">
                  <c:v>0.33796999999999999</c:v>
                </c:pt>
                <c:pt idx="9">
                  <c:v>0.386347</c:v>
                </c:pt>
                <c:pt idx="10">
                  <c:v>0.43424000000000001</c:v>
                </c:pt>
                <c:pt idx="11">
                  <c:v>0.482713</c:v>
                </c:pt>
                <c:pt idx="12">
                  <c:v>0.53059299999999998</c:v>
                </c:pt>
                <c:pt idx="13">
                  <c:v>0.57987999999999995</c:v>
                </c:pt>
                <c:pt idx="14">
                  <c:v>0.62721000000000005</c:v>
                </c:pt>
                <c:pt idx="15">
                  <c:v>0.67510800000000004</c:v>
                </c:pt>
                <c:pt idx="16">
                  <c:v>0.72328700000000001</c:v>
                </c:pt>
                <c:pt idx="17">
                  <c:v>0.77141899999999997</c:v>
                </c:pt>
                <c:pt idx="18">
                  <c:v>0.82001199999999996</c:v>
                </c:pt>
                <c:pt idx="19">
                  <c:v>0.86813200000000001</c:v>
                </c:pt>
                <c:pt idx="20">
                  <c:v>0.91602399999999995</c:v>
                </c:pt>
                <c:pt idx="21">
                  <c:v>0.96398899999999998</c:v>
                </c:pt>
                <c:pt idx="22">
                  <c:v>1.0135799999999999</c:v>
                </c:pt>
                <c:pt idx="23">
                  <c:v>1.0602499999999999</c:v>
                </c:pt>
                <c:pt idx="24">
                  <c:v>1.11086</c:v>
                </c:pt>
                <c:pt idx="25">
                  <c:v>1.1588700000000001</c:v>
                </c:pt>
                <c:pt idx="26">
                  <c:v>1.2051700000000001</c:v>
                </c:pt>
                <c:pt idx="27">
                  <c:v>1.2528900000000001</c:v>
                </c:pt>
                <c:pt idx="28">
                  <c:v>1.30176</c:v>
                </c:pt>
                <c:pt idx="29">
                  <c:v>1.34921</c:v>
                </c:pt>
                <c:pt idx="30">
                  <c:v>1.3975599999999999</c:v>
                </c:pt>
                <c:pt idx="31">
                  <c:v>1.4455499999999999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B72-4631-BBEF-38F513055AE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mem_overlap_seq_access!$B$34:$AG$34</c:f>
              <c:numCache>
                <c:formatCode>0.0000</c:formatCode>
                <c:ptCount val="32"/>
                <c:pt idx="0">
                  <c:v>1.64072E-3</c:v>
                </c:pt>
                <c:pt idx="1">
                  <c:v>5.6586800000000001E-3</c:v>
                </c:pt>
                <c:pt idx="2">
                  <c:v>4.88204E-2</c:v>
                </c:pt>
                <c:pt idx="3">
                  <c:v>9.7167699999999996E-2</c:v>
                </c:pt>
                <c:pt idx="4">
                  <c:v>0.14518</c:v>
                </c:pt>
                <c:pt idx="5">
                  <c:v>0.193605</c:v>
                </c:pt>
                <c:pt idx="6">
                  <c:v>0.241479</c:v>
                </c:pt>
                <c:pt idx="7">
                  <c:v>0.28978399999999999</c:v>
                </c:pt>
                <c:pt idx="8">
                  <c:v>0.33777200000000002</c:v>
                </c:pt>
                <c:pt idx="9">
                  <c:v>0.38613199999999998</c:v>
                </c:pt>
                <c:pt idx="10">
                  <c:v>0.43401200000000001</c:v>
                </c:pt>
                <c:pt idx="11">
                  <c:v>0.482491</c:v>
                </c:pt>
                <c:pt idx="12">
                  <c:v>0.53036499999999998</c:v>
                </c:pt>
                <c:pt idx="13">
                  <c:v>0.57965900000000004</c:v>
                </c:pt>
                <c:pt idx="14">
                  <c:v>0.62698200000000004</c:v>
                </c:pt>
                <c:pt idx="15">
                  <c:v>0.67488000000000004</c:v>
                </c:pt>
                <c:pt idx="16">
                  <c:v>0.72307200000000005</c:v>
                </c:pt>
                <c:pt idx="17">
                  <c:v>0.77118600000000004</c:v>
                </c:pt>
                <c:pt idx="18">
                  <c:v>0.81980799999999998</c:v>
                </c:pt>
                <c:pt idx="19">
                  <c:v>0.86790400000000001</c:v>
                </c:pt>
                <c:pt idx="20">
                  <c:v>0.91582600000000003</c:v>
                </c:pt>
                <c:pt idx="21">
                  <c:v>0.96367100000000006</c:v>
                </c:pt>
                <c:pt idx="22">
                  <c:v>1.0133799999999999</c:v>
                </c:pt>
                <c:pt idx="23">
                  <c:v>1.06002</c:v>
                </c:pt>
                <c:pt idx="24">
                  <c:v>1.1106499999999999</c:v>
                </c:pt>
                <c:pt idx="25">
                  <c:v>1.15866</c:v>
                </c:pt>
                <c:pt idx="26">
                  <c:v>1.2049700000000001</c:v>
                </c:pt>
                <c:pt idx="27">
                  <c:v>1.2526600000000001</c:v>
                </c:pt>
                <c:pt idx="28">
                  <c:v>1.3015399999999999</c:v>
                </c:pt>
                <c:pt idx="29">
                  <c:v>1.3489800000000001</c:v>
                </c:pt>
                <c:pt idx="30">
                  <c:v>1.39733</c:v>
                </c:pt>
                <c:pt idx="31">
                  <c:v>1.4453199999999999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B72-4631-BBEF-38F51305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9588352"/>
        <c:axId val="159590272"/>
      </c:barChart>
      <c:catAx>
        <c:axId val="159588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 OPS.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590272"/>
        <c:crosses val="autoZero"/>
        <c:auto val="1"/>
        <c:lblAlgn val="ctr"/>
        <c:lblOffset val="100"/>
        <c:noMultiLvlLbl val="0"/>
      </c:catAx>
      <c:valAx>
        <c:axId val="15959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588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Fill Op. M1,2,3</a:t>
            </a:r>
            <a:r>
              <a:rPr lang="en-US" altLang="zh-CN" baseline="0" dirty="0"/>
              <a:t> (</a:t>
            </a:r>
            <a:r>
              <a:rPr lang="en-US" altLang="zh-CN" baseline="0" dirty="0" err="1"/>
              <a:t>ms</a:t>
            </a:r>
            <a:r>
              <a:rPr lang="en-US" altLang="zh-CN" baseline="0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'Random Access 1U 1L Opt 3'!$B$3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3'!$C$3:$Q$3</c:f>
              <c:numCache>
                <c:formatCode>0.000</c:formatCode>
                <c:ptCount val="15"/>
                <c:pt idx="0">
                  <c:v>0.152257</c:v>
                </c:pt>
                <c:pt idx="1">
                  <c:v>0.30119200000000002</c:v>
                </c:pt>
                <c:pt idx="2">
                  <c:v>0.59834100000000001</c:v>
                </c:pt>
                <c:pt idx="3">
                  <c:v>1.95503</c:v>
                </c:pt>
                <c:pt idx="4">
                  <c:v>2.3872930000000001</c:v>
                </c:pt>
                <c:pt idx="5">
                  <c:v>4.7747789999999997</c:v>
                </c:pt>
                <c:pt idx="6">
                  <c:v>9.5415569999999992</c:v>
                </c:pt>
                <c:pt idx="7">
                  <c:v>19.079508000000001</c:v>
                </c:pt>
                <c:pt idx="8">
                  <c:v>38.160561000000001</c:v>
                </c:pt>
                <c:pt idx="9">
                  <c:v>76.186897000000002</c:v>
                </c:pt>
                <c:pt idx="10">
                  <c:v>152.30981399999999</c:v>
                </c:pt>
                <c:pt idx="11">
                  <c:v>304.73983800000002</c:v>
                </c:pt>
                <c:pt idx="12">
                  <c:v>609.65417500000001</c:v>
                </c:pt>
                <c:pt idx="13">
                  <c:v>1219.079346</c:v>
                </c:pt>
                <c:pt idx="14">
                  <c:v>2441.405029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8A2-48C7-9A6C-F5BC9CA105A0}"/>
            </c:ext>
          </c:extLst>
        </c:ser>
        <c:ser>
          <c:idx val="2"/>
          <c:order val="1"/>
          <c:tx>
            <c:strRef>
              <c:f>'Random Access 1U 1L Opt 3'!$B$4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3'!$C$4:$Q$4</c:f>
              <c:numCache>
                <c:formatCode>0.000</c:formatCode>
                <c:ptCount val="15"/>
                <c:pt idx="0">
                  <c:v>0.15206</c:v>
                </c:pt>
                <c:pt idx="1">
                  <c:v>0.30079600000000001</c:v>
                </c:pt>
                <c:pt idx="2">
                  <c:v>0.59755100000000005</c:v>
                </c:pt>
                <c:pt idx="3">
                  <c:v>1.9392199999999999</c:v>
                </c:pt>
                <c:pt idx="4">
                  <c:v>2.3841320000000001</c:v>
                </c:pt>
                <c:pt idx="5">
                  <c:v>4.7684550000000003</c:v>
                </c:pt>
                <c:pt idx="6">
                  <c:v>9.5289099999999998</c:v>
                </c:pt>
                <c:pt idx="7">
                  <c:v>19.054214000000002</c:v>
                </c:pt>
                <c:pt idx="8">
                  <c:v>38.109977999999998</c:v>
                </c:pt>
                <c:pt idx="9">
                  <c:v>76.085716000000005</c:v>
                </c:pt>
                <c:pt idx="10">
                  <c:v>152.107483</c:v>
                </c:pt>
                <c:pt idx="11">
                  <c:v>304.33514400000001</c:v>
                </c:pt>
                <c:pt idx="12">
                  <c:v>608.84478799999999</c:v>
                </c:pt>
                <c:pt idx="13">
                  <c:v>1217.460693</c:v>
                </c:pt>
                <c:pt idx="14">
                  <c:v>2438.1669919999999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8A2-48C7-9A6C-F5BC9CA105A0}"/>
            </c:ext>
          </c:extLst>
        </c:ser>
        <c:ser>
          <c:idx val="3"/>
          <c:order val="2"/>
          <c:tx>
            <c:strRef>
              <c:f>'Random Access 1U 1L Opt 3'!$B$5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3'!$C$5:$Q$5</c:f>
              <c:numCache>
                <c:formatCode>0.000</c:formatCode>
                <c:ptCount val="15"/>
                <c:pt idx="0">
                  <c:v>0.148317</c:v>
                </c:pt>
                <c:pt idx="1">
                  <c:v>0.29685</c:v>
                </c:pt>
                <c:pt idx="2">
                  <c:v>0.593198</c:v>
                </c:pt>
                <c:pt idx="3">
                  <c:v>1.1883410000000001</c:v>
                </c:pt>
                <c:pt idx="4">
                  <c:v>2.3747240000000001</c:v>
                </c:pt>
                <c:pt idx="5">
                  <c:v>4.7450359999999998</c:v>
                </c:pt>
                <c:pt idx="6">
                  <c:v>9.5027899999999992</c:v>
                </c:pt>
                <c:pt idx="7">
                  <c:v>18.990670999999999</c:v>
                </c:pt>
                <c:pt idx="8">
                  <c:v>37.995471999999999</c:v>
                </c:pt>
                <c:pt idx="9">
                  <c:v>75.946410999999998</c:v>
                </c:pt>
                <c:pt idx="10">
                  <c:v>151.88682600000001</c:v>
                </c:pt>
                <c:pt idx="11">
                  <c:v>303.876373</c:v>
                </c:pt>
                <c:pt idx="12">
                  <c:v>607.81860400000005</c:v>
                </c:pt>
                <c:pt idx="13">
                  <c:v>1215.2062989999999</c:v>
                </c:pt>
                <c:pt idx="14">
                  <c:v>2430.8469239999999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8A2-48C7-9A6C-F5BC9CA10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6983296"/>
        <c:axId val="156985216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3'!$B$2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3'!$C$1:$Q$1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3'!$C$2:$Q$2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0.15240699999999999</c:v>
                      </c:pt>
                      <c:pt idx="1">
                        <c:v>0.30149100000000001</c:v>
                      </c:pt>
                      <c:pt idx="2">
                        <c:v>0.59894000000000003</c:v>
                      </c:pt>
                      <c:pt idx="3">
                        <c:v>1.196701</c:v>
                      </c:pt>
                      <c:pt idx="4">
                        <c:v>2.389688</c:v>
                      </c:pt>
                      <c:pt idx="5">
                        <c:v>4.7795690000000004</c:v>
                      </c:pt>
                      <c:pt idx="6">
                        <c:v>9.5511379999999999</c:v>
                      </c:pt>
                      <c:pt idx="7">
                        <c:v>19.098671</c:v>
                      </c:pt>
                      <c:pt idx="8">
                        <c:v>38.198883000000002</c:v>
                      </c:pt>
                      <c:pt idx="9">
                        <c:v>76.263542000000001</c:v>
                      </c:pt>
                      <c:pt idx="10">
                        <c:v>152.46310399999999</c:v>
                      </c:pt>
                      <c:pt idx="11">
                        <c:v>305.04641700000002</c:v>
                      </c:pt>
                      <c:pt idx="12">
                        <c:v>610.26733400000001</c:v>
                      </c:pt>
                      <c:pt idx="13">
                        <c:v>1220.305664</c:v>
                      </c:pt>
                      <c:pt idx="14">
                        <c:v>2443.8579100000002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8A2-48C7-9A6C-F5BC9CA105A0}"/>
                  </c:ext>
                </c:extLst>
              </c15:ser>
            </c15:filteredBarSeries>
          </c:ext>
        </c:extLst>
      </c:barChart>
      <c:catAx>
        <c:axId val="156983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85216"/>
        <c:crosses val="autoZero"/>
        <c:auto val="1"/>
        <c:lblAlgn val="ctr"/>
        <c:lblOffset val="100"/>
        <c:noMultiLvlLbl val="0"/>
      </c:catAx>
      <c:valAx>
        <c:axId val="15698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8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Drain Op. M1,2,3 (</a:t>
            </a:r>
            <a:r>
              <a:rPr lang="en-US" altLang="zh-CN" dirty="0" err="1"/>
              <a:t>ms</a:t>
            </a:r>
            <a:r>
              <a:rPr lang="en-US" altLang="zh-CN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'Random Access 1U 1L Opt 3'!$B$10</c:f>
              <c:strCache>
                <c:ptCount val="1"/>
                <c:pt idx="0">
                  <c:v>M1 (ms)</c:v>
                </c:pt>
              </c:strCache>
            </c:strRef>
          </c:tx>
          <c:spPr>
            <a:solidFill>
              <a:srgbClr val="508D47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3'!$C$10:$Q$10</c:f>
              <c:numCache>
                <c:formatCode>0.000</c:formatCode>
                <c:ptCount val="15"/>
                <c:pt idx="0">
                  <c:v>0.14860499999999999</c:v>
                </c:pt>
                <c:pt idx="1">
                  <c:v>0.29793399999999998</c:v>
                </c:pt>
                <c:pt idx="2">
                  <c:v>0.59473100000000001</c:v>
                </c:pt>
                <c:pt idx="3">
                  <c:v>1.1907490000000001</c:v>
                </c:pt>
                <c:pt idx="4">
                  <c:v>2.3816769999999998</c:v>
                </c:pt>
                <c:pt idx="5">
                  <c:v>4.7561669999999996</c:v>
                </c:pt>
                <c:pt idx="6">
                  <c:v>9.5398859999999992</c:v>
                </c:pt>
                <c:pt idx="7">
                  <c:v>19.035784</c:v>
                </c:pt>
                <c:pt idx="8">
                  <c:v>38.107532999999997</c:v>
                </c:pt>
                <c:pt idx="9">
                  <c:v>76.143851999999995</c:v>
                </c:pt>
                <c:pt idx="10">
                  <c:v>152.29075599999999</c:v>
                </c:pt>
                <c:pt idx="11">
                  <c:v>304.76104700000002</c:v>
                </c:pt>
                <c:pt idx="12">
                  <c:v>609.409851</c:v>
                </c:pt>
                <c:pt idx="13">
                  <c:v>1219.5076899999999</c:v>
                </c:pt>
                <c:pt idx="14">
                  <c:v>2440.3598630000001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B2C-4063-A35F-2310A02940FB}"/>
            </c:ext>
          </c:extLst>
        </c:ser>
        <c:ser>
          <c:idx val="2"/>
          <c:order val="1"/>
          <c:tx>
            <c:strRef>
              <c:f>'Random Access 1U 1L Opt 3'!$B$11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3'!$C$11:$Q$11</c:f>
              <c:numCache>
                <c:formatCode>0.000</c:formatCode>
                <c:ptCount val="15"/>
                <c:pt idx="0">
                  <c:v>0.14840700000000001</c:v>
                </c:pt>
                <c:pt idx="1">
                  <c:v>0.297539</c:v>
                </c:pt>
                <c:pt idx="2">
                  <c:v>0.59394000000000002</c:v>
                </c:pt>
                <c:pt idx="3">
                  <c:v>1.189168</c:v>
                </c:pt>
                <c:pt idx="4">
                  <c:v>2.3785150000000002</c:v>
                </c:pt>
                <c:pt idx="5">
                  <c:v>4.7498449999999997</c:v>
                </c:pt>
                <c:pt idx="6">
                  <c:v>9.5272400000000008</c:v>
                </c:pt>
                <c:pt idx="7">
                  <c:v>19.010408000000002</c:v>
                </c:pt>
                <c:pt idx="8">
                  <c:v>38.056946000000003</c:v>
                </c:pt>
                <c:pt idx="9">
                  <c:v>76.042648</c:v>
                </c:pt>
                <c:pt idx="10">
                  <c:v>152.08839399999999</c:v>
                </c:pt>
                <c:pt idx="11">
                  <c:v>304.35632299999997</c:v>
                </c:pt>
                <c:pt idx="12">
                  <c:v>608.60052499999995</c:v>
                </c:pt>
                <c:pt idx="13">
                  <c:v>1217.8883060000001</c:v>
                </c:pt>
                <c:pt idx="14">
                  <c:v>2437.1223140000002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B2C-4063-A35F-2310A02940FB}"/>
            </c:ext>
          </c:extLst>
        </c:ser>
        <c:ser>
          <c:idx val="3"/>
          <c:order val="2"/>
          <c:tx>
            <c:strRef>
              <c:f>'Random Access 1U 1L Opt 3'!$B$12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3'!$C$12:$Q$12</c:f>
              <c:numCache>
                <c:formatCode>0.000</c:formatCode>
                <c:ptCount val="15"/>
                <c:pt idx="0">
                  <c:v>0.14822199999999999</c:v>
                </c:pt>
                <c:pt idx="1">
                  <c:v>0.29713800000000001</c:v>
                </c:pt>
                <c:pt idx="2">
                  <c:v>0.59314999999999996</c:v>
                </c:pt>
                <c:pt idx="3">
                  <c:v>1.1875929999999999</c:v>
                </c:pt>
                <c:pt idx="4">
                  <c:v>2.3750900000000001</c:v>
                </c:pt>
                <c:pt idx="5">
                  <c:v>4.7433769999999997</c:v>
                </c:pt>
                <c:pt idx="6">
                  <c:v>9.5020299999999995</c:v>
                </c:pt>
                <c:pt idx="7">
                  <c:v>18.980795000000001</c:v>
                </c:pt>
                <c:pt idx="8">
                  <c:v>37.974235999999998</c:v>
                </c:pt>
                <c:pt idx="9">
                  <c:v>75.932761999999997</c:v>
                </c:pt>
                <c:pt idx="10">
                  <c:v>151.85232500000001</c:v>
                </c:pt>
                <c:pt idx="11">
                  <c:v>303.82061800000002</c:v>
                </c:pt>
                <c:pt idx="12">
                  <c:v>607.62457300000005</c:v>
                </c:pt>
                <c:pt idx="13">
                  <c:v>1215.151001</c:v>
                </c:pt>
                <c:pt idx="14">
                  <c:v>2430.2197270000001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B2C-4063-A35F-2310A0294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7037696"/>
        <c:axId val="157039616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3'!$B$9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3'!$C$8:$Q$8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3'!$C$9:$Q$9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0.29750900000000002</c:v>
                      </c:pt>
                      <c:pt idx="1">
                        <c:v>0.59646699999999997</c:v>
                      </c:pt>
                      <c:pt idx="2">
                        <c:v>1.1906589999999999</c:v>
                      </c:pt>
                      <c:pt idx="3">
                        <c:v>2.3838919999999999</c:v>
                      </c:pt>
                      <c:pt idx="4">
                        <c:v>4.7681440000000004</c:v>
                      </c:pt>
                      <c:pt idx="5">
                        <c:v>9.5219159999999992</c:v>
                      </c:pt>
                      <c:pt idx="6">
                        <c:v>19.098934</c:v>
                      </c:pt>
                      <c:pt idx="7">
                        <c:v>38.10989</c:v>
                      </c:pt>
                      <c:pt idx="8">
                        <c:v>76.291709999999995</c:v>
                      </c:pt>
                      <c:pt idx="9">
                        <c:v>152.44101000000001</c:v>
                      </c:pt>
                      <c:pt idx="10">
                        <c:v>304.88812300000001</c:v>
                      </c:pt>
                      <c:pt idx="11">
                        <c:v>610.13525400000003</c:v>
                      </c:pt>
                      <c:pt idx="12">
                        <c:v>1220.0460210000001</c:v>
                      </c:pt>
                      <c:pt idx="13">
                        <c:v>2441.4682619999999</c:v>
                      </c:pt>
                      <c:pt idx="14">
                        <c:v>4885.625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B2C-4063-A35F-2310A02940FB}"/>
                  </c:ext>
                </c:extLst>
              </c15:ser>
            </c15:filteredBarSeries>
          </c:ext>
        </c:extLst>
      </c:barChart>
      <c:catAx>
        <c:axId val="157037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9616"/>
        <c:crosses val="autoZero"/>
        <c:auto val="1"/>
        <c:lblAlgn val="ctr"/>
        <c:lblOffset val="100"/>
        <c:noMultiLvlLbl val="0"/>
      </c:catAx>
      <c:valAx>
        <c:axId val="15703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7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names of the volunteer students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2304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4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06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0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3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95418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</a:t>
            </a:r>
            <a:r>
              <a:rPr lang="en-US" baseline="0" dirty="0"/>
              <a:t> to space did not put the Simulator result screenshot (present on slide 18)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043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6044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49422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149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79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384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07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56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55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989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9592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48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5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Research Platform for Custom Memory Cube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657061" y="4313114"/>
            <a:ext cx="3874164" cy="197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Peter </a:t>
            </a:r>
            <a:r>
              <a:rPr lang="en-US" altLang="zh-CN" sz="2000" b="1" dirty="0" err="1" smtClean="0">
                <a:ea typeface="宋体" charset="-122"/>
              </a:rPr>
              <a:t>Harduvel</a:t>
            </a:r>
            <a:r>
              <a:rPr lang="en-US" altLang="zh-CN" sz="2000" b="1" dirty="0" smtClean="0">
                <a:ea typeface="宋体" charset="-122"/>
              </a:rPr>
              <a:t> (UG)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 smtClean="0">
                <a:ea typeface="宋体" charset="-122"/>
              </a:rPr>
              <a:t>JeshalraThakaria</a:t>
            </a:r>
            <a:r>
              <a:rPr lang="en-US" altLang="zh-CN" sz="2000" b="1" dirty="0" smtClean="0">
                <a:ea typeface="宋体" charset="-122"/>
              </a:rPr>
              <a:t> </a:t>
            </a:r>
            <a:r>
              <a:rPr lang="en-US" altLang="zh-CN" sz="2000" b="1" dirty="0">
                <a:ea typeface="宋体" charset="-122"/>
              </a:rPr>
              <a:t>(volunteer)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Raviteja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en-US" altLang="zh-CN" sz="2000" b="1" dirty="0" err="1">
                <a:ea typeface="宋体" charset="-122"/>
              </a:rPr>
              <a:t>Voora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en-US" altLang="zh-CN" sz="2000" b="1" dirty="0" smtClean="0">
                <a:ea typeface="宋体" charset="-122"/>
              </a:rPr>
              <a:t>(volunteer</a:t>
            </a:r>
            <a:r>
              <a:rPr lang="en-US" altLang="zh-CN" sz="2000" b="1" dirty="0">
                <a:ea typeface="宋体" charset="-122"/>
              </a:rPr>
              <a:t>)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endParaRPr lang="en-US" altLang="zh-CN" sz="20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13529" y="4396268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07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read/write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1540" y="1052737"/>
            <a:ext cx="8280920" cy="828092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 </a:t>
            </a:r>
            <a:r>
              <a:rPr lang="en-US" sz="2400" dirty="0"/>
              <a:t>have </a:t>
            </a: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470906"/>
              </p:ext>
            </p:extLst>
          </p:nvPr>
        </p:nvGraphicFramePr>
        <p:xfrm>
          <a:off x="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645522"/>
              </p:ext>
            </p:extLst>
          </p:nvPr>
        </p:nvGraphicFramePr>
        <p:xfrm>
          <a:off x="457200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863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Graphic spid="4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DRE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742436" y="915576"/>
            <a:ext cx="7980940" cy="821784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</a:t>
            </a:r>
            <a:r>
              <a:rPr lang="en-US" sz="2400" dirty="0"/>
              <a:t> again have </a:t>
            </a:r>
            <a:br>
              <a:rPr lang="en-US" sz="2400" dirty="0"/>
            </a:b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9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010009"/>
              </p:ext>
            </p:extLst>
          </p:nvPr>
        </p:nvGraphicFramePr>
        <p:xfrm>
          <a:off x="194165" y="1822089"/>
          <a:ext cx="4366905" cy="2828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155837"/>
              </p:ext>
            </p:extLst>
          </p:nvPr>
        </p:nvGraphicFramePr>
        <p:xfrm>
          <a:off x="4593365" y="1819656"/>
          <a:ext cx="4366906" cy="2830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98068" y="4857798"/>
            <a:ext cx="7413828" cy="103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2000" kern="0" dirty="0">
                <a:solidFill>
                  <a:schemeClr val="tx1"/>
                </a:solidFill>
              </a:rPr>
              <a:t>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discrepancy between M1, M2, M3, </a:t>
            </a: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(M4, M5, E’) </a:t>
            </a:r>
            <a:r>
              <a:rPr lang="en-US" sz="2000" kern="0" dirty="0">
                <a:solidFill>
                  <a:schemeClr val="tx1"/>
                </a:solidFill>
              </a:rPr>
              <a:t>is </a:t>
            </a:r>
            <a:r>
              <a:rPr lang="en-US" sz="2000" kern="0" dirty="0"/>
              <a:t>hidden by “pipeline effect”</a:t>
            </a:r>
          </a:p>
          <a:p>
            <a:pPr lvl="1"/>
            <a:r>
              <a:rPr lang="en-US" sz="2000" kern="0" dirty="0">
                <a:solidFill>
                  <a:srgbClr val="0021A5"/>
                </a:solidFill>
              </a:rPr>
              <a:t>Thus, a </a:t>
            </a:r>
            <a:r>
              <a:rPr lang="en-US" sz="2000" kern="0" dirty="0"/>
              <a:t>simplified </a:t>
            </a:r>
            <a:r>
              <a:rPr lang="en-US" sz="2000" kern="0" dirty="0">
                <a:solidFill>
                  <a:srgbClr val="0021A5"/>
                </a:solidFill>
              </a:rPr>
              <a:t>CMC mapping can be used</a:t>
            </a:r>
          </a:p>
        </p:txBody>
      </p:sp>
    </p:spTree>
    <p:extLst>
      <p:ext uri="{BB962C8B-B14F-4D97-AF65-F5344CB8AC3E}">
        <p14:creationId xmlns:p14="http://schemas.microsoft.com/office/powerpoint/2010/main" val="35180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Graphic spid="50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507586"/>
            <a:ext cx="3094465" cy="2481163"/>
            <a:chOff x="5104274" y="966611"/>
            <a:chExt cx="3094465" cy="2481163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88108" y="3219115"/>
              <a:ext cx="1529773" cy="228659"/>
              <a:chOff x="4201198" y="3187816"/>
              <a:chExt cx="1739566" cy="245858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23636" y="3198620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44" name="文本框 18"/>
          <p:cNvSpPr txBox="1"/>
          <p:nvPr/>
        </p:nvSpPr>
        <p:spPr>
          <a:xfrm>
            <a:off x="775302" y="4309978"/>
            <a:ext cx="10272371" cy="153888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– delay </a:t>
            </a:r>
            <a:r>
              <a:rPr lang="en-US" sz="1400" i="1" dirty="0" err="1"/>
              <a:t>D’minusE</a:t>
            </a:r>
            <a:r>
              <a:rPr lang="en-US" sz="1400" i="1" dirty="0"/>
              <a:t>’ + delay TSV*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Delay </a:t>
            </a:r>
            <a:r>
              <a:rPr lang="en-US" sz="1400" i="1" dirty="0" err="1">
                <a:solidFill>
                  <a:srgbClr val="0021A5"/>
                </a:solidFill>
              </a:rPr>
              <a:t>D’minusE</a:t>
            </a:r>
            <a:r>
              <a:rPr lang="en-US" sz="1400" i="1" dirty="0">
                <a:solidFill>
                  <a:srgbClr val="0021A5"/>
                </a:solidFill>
              </a:rPr>
              <a:t>’ </a:t>
            </a:r>
            <a:r>
              <a:rPr lang="en-US" sz="1400" i="1" dirty="0"/>
              <a:t>= latency D’ – latency E’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805400" y="541245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843250" y="566010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0" name="图片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42" y="1810972"/>
            <a:ext cx="5131106" cy="21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507586"/>
            <a:ext cx="3094465" cy="2481164"/>
            <a:chOff x="5104274" y="966611"/>
            <a:chExt cx="3094465" cy="2481164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88108" y="3219116"/>
              <a:ext cx="1529773" cy="228659"/>
              <a:chOff x="4201198" y="3187816"/>
              <a:chExt cx="1739566" cy="245858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23636" y="3198620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42" y="1810972"/>
            <a:ext cx="5131106" cy="2177777"/>
          </a:xfrm>
          <a:prstGeom prst="rect">
            <a:avLst/>
          </a:prstGeom>
        </p:spPr>
      </p:pic>
      <p:sp>
        <p:nvSpPr>
          <p:cNvPr id="49" name="文本框 18"/>
          <p:cNvSpPr txBox="1"/>
          <p:nvPr/>
        </p:nvSpPr>
        <p:spPr>
          <a:xfrm>
            <a:off x="775302" y="4309978"/>
            <a:ext cx="10272371" cy="12803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+ delay TSV*</a:t>
            </a:r>
          </a:p>
        </p:txBody>
      </p:sp>
    </p:spTree>
    <p:extLst>
      <p:ext uri="{BB962C8B-B14F-4D97-AF65-F5344CB8AC3E}">
        <p14:creationId xmlns:p14="http://schemas.microsoft.com/office/powerpoint/2010/main" val="367444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986648" cy="5292588"/>
          </a:xfrm>
        </p:spPr>
        <p:txBody>
          <a:bodyPr/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b="1" dirty="0" smtClean="0">
                <a:ea typeface="+mn-ea"/>
              </a:rPr>
              <a:t>Validation </a:t>
            </a:r>
            <a:r>
              <a:rPr lang="en-US" sz="2000" b="1" dirty="0">
                <a:ea typeface="+mn-ea"/>
              </a:rPr>
              <a:t>of </a:t>
            </a:r>
            <a:r>
              <a:rPr lang="en-US" sz="2000" b="1" dirty="0" smtClean="0">
                <a:ea typeface="+mn-ea"/>
              </a:rPr>
              <a:t>performance measurements on Merlin board</a:t>
            </a:r>
            <a:endParaRPr lang="en-US" sz="2000" b="1" dirty="0">
              <a:ea typeface="+mn-ea"/>
            </a:endParaRP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 smtClean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b="1" dirty="0">
                <a:solidFill>
                  <a:srgbClr val="0021A5"/>
                </a:solidFill>
                <a:ea typeface="+mn-ea"/>
              </a:rPr>
              <a:t>Simulator </a:t>
            </a:r>
            <a:r>
              <a:rPr lang="en-US" sz="1600" b="1" dirty="0" smtClean="0">
                <a:solidFill>
                  <a:srgbClr val="0021A5"/>
                </a:solidFill>
                <a:ea typeface="+mn-ea"/>
              </a:rPr>
              <a:t>selection (simulators studied)</a:t>
            </a:r>
            <a:endParaRPr lang="en-US" sz="1600" b="1" dirty="0">
              <a:solidFill>
                <a:srgbClr val="0021A5"/>
              </a:solidFill>
              <a:ea typeface="+mn-ea"/>
            </a:endParaRPr>
          </a:p>
          <a:p>
            <a:pPr marL="1012825" lvl="3" indent="-342900"/>
            <a:r>
              <a:rPr lang="en-US" sz="1600" b="1" dirty="0" smtClean="0">
                <a:solidFill>
                  <a:srgbClr val="0021A5"/>
                </a:solidFill>
                <a:ea typeface="+mn-ea"/>
              </a:rPr>
              <a:t>System </a:t>
            </a:r>
            <a:r>
              <a:rPr lang="en-US" sz="1600" b="1" dirty="0">
                <a:solidFill>
                  <a:srgbClr val="0021A5"/>
                </a:solidFill>
                <a:ea typeface="+mn-ea"/>
              </a:rPr>
              <a:t>C HMC </a:t>
            </a:r>
            <a:r>
              <a:rPr lang="en-US" sz="1600" b="1" dirty="0" smtClean="0">
                <a:solidFill>
                  <a:srgbClr val="0021A5"/>
                </a:solidFill>
                <a:ea typeface="+mn-ea"/>
              </a:rPr>
              <a:t>simulator from Micron</a:t>
            </a:r>
          </a:p>
          <a:p>
            <a:pPr marL="1012825" lvl="3" indent="-342900"/>
            <a:r>
              <a:rPr lang="en-US" sz="1600" b="1" dirty="0" smtClean="0">
                <a:solidFill>
                  <a:srgbClr val="0021A5"/>
                </a:solidFill>
                <a:ea typeface="+mn-ea"/>
              </a:rPr>
              <a:t>System C HMC simulator results</a:t>
            </a:r>
            <a:endParaRPr lang="en-US" sz="1600" b="1" dirty="0">
              <a:solidFill>
                <a:srgbClr val="0021A5"/>
              </a:solidFill>
              <a:ea typeface="+mn-ea"/>
            </a:endParaRP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of PERFMON code modification (Convey </a:t>
            </a: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Sorting algorithms</a:t>
            </a:r>
            <a:endParaRPr lang="en-US" sz="1800" dirty="0">
              <a:solidFill>
                <a:schemeClr val="bg2">
                  <a:lumMod val="40000"/>
                  <a:lumOff val="60000"/>
                </a:schemeClr>
              </a:solidFill>
              <a:ea typeface="+mn-ea"/>
            </a:endParaRP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74670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HMC Simulator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HMC from some university</a:t>
            </a:r>
          </a:p>
          <a:p>
            <a:pPr lvl="1"/>
            <a:r>
              <a:rPr lang="en-US" dirty="0" smtClean="0"/>
              <a:t>reason not selected</a:t>
            </a:r>
          </a:p>
          <a:p>
            <a:r>
              <a:rPr lang="en-US" dirty="0" smtClean="0"/>
              <a:t>Simulator name </a:t>
            </a:r>
          </a:p>
          <a:p>
            <a:pPr lvl="1"/>
            <a:r>
              <a:rPr lang="en-US" dirty="0"/>
              <a:t>reason not selected</a:t>
            </a:r>
          </a:p>
          <a:p>
            <a:r>
              <a:rPr lang="en-US" dirty="0"/>
              <a:t>Simulator name </a:t>
            </a:r>
          </a:p>
          <a:p>
            <a:pPr lvl="1"/>
            <a:r>
              <a:rPr lang="en-US" dirty="0"/>
              <a:t>reason not selected</a:t>
            </a:r>
          </a:p>
          <a:p>
            <a:r>
              <a:rPr lang="en-US" dirty="0" smtClean="0"/>
              <a:t>System C HMC simulator from Micron</a:t>
            </a:r>
            <a:endParaRPr lang="en-US" dirty="0"/>
          </a:p>
          <a:p>
            <a:pPr lvl="1"/>
            <a:r>
              <a:rPr lang="en-US" dirty="0" smtClean="0"/>
              <a:t>Described next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7508" y="2523246"/>
            <a:ext cx="2488018" cy="10772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Need more information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11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959893"/>
            <a:ext cx="8534400" cy="5154304"/>
          </a:xfrm>
        </p:spPr>
        <p:txBody>
          <a:bodyPr/>
          <a:lstStyle/>
          <a:p>
            <a:r>
              <a:rPr lang="en-US" sz="2000" dirty="0"/>
              <a:t>Cycle-accurate simulator developed by Micron</a:t>
            </a:r>
          </a:p>
          <a:p>
            <a:r>
              <a:rPr lang="en-US" sz="2000" dirty="0"/>
              <a:t>Main modules:</a:t>
            </a:r>
          </a:p>
          <a:p>
            <a:pPr lvl="1"/>
            <a:r>
              <a:rPr lang="en-US" sz="1600" dirty="0"/>
              <a:t>Synthetic traffic generator</a:t>
            </a:r>
          </a:p>
          <a:p>
            <a:pPr lvl="1"/>
            <a:r>
              <a:rPr lang="en-US" sz="1600" dirty="0"/>
              <a:t>Host controller</a:t>
            </a:r>
          </a:p>
          <a:p>
            <a:pPr lvl="1"/>
            <a:r>
              <a:rPr lang="en-US" sz="1600" dirty="0"/>
              <a:t>HMCWrapper</a:t>
            </a:r>
          </a:p>
          <a:p>
            <a:pPr lvl="1"/>
            <a:r>
              <a:rPr lang="en-US" sz="1600" dirty="0"/>
              <a:t>Monitor</a:t>
            </a:r>
          </a:p>
          <a:p>
            <a:r>
              <a:rPr lang="en-US" sz="2000" dirty="0"/>
              <a:t>Traffic Generator</a:t>
            </a:r>
          </a:p>
          <a:p>
            <a:pPr lvl="1"/>
            <a:r>
              <a:rPr lang="en-US" sz="1600" dirty="0"/>
              <a:t>Creates request stream </a:t>
            </a:r>
            <a:r>
              <a:rPr lang="en-US" sz="1600" dirty="0">
                <a:solidFill>
                  <a:srgbClr val="0021A5"/>
                </a:solidFill>
              </a:rPr>
              <a:t>(config.def)</a:t>
            </a:r>
          </a:p>
          <a:p>
            <a:pPr lvl="2"/>
            <a:r>
              <a:rPr lang="en-US" sz="1200" dirty="0">
                <a:solidFill>
                  <a:srgbClr val="0021A5"/>
                </a:solidFill>
              </a:rPr>
              <a:t>Read-to-write ratio, request buffer size, etc.</a:t>
            </a:r>
          </a:p>
          <a:p>
            <a:pPr lvl="1"/>
            <a:r>
              <a:rPr lang="en-US" sz="1600" dirty="0"/>
              <a:t>Uses TLM2.0 interface to send </a:t>
            </a:r>
          </a:p>
          <a:p>
            <a:pPr marL="344487" lvl="1" indent="0">
              <a:buNone/>
            </a:pPr>
            <a:r>
              <a:rPr lang="en-US" sz="1600" dirty="0"/>
              <a:t>      read/write requests to host controller</a:t>
            </a:r>
          </a:p>
          <a:p>
            <a:pPr marL="360362"/>
            <a:r>
              <a:rPr lang="en-US" sz="2000" dirty="0"/>
              <a:t>Host Controller</a:t>
            </a:r>
          </a:p>
          <a:p>
            <a:pPr marL="687387" lvl="1"/>
            <a:r>
              <a:rPr lang="en-US" sz="1600" dirty="0"/>
              <a:t>Map requests to links</a:t>
            </a:r>
          </a:p>
          <a:p>
            <a:pPr marL="687387" lvl="1"/>
            <a:r>
              <a:rPr lang="en-US" sz="1600" dirty="0"/>
              <a:t>Create formatted packets </a:t>
            </a:r>
            <a:r>
              <a:rPr lang="en-US" sz="1600" dirty="0">
                <a:solidFill>
                  <a:srgbClr val="0021A5"/>
                </a:solidFill>
              </a:rPr>
              <a:t>(places in corresponding request buffer)</a:t>
            </a:r>
          </a:p>
          <a:p>
            <a:pPr marL="360362"/>
            <a:r>
              <a:rPr lang="en-US" sz="2000" dirty="0"/>
              <a:t>Trace file reader</a:t>
            </a:r>
          </a:p>
          <a:p>
            <a:pPr marL="687387" lvl="1"/>
            <a:r>
              <a:rPr lang="en-US" sz="1600" dirty="0"/>
              <a:t>Parses an input trace file and issues requests to the model</a:t>
            </a:r>
          </a:p>
          <a:p>
            <a:pPr marL="9524" indent="0">
              <a:buNone/>
            </a:pPr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345"/>
          <a:stretch/>
        </p:blipFill>
        <p:spPr>
          <a:xfrm>
            <a:off x="4572000" y="1617809"/>
            <a:ext cx="4307844" cy="3038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HMC SytemC Simulator -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43187" y="6270227"/>
            <a:ext cx="5400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spcBef>
                <a:spcPts val="0"/>
              </a:spcBef>
            </a:pPr>
            <a:r>
              <a:rPr lang="en-US" sz="1200" dirty="0"/>
              <a:t>Micron Technology, Inc., HMC SystemC Model</a:t>
            </a:r>
          </a:p>
          <a:p>
            <a:pPr marL="177800" indent="-177800" algn="just">
              <a:spcBef>
                <a:spcPts val="0"/>
              </a:spcBef>
            </a:pPr>
            <a:r>
              <a:rPr lang="en-US" sz="1200" dirty="0"/>
              <a:t>Document Revision 1.0 (SVN R194)</a:t>
            </a:r>
          </a:p>
        </p:txBody>
      </p:sp>
      <p:sp>
        <p:nvSpPr>
          <p:cNvPr id="6" name="Oval 5"/>
          <p:cNvSpPr/>
          <p:nvPr/>
        </p:nvSpPr>
        <p:spPr>
          <a:xfrm>
            <a:off x="6182436" y="2797791"/>
            <a:ext cx="259307" cy="873457"/>
          </a:xfrm>
          <a:prstGeom prst="ellipse">
            <a:avLst/>
          </a:prstGeom>
          <a:noFill/>
          <a:ln w="19050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6312090" y="1501254"/>
            <a:ext cx="921223" cy="1296537"/>
          </a:xfrm>
          <a:prstGeom prst="straightConnector1">
            <a:avLst/>
          </a:prstGeom>
          <a:noFill/>
          <a:ln w="19050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171944" y="1228426"/>
            <a:ext cx="112505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Trace file</a:t>
            </a:r>
          </a:p>
        </p:txBody>
      </p:sp>
    </p:spTree>
    <p:extLst>
      <p:ext uri="{BB962C8B-B14F-4D97-AF65-F5344CB8AC3E}">
        <p14:creationId xmlns:p14="http://schemas.microsoft.com/office/powerpoint/2010/main" val="262598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16" y="1015362"/>
            <a:ext cx="7943148" cy="4952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90" y="284666"/>
            <a:ext cx="8229600" cy="730696"/>
          </a:xfrm>
        </p:spPr>
        <p:txBody>
          <a:bodyPr/>
          <a:lstStyle/>
          <a:p>
            <a:r>
              <a:rPr lang="en-US" sz="3600" dirty="0"/>
              <a:t>Generated Trace File – For Simulator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71888" y="1010553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9125" y="1020171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0021A5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6362" y="1010553"/>
            <a:ext cx="1503997" cy="495200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754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910" y="2445803"/>
            <a:ext cx="4065933" cy="2236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01759"/>
            <a:ext cx="4071260" cy="482175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871790" y="4509017"/>
            <a:ext cx="3220521" cy="119169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207119" y="4872038"/>
            <a:ext cx="347186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bandwidth and latency calculations are measured on the pins of the HMC </a:t>
            </a:r>
            <a:r>
              <a:rPr lang="en-US" dirty="0">
                <a:solidFill>
                  <a:srgbClr val="FF0000"/>
                </a:solidFill>
              </a:rPr>
              <a:t>(C point in notional CMC architecture)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92085"/>
            <a:ext cx="8686800" cy="941387"/>
          </a:xfrm>
        </p:spPr>
        <p:txBody>
          <a:bodyPr/>
          <a:lstStyle/>
          <a:p>
            <a:r>
              <a:rPr lang="en-US" sz="3200" dirty="0"/>
              <a:t>Example Output (1000 memory reads)</a:t>
            </a:r>
            <a:endParaRPr lang="en-US" sz="3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32090" y="1642534"/>
            <a:ext cx="3360221" cy="123902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4805910" y="900752"/>
            <a:ext cx="424255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For 1000 HMC reads: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Link Latency </a:t>
            </a:r>
          </a:p>
        </p:txBody>
      </p:sp>
    </p:spTree>
    <p:extLst>
      <p:ext uri="{BB962C8B-B14F-4D97-AF65-F5344CB8AC3E}">
        <p14:creationId xmlns:p14="http://schemas.microsoft.com/office/powerpoint/2010/main" val="230754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Memory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explain what is optimal memory trace, and how that affects accuracy and vault utilization. And why that memory address pattern is optimal.</a:t>
            </a:r>
          </a:p>
          <a:p>
            <a:r>
              <a:rPr lang="en-US" dirty="0"/>
              <a:t>PLACEHOLDER to put data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3547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 smtClean="0">
                <a:ea typeface="+mn-ea"/>
              </a:rPr>
              <a:t>Validation </a:t>
            </a:r>
            <a:r>
              <a:rPr lang="en-US" sz="2000" dirty="0">
                <a:ea typeface="+mn-ea"/>
              </a:rPr>
              <a:t>of </a:t>
            </a:r>
            <a:r>
              <a:rPr lang="en-US" sz="2000" dirty="0" smtClean="0">
                <a:ea typeface="+mn-ea"/>
              </a:rPr>
              <a:t>performance measurements on Merlin board</a:t>
            </a:r>
            <a:endParaRPr lang="en-US" sz="2000" dirty="0">
              <a:ea typeface="+mn-ea"/>
            </a:endParaRPr>
          </a:p>
          <a:p>
            <a:pPr marL="695325" lvl="2" indent="-342900">
              <a:spcBef>
                <a:spcPts val="600"/>
              </a:spcBef>
            </a:pPr>
            <a:r>
              <a:rPr lang="en-US" sz="1800" dirty="0" smtClean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Simulator </a:t>
            </a:r>
            <a:r>
              <a:rPr lang="en-US" sz="1600" dirty="0" smtClean="0">
                <a:solidFill>
                  <a:srgbClr val="0021A5"/>
                </a:solidFill>
                <a:ea typeface="+mn-ea"/>
              </a:rPr>
              <a:t>selection (simulators studied)</a:t>
            </a:r>
            <a:endParaRPr lang="en-US" sz="1600" dirty="0">
              <a:solidFill>
                <a:srgbClr val="0021A5"/>
              </a:solidFill>
              <a:ea typeface="+mn-ea"/>
            </a:endParaRPr>
          </a:p>
          <a:p>
            <a:pPr marL="1012825" lvl="3" indent="-342900"/>
            <a:r>
              <a:rPr lang="en-US" sz="1600" dirty="0" smtClean="0">
                <a:solidFill>
                  <a:srgbClr val="0021A5"/>
                </a:solidFill>
                <a:ea typeface="+mn-ea"/>
              </a:rPr>
              <a:t>System </a:t>
            </a:r>
            <a:r>
              <a:rPr lang="en-US" sz="1600" dirty="0">
                <a:solidFill>
                  <a:srgbClr val="0021A5"/>
                </a:solidFill>
                <a:ea typeface="+mn-ea"/>
              </a:rPr>
              <a:t>C HMC </a:t>
            </a:r>
            <a:r>
              <a:rPr lang="en-US" sz="1600" dirty="0" smtClean="0">
                <a:solidFill>
                  <a:srgbClr val="0021A5"/>
                </a:solidFill>
                <a:ea typeface="+mn-ea"/>
              </a:rPr>
              <a:t>simulator from Micron</a:t>
            </a:r>
          </a:p>
          <a:p>
            <a:pPr marL="1012825" lvl="3" indent="-342900"/>
            <a:r>
              <a:rPr lang="en-US" sz="1600" dirty="0" smtClean="0">
                <a:solidFill>
                  <a:srgbClr val="0021A5"/>
                </a:solidFill>
                <a:ea typeface="+mn-ea"/>
              </a:rPr>
              <a:t>System C HMC simulator results</a:t>
            </a:r>
            <a:endParaRPr lang="en-US" sz="1600" dirty="0">
              <a:solidFill>
                <a:srgbClr val="0021A5"/>
              </a:solidFill>
              <a:ea typeface="+mn-ea"/>
            </a:endParaRP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 smtClean="0">
                <a:solidFill>
                  <a:schemeClr val="tx1"/>
                </a:solidFill>
                <a:ea typeface="+mn-ea"/>
              </a:rPr>
              <a:t>Validation </a:t>
            </a:r>
            <a:r>
              <a:rPr lang="en-US" sz="1800" dirty="0">
                <a:solidFill>
                  <a:schemeClr val="tx1"/>
                </a:solidFill>
                <a:ea typeface="+mn-ea"/>
              </a:rPr>
              <a:t>of PERFMON code modification (Convey </a:t>
            </a:r>
            <a:r>
              <a:rPr lang="en-US" sz="1800" dirty="0" err="1">
                <a:solidFill>
                  <a:schemeClr val="tx1"/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tx1"/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 smtClean="0">
                <a:ea typeface="+mn-ea"/>
              </a:rPr>
              <a:t>Application </a:t>
            </a:r>
            <a:r>
              <a:rPr lang="en-US" sz="2000" dirty="0">
                <a:ea typeface="+mn-ea"/>
              </a:rPr>
              <a:t>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 smtClean="0">
                <a:solidFill>
                  <a:schemeClr val="tx1"/>
                </a:solidFill>
                <a:ea typeface="+mn-ea"/>
              </a:rPr>
              <a:t>Sorting algorithms</a:t>
            </a:r>
            <a:endParaRPr lang="en-US" sz="1800" dirty="0">
              <a:solidFill>
                <a:schemeClr val="tx1"/>
              </a:solidFill>
              <a:ea typeface="+mn-ea"/>
            </a:endParaRP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360425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200" y="934312"/>
            <a:ext cx="8430634" cy="529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1" indent="0">
              <a:buClr>
                <a:schemeClr val="accent1"/>
              </a:buClr>
              <a:buSzPct val="65000"/>
              <a:buNone/>
            </a:pPr>
            <a:r>
              <a:rPr lang="en-US" b="1" kern="0" dirty="0">
                <a:solidFill>
                  <a:schemeClr val="tx1"/>
                </a:solidFill>
                <a:ea typeface="+mn-ea"/>
              </a:rPr>
              <a:t>Goal: </a:t>
            </a:r>
            <a:r>
              <a:rPr lang="en-US" kern="0" dirty="0">
                <a:ea typeface="+mn-ea"/>
              </a:rPr>
              <a:t>Validate</a:t>
            </a:r>
            <a:r>
              <a:rPr lang="en-US" kern="0" dirty="0">
                <a:solidFill>
                  <a:schemeClr val="tx1"/>
                </a:solidFill>
                <a:ea typeface="+mn-ea"/>
              </a:rPr>
              <a:t> performance measurement on </a:t>
            </a:r>
            <a:r>
              <a:rPr lang="en-US" kern="0" dirty="0">
                <a:solidFill>
                  <a:srgbClr val="0021A5"/>
                </a:solidFill>
                <a:ea typeface="+mn-ea"/>
              </a:rPr>
              <a:t>Merlin board</a:t>
            </a:r>
          </a:p>
          <a:p>
            <a:pPr marL="0" lvl="1" indent="0">
              <a:spcBef>
                <a:spcPts val="1200"/>
              </a:spcBef>
              <a:buClr>
                <a:schemeClr val="accent1"/>
              </a:buClr>
              <a:buSzPct val="65000"/>
              <a:buNone/>
            </a:pPr>
            <a:r>
              <a:rPr lang="en-US" b="1" kern="0" dirty="0">
                <a:solidFill>
                  <a:schemeClr val="tx1"/>
                </a:solidFill>
              </a:rPr>
              <a:t>Approach: </a:t>
            </a:r>
            <a:r>
              <a:rPr lang="en-US" kern="0" dirty="0">
                <a:solidFill>
                  <a:schemeClr val="tx1"/>
                </a:solidFill>
              </a:rPr>
              <a:t>Compare</a:t>
            </a:r>
          </a:p>
          <a:p>
            <a:pPr marL="342900" lvl="1" indent="-342900">
              <a:buClr>
                <a:schemeClr val="accent1"/>
              </a:buClr>
              <a:buSzPct val="65000"/>
            </a:pPr>
            <a:r>
              <a:rPr lang="en-US" sz="2000" kern="0" dirty="0">
                <a:solidFill>
                  <a:srgbClr val="0021A5"/>
                </a:solidFill>
              </a:rPr>
              <a:t>Merlin board </a:t>
            </a:r>
            <a:br>
              <a:rPr lang="en-US" sz="2000" kern="0" dirty="0">
                <a:solidFill>
                  <a:srgbClr val="0021A5"/>
                </a:solidFill>
              </a:rPr>
            </a:br>
            <a:r>
              <a:rPr lang="en-US" sz="2000" kern="0" dirty="0"/>
              <a:t>measurement</a:t>
            </a:r>
          </a:p>
          <a:p>
            <a:pPr marL="342900" lvl="1" indent="-342900">
              <a:spcBef>
                <a:spcPts val="0"/>
              </a:spcBef>
              <a:buClr>
                <a:schemeClr val="accent1"/>
              </a:buClr>
              <a:buSzPct val="65000"/>
            </a:pPr>
            <a:r>
              <a:rPr lang="en-US" sz="2000" kern="0" dirty="0">
                <a:solidFill>
                  <a:srgbClr val="0021A5"/>
                </a:solidFill>
              </a:rPr>
              <a:t>HMC </a:t>
            </a:r>
            <a:r>
              <a:rPr lang="en-US" sz="2000" kern="0" dirty="0" err="1">
                <a:solidFill>
                  <a:srgbClr val="0021A5"/>
                </a:solidFill>
              </a:rPr>
              <a:t>SystemC</a:t>
            </a:r>
            <a:r>
              <a:rPr lang="en-US" sz="2000" kern="0" dirty="0">
                <a:solidFill>
                  <a:srgbClr val="0021A5"/>
                </a:solidFill>
              </a:rPr>
              <a:t> </a:t>
            </a:r>
            <a:r>
              <a:rPr lang="en-US" sz="2000" kern="0" dirty="0">
                <a:solidFill>
                  <a:schemeClr val="tx1"/>
                </a:solidFill>
              </a:rPr>
              <a:t/>
            </a:r>
            <a:br>
              <a:rPr lang="en-US" sz="2000" kern="0" dirty="0">
                <a:solidFill>
                  <a:schemeClr val="tx1"/>
                </a:solidFill>
              </a:rPr>
            </a:br>
            <a:r>
              <a:rPr lang="en-US" sz="2000" kern="0" dirty="0"/>
              <a:t>simulator results</a:t>
            </a:r>
          </a:p>
          <a:p>
            <a:pPr marL="0" lvl="1" indent="0">
              <a:buClr>
                <a:schemeClr val="accent1"/>
              </a:buClr>
              <a:buSzPct val="65000"/>
              <a:buNone/>
            </a:pPr>
            <a:endParaRPr lang="en-US" sz="2000" kern="0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61987"/>
          </a:xfrm>
        </p:spPr>
        <p:txBody>
          <a:bodyPr/>
          <a:lstStyle/>
          <a:p>
            <a:r>
              <a:rPr lang="en-US" dirty="0"/>
              <a:t>Validation 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3543300" y="1848190"/>
          <a:ext cx="5344534" cy="440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Visio" r:id="rId3" imgW="9762720" imgH="8037982" progId="Visio.Drawing.15">
                  <p:embed/>
                </p:oleObj>
              </mc:Choice>
              <mc:Fallback>
                <p:oleObj name="Visio" r:id="rId3" imgW="9762720" imgH="803798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3300" y="1848190"/>
                        <a:ext cx="5344534" cy="440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649117" y="1470775"/>
            <a:ext cx="183620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Merlin board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67219" y="385060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SystemC</a:t>
            </a:r>
            <a:r>
              <a:rPr lang="en-US" dirty="0">
                <a:solidFill>
                  <a:schemeClr val="tx1"/>
                </a:solidFill>
              </a:rPr>
              <a:t> HMC Simulator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580606"/>
            <a:ext cx="4111098" cy="24006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b="1" dirty="0">
                <a:latin typeface="+mn-lt"/>
                <a:cs typeface="+mn-cs"/>
              </a:rPr>
              <a:t>Experiments:</a:t>
            </a:r>
          </a:p>
          <a:p>
            <a:pPr marL="687387" lvl="1" indent="-342900" eaLnBrk="0" hangingPunct="0"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average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latency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single memory access</a:t>
            </a:r>
          </a:p>
          <a:p>
            <a:pPr marL="687387" lvl="1" indent="-342900" eaLnBrk="0" hangingPunct="0"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21A5"/>
                </a:solidFill>
              </a:rPr>
              <a:t>Comparison of </a:t>
            </a:r>
            <a:r>
              <a:rPr lang="en-US" dirty="0">
                <a:solidFill>
                  <a:srgbClr val="FF4A00"/>
                </a:solidFill>
              </a:rPr>
              <a:t>average</a:t>
            </a:r>
            <a:r>
              <a:rPr lang="en-US" dirty="0">
                <a:solidFill>
                  <a:srgbClr val="0021A5"/>
                </a:solidFill>
              </a:rPr>
              <a:t> latency of </a:t>
            </a:r>
            <a:r>
              <a:rPr lang="en-US" dirty="0">
                <a:solidFill>
                  <a:srgbClr val="FF4A00"/>
                </a:solidFill>
              </a:rPr>
              <a:t>single memory access </a:t>
            </a:r>
            <a:r>
              <a:rPr lang="en-US" dirty="0">
                <a:solidFill>
                  <a:srgbClr val="0021A5"/>
                </a:solidFill>
              </a:rPr>
              <a:t>(alternative method)</a:t>
            </a:r>
            <a:endParaRPr lang="en-US" dirty="0">
              <a:solidFill>
                <a:srgbClr val="FF4A00"/>
              </a:solidFill>
            </a:endParaRPr>
          </a:p>
          <a:p>
            <a:pPr marL="687387" lvl="1" indent="-342900" eaLnBrk="0" hangingPunct="0"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total overlapping 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latency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4865" y="5666512"/>
            <a:ext cx="1545706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Is the wording correct?</a:t>
            </a:r>
          </a:p>
        </p:txBody>
      </p:sp>
    </p:spTree>
    <p:extLst>
      <p:ext uri="{BB962C8B-B14F-4D97-AF65-F5344CB8AC3E}">
        <p14:creationId xmlns:p14="http://schemas.microsoft.com/office/powerpoint/2010/main" val="329312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9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611"/>
            <a:ext cx="8534400" cy="941387"/>
          </a:xfrm>
        </p:spPr>
        <p:txBody>
          <a:bodyPr/>
          <a:lstStyle/>
          <a:p>
            <a:r>
              <a:rPr lang="en-US" sz="3200" dirty="0" smtClean="0"/>
              <a:t>Exp. 1: Avg. Latency, Single Memory Access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8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2" name="TextBox 13"/>
          <p:cNvSpPr txBox="1"/>
          <p:nvPr/>
        </p:nvSpPr>
        <p:spPr>
          <a:xfrm>
            <a:off x="2701683" y="3762646"/>
            <a:ext cx="2495409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2. </a:t>
            </a:r>
            <a:r>
              <a:rPr lang="en-US" sz="1600" dirty="0" smtClean="0"/>
              <a:t>Convert </a:t>
            </a:r>
            <a:r>
              <a:rPr lang="en-US" sz="1600" dirty="0"/>
              <a:t>memory trace to HT address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194868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dirty="0"/>
              <a:t>1. Input optimal memory trace into simulator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>
            <a:off x="2182716" y="5291324"/>
            <a:ext cx="2304527" cy="15393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2" name="TextBox 13"/>
          <p:cNvSpPr txBox="1"/>
          <p:nvPr/>
        </p:nvSpPr>
        <p:spPr>
          <a:xfrm>
            <a:off x="6284888" y="3472910"/>
            <a:ext cx="2614563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3. Measure latency of each single memory access at M3</a:t>
            </a:r>
          </a:p>
        </p:txBody>
      </p:sp>
      <p:cxnSp>
        <p:nvCxnSpPr>
          <p:cNvPr id="13" name="Straight Arrow Connector 10"/>
          <p:cNvCxnSpPr>
            <a:endCxn id="12" idx="1"/>
          </p:cNvCxnSpPr>
          <p:nvPr/>
        </p:nvCxnSpPr>
        <p:spPr>
          <a:xfrm>
            <a:off x="4907169" y="3018885"/>
            <a:ext cx="1377719" cy="86952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105823" y="2893365"/>
            <a:ext cx="2169543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33363" indent="-233363">
              <a:defRPr sz="160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4. </a:t>
            </a:r>
            <a:r>
              <a:rPr lang="en-US" dirty="0" smtClean="0"/>
              <a:t>Calculate </a:t>
            </a:r>
            <a:r>
              <a:rPr lang="en-US" dirty="0"/>
              <a:t>average </a:t>
            </a:r>
            <a:r>
              <a:rPr lang="en-US" dirty="0" smtClean="0">
                <a:solidFill>
                  <a:srgbClr val="0021A5"/>
                </a:solidFill>
              </a:rPr>
              <a:t>(1000 accesses) </a:t>
            </a:r>
            <a:r>
              <a:rPr lang="en-US" dirty="0" smtClean="0"/>
              <a:t>latency </a:t>
            </a:r>
            <a:r>
              <a:rPr lang="en-US" dirty="0"/>
              <a:t>&amp; compare with avg. latency reported in </a:t>
            </a:r>
            <a:r>
              <a:rPr lang="en-US" dirty="0" err="1"/>
              <a:t>SystemC</a:t>
            </a:r>
            <a:r>
              <a:rPr lang="en-US" dirty="0"/>
              <a:t> simulator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4034" y="1907867"/>
            <a:ext cx="1545706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1000 accesses correct?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32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12" grpId="0" animBg="1"/>
      <p:bldP spid="14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memory trace guarantees the accuracy of simulator</a:t>
            </a:r>
          </a:p>
          <a:p>
            <a:r>
              <a:rPr lang="en-US" dirty="0"/>
              <a:t>On merlin board, measure latency of each single memory access at </a:t>
            </a:r>
            <a:r>
              <a:rPr lang="en-US" dirty="0">
                <a:solidFill>
                  <a:srgbClr val="0021A5"/>
                </a:solidFill>
              </a:rPr>
              <a:t>M3</a:t>
            </a:r>
            <a:r>
              <a:rPr lang="en-US" dirty="0"/>
              <a:t> point</a:t>
            </a:r>
          </a:p>
          <a:p>
            <a:r>
              <a:rPr lang="en-US" dirty="0"/>
              <a:t>Measure # of memory accesses</a:t>
            </a:r>
          </a:p>
          <a:p>
            <a:r>
              <a:rPr lang="en-US" dirty="0"/>
              <a:t>Calculate the average latency</a:t>
            </a:r>
          </a:p>
          <a:p>
            <a:r>
              <a:rPr lang="en-US" dirty="0"/>
              <a:t>Compare with Avg. Latency reported in </a:t>
            </a:r>
            <a:r>
              <a:rPr lang="en-US" dirty="0" err="1"/>
              <a:t>SystemC</a:t>
            </a:r>
            <a:r>
              <a:rPr lang="en-US" dirty="0"/>
              <a:t> simulator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41611"/>
            <a:ext cx="8534400" cy="941387"/>
          </a:xfrm>
        </p:spPr>
        <p:txBody>
          <a:bodyPr/>
          <a:lstStyle/>
          <a:p>
            <a:r>
              <a:rPr lang="en-US" sz="3200" dirty="0" smtClean="0"/>
              <a:t>Exp. 1: Avg. Latency, Single Memory Access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647508" y="2523246"/>
            <a:ext cx="2488018" cy="10772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Don’t need this slide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2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34400" cy="941387"/>
          </a:xfrm>
        </p:spPr>
        <p:txBody>
          <a:bodyPr/>
          <a:lstStyle/>
          <a:p>
            <a:r>
              <a:rPr lang="en-US" dirty="0"/>
              <a:t>Experiment 1 – Avg. Access Latency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43" y="1219200"/>
            <a:ext cx="7503548" cy="37036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5262471"/>
            <a:ext cx="6850065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Avg. Latency measured over 1000 memory read requests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4A00"/>
                </a:solidFill>
              </a:rPr>
              <a:t>Measured at M3 point on Merlin board: </a:t>
            </a:r>
            <a:r>
              <a:rPr lang="en-US" sz="1600" dirty="0">
                <a:solidFill>
                  <a:srgbClr val="0021A5"/>
                </a:solidFill>
              </a:rPr>
              <a:t>88.1 * 6 ns = 528.6 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4A00"/>
                </a:solidFill>
              </a:rPr>
              <a:t>Determined from SystemC Simulator: </a:t>
            </a:r>
            <a:r>
              <a:rPr lang="en-US" sz="1600" dirty="0">
                <a:solidFill>
                  <a:srgbClr val="0021A5"/>
                </a:solidFill>
              </a:rPr>
              <a:t>479.414 ns </a:t>
            </a:r>
          </a:p>
        </p:txBody>
      </p:sp>
      <p:cxnSp>
        <p:nvCxnSpPr>
          <p:cNvPr id="10" name="Straight Arrow Connector 10"/>
          <p:cNvCxnSpPr/>
          <p:nvPr/>
        </p:nvCxnSpPr>
        <p:spPr>
          <a:xfrm flipH="1" flipV="1">
            <a:off x="2902689" y="4827182"/>
            <a:ext cx="2009553" cy="76554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4" name="Straight Arrow Connector 10"/>
          <p:cNvCxnSpPr/>
          <p:nvPr/>
        </p:nvCxnSpPr>
        <p:spPr>
          <a:xfrm flipV="1">
            <a:off x="5595582" y="5262471"/>
            <a:ext cx="750627" cy="330255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100548" y="4936522"/>
            <a:ext cx="2795516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/>
              <a:t>Merlin board frequency:167 MHz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00548" y="4053318"/>
            <a:ext cx="1562985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~ 10 % difference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6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1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59800" cy="941387"/>
          </a:xfrm>
        </p:spPr>
        <p:txBody>
          <a:bodyPr/>
          <a:lstStyle/>
          <a:p>
            <a:pPr marL="1319213" indent="-1319213"/>
            <a:r>
              <a:rPr lang="en-US" sz="3200" dirty="0"/>
              <a:t>Exp. </a:t>
            </a:r>
            <a:r>
              <a:rPr lang="en-US" sz="3200" dirty="0" smtClean="0"/>
              <a:t>2: </a:t>
            </a:r>
            <a:r>
              <a:rPr lang="en-US" sz="3200" dirty="0"/>
              <a:t>Avg. Latency, Single Memory </a:t>
            </a:r>
            <a:r>
              <a:rPr lang="en-US" sz="3200" dirty="0" smtClean="0"/>
              <a:t>Access </a:t>
            </a:r>
            <a:br>
              <a:rPr lang="en-US" sz="3200" dirty="0" smtClean="0"/>
            </a:b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(Using overlapping memory requests)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33423" y="3480038"/>
            <a:ext cx="313366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overlapping memory request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73793" y="4039437"/>
            <a:ext cx="4946804" cy="1987117"/>
            <a:chOff x="2173793" y="4039437"/>
            <a:chExt cx="4946804" cy="1987117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200254" y="4039437"/>
              <a:ext cx="252213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>
            <a:xfrm>
              <a:off x="2825772" y="4191837"/>
              <a:ext cx="252213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3461322" y="4344237"/>
              <a:ext cx="252213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>
              <a:off x="4086840" y="4496637"/>
              <a:ext cx="252213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>
            <a:xfrm>
              <a:off x="4598461" y="4649037"/>
              <a:ext cx="252213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2200254" y="4039437"/>
              <a:ext cx="0" cy="195902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>
            <a:xfrm>
              <a:off x="4598461" y="4655531"/>
              <a:ext cx="0" cy="100169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>
              <a:off x="2200254" y="5657222"/>
              <a:ext cx="2398207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>
            <a:xfrm>
              <a:off x="4598461" y="5657222"/>
              <a:ext cx="2522136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>
            <a:xfrm>
              <a:off x="7120597" y="4655531"/>
              <a:ext cx="0" cy="134293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</a:ln>
            <a:effectLst/>
          </p:spPr>
        </p:cxnSp>
        <p:sp>
          <p:nvSpPr>
            <p:cNvPr id="24" name="文本框 23"/>
            <p:cNvSpPr txBox="1"/>
            <p:nvPr/>
          </p:nvSpPr>
          <p:spPr>
            <a:xfrm>
              <a:off x="2933700" y="5341620"/>
              <a:ext cx="92202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696215" y="5341620"/>
              <a:ext cx="92202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2173793" y="5943734"/>
              <a:ext cx="4946804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6" name="文本框 35"/>
            <p:cNvSpPr txBox="1"/>
            <p:nvPr/>
          </p:nvSpPr>
          <p:spPr>
            <a:xfrm>
              <a:off x="4402825" y="5657222"/>
              <a:ext cx="92202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</p:grpSp>
      <p:sp>
        <p:nvSpPr>
          <p:cNvPr id="22" name="TextBox 13"/>
          <p:cNvSpPr txBox="1"/>
          <p:nvPr/>
        </p:nvSpPr>
        <p:spPr>
          <a:xfrm>
            <a:off x="5345460" y="3670965"/>
            <a:ext cx="1372840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Measure M3</a:t>
            </a:r>
          </a:p>
        </p:txBody>
      </p:sp>
      <p:cxnSp>
        <p:nvCxnSpPr>
          <p:cNvPr id="26" name="Straight Arrow Connector 10"/>
          <p:cNvCxnSpPr>
            <a:endCxn id="22" idx="1"/>
          </p:cNvCxnSpPr>
          <p:nvPr/>
        </p:nvCxnSpPr>
        <p:spPr>
          <a:xfrm>
            <a:off x="4838700" y="3035300"/>
            <a:ext cx="506760" cy="80494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158754" y="3866214"/>
            <a:ext cx="1308413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access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57553" y="4031709"/>
            <a:ext cx="1308413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access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02877" y="4185138"/>
            <a:ext cx="1308413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access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78473" y="4373089"/>
            <a:ext cx="1308413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r>
              <a:rPr lang="en-US" sz="1400" baseline="30000" dirty="0"/>
              <a:t>th</a:t>
            </a:r>
            <a:r>
              <a:rPr lang="en-US" sz="1400" dirty="0"/>
              <a:t> access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80835" y="4525421"/>
            <a:ext cx="1308413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r>
              <a:rPr lang="en-US" sz="1400" baseline="30000" dirty="0"/>
              <a:t>th</a:t>
            </a:r>
            <a:r>
              <a:rPr lang="en-US" sz="1400" dirty="0"/>
              <a:t> access</a:t>
            </a:r>
          </a:p>
        </p:txBody>
      </p:sp>
    </p:spTree>
    <p:extLst>
      <p:ext uri="{BB962C8B-B14F-4D97-AF65-F5344CB8AC3E}">
        <p14:creationId xmlns:p14="http://schemas.microsoft.com/office/powerpoint/2010/main" val="5653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47100" cy="941387"/>
          </a:xfrm>
        </p:spPr>
        <p:txBody>
          <a:bodyPr/>
          <a:lstStyle/>
          <a:p>
            <a:r>
              <a:rPr lang="en-US" dirty="0"/>
              <a:t>Experiment 2 – Avg. Access Latency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590" y="3152358"/>
            <a:ext cx="8534400" cy="3013223"/>
          </a:xfrm>
        </p:spPr>
        <p:txBody>
          <a:bodyPr/>
          <a:lstStyle/>
          <a:p>
            <a:r>
              <a:rPr lang="en-US" sz="2400" dirty="0"/>
              <a:t>D and T are measured by 2 different PERFMON counters at M3 point</a:t>
            </a:r>
          </a:p>
          <a:p>
            <a:r>
              <a:rPr lang="en-US" sz="2400" dirty="0"/>
              <a:t>L = T – D</a:t>
            </a:r>
          </a:p>
          <a:p>
            <a:r>
              <a:rPr lang="en-US" sz="2400" dirty="0"/>
              <a:t>L equals latency of single memory request</a:t>
            </a:r>
          </a:p>
          <a:p>
            <a:r>
              <a:rPr lang="en-US" sz="2400" dirty="0"/>
              <a:t>Execute code multiple times </a:t>
            </a:r>
            <a:r>
              <a:rPr lang="en-US" sz="2400" dirty="0" smtClean="0">
                <a:solidFill>
                  <a:srgbClr val="FF0000"/>
                </a:solidFill>
              </a:rPr>
              <a:t>(how many) </a:t>
            </a:r>
            <a:r>
              <a:rPr lang="en-US" sz="2400" dirty="0" smtClean="0"/>
              <a:t>to </a:t>
            </a:r>
            <a:r>
              <a:rPr lang="en-US" sz="2400" dirty="0"/>
              <a:t>calculate </a:t>
            </a:r>
            <a:r>
              <a:rPr lang="en-US" sz="2400" dirty="0" err="1"/>
              <a:t>L</a:t>
            </a:r>
            <a:r>
              <a:rPr lang="en-US" sz="2400" baseline="-25000" dirty="0" err="1"/>
              <a:t>avg</a:t>
            </a:r>
            <a:endParaRPr lang="en-US" sz="2400" baseline="-25000" dirty="0"/>
          </a:p>
          <a:p>
            <a:r>
              <a:rPr lang="en-US" sz="2400" dirty="0" err="1"/>
              <a:t>L</a:t>
            </a:r>
            <a:r>
              <a:rPr lang="en-US" sz="2400" baseline="-25000" dirty="0" err="1"/>
              <a:t>avg</a:t>
            </a:r>
            <a:r>
              <a:rPr lang="en-US" sz="2400" dirty="0"/>
              <a:t> should be comparable to Avg. Latency reported in SystemC simulator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45193" y="1105737"/>
            <a:ext cx="4946804" cy="1987117"/>
            <a:chOff x="2173793" y="4039437"/>
            <a:chExt cx="4946804" cy="1987117"/>
          </a:xfrm>
        </p:grpSpPr>
        <p:cxnSp>
          <p:nvCxnSpPr>
            <p:cNvPr id="6" name="直接连接符 6"/>
            <p:cNvCxnSpPr/>
            <p:nvPr/>
          </p:nvCxnSpPr>
          <p:spPr>
            <a:xfrm>
              <a:off x="2200254" y="4039437"/>
              <a:ext cx="252213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7" name="直接连接符 14"/>
            <p:cNvCxnSpPr/>
            <p:nvPr/>
          </p:nvCxnSpPr>
          <p:spPr>
            <a:xfrm>
              <a:off x="2825772" y="4191837"/>
              <a:ext cx="252213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8" name="直接连接符 15"/>
            <p:cNvCxnSpPr/>
            <p:nvPr/>
          </p:nvCxnSpPr>
          <p:spPr>
            <a:xfrm>
              <a:off x="3461322" y="4344237"/>
              <a:ext cx="252213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9" name="直接连接符 16"/>
            <p:cNvCxnSpPr/>
            <p:nvPr/>
          </p:nvCxnSpPr>
          <p:spPr>
            <a:xfrm>
              <a:off x="4086840" y="4496637"/>
              <a:ext cx="252213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10" name="直接连接符 18"/>
            <p:cNvCxnSpPr/>
            <p:nvPr/>
          </p:nvCxnSpPr>
          <p:spPr>
            <a:xfrm>
              <a:off x="4598461" y="4649037"/>
              <a:ext cx="252213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11" name="直接连接符 8"/>
            <p:cNvCxnSpPr/>
            <p:nvPr/>
          </p:nvCxnSpPr>
          <p:spPr>
            <a:xfrm>
              <a:off x="2200254" y="4039437"/>
              <a:ext cx="0" cy="195902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</a:ln>
            <a:effectLst/>
          </p:spPr>
        </p:cxnSp>
        <p:cxnSp>
          <p:nvCxnSpPr>
            <p:cNvPr id="12" name="直接连接符 22"/>
            <p:cNvCxnSpPr/>
            <p:nvPr/>
          </p:nvCxnSpPr>
          <p:spPr>
            <a:xfrm>
              <a:off x="4598461" y="4655531"/>
              <a:ext cx="0" cy="100169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</a:ln>
            <a:effectLst/>
          </p:spPr>
        </p:cxnSp>
        <p:cxnSp>
          <p:nvCxnSpPr>
            <p:cNvPr id="13" name="直接连接符 11"/>
            <p:cNvCxnSpPr/>
            <p:nvPr/>
          </p:nvCxnSpPr>
          <p:spPr>
            <a:xfrm>
              <a:off x="2200254" y="5657222"/>
              <a:ext cx="2398207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4" name="直接连接符 24"/>
            <p:cNvCxnSpPr/>
            <p:nvPr/>
          </p:nvCxnSpPr>
          <p:spPr>
            <a:xfrm>
              <a:off x="4598461" y="5657222"/>
              <a:ext cx="2522136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5" name="直接连接符 26"/>
            <p:cNvCxnSpPr/>
            <p:nvPr/>
          </p:nvCxnSpPr>
          <p:spPr>
            <a:xfrm>
              <a:off x="7120597" y="4655531"/>
              <a:ext cx="0" cy="134293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</a:ln>
            <a:effectLst/>
          </p:spPr>
        </p:cxnSp>
        <p:sp>
          <p:nvSpPr>
            <p:cNvPr id="16" name="文本框 23"/>
            <p:cNvSpPr txBox="1"/>
            <p:nvPr/>
          </p:nvSpPr>
          <p:spPr>
            <a:xfrm>
              <a:off x="2933700" y="5341620"/>
              <a:ext cx="92202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7" name="文本框 31"/>
            <p:cNvSpPr txBox="1"/>
            <p:nvPr/>
          </p:nvSpPr>
          <p:spPr>
            <a:xfrm>
              <a:off x="5696215" y="5341620"/>
              <a:ext cx="92202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18" name="直接连接符 32"/>
            <p:cNvCxnSpPr/>
            <p:nvPr/>
          </p:nvCxnSpPr>
          <p:spPr>
            <a:xfrm>
              <a:off x="2173793" y="5943734"/>
              <a:ext cx="4946804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9" name="文本框 35"/>
            <p:cNvSpPr txBox="1"/>
            <p:nvPr/>
          </p:nvSpPr>
          <p:spPr>
            <a:xfrm>
              <a:off x="4402825" y="5657222"/>
              <a:ext cx="92202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389635" y="4513943"/>
            <a:ext cx="156298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How many?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31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1507" y="3327990"/>
            <a:ext cx="8534400" cy="276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Measured results from Merlin board</a:t>
            </a:r>
          </a:p>
          <a:p>
            <a:pPr lvl="1"/>
            <a:r>
              <a:rPr lang="en-US" kern="0" dirty="0" smtClean="0">
                <a:solidFill>
                  <a:srgbClr val="0021A5"/>
                </a:solidFill>
              </a:rPr>
              <a:t>Results will be reported when Merlin board comes back online</a:t>
            </a:r>
          </a:p>
          <a:p>
            <a:r>
              <a:rPr lang="en-US" kern="0" dirty="0" smtClean="0"/>
              <a:t>Conclusions: (expected)</a:t>
            </a:r>
          </a:p>
          <a:p>
            <a:pPr lvl="1"/>
            <a:r>
              <a:rPr lang="en-US" kern="0" dirty="0" smtClean="0">
                <a:solidFill>
                  <a:srgbClr val="0021A5"/>
                </a:solidFill>
              </a:rPr>
              <a:t>Measured vs. simulator results ~ XX %</a:t>
            </a:r>
          </a:p>
          <a:p>
            <a:pPr lvl="1"/>
            <a:r>
              <a:rPr lang="en-US" kern="0" dirty="0" smtClean="0">
                <a:solidFill>
                  <a:srgbClr val="0021A5"/>
                </a:solidFill>
              </a:rPr>
              <a:t>Validate modified PERFMON code for this case</a:t>
            </a:r>
          </a:p>
          <a:p>
            <a:pPr lvl="1"/>
            <a:endParaRPr lang="en-US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107" y="1251098"/>
            <a:ext cx="8534400" cy="2225749"/>
          </a:xfrm>
        </p:spPr>
        <p:txBody>
          <a:bodyPr/>
          <a:lstStyle/>
          <a:p>
            <a:r>
              <a:rPr lang="en-US" dirty="0" err="1" smtClean="0"/>
              <a:t>SystemC</a:t>
            </a:r>
            <a:r>
              <a:rPr lang="en-US" dirty="0" smtClean="0"/>
              <a:t> simulator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9181" y="1937439"/>
            <a:ext cx="1562985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Put results here.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85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 – Total Latency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3" name="Visio" r:id="rId4" imgW="9762821" imgH="8038008" progId="Visio.Drawing.15">
                  <p:embed/>
                </p:oleObj>
              </mc:Choice>
              <mc:Fallback>
                <p:oleObj name="Visio" r:id="rId4" imgW="9762821" imgH="8038008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2" name="TextBox 13"/>
          <p:cNvSpPr txBox="1"/>
          <p:nvPr/>
        </p:nvSpPr>
        <p:spPr>
          <a:xfrm>
            <a:off x="2411760" y="3633700"/>
            <a:ext cx="2808312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2. Convert memory trace to HT address</a:t>
            </a:r>
          </a:p>
        </p:txBody>
      </p:sp>
      <p:cxnSp>
        <p:nvCxnSpPr>
          <p:cNvPr id="23" name="Straight Arrow Connector 15"/>
          <p:cNvCxnSpPr/>
          <p:nvPr/>
        </p:nvCxnSpPr>
        <p:spPr>
          <a:xfrm>
            <a:off x="5806440" y="3433623"/>
            <a:ext cx="313732" cy="21320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4" name="Straight Arrow Connector 19"/>
          <p:cNvCxnSpPr/>
          <p:nvPr/>
        </p:nvCxnSpPr>
        <p:spPr>
          <a:xfrm>
            <a:off x="6437014" y="3340729"/>
            <a:ext cx="505830" cy="29297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5" name="Straight Arrow Connector 20"/>
          <p:cNvCxnSpPr/>
          <p:nvPr/>
        </p:nvCxnSpPr>
        <p:spPr>
          <a:xfrm flipV="1">
            <a:off x="5450093" y="3923824"/>
            <a:ext cx="670079" cy="5132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6" name="Straight Arrow Connector 26"/>
          <p:cNvCxnSpPr/>
          <p:nvPr/>
        </p:nvCxnSpPr>
        <p:spPr>
          <a:xfrm flipV="1">
            <a:off x="6264188" y="3936949"/>
            <a:ext cx="630070" cy="50016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7" name="TextBox 27"/>
          <p:cNvSpPr txBox="1"/>
          <p:nvPr/>
        </p:nvSpPr>
        <p:spPr>
          <a:xfrm>
            <a:off x="5538687" y="3646825"/>
            <a:ext cx="3451404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Expect: M1= </a:t>
            </a:r>
            <a:r>
              <a:rPr lang="en-US" sz="1200" dirty="0">
                <a:solidFill>
                  <a:srgbClr val="FF0000"/>
                </a:solidFill>
              </a:rPr>
              <a:t>M5 (= E’) </a:t>
            </a:r>
            <a:r>
              <a:rPr lang="en-US" sz="1200" dirty="0"/>
              <a:t>= </a:t>
            </a:r>
            <a:r>
              <a:rPr lang="en-US" sz="1200" dirty="0">
                <a:solidFill>
                  <a:srgbClr val="0021A5"/>
                </a:solidFill>
              </a:rPr>
              <a:t>C = E (from HMC simulator</a:t>
            </a:r>
            <a:r>
              <a:rPr lang="en-US" sz="1200" dirty="0"/>
              <a:t>)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194868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1. Input optimal memory trace into simulator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>
            <a:off x="2182716" y="5291324"/>
            <a:ext cx="2304527" cy="15393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6818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Experiment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Measure and compare total overlapping latency, expected the same, demonstration:</a:t>
                </a:r>
              </a:p>
              <a:p>
                <a:pPr lvl="1"/>
                <a:r>
                  <a:rPr lang="en-US" dirty="0">
                    <a:solidFill>
                      <a:srgbClr val="0021A5"/>
                    </a:solidFill>
                  </a:rPr>
                  <a:t>In the case of overlapping memory access, we have observed:</a:t>
                </a:r>
              </a:p>
              <a:p>
                <a:pPr marL="3444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4=(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5=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>
                  <a:spcBef>
                    <a:spcPts val="1200"/>
                  </a:spcBef>
                </a:pPr>
                <a:r>
                  <a:rPr lang="en-US" dirty="0"/>
                  <a:t>Reason:</a:t>
                </a:r>
                <a:r>
                  <a:rPr lang="en-US" dirty="0">
                    <a:solidFill>
                      <a:srgbClr val="0021A5"/>
                    </a:solidFill>
                  </a:rPr>
                  <a:t> in overlapping memory access, delay of each component is hidden by pipeline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dirty="0" smtClean="0"/>
                  <a:t>Expectation: </a:t>
                </a:r>
                <a:r>
                  <a:rPr lang="en-US" dirty="0">
                    <a:solidFill>
                      <a:srgbClr val="0021A5"/>
                    </a:solidFill>
                  </a:rPr>
                  <a:t>in notional CMC architecture</a:t>
                </a:r>
              </a:p>
              <a:p>
                <a:pPr marL="344487" lvl="1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29" t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15677" y="4178292"/>
            <a:ext cx="1562985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Let’s discuss this slide.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17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Experiment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3166985"/>
                <a:ext cx="4394984" cy="2963940"/>
              </a:xfrm>
            </p:spPr>
            <p:txBody>
              <a:bodyPr/>
              <a:lstStyle/>
              <a:p>
                <a:r>
                  <a:rPr lang="en-US" dirty="0"/>
                  <a:t>Contd.</a:t>
                </a:r>
              </a:p>
              <a:p>
                <a:pPr lvl="1"/>
                <a:r>
                  <a:rPr lang="en-US" dirty="0"/>
                  <a:t>C, E, M5, E’ in same HMC architecture</a:t>
                </a:r>
              </a:p>
              <a:p>
                <a:pPr marL="3444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4A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rgbClr val="FF4A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4A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4A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4A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rgbClr val="FF4A00"/>
                          </a:solidFill>
                          <a:latin typeface="Cambria Math" panose="02040503050406030204" pitchFamily="18" charset="0"/>
                        </a:rPr>
                        <m:t>5=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4A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4A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4A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So, theoretically</a:t>
                </a:r>
              </a:p>
              <a:p>
                <a:pPr marL="3444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4A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rgbClr val="FF4A00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solidFill>
                            <a:srgbClr val="FF4A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rgbClr val="FF4A00"/>
                          </a:solidFill>
                          <a:latin typeface="Cambria Math" panose="02040503050406030204" pitchFamily="18" charset="0"/>
                        </a:rPr>
                        <m:t>5=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4A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4A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4A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4A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4A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rgbClr val="FF4A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4A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>
                  <a:solidFill>
                    <a:srgbClr val="FF4A00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3166985"/>
                <a:ext cx="4394984" cy="2963940"/>
              </a:xfrm>
              <a:blipFill>
                <a:blip r:embed="rId3"/>
                <a:stretch>
                  <a:fillRect l="-832" t="-2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933700" y="1143000"/>
            <a:ext cx="6184316" cy="4333875"/>
            <a:chOff x="1981200" y="1339850"/>
            <a:chExt cx="7008891" cy="4911725"/>
          </a:xfrm>
        </p:grpSpPr>
        <p:graphicFrame>
          <p:nvGraphicFramePr>
            <p:cNvPr id="17" name="Content Placeholder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7208521"/>
                </p:ext>
              </p:extLst>
            </p:nvPr>
          </p:nvGraphicFramePr>
          <p:xfrm>
            <a:off x="1981200" y="1339850"/>
            <a:ext cx="5962650" cy="4911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4" name="Visio" r:id="rId4" imgW="9762821" imgH="8038008" progId="Visio.Drawing.15">
                    <p:embed/>
                  </p:oleObj>
                </mc:Choice>
                <mc:Fallback>
                  <p:oleObj name="Visio" r:id="rId4" imgW="9762821" imgH="8038008" progId="Visio.Drawing.15">
                    <p:embed/>
                    <p:pic>
                      <p:nvPicPr>
                        <p:cNvPr id="18" name="Content Placeholder 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981200" y="1339850"/>
                          <a:ext cx="5962650" cy="4911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Straight Arrow Connector 15"/>
            <p:cNvCxnSpPr/>
            <p:nvPr/>
          </p:nvCxnSpPr>
          <p:spPr>
            <a:xfrm>
              <a:off x="5806440" y="3433623"/>
              <a:ext cx="313732" cy="21320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9" name="Straight Arrow Connector 19"/>
            <p:cNvCxnSpPr/>
            <p:nvPr/>
          </p:nvCxnSpPr>
          <p:spPr>
            <a:xfrm>
              <a:off x="6437014" y="3340729"/>
              <a:ext cx="505830" cy="29297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0" name="Straight Arrow Connector 20"/>
            <p:cNvCxnSpPr/>
            <p:nvPr/>
          </p:nvCxnSpPr>
          <p:spPr>
            <a:xfrm flipV="1">
              <a:off x="5450093" y="3923824"/>
              <a:ext cx="670079" cy="5132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1" name="Straight Arrow Connector 26"/>
            <p:cNvCxnSpPr/>
            <p:nvPr/>
          </p:nvCxnSpPr>
          <p:spPr>
            <a:xfrm flipV="1">
              <a:off x="6264188" y="3936949"/>
              <a:ext cx="630070" cy="500163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22" name="TextBox 27"/>
            <p:cNvSpPr txBox="1"/>
            <p:nvPr/>
          </p:nvSpPr>
          <p:spPr>
            <a:xfrm>
              <a:off x="5538687" y="3646825"/>
              <a:ext cx="3451404" cy="48833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/>
                <a:t>Expect: M1 = </a:t>
              </a:r>
              <a:r>
                <a:rPr lang="en-US" sz="1100" dirty="0">
                  <a:solidFill>
                    <a:srgbClr val="FF0000"/>
                  </a:solidFill>
                </a:rPr>
                <a:t>M5 (= E’) </a:t>
              </a:r>
              <a:r>
                <a:rPr lang="en-US" sz="1100" dirty="0"/>
                <a:t>= </a:t>
              </a:r>
              <a:r>
                <a:rPr lang="en-US" sz="1100" dirty="0">
                  <a:solidFill>
                    <a:srgbClr val="0021A5"/>
                  </a:solidFill>
                </a:rPr>
                <a:t>C = E (from HMC simulator</a:t>
              </a:r>
              <a:r>
                <a:rPr lang="en-US" sz="1100" dirty="0"/>
                <a:t>)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35139" y="1151313"/>
            <a:ext cx="1562985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Let’s discuss this slide.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7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b="1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of </a:t>
            </a: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performance measurements on Merlin board</a:t>
            </a:r>
            <a:endParaRPr lang="en-US" sz="2000" dirty="0">
              <a:solidFill>
                <a:schemeClr val="bg2">
                  <a:lumMod val="40000"/>
                  <a:lumOff val="60000"/>
                </a:schemeClr>
              </a:solidFill>
              <a:ea typeface="+mn-ea"/>
            </a:endParaRPr>
          </a:p>
          <a:p>
            <a:pPr marL="695325" lvl="2" indent="-342900">
              <a:spcBef>
                <a:spcPts val="600"/>
              </a:spcBef>
            </a:pPr>
            <a:r>
              <a:rPr lang="en-US" sz="1800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Simulator </a:t>
            </a:r>
            <a:r>
              <a:rPr lang="en-US" sz="1600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selection (simulators studied)</a:t>
            </a:r>
            <a:endParaRPr lang="en-US" sz="1600" dirty="0">
              <a:solidFill>
                <a:schemeClr val="bg2">
                  <a:lumMod val="40000"/>
                  <a:lumOff val="60000"/>
                </a:schemeClr>
              </a:solidFill>
              <a:ea typeface="+mn-ea"/>
            </a:endParaRPr>
          </a:p>
          <a:p>
            <a:pPr marL="1012825" lvl="3" indent="-342900"/>
            <a:r>
              <a:rPr lang="en-US" sz="1600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C HMC </a:t>
            </a:r>
            <a:r>
              <a:rPr lang="en-US" sz="1600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simulator from Micron</a:t>
            </a:r>
          </a:p>
          <a:p>
            <a:pPr marL="1012825" lvl="3" indent="-342900"/>
            <a:r>
              <a:rPr lang="en-US" sz="1600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results</a:t>
            </a:r>
            <a:endParaRPr lang="en-US" sz="1600" dirty="0">
              <a:solidFill>
                <a:schemeClr val="bg2">
                  <a:lumMod val="40000"/>
                  <a:lumOff val="60000"/>
                </a:schemeClr>
              </a:solidFill>
              <a:ea typeface="+mn-ea"/>
            </a:endParaRP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of PERFMON code modification (Convey </a:t>
            </a: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Sorting algorithms</a:t>
            </a:r>
            <a:endParaRPr lang="en-US" sz="1800" dirty="0">
              <a:solidFill>
                <a:schemeClr val="bg2">
                  <a:lumMod val="40000"/>
                  <a:lumOff val="60000"/>
                </a:schemeClr>
              </a:solidFill>
              <a:ea typeface="+mn-ea"/>
            </a:endParaRP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1285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851" y="955812"/>
            <a:ext cx="7939351" cy="5292588"/>
          </a:xfrm>
        </p:spPr>
        <p:txBody>
          <a:bodyPr/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of </a:t>
            </a: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performance measurements on Merlin board</a:t>
            </a:r>
            <a:endParaRPr lang="en-US" sz="2000" dirty="0">
              <a:solidFill>
                <a:schemeClr val="bg2">
                  <a:lumMod val="40000"/>
                  <a:lumOff val="60000"/>
                </a:schemeClr>
              </a:solidFill>
              <a:ea typeface="+mn-ea"/>
            </a:endParaRPr>
          </a:p>
          <a:p>
            <a:pPr marL="695325" lvl="2" indent="-342900">
              <a:spcBef>
                <a:spcPts val="600"/>
              </a:spcBef>
            </a:pPr>
            <a:r>
              <a:rPr lang="en-US" sz="1800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Simulator </a:t>
            </a:r>
            <a:r>
              <a:rPr lang="en-US" sz="1600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selection (simulators studied)</a:t>
            </a:r>
            <a:endParaRPr lang="en-US" sz="1600" dirty="0">
              <a:solidFill>
                <a:schemeClr val="bg2">
                  <a:lumMod val="40000"/>
                  <a:lumOff val="60000"/>
                </a:schemeClr>
              </a:solidFill>
              <a:ea typeface="+mn-ea"/>
            </a:endParaRPr>
          </a:p>
          <a:p>
            <a:pPr marL="1012825" lvl="3" indent="-342900"/>
            <a:r>
              <a:rPr lang="en-US" sz="1600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C HMC </a:t>
            </a:r>
            <a:r>
              <a:rPr lang="en-US" sz="1600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simulator from Micron</a:t>
            </a:r>
          </a:p>
          <a:p>
            <a:pPr marL="1012825" lvl="3" indent="-342900"/>
            <a:r>
              <a:rPr lang="en-US" sz="1600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results</a:t>
            </a:r>
            <a:endParaRPr lang="en-US" sz="1600" dirty="0">
              <a:solidFill>
                <a:schemeClr val="bg2">
                  <a:lumMod val="40000"/>
                  <a:lumOff val="60000"/>
                </a:schemeClr>
              </a:solidFill>
              <a:ea typeface="+mn-ea"/>
            </a:endParaRP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ea typeface="+mn-ea"/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 smtClean="0">
                <a:solidFill>
                  <a:schemeClr val="tx1"/>
                </a:solidFill>
                <a:ea typeface="+mn-ea"/>
              </a:rPr>
              <a:t>Validation of PERFMON code modification (Convey </a:t>
            </a:r>
            <a:r>
              <a:rPr lang="en-US" sz="1800" b="1" dirty="0" err="1" smtClean="0">
                <a:solidFill>
                  <a:schemeClr val="tx1"/>
                </a:solidFill>
                <a:ea typeface="+mn-ea"/>
              </a:rPr>
              <a:t>testbench</a:t>
            </a:r>
            <a:r>
              <a:rPr lang="en-US" sz="1800" b="1" dirty="0" smtClean="0">
                <a:solidFill>
                  <a:schemeClr val="tx1"/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Sorting algorithms</a:t>
            </a:r>
            <a:endParaRPr lang="en-US" sz="1800" dirty="0">
              <a:solidFill>
                <a:schemeClr val="bg2">
                  <a:lumMod val="40000"/>
                  <a:lumOff val="60000"/>
                </a:schemeClr>
              </a:solidFill>
              <a:ea typeface="+mn-ea"/>
            </a:endParaRP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03895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Comparison to Published DRE Data </a:t>
            </a:r>
            <a:endParaRPr 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5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5" name="Visio" r:id="rId3" imgW="9762821" imgH="8038008" progId="Visio.Drawing.15">
                  <p:embed/>
                </p:oleObj>
              </mc:Choice>
              <mc:Fallback>
                <p:oleObj name="Visio" r:id="rId3" imgW="9762821" imgH="8038008" progId="Visio.Drawing.15">
                  <p:embed/>
                  <p:pic>
                    <p:nvPicPr>
                      <p:cNvPr id="5" name="Content Placeholder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200" y="3737987"/>
            <a:ext cx="8229600" cy="201285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>
                <a:latin typeface="+mn-lt"/>
                <a:cs typeface="+mn-cs"/>
              </a:rPr>
              <a:t>M3 should be close to M5 and E’ (HMC_IF doesn’t contain complex logic, predict HMCC also doesn’t contain complex logic)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>
                <a:latin typeface="+mn-lt"/>
                <a:cs typeface="+mn-cs"/>
              </a:rPr>
              <a:t>Compare M3 with latency reported in LLNL’s published papers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5556" y="2537658"/>
            <a:ext cx="1562985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Let’s discuss this slide.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17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Comparison to Published DRE Data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Sparse Matrix Vector Multiplication (SpMV) latency results on DRE Emulation Framework (Based on Chris Hajas et al.*)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02" y="1972959"/>
            <a:ext cx="5478795" cy="334893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5273282"/>
            <a:ext cx="8496436" cy="945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dirty="0"/>
              <a:t> Execution Time (s) for different matrix sizes</a:t>
            </a:r>
          </a:p>
          <a:p>
            <a:pPr lvl="1">
              <a:spcBef>
                <a:spcPts val="0"/>
              </a:spcBef>
            </a:pPr>
            <a:endParaRPr lang="en-US" sz="2000" kern="0" dirty="0"/>
          </a:p>
        </p:txBody>
      </p:sp>
      <p:sp>
        <p:nvSpPr>
          <p:cNvPr id="7" name="Rectangle 6"/>
          <p:cNvSpPr/>
          <p:nvPr/>
        </p:nvSpPr>
        <p:spPr>
          <a:xfrm>
            <a:off x="2087724" y="6150557"/>
            <a:ext cx="550861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* "Emulating In-Memory Data Rearrangement for HPC Applications”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 - Authors: Christopher W. Hajas (University of Florida), G. Scott Lloyd (Lawrence Livermore National Laboratory), Maya B. Gokhale (Lawrence Livermore National Laboratory)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617" y="1972959"/>
            <a:ext cx="1562985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Let’s discuss this slide.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8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3300" dirty="0"/>
              <a:t>Verification of </a:t>
            </a:r>
            <a:r>
              <a:rPr lang="en-US" sz="3300" dirty="0" smtClean="0"/>
              <a:t>PERFMON Code Modification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6" y="3970103"/>
            <a:ext cx="8759953" cy="2160822"/>
          </a:xfrm>
        </p:spPr>
        <p:txBody>
          <a:bodyPr/>
          <a:lstStyle/>
          <a:p>
            <a:r>
              <a:rPr lang="en-US" sz="2000" dirty="0">
                <a:solidFill>
                  <a:srgbClr val="00B050"/>
                </a:solidFill>
              </a:rPr>
              <a:t>M1, M2, M3 </a:t>
            </a:r>
            <a:r>
              <a:rPr lang="en-US" sz="2000" dirty="0"/>
              <a:t>are measured in PERFMON</a:t>
            </a:r>
          </a:p>
          <a:p>
            <a:pPr lvl="1"/>
            <a:r>
              <a:rPr lang="en-US" sz="1800" dirty="0"/>
              <a:t>PERFMON – Hardware(Verilog) monitor designed by Convey, modified by CHREC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M4, M5, E’</a:t>
            </a:r>
            <a:r>
              <a:rPr lang="en-US" sz="2000" dirty="0"/>
              <a:t> are not measured</a:t>
            </a:r>
          </a:p>
          <a:p>
            <a:pPr lvl="1"/>
            <a:r>
              <a:rPr lang="en-US" sz="1800" dirty="0"/>
              <a:t>By observing </a:t>
            </a:r>
            <a:r>
              <a:rPr lang="en-US" sz="1800" dirty="0">
                <a:solidFill>
                  <a:srgbClr val="00B050"/>
                </a:solidFill>
              </a:rPr>
              <a:t>M1 = M2 = M3</a:t>
            </a:r>
            <a:r>
              <a:rPr lang="en-US" sz="1800" dirty="0"/>
              <a:t>, we hypothesize </a:t>
            </a:r>
            <a:r>
              <a:rPr lang="en-US" sz="1800" dirty="0">
                <a:solidFill>
                  <a:srgbClr val="00B050"/>
                </a:solidFill>
              </a:rPr>
              <a:t>M1 = M2 = M3 </a:t>
            </a:r>
            <a:r>
              <a:rPr lang="en-US" sz="1800" dirty="0"/>
              <a:t>= </a:t>
            </a:r>
            <a:r>
              <a:rPr lang="en-US" sz="1800" dirty="0">
                <a:solidFill>
                  <a:srgbClr val="0070C0"/>
                </a:solidFill>
              </a:rPr>
              <a:t>M4 = M5 = E’</a:t>
            </a:r>
          </a:p>
          <a:p>
            <a:r>
              <a:rPr lang="en-US" sz="2200" dirty="0"/>
              <a:t>Goal: to verify M1, M2, M3 are accurately measured in PERFMON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28" y="845775"/>
            <a:ext cx="7901143" cy="312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1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Set up a RTL simulation of PERFMON in </a:t>
            </a:r>
            <a:r>
              <a:rPr lang="en-US" dirty="0" err="1"/>
              <a:t>ModelSim</a:t>
            </a:r>
            <a:r>
              <a:rPr lang="en-US" dirty="0"/>
              <a:t>, with help from Convey</a:t>
            </a:r>
          </a:p>
          <a:p>
            <a:pPr lvl="1"/>
            <a:r>
              <a:rPr lang="en-US" dirty="0"/>
              <a:t>Verifying reported PERFMON values cycle by cycle in </a:t>
            </a:r>
            <a:r>
              <a:rPr lang="en-US" dirty="0" err="1"/>
              <a:t>ModelSim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8" y="3474720"/>
            <a:ext cx="7937182" cy="201884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35473"/>
            <a:ext cx="8686800" cy="941387"/>
          </a:xfrm>
        </p:spPr>
        <p:txBody>
          <a:bodyPr/>
          <a:lstStyle/>
          <a:p>
            <a:r>
              <a:rPr lang="en-US" sz="3300" dirty="0"/>
              <a:t>Verification of </a:t>
            </a:r>
            <a:r>
              <a:rPr lang="en-US" sz="3300" dirty="0" smtClean="0"/>
              <a:t>PERFMON Code Modification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00968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of </a:t>
            </a: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performance measurements on Merlin board</a:t>
            </a:r>
            <a:endParaRPr lang="en-US" sz="2000" dirty="0">
              <a:solidFill>
                <a:schemeClr val="bg2">
                  <a:lumMod val="40000"/>
                  <a:lumOff val="60000"/>
                </a:schemeClr>
              </a:solidFill>
              <a:ea typeface="+mn-ea"/>
            </a:endParaRPr>
          </a:p>
          <a:p>
            <a:pPr marL="695325" lvl="2" indent="-342900">
              <a:spcBef>
                <a:spcPts val="600"/>
              </a:spcBef>
            </a:pPr>
            <a:r>
              <a:rPr lang="en-US" sz="1800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Simulator </a:t>
            </a:r>
            <a:r>
              <a:rPr lang="en-US" sz="1600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selection (simulators studied)</a:t>
            </a:r>
            <a:endParaRPr lang="en-US" sz="1600" dirty="0">
              <a:solidFill>
                <a:schemeClr val="bg2">
                  <a:lumMod val="40000"/>
                  <a:lumOff val="60000"/>
                </a:schemeClr>
              </a:solidFill>
              <a:ea typeface="+mn-ea"/>
            </a:endParaRPr>
          </a:p>
          <a:p>
            <a:pPr marL="1012825" lvl="3" indent="-342900"/>
            <a:r>
              <a:rPr lang="en-US" sz="1600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C HMC </a:t>
            </a:r>
            <a:r>
              <a:rPr lang="en-US" sz="1600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simulator from Micron</a:t>
            </a:r>
          </a:p>
          <a:p>
            <a:pPr marL="1012825" lvl="3" indent="-342900"/>
            <a:r>
              <a:rPr lang="en-US" sz="1600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results</a:t>
            </a:r>
            <a:endParaRPr lang="en-US" sz="1600" dirty="0">
              <a:solidFill>
                <a:schemeClr val="bg2">
                  <a:lumMod val="40000"/>
                  <a:lumOff val="60000"/>
                </a:schemeClr>
              </a:solidFill>
              <a:ea typeface="+mn-ea"/>
            </a:endParaRP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of PERFMON code modification (Convey </a:t>
            </a: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b="1" dirty="0" smtClean="0">
                <a:ea typeface="+mn-ea"/>
              </a:rPr>
              <a:t>Application </a:t>
            </a:r>
            <a:r>
              <a:rPr lang="en-US" sz="2000" b="1" dirty="0">
                <a:ea typeface="+mn-ea"/>
              </a:rPr>
              <a:t>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b="1" dirty="0" smtClean="0">
                <a:solidFill>
                  <a:schemeClr val="tx1"/>
                </a:solidFill>
                <a:ea typeface="+mn-ea"/>
              </a:rPr>
              <a:t>Sorting algorithms</a:t>
            </a:r>
            <a:endParaRPr lang="en-US" sz="1800" b="1" dirty="0">
              <a:solidFill>
                <a:schemeClr val="tx1"/>
              </a:solidFill>
              <a:ea typeface="+mn-ea"/>
            </a:endParaRP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68939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36561"/>
            <a:ext cx="8534400" cy="5134039"/>
          </a:xfrm>
        </p:spPr>
        <p:txBody>
          <a:bodyPr/>
          <a:lstStyle/>
          <a:p>
            <a:r>
              <a:rPr lang="en-US" dirty="0"/>
              <a:t>Spell checker</a:t>
            </a:r>
          </a:p>
          <a:p>
            <a:pPr lvl="1"/>
            <a:r>
              <a:rPr lang="en-US" dirty="0"/>
              <a:t>Input</a:t>
            </a:r>
          </a:p>
          <a:p>
            <a:pPr lvl="2"/>
            <a:r>
              <a:rPr lang="en-US" dirty="0"/>
              <a:t>A dictionary</a:t>
            </a:r>
          </a:p>
          <a:p>
            <a:pPr lvl="2"/>
            <a:r>
              <a:rPr lang="en-US" dirty="0"/>
              <a:t>Words to check</a:t>
            </a:r>
          </a:p>
          <a:p>
            <a:pPr lvl="1"/>
            <a:r>
              <a:rPr lang="en-US" dirty="0"/>
              <a:t>Function</a:t>
            </a:r>
          </a:p>
          <a:p>
            <a:pPr lvl="2"/>
            <a:r>
              <a:rPr lang="en-US" dirty="0"/>
              <a:t>A bloom filter was pre-set using the dictionary</a:t>
            </a:r>
          </a:p>
          <a:p>
            <a:pPr lvl="2"/>
            <a:r>
              <a:rPr lang="en-US" dirty="0"/>
              <a:t>A new word was compared against bloom filter to check existence in the dictionary</a:t>
            </a:r>
          </a:p>
          <a:p>
            <a:pPr lvl="1"/>
            <a:r>
              <a:rPr lang="en-US" dirty="0"/>
              <a:t>Output</a:t>
            </a:r>
          </a:p>
          <a:p>
            <a:pPr lvl="2"/>
            <a:r>
              <a:rPr lang="en-US" dirty="0"/>
              <a:t>A wrong spelling is reported if the new word doesn’t exist in bloom filter</a:t>
            </a:r>
          </a:p>
          <a:p>
            <a:pPr lvl="1"/>
            <a:r>
              <a:rPr lang="en-US" dirty="0"/>
              <a:t>HT utilization</a:t>
            </a:r>
          </a:p>
          <a:p>
            <a:pPr lvl="2"/>
            <a:r>
              <a:rPr lang="en-US" dirty="0"/>
              <a:t>1 HT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02" y="1449324"/>
            <a:ext cx="5143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3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6533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7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911725"/>
          </a:xfrm>
        </p:spPr>
        <p:txBody>
          <a:bodyPr/>
          <a:lstStyle/>
          <a:p>
            <a:r>
              <a:rPr lang="en-US" sz="2400" dirty="0"/>
              <a:t>Content-based deep packet inspection (longest string match)</a:t>
            </a:r>
          </a:p>
          <a:p>
            <a:pPr lvl="1"/>
            <a:r>
              <a:rPr lang="en-US" sz="2000" dirty="0"/>
              <a:t>Input</a:t>
            </a:r>
          </a:p>
          <a:p>
            <a:pPr lvl="2"/>
            <a:r>
              <a:rPr lang="en-US" sz="1800" dirty="0"/>
              <a:t>A group of different-length sensitive words</a:t>
            </a:r>
          </a:p>
          <a:p>
            <a:pPr lvl="2"/>
            <a:r>
              <a:rPr lang="en-US" sz="1800" dirty="0"/>
              <a:t>Packet to inspect</a:t>
            </a:r>
          </a:p>
          <a:p>
            <a:pPr lvl="1"/>
            <a:r>
              <a:rPr lang="en-US" sz="2000" dirty="0"/>
              <a:t>Function</a:t>
            </a:r>
          </a:p>
          <a:p>
            <a:pPr lvl="2"/>
            <a:r>
              <a:rPr lang="en-US" sz="1800" dirty="0"/>
              <a:t>All same-length sensitive words are used to set the same bloom filter</a:t>
            </a:r>
          </a:p>
          <a:p>
            <a:pPr lvl="2"/>
            <a:r>
              <a:rPr lang="en-US" sz="1800" dirty="0"/>
              <a:t>Multiple bloom filters are pre-set</a:t>
            </a:r>
          </a:p>
          <a:p>
            <a:pPr lvl="2"/>
            <a:r>
              <a:rPr lang="en-US" sz="1800" dirty="0"/>
              <a:t>A new packet is compared against bloom filters to check existence of sensitive words</a:t>
            </a:r>
          </a:p>
          <a:p>
            <a:pPr lvl="1"/>
            <a:r>
              <a:rPr lang="en-US" sz="2000" dirty="0"/>
              <a:t>Output</a:t>
            </a:r>
          </a:p>
          <a:p>
            <a:pPr lvl="2"/>
            <a:r>
              <a:rPr lang="en-US" sz="1800" dirty="0"/>
              <a:t>Report the packet contains sensitive information, if matched</a:t>
            </a:r>
          </a:p>
          <a:p>
            <a:pPr lvl="1"/>
            <a:r>
              <a:rPr lang="en-US" sz="2000" dirty="0"/>
              <a:t>HT utilization</a:t>
            </a:r>
          </a:p>
          <a:p>
            <a:pPr lvl="2"/>
            <a:r>
              <a:rPr lang="en-US" sz="1600" dirty="0"/>
              <a:t>16 HT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660524"/>
            <a:ext cx="64198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8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71771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8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Sorter Architectures</a:t>
            </a:r>
          </a:p>
          <a:p>
            <a:pPr lvl="1"/>
            <a:r>
              <a:rPr lang="en-US" sz="2200" dirty="0"/>
              <a:t>Sorting Networks</a:t>
            </a:r>
          </a:p>
          <a:p>
            <a:pPr lvl="2"/>
            <a:r>
              <a:rPr lang="en-US" dirty="0"/>
              <a:t>Bitonic merge sorter</a:t>
            </a:r>
          </a:p>
          <a:p>
            <a:pPr lvl="1"/>
            <a:r>
              <a:rPr lang="en-US" sz="2200" dirty="0"/>
              <a:t>FIFO-Based Merge Sorter</a:t>
            </a:r>
          </a:p>
          <a:p>
            <a:pPr lvl="1"/>
            <a:r>
              <a:rPr lang="en-US" sz="2200" dirty="0"/>
              <a:t>Merge Sorter Trees</a:t>
            </a:r>
          </a:p>
          <a:p>
            <a:pPr lvl="1"/>
            <a:r>
              <a:rPr lang="en-US" sz="2200" dirty="0"/>
              <a:t>Bucket Sort</a:t>
            </a:r>
          </a:p>
          <a:p>
            <a:r>
              <a:rPr lang="en-US" sz="2400" dirty="0"/>
              <a:t>Progress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36069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1447291"/>
            <a:ext cx="8534400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Unsorted list of numbers</a:t>
            </a:r>
          </a:p>
          <a:p>
            <a:r>
              <a:rPr lang="en-US" sz="20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First convert an unsorted sequence into Bitonic Sequence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Need (log2N) cycles to sort a bitonic sequence with N keys</a:t>
            </a:r>
          </a:p>
          <a:p>
            <a:r>
              <a:rPr lang="en-US" sz="20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Sorted list of numbers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Bitonic merge sorter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504" y="1101212"/>
            <a:ext cx="6461637" cy="276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7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Notional CMC Architecture*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141833"/>
            <a:ext cx="8496436" cy="1036019"/>
          </a:xfrm>
        </p:spPr>
        <p:txBody>
          <a:bodyPr/>
          <a:lstStyle/>
          <a:p>
            <a:r>
              <a:rPr lang="en-US" sz="2000" dirty="0"/>
              <a:t>Based on Nair et al.* : </a:t>
            </a:r>
            <a:r>
              <a:rPr lang="en-US" sz="2000" dirty="0">
                <a:solidFill>
                  <a:srgbClr val="0021A5"/>
                </a:solidFill>
              </a:rPr>
              <a:t>an HMC with a user-programmable logic layer</a:t>
            </a:r>
          </a:p>
          <a:p>
            <a:r>
              <a:rPr lang="en-US" sz="2000" dirty="0">
                <a:solidFill>
                  <a:srgbClr val="0021A5"/>
                </a:solidFill>
              </a:rPr>
              <a:t>A, B, C, D, and : performance-measurement points of interest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087724" y="6177853"/>
            <a:ext cx="550861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</a:pPr>
            <a:r>
              <a:rPr lang="en-US" sz="14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400" dirty="0"/>
              <a:t>Nair, R., et al. "Active Memory Cube: A processing-in-memory architecture for </a:t>
            </a:r>
            <a:r>
              <a:rPr lang="en-US" sz="1400" dirty="0" err="1"/>
              <a:t>exascale</a:t>
            </a:r>
            <a:r>
              <a:rPr lang="en-US" sz="1400" dirty="0"/>
              <a:t> systems.“ IBM Journal of Res.</a:t>
            </a:r>
            <a:br>
              <a:rPr lang="en-US" sz="1400" dirty="0"/>
            </a:br>
            <a:r>
              <a:rPr lang="en-US" sz="1400" dirty="0"/>
              <a:t>&amp; Development 59.2/3 (2015): 17-1.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65" y="962526"/>
            <a:ext cx="7471840" cy="40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9"/>
          <p:cNvSpPr>
            <a:spLocks noGrp="1"/>
          </p:cNvSpPr>
          <p:nvPr>
            <p:ph idx="1"/>
          </p:nvPr>
        </p:nvSpPr>
        <p:spPr>
          <a:xfrm>
            <a:off x="304799" y="1447291"/>
            <a:ext cx="8971935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Two input FIFOs with sorted list of numbers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Comparator: compares the FIFO entries and produces an 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Multiplexer: Comparator output is used to select the Large ( or small) number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Single output FIFO with sorted list of numbers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018" y="963430"/>
            <a:ext cx="5866001" cy="2879069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/>
              <a:t>FIFO-Based Merge Sorter - Two Input FIFOs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38018" y="1262625"/>
            <a:ext cx="151216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5 6 8 12 13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38018" y="3718487"/>
            <a:ext cx="151216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1 3 8 11 17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1878" y="1720151"/>
            <a:ext cx="284431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1 3 5 6 8 8 11 12 13 17</a:t>
            </a:r>
          </a:p>
        </p:txBody>
      </p:sp>
    </p:spTree>
    <p:extLst>
      <p:ext uri="{BB962C8B-B14F-4D97-AF65-F5344CB8AC3E}">
        <p14:creationId xmlns:p14="http://schemas.microsoft.com/office/powerpoint/2010/main" val="41939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39316" cy="941387"/>
          </a:xfrm>
        </p:spPr>
        <p:txBody>
          <a:bodyPr>
            <a:noAutofit/>
          </a:bodyPr>
          <a:lstStyle/>
          <a:p>
            <a:pPr lvl="1"/>
            <a:r>
              <a:rPr lang="en-US" sz="2800" dirty="0"/>
              <a:t>FIFO-Based Merge Sorter - Multiple cascaded FIFOs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41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92" y="1184778"/>
            <a:ext cx="9003808" cy="2245195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40890" y="974110"/>
            <a:ext cx="8971935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Tow input FIFOs with sorted list of numbers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Following functions are performed at each stage 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Comparator: compares the FIFO entries and produces an 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Multiplexer: Comparator output is used to select the Large ( or small) number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Single output FIFO with sorted list of numbers</a:t>
            </a:r>
          </a:p>
        </p:txBody>
      </p:sp>
    </p:spTree>
    <p:extLst>
      <p:ext uri="{BB962C8B-B14F-4D97-AF65-F5344CB8AC3E}">
        <p14:creationId xmlns:p14="http://schemas.microsoft.com/office/powerpoint/2010/main" val="150033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119" y="855847"/>
            <a:ext cx="6366694" cy="2696670"/>
          </a:xfrm>
          <a:prstGeom prst="rect">
            <a:avLst/>
          </a:prstGeom>
        </p:spPr>
      </p:pic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240890" y="974110"/>
            <a:ext cx="8971935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Large number of sorted lists to be merged (usually in external memory)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At each horizontal level, two FIFOs are compared to produce one sorted list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Comparator: compares the FIFO entries and produces an 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Multiplexer: Comparator output is used to select the Large ( or small) number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Single output FIFO with sorted list of numbers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Merge Sorter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3698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Bucket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43</a:t>
            </a:fld>
            <a:endParaRPr lang="en-US" altLang="en-US" dirty="0"/>
          </a:p>
        </p:txBody>
      </p:sp>
      <p:pic>
        <p:nvPicPr>
          <p:cNvPr id="2054" name="Picture 6" descr="Image result for bucket sort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63" y="851742"/>
            <a:ext cx="3601330" cy="319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9"/>
          <p:cNvSpPr>
            <a:spLocks noGrp="1"/>
          </p:cNvSpPr>
          <p:nvPr>
            <p:ph idx="1"/>
          </p:nvPr>
        </p:nvSpPr>
        <p:spPr>
          <a:xfrm>
            <a:off x="240890" y="811882"/>
            <a:ext cx="8971935" cy="4911725"/>
          </a:xfrm>
        </p:spPr>
        <p:txBody>
          <a:bodyPr/>
          <a:lstStyle/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List of unsorted numbers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Buckets with different range of </a:t>
            </a:r>
          </a:p>
          <a:p>
            <a:pPr marL="344487" lvl="1" indent="0">
              <a:buNone/>
            </a:pPr>
            <a:r>
              <a:rPr lang="en-US" sz="1800" dirty="0">
                <a:solidFill>
                  <a:srgbClr val="0021A5"/>
                </a:solidFill>
              </a:rPr>
              <a:t>     values are created 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Based on the specified ranges, each </a:t>
            </a:r>
          </a:p>
          <a:p>
            <a:pPr marL="344487" lvl="1" indent="0">
              <a:buNone/>
            </a:pPr>
            <a:r>
              <a:rPr lang="en-US" sz="1800" dirty="0">
                <a:solidFill>
                  <a:srgbClr val="0021A5"/>
                </a:solidFill>
              </a:rPr>
              <a:t>     number goes into one particular bucket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Finally each bucket is sorted </a:t>
            </a:r>
            <a:endParaRPr lang="en-US" sz="1400" dirty="0">
              <a:solidFill>
                <a:srgbClr val="0021A5"/>
              </a:solidFill>
            </a:endParaRP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List of sorted numbers</a:t>
            </a:r>
          </a:p>
        </p:txBody>
      </p:sp>
    </p:spTree>
    <p:extLst>
      <p:ext uri="{BB962C8B-B14F-4D97-AF65-F5344CB8AC3E}">
        <p14:creationId xmlns:p14="http://schemas.microsoft.com/office/powerpoint/2010/main" val="14324300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 -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Currently implementing host applications for following</a:t>
            </a:r>
          </a:p>
          <a:p>
            <a:pPr lvl="1"/>
            <a:r>
              <a:rPr lang="en-US" sz="2000" dirty="0"/>
              <a:t>Bitonic Merge Sorter</a:t>
            </a:r>
          </a:p>
          <a:p>
            <a:pPr lvl="1"/>
            <a:r>
              <a:rPr lang="en-US" sz="2000" dirty="0"/>
              <a:t>Bucket Sort</a:t>
            </a:r>
          </a:p>
          <a:p>
            <a:r>
              <a:rPr lang="en-US" sz="2400" dirty="0"/>
              <a:t>These applications are relatively easy to implement in HT language as they do not require lot of on-chip* memory</a:t>
            </a:r>
          </a:p>
          <a:p>
            <a:r>
              <a:rPr lang="en-US" sz="2400" dirty="0"/>
              <a:t>Exploring FIFO-based merge sorter methods to see if they are efficient as they require more on-chip memory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44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34972" y="6213987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on-chip* memory : Block RAM on FPGA</a:t>
            </a:r>
          </a:p>
        </p:txBody>
      </p:sp>
    </p:spTree>
    <p:extLst>
      <p:ext uri="{BB962C8B-B14F-4D97-AF65-F5344CB8AC3E}">
        <p14:creationId xmlns:p14="http://schemas.microsoft.com/office/powerpoint/2010/main" val="2157630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89684" y="920321"/>
            <a:ext cx="8197116" cy="515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Platform development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validation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development &amp; instrumentation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Develop library for customization </a:t>
            </a:r>
            <a:r>
              <a:rPr lang="en-US" sz="2000" dirty="0"/>
              <a:t>of notional CMC architecture under study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Create user-friendly CMC API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Explore CMC apps using HT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Case studies to explore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Notional CMC architectures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CMC apps,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Data Reordering/Rearrangement Engine, sorting algorithms, bloom filter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Lessons learned,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Characteristics of </a:t>
            </a:r>
            <a:r>
              <a:rPr lang="en-US" sz="1800" dirty="0">
                <a:solidFill>
                  <a:srgbClr val="000000"/>
                </a:solidFill>
              </a:rPr>
              <a:t>CMC-amenable</a:t>
            </a:r>
            <a:r>
              <a:rPr lang="en-US" sz="1800" dirty="0">
                <a:solidFill>
                  <a:schemeClr val="tx1"/>
                </a:solidFill>
              </a:rPr>
              <a:t> apps</a:t>
            </a:r>
          </a:p>
          <a:p>
            <a:pPr marL="555625" lvl="1" indent="-228600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How to re-factor algorithms to become CMC-amenable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2400" b="1" dirty="0"/>
              <a:t>Share code and lessons with LPS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Visit LPS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fld id="{81CDB180-F93F-440A-8193-8CC661418732}" type="slidenum">
              <a:rPr lang="en-US" altLang="en-US" smtClean="0"/>
              <a:pPr/>
              <a:t>45</a:t>
            </a:fld>
            <a:endParaRPr lang="en-US" altLang="en-US" dirty="0"/>
          </a:p>
        </p:txBody>
      </p:sp>
      <p:sp>
        <p:nvSpPr>
          <p:cNvPr id="9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F1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</p:spTree>
    <p:extLst>
      <p:ext uri="{BB962C8B-B14F-4D97-AF65-F5344CB8AC3E}">
        <p14:creationId xmlns:p14="http://schemas.microsoft.com/office/powerpoint/2010/main" val="53407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4" y="962525"/>
            <a:ext cx="7481691" cy="4080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4000" dirty="0"/>
              <a:t>DRE* Prototype on CMC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22" y="5159448"/>
            <a:ext cx="814395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View buffer (VB) </a:t>
            </a:r>
            <a:r>
              <a:rPr lang="en-US" sz="2000" dirty="0">
                <a:latin typeface="+mn-lt"/>
                <a:cs typeface="+mn-cs"/>
              </a:rPr>
              <a:t>can be set up on host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1)</a:t>
            </a:r>
            <a:r>
              <a:rPr lang="en-US" sz="2000" dirty="0">
                <a:latin typeface="+mn-lt"/>
                <a:cs typeface="+mn-cs"/>
              </a:rPr>
              <a:t>, inside the HMC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2) </a:t>
            </a:r>
            <a:r>
              <a:rPr lang="en-US" sz="2000" dirty="0">
                <a:latin typeface="+mn-lt"/>
                <a:cs typeface="+mn-cs"/>
              </a:rPr>
              <a:t>or inside CMC logic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3)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28599" y="2392857"/>
            <a:ext cx="461665" cy="1476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VB2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5607" y="3608420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7072" y="2512715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7072" y="3443303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5022" y="6220212"/>
            <a:ext cx="581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/>
              <a:t>* DRE: Data Reordering/Rearrangement Engine</a:t>
            </a:r>
            <a:r>
              <a:rPr lang="en-US" sz="1200" dirty="0"/>
              <a:t> Lawrence Livermore Nat. Labs</a:t>
            </a:r>
            <a:r>
              <a:rPr lang="en-US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45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43" y="1288887"/>
            <a:ext cx="7594366" cy="32232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62174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Performance Measurement on Merlin Board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89921" y="872716"/>
            <a:ext cx="5505337" cy="3639420"/>
            <a:chOff x="2615963" y="1019336"/>
            <a:chExt cx="5505337" cy="3639420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2615963" y="1019336"/>
              <a:ext cx="4665932" cy="609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721291" y="4329128"/>
              <a:ext cx="287909" cy="3296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66102" y="2595975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99269" y="4437112"/>
            <a:ext cx="8129215" cy="153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Instrumented Merlin infrastructure with </a:t>
            </a:r>
            <a:r>
              <a:rPr lang="en-US" sz="1800" i="1" dirty="0"/>
              <a:t>hardware performance monitors</a:t>
            </a:r>
          </a:p>
          <a:p>
            <a:pPr marL="736600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A’, B’, C’, D’, M1, M2, M3, </a:t>
            </a:r>
            <a:r>
              <a:rPr lang="en-US" sz="1600" dirty="0">
                <a:solidFill>
                  <a:srgbClr val="00B0F0"/>
                </a:solidFill>
              </a:rPr>
              <a:t>M4, M5,  </a:t>
            </a:r>
            <a:r>
              <a:rPr lang="en-US" sz="1600" dirty="0">
                <a:solidFill>
                  <a:schemeClr val="tx1"/>
                </a:solidFill>
              </a:rPr>
              <a:t>and</a:t>
            </a:r>
            <a:r>
              <a:rPr lang="en-US" sz="1600" dirty="0">
                <a:solidFill>
                  <a:srgbClr val="0021A5"/>
                </a:solidFill>
              </a:rPr>
              <a:t> </a:t>
            </a:r>
            <a:r>
              <a:rPr lang="en-US" sz="1600" dirty="0"/>
              <a:t>E’ </a:t>
            </a:r>
            <a:endParaRPr lang="en-US" sz="1600" dirty="0">
              <a:solidFill>
                <a:srgbClr val="0021A5"/>
              </a:solidFill>
            </a:endParaRP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Progress: Able to measure all listed parameters except:</a:t>
            </a:r>
          </a:p>
          <a:p>
            <a:pPr marL="682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</a:rPr>
              <a:t>M4, M5: </a:t>
            </a:r>
            <a:r>
              <a:rPr lang="en-US" sz="1600" dirty="0">
                <a:solidFill>
                  <a:schemeClr val="tx1"/>
                </a:solidFill>
              </a:rPr>
              <a:t>Exploring with help from Convey</a:t>
            </a:r>
          </a:p>
          <a:p>
            <a:pPr marL="682625" lvl="1" indent="-22860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E’: </a:t>
            </a:r>
            <a:r>
              <a:rPr lang="en-US" sz="1600" dirty="0">
                <a:solidFill>
                  <a:schemeClr val="tx1"/>
                </a:solidFill>
              </a:rPr>
              <a:t>Exploring with help with Micron under NDA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endParaRPr lang="en-US" sz="1800" i="1" dirty="0">
              <a:solidFill>
                <a:srgbClr val="0021A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9000" y="6230569"/>
            <a:ext cx="489685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VB*: View Buffer</a:t>
            </a:r>
          </a:p>
        </p:txBody>
      </p:sp>
    </p:spTree>
    <p:extLst>
      <p:ext uri="{BB962C8B-B14F-4D97-AF65-F5344CB8AC3E}">
        <p14:creationId xmlns:p14="http://schemas.microsoft.com/office/powerpoint/2010/main" val="243492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57600" y="4545140"/>
            <a:ext cx="1783084" cy="128970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55224" y="1682062"/>
            <a:ext cx="1360918" cy="111612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160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Mapping Notional CMC onto Merlin Board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440684" y="2843385"/>
            <a:ext cx="3192001" cy="2457046"/>
            <a:chOff x="5440684" y="2843385"/>
            <a:chExt cx="3192001" cy="24570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7003608" y="2843385"/>
              <a:ext cx="0" cy="115365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5440684" y="4674949"/>
              <a:ext cx="814540" cy="4845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5976156" y="3932279"/>
              <a:ext cx="265652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/>
                <a:t>Simplifying assumption: </a:t>
              </a:r>
            </a:p>
            <a:p>
              <a:pPr marL="339725" indent="-228600">
                <a:spcBef>
                  <a:spcPts val="60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21A5"/>
                  </a:solidFill>
                </a:rPr>
                <a:t>For this model, this part of CMC is assumed to have an HMC architecture</a:t>
              </a:r>
              <a:endParaRPr lang="en-US" sz="1400" i="1" dirty="0">
                <a:solidFill>
                  <a:srgbClr val="0021A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2251" y="832071"/>
            <a:ext cx="3485188" cy="3382224"/>
            <a:chOff x="368030" y="975435"/>
            <a:chExt cx="3485188" cy="3382224"/>
          </a:xfrm>
        </p:grpSpPr>
        <p:sp>
          <p:nvSpPr>
            <p:cNvPr id="6" name="TextBox 5"/>
            <p:cNvSpPr txBox="1"/>
            <p:nvPr/>
          </p:nvSpPr>
          <p:spPr>
            <a:xfrm>
              <a:off x="511314" y="975435"/>
              <a:ext cx="2016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Merlin board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030" y="3711328"/>
              <a:ext cx="2136643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Case study: model of a notional CMC</a:t>
              </a:r>
            </a:p>
          </p:txBody>
        </p: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V="1">
              <a:off x="3657600" y="4103372"/>
              <a:ext cx="195618" cy="73461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</a:ln>
            <a:effectLst/>
          </p:spPr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52" y="1090366"/>
            <a:ext cx="6636295" cy="518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7832607" y="1848576"/>
            <a:ext cx="1064750" cy="863094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895" y="1373455"/>
            <a:ext cx="5131106" cy="2177777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140732" y="1691223"/>
            <a:ext cx="1666640" cy="1312108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49572" y="3818569"/>
            <a:ext cx="8643103" cy="24191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Latency A</a:t>
            </a:r>
            <a:r>
              <a:rPr lang="en-US" sz="16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Ctrl signal transfer time B</a:t>
            </a:r>
            <a:r>
              <a:rPr lang="en-US" sz="16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Data transfer time B</a:t>
            </a:r>
            <a:r>
              <a:rPr lang="en-US" sz="16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600" i="1" dirty="0">
                <a:solidFill>
                  <a:srgbClr val="0021A5"/>
                </a:solidFill>
              </a:rPr>
              <a:t>Latency C</a:t>
            </a:r>
            <a:r>
              <a:rPr lang="en-US" sz="1600" i="1" dirty="0"/>
              <a:t> = delay TSV* + latency C’ – delay </a:t>
            </a:r>
            <a:r>
              <a:rPr lang="en-US" sz="1600" i="1" dirty="0" err="1"/>
              <a:t>D’minusE</a:t>
            </a:r>
            <a:r>
              <a:rPr lang="en-US" sz="1600" i="1" dirty="0"/>
              <a:t>’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Delay </a:t>
            </a:r>
            <a:r>
              <a:rPr lang="en-US" sz="1600" i="1" dirty="0" err="1">
                <a:solidFill>
                  <a:srgbClr val="0021A5"/>
                </a:solidFill>
              </a:rPr>
              <a:t>D’minusE</a:t>
            </a:r>
            <a:r>
              <a:rPr lang="en-US" sz="1600" i="1" dirty="0">
                <a:solidFill>
                  <a:srgbClr val="0021A5"/>
                </a:solidFill>
              </a:rPr>
              <a:t>’ </a:t>
            </a:r>
            <a:r>
              <a:rPr lang="en-US" sz="1600" i="1" dirty="0"/>
              <a:t>= latency D’ – latency E’</a:t>
            </a:r>
          </a:p>
          <a:p>
            <a:pPr marL="0" lvl="3">
              <a:lnSpc>
                <a:spcPct val="120000"/>
              </a:lnSpc>
              <a:spcBef>
                <a:spcPts val="900"/>
              </a:spcBef>
            </a:pPr>
            <a:r>
              <a:rPr lang="en-US" sz="1600" i="1" dirty="0"/>
              <a:t>* </a:t>
            </a:r>
            <a:r>
              <a:rPr lang="en-US" sz="1600" i="1" dirty="0">
                <a:latin typeface="Cambria Math" panose="02040503050406030204" pitchFamily="18" charset="0"/>
              </a:rPr>
              <a:t>delay TSV= </a:t>
            </a:r>
            <a:r>
              <a:rPr lang="en-US" sz="1600" i="1" dirty="0">
                <a:solidFill>
                  <a:srgbClr val="FF4A00"/>
                </a:solidFill>
                <a:latin typeface="Cambria Math" panose="02040503050406030204" pitchFamily="18" charset="0"/>
              </a:rPr>
              <a:t>between DRE core and switch</a:t>
            </a:r>
            <a:r>
              <a:rPr lang="en-US" sz="1600" i="1" dirty="0">
                <a:latin typeface="Cambria Math" panose="02040503050406030204" pitchFamily="18" charset="0"/>
              </a:rPr>
              <a:t>, </a:t>
            </a: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 a request  + </a:t>
            </a:r>
          </a:p>
          <a:p>
            <a:pPr marL="3886200" lvl="3">
              <a:lnSpc>
                <a:spcPct val="8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response of that request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43996" y="277813"/>
            <a:ext cx="8855968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Model of CMC-to-Merlin Mapping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077154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065886"/>
            <a:ext cx="3094465" cy="2481165"/>
            <a:chOff x="5104274" y="966611"/>
            <a:chExt cx="3094465" cy="2481165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826933" y="3229165"/>
              <a:ext cx="190942" cy="2186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191003" y="2819731"/>
            <a:ext cx="1411014" cy="6428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557581" y="3117639"/>
            <a:ext cx="2364828" cy="44860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792472" y="2059338"/>
            <a:ext cx="438349" cy="6523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64" y="1373455"/>
            <a:ext cx="3821891" cy="20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8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 smtClean="0">
                <a:ea typeface="+mn-ea"/>
              </a:rPr>
              <a:t>Validation </a:t>
            </a:r>
            <a:r>
              <a:rPr lang="en-US" sz="2000" dirty="0">
                <a:ea typeface="+mn-ea"/>
              </a:rPr>
              <a:t>of </a:t>
            </a:r>
            <a:r>
              <a:rPr lang="en-US" sz="2000" dirty="0" smtClean="0">
                <a:ea typeface="+mn-ea"/>
              </a:rPr>
              <a:t>performance measurements on Merlin board</a:t>
            </a:r>
            <a:endParaRPr lang="en-US" sz="2000" dirty="0">
              <a:ea typeface="+mn-ea"/>
            </a:endParaRPr>
          </a:p>
          <a:p>
            <a:pPr marL="695325" lvl="2" indent="-342900">
              <a:spcBef>
                <a:spcPts val="600"/>
              </a:spcBef>
            </a:pPr>
            <a:r>
              <a:rPr lang="en-US" sz="1800" dirty="0" smtClean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Simulator </a:t>
            </a:r>
            <a:r>
              <a:rPr lang="en-US" sz="1600" dirty="0" smtClean="0">
                <a:solidFill>
                  <a:srgbClr val="0021A5"/>
                </a:solidFill>
                <a:ea typeface="+mn-ea"/>
              </a:rPr>
              <a:t>selection (simulators studied)</a:t>
            </a:r>
            <a:endParaRPr lang="en-US" sz="1600" dirty="0">
              <a:solidFill>
                <a:srgbClr val="0021A5"/>
              </a:solidFill>
              <a:ea typeface="+mn-ea"/>
            </a:endParaRPr>
          </a:p>
          <a:p>
            <a:pPr marL="1012825" lvl="3" indent="-342900"/>
            <a:r>
              <a:rPr lang="en-US" sz="1600" dirty="0" smtClean="0">
                <a:solidFill>
                  <a:srgbClr val="0021A5"/>
                </a:solidFill>
                <a:ea typeface="+mn-ea"/>
              </a:rPr>
              <a:t>System </a:t>
            </a:r>
            <a:r>
              <a:rPr lang="en-US" sz="1600" dirty="0">
                <a:solidFill>
                  <a:srgbClr val="0021A5"/>
                </a:solidFill>
                <a:ea typeface="+mn-ea"/>
              </a:rPr>
              <a:t>C HMC </a:t>
            </a:r>
            <a:r>
              <a:rPr lang="en-US" sz="1600" dirty="0" smtClean="0">
                <a:solidFill>
                  <a:srgbClr val="0021A5"/>
                </a:solidFill>
                <a:ea typeface="+mn-ea"/>
              </a:rPr>
              <a:t>simulator from Micron</a:t>
            </a:r>
          </a:p>
          <a:p>
            <a:pPr marL="1012825" lvl="3" indent="-342900"/>
            <a:r>
              <a:rPr lang="en-US" sz="1600" dirty="0" smtClean="0">
                <a:solidFill>
                  <a:srgbClr val="0021A5"/>
                </a:solidFill>
                <a:ea typeface="+mn-ea"/>
              </a:rPr>
              <a:t>System C HMC simulator results</a:t>
            </a:r>
            <a:endParaRPr lang="en-US" sz="1600" dirty="0">
              <a:solidFill>
                <a:srgbClr val="0021A5"/>
              </a:solidFill>
              <a:ea typeface="+mn-ea"/>
            </a:endParaRP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 smtClean="0">
                <a:solidFill>
                  <a:schemeClr val="tx1"/>
                </a:solidFill>
                <a:ea typeface="+mn-ea"/>
              </a:rPr>
              <a:t>Validation </a:t>
            </a:r>
            <a:r>
              <a:rPr lang="en-US" sz="1800" dirty="0">
                <a:solidFill>
                  <a:schemeClr val="tx1"/>
                </a:solidFill>
                <a:ea typeface="+mn-ea"/>
              </a:rPr>
              <a:t>of PERFMON code modification (Convey </a:t>
            </a:r>
            <a:r>
              <a:rPr lang="en-US" sz="1800" dirty="0" err="1">
                <a:solidFill>
                  <a:schemeClr val="tx1"/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tx1"/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 smtClean="0">
                <a:ea typeface="+mn-ea"/>
              </a:rPr>
              <a:t>Application </a:t>
            </a:r>
            <a:r>
              <a:rPr lang="en-US" sz="2000" dirty="0">
                <a:ea typeface="+mn-ea"/>
              </a:rPr>
              <a:t>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 smtClean="0">
                <a:solidFill>
                  <a:schemeClr val="tx1"/>
                </a:solidFill>
                <a:ea typeface="+mn-ea"/>
              </a:rPr>
              <a:t>Sorting algorithms</a:t>
            </a:r>
            <a:endParaRPr lang="en-US" sz="1800" dirty="0">
              <a:solidFill>
                <a:schemeClr val="tx1"/>
              </a:solidFill>
              <a:ea typeface="+mn-ea"/>
            </a:endParaRP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58225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15869</TotalTime>
  <Words>2889</Words>
  <Application>Microsoft Office PowerPoint</Application>
  <PresentationFormat>On-screen Show (4:3)</PresentationFormat>
  <Paragraphs>529</Paragraphs>
  <Slides>45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3_Edge</vt:lpstr>
      <vt:lpstr>Visio</vt:lpstr>
      <vt:lpstr>Research Platform for Custom Memory Cube</vt:lpstr>
      <vt:lpstr>Outline</vt:lpstr>
      <vt:lpstr>Outline</vt:lpstr>
      <vt:lpstr>Notional CMC Architecture*</vt:lpstr>
      <vt:lpstr>DRE* Prototype on CMC Architecture</vt:lpstr>
      <vt:lpstr>Performance Measurement on Merlin Board</vt:lpstr>
      <vt:lpstr>Mapping Notional CMC onto Merlin Board</vt:lpstr>
      <vt:lpstr>Model of CMC-to-Merlin Mapping</vt:lpstr>
      <vt:lpstr>Outline</vt:lpstr>
      <vt:lpstr>Overlapping Memory Access: read/write ops </vt:lpstr>
      <vt:lpstr>Overlapping Memory Access: DRE ops </vt:lpstr>
      <vt:lpstr>Simplified Notional CMC Modeling </vt:lpstr>
      <vt:lpstr>Simplified Notional CMC Modeling </vt:lpstr>
      <vt:lpstr>Outline</vt:lpstr>
      <vt:lpstr>HMC Simulator Selection</vt:lpstr>
      <vt:lpstr>HMC SytemC Simulator - Architecture</vt:lpstr>
      <vt:lpstr>Generated Trace File – For Simulator</vt:lpstr>
      <vt:lpstr>Example Output (1000 memory reads)</vt:lpstr>
      <vt:lpstr>Optimal Memory Trace</vt:lpstr>
      <vt:lpstr>Validation Experiments</vt:lpstr>
      <vt:lpstr>Exp. 1: Avg. Latency, Single Memory Access</vt:lpstr>
      <vt:lpstr>Exp. 1: Avg. Latency, Single Memory Access</vt:lpstr>
      <vt:lpstr>Experiment 1 – Avg. Access Latency</vt:lpstr>
      <vt:lpstr>Exp. 2: Avg. Latency, Single Memory Access  (Using overlapping memory requests)</vt:lpstr>
      <vt:lpstr>Experiment 2 – Avg. Access Latency</vt:lpstr>
      <vt:lpstr>Experiment 2 Results</vt:lpstr>
      <vt:lpstr>Experiment 3 – Total Latency</vt:lpstr>
      <vt:lpstr>Proof of Experiment 3</vt:lpstr>
      <vt:lpstr>Proof of Experiment 3</vt:lpstr>
      <vt:lpstr>Outline</vt:lpstr>
      <vt:lpstr>Comparison to Published DRE Data </vt:lpstr>
      <vt:lpstr>Comparison to Published DRE Data </vt:lpstr>
      <vt:lpstr>Verification of PERFMON Code Modification</vt:lpstr>
      <vt:lpstr>Verification of PERFMON Code Modification</vt:lpstr>
      <vt:lpstr>Outline</vt:lpstr>
      <vt:lpstr>Bloom Filter HT Demos</vt:lpstr>
      <vt:lpstr>Bloom Filter HT Demos</vt:lpstr>
      <vt:lpstr>Sorting Algorithms</vt:lpstr>
      <vt:lpstr>Bitonic merge sorter </vt:lpstr>
      <vt:lpstr>FIFO-Based Merge Sorter - Two Input FIFOs </vt:lpstr>
      <vt:lpstr>FIFO-Based Merge Sorter - Multiple cascaded FIFOs </vt:lpstr>
      <vt:lpstr>Merge Sorter Trees</vt:lpstr>
      <vt:lpstr>Bucket Sort</vt:lpstr>
      <vt:lpstr>Sorting Algorithms - Progress</vt:lpstr>
      <vt:lpstr>Going Forward</vt:lpstr>
    </vt:vector>
  </TitlesOfParts>
  <Company>University of Florida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hlam</cp:lastModifiedBy>
  <cp:revision>3573</cp:revision>
  <dcterms:created xsi:type="dcterms:W3CDTF">2003-07-12T15:21:27Z</dcterms:created>
  <dcterms:modified xsi:type="dcterms:W3CDTF">2017-02-28T17:49:24Z</dcterms:modified>
</cp:coreProperties>
</file>