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8"/>
  </p:notesMasterIdLst>
  <p:handoutMasterIdLst>
    <p:handoutMasterId r:id="rId49"/>
  </p:handoutMasterIdLst>
  <p:sldIdLst>
    <p:sldId id="386" r:id="rId2"/>
    <p:sldId id="449" r:id="rId3"/>
    <p:sldId id="510" r:id="rId4"/>
    <p:sldId id="388" r:id="rId5"/>
    <p:sldId id="389" r:id="rId6"/>
    <p:sldId id="409" r:id="rId7"/>
    <p:sldId id="447" r:id="rId8"/>
    <p:sldId id="410" r:id="rId9"/>
    <p:sldId id="511" r:id="rId10"/>
    <p:sldId id="423" r:id="rId11"/>
    <p:sldId id="420" r:id="rId12"/>
    <p:sldId id="412" r:id="rId13"/>
    <p:sldId id="413" r:id="rId14"/>
    <p:sldId id="512" r:id="rId15"/>
    <p:sldId id="504" r:id="rId16"/>
    <p:sldId id="477" r:id="rId17"/>
    <p:sldId id="478" r:id="rId18"/>
    <p:sldId id="480" r:id="rId19"/>
    <p:sldId id="508" r:id="rId20"/>
    <p:sldId id="493" r:id="rId21"/>
    <p:sldId id="516" r:id="rId22"/>
    <p:sldId id="514" r:id="rId23"/>
    <p:sldId id="521" r:id="rId24"/>
    <p:sldId id="515" r:id="rId25"/>
    <p:sldId id="496" r:id="rId26"/>
    <p:sldId id="518" r:id="rId27"/>
    <p:sldId id="507" r:id="rId28"/>
    <p:sldId id="489" r:id="rId29"/>
    <p:sldId id="481" r:id="rId30"/>
    <p:sldId id="519" r:id="rId31"/>
    <p:sldId id="509" r:id="rId32"/>
    <p:sldId id="490" r:id="rId33"/>
    <p:sldId id="487" r:id="rId34"/>
    <p:sldId id="474" r:id="rId35"/>
    <p:sldId id="475" r:id="rId36"/>
    <p:sldId id="513" r:id="rId37"/>
    <p:sldId id="470" r:id="rId38"/>
    <p:sldId id="471" r:id="rId39"/>
    <p:sldId id="472" r:id="rId40"/>
    <p:sldId id="497" r:id="rId41"/>
    <p:sldId id="499" r:id="rId42"/>
    <p:sldId id="500" r:id="rId43"/>
    <p:sldId id="501" r:id="rId44"/>
    <p:sldId id="502" r:id="rId45"/>
    <p:sldId id="503" r:id="rId46"/>
    <p:sldId id="457" r:id="rId4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85970" autoAdjust="0"/>
  </p:normalViewPr>
  <p:slideViewPr>
    <p:cSldViewPr snapToGrid="0">
      <p:cViewPr varScale="1">
        <p:scale>
          <a:sx n="62" d="100"/>
          <a:sy n="62" d="100"/>
        </p:scale>
        <p:origin x="1536" y="66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01792"/>
        <c:axId val="150803968"/>
      </c:barChart>
      <c:catAx>
        <c:axId val="15080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3968"/>
        <c:crosses val="autoZero"/>
        <c:auto val="1"/>
        <c:lblAlgn val="ctr"/>
        <c:lblOffset val="100"/>
        <c:noMultiLvlLbl val="0"/>
      </c:catAx>
      <c:valAx>
        <c:axId val="150803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856448"/>
        <c:axId val="150858368"/>
      </c:barChart>
      <c:catAx>
        <c:axId val="1508564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8368"/>
        <c:crosses val="autoZero"/>
        <c:auto val="1"/>
        <c:lblAlgn val="ctr"/>
        <c:lblOffset val="100"/>
        <c:noMultiLvlLbl val="0"/>
      </c:catAx>
      <c:valAx>
        <c:axId val="15085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5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74240"/>
        <c:axId val="15127616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1274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6160"/>
        <c:crosses val="autoZero"/>
        <c:auto val="1"/>
        <c:lblAlgn val="ctr"/>
        <c:lblOffset val="100"/>
        <c:noMultiLvlLbl val="0"/>
      </c:catAx>
      <c:valAx>
        <c:axId val="1512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27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324544"/>
        <c:axId val="15133491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1324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34912"/>
        <c:crosses val="autoZero"/>
        <c:auto val="1"/>
        <c:lblAlgn val="ctr"/>
        <c:lblOffset val="100"/>
        <c:noMultiLvlLbl val="0"/>
      </c:catAx>
      <c:valAx>
        <c:axId val="15133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2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 of the volunteer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2930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 the point that we</a:t>
            </a:r>
            <a:r>
              <a:rPr lang="en-US" baseline="0" dirty="0"/>
              <a:t> are measuring M3 on the Merlin board and</a:t>
            </a:r>
          </a:p>
          <a:p>
            <a:r>
              <a:rPr lang="en-US" baseline="0" dirty="0"/>
              <a:t>System C is giving result for C, which is equal to M5</a:t>
            </a:r>
          </a:p>
          <a:p>
            <a:r>
              <a:rPr lang="en-US" baseline="0" dirty="0"/>
              <a:t>Therefore M3 is a little bit larger M5 (consistent with our expectation)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1561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r>
              <a:rPr lang="en-US" altLang="zh-CN" sz="2000" b="1" dirty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986648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7467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Simulator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CasHMC simulator from Hanyang University</a:t>
            </a:r>
          </a:p>
          <a:p>
            <a:pPr lvl="1"/>
            <a:r>
              <a:rPr lang="en-US" dirty="0"/>
              <a:t>No information about how the results are validated</a:t>
            </a:r>
          </a:p>
          <a:p>
            <a:r>
              <a:rPr lang="en-US" dirty="0"/>
              <a:t>Micron RTL HMC simulator</a:t>
            </a:r>
          </a:p>
          <a:p>
            <a:pPr lvl="1"/>
            <a:r>
              <a:rPr lang="en-US" dirty="0"/>
              <a:t>Compilation issues </a:t>
            </a:r>
            <a:r>
              <a:rPr lang="en-US" dirty="0">
                <a:solidFill>
                  <a:srgbClr val="0070C0"/>
                </a:solidFill>
              </a:rPr>
              <a:t>(still in communication with Micron?)</a:t>
            </a:r>
          </a:p>
          <a:p>
            <a:r>
              <a:rPr lang="en-US" dirty="0"/>
              <a:t>System C HMC simulator from Micron</a:t>
            </a:r>
          </a:p>
          <a:p>
            <a:pPr lvl="1"/>
            <a:r>
              <a:rPr lang="en-US" dirty="0"/>
              <a:t>Signed NDA with Micron to use the tool</a:t>
            </a:r>
          </a:p>
          <a:p>
            <a:pPr lvl="1"/>
            <a:r>
              <a:rPr lang="en-US" dirty="0"/>
              <a:t>Accurate for optimal memory traces</a:t>
            </a:r>
          </a:p>
          <a:p>
            <a:pPr lvl="1"/>
            <a:r>
              <a:rPr lang="en-US" dirty="0"/>
              <a:t>Communicating with Dan Stewart to interpret the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15" y="1159729"/>
            <a:ext cx="4067175" cy="48196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b="6345"/>
          <a:stretch/>
        </p:blipFill>
        <p:spPr>
          <a:xfrm>
            <a:off x="5797928" y="662777"/>
            <a:ext cx="3051110" cy="21523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806309"/>
            <a:ext cx="4065933" cy="223678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cxnSp>
        <p:nvCxnSpPr>
          <p:cNvPr id="7" name="Straight Arrow Connector 6"/>
          <p:cNvCxnSpPr>
            <a:endCxn id="25" idx="2"/>
          </p:cNvCxnSpPr>
          <p:nvPr/>
        </p:nvCxnSpPr>
        <p:spPr>
          <a:xfrm flipV="1">
            <a:off x="2715475" y="1270657"/>
            <a:ext cx="525010" cy="10027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5" name="Oval 14"/>
          <p:cNvSpPr/>
          <p:nvPr/>
        </p:nvSpPr>
        <p:spPr>
          <a:xfrm>
            <a:off x="486764" y="5345114"/>
            <a:ext cx="1130300" cy="7888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Arrow Connector 17"/>
          <p:cNvCxnSpPr>
            <a:stCxn id="15" idx="7"/>
          </p:cNvCxnSpPr>
          <p:nvPr/>
        </p:nvCxnSpPr>
        <p:spPr>
          <a:xfrm flipV="1">
            <a:off x="1451535" y="1631284"/>
            <a:ext cx="6093513" cy="382936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>
          <a:xfrm flipV="1">
            <a:off x="1589768" y="4571843"/>
            <a:ext cx="4548009" cy="104074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arrow"/>
          </a:ln>
          <a:effectLst/>
        </p:spPr>
      </p:cxnSp>
      <p:cxnSp>
        <p:nvCxnSpPr>
          <p:cNvPr id="19" name="Straight Connector 18"/>
          <p:cNvCxnSpPr/>
          <p:nvPr/>
        </p:nvCxnSpPr>
        <p:spPr>
          <a:xfrm flipH="1">
            <a:off x="6165073" y="2236820"/>
            <a:ext cx="1357480" cy="8546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sp>
        <p:nvSpPr>
          <p:cNvPr id="25" name="Oval 24"/>
          <p:cNvSpPr/>
          <p:nvPr/>
        </p:nvSpPr>
        <p:spPr>
          <a:xfrm>
            <a:off x="3240485" y="764276"/>
            <a:ext cx="1929941" cy="10127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108291" y="1281151"/>
            <a:ext cx="616709" cy="1827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680769" y="3986668"/>
            <a:ext cx="1966633" cy="118655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2737730" y="4045420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value equals point C on the Simulator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1337" y="948640"/>
            <a:ext cx="1898359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Total latency of all request</a:t>
            </a:r>
          </a:p>
        </p:txBody>
      </p: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8" grpId="0" animBg="1"/>
      <p:bldP spid="32" grpId="0" animBg="1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 </a:t>
            </a:r>
            <a:r>
              <a:rPr lang="en-US" kern="0" dirty="0">
                <a:solidFill>
                  <a:schemeClr val="tx1"/>
                </a:solidFill>
              </a:rPr>
              <a:t>Compare</a:t>
            </a:r>
          </a:p>
          <a:p>
            <a:pPr marL="342900" lvl="1" indent="-342900"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/>
              <a:t>measurement</a:t>
            </a:r>
          </a:p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HMC SystemC </a:t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16519"/>
              </p:ext>
            </p:extLst>
          </p:nvPr>
        </p:nvGraphicFramePr>
        <p:xfrm>
          <a:off x="3543300" y="1819724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19724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22138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80606"/>
            <a:ext cx="4111098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memory access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memory access </a:t>
            </a:r>
            <a:r>
              <a:rPr lang="en-US" dirty="0">
                <a:solidFill>
                  <a:srgbClr val="0021A5"/>
                </a:solidFill>
              </a:rPr>
              <a:t>(alternative method)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/>
          <p:nvPr/>
        </p:nvCxnSpPr>
        <p:spPr>
          <a:xfrm flipV="1">
            <a:off x="2119258" y="3263900"/>
            <a:ext cx="1043042" cy="203490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22173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results</a:t>
            </a:r>
          </a:p>
          <a:p>
            <a:r>
              <a:rPr lang="en-US" dirty="0"/>
              <a:t>Telecon with Dan</a:t>
            </a:r>
          </a:p>
          <a:p>
            <a:r>
              <a:rPr lang="en-US" dirty="0"/>
              <a:t>Need Optimal trace for SystemC sim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7907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of simulator depends on input memory trace</a:t>
            </a:r>
          </a:p>
          <a:p>
            <a:r>
              <a:rPr lang="en-US" sz="2400" dirty="0"/>
              <a:t>Optimal memory trace results in best performance &amp; accuracy (~10% difference)</a:t>
            </a:r>
          </a:p>
          <a:p>
            <a:r>
              <a:rPr lang="en-US" sz="2400" dirty="0"/>
              <a:t>Optimal: to fully utilize internal parallelism of HMC, rotate vault address first, then bank address, and then byte address</a:t>
            </a:r>
          </a:p>
          <a:p>
            <a:pPr lvl="1"/>
            <a:r>
              <a:rPr lang="en-US" sz="2000" dirty="0"/>
              <a:t>different vaults could work in parallel</a:t>
            </a:r>
          </a:p>
          <a:p>
            <a:pPr lvl="1"/>
            <a:r>
              <a:rPr lang="en-US" sz="2000" dirty="0"/>
              <a:t>different bank could work in pipeline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3206338"/>
            <a:ext cx="3641558" cy="25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2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Example of Optimal Trace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99953" y="1092200"/>
            <a:ext cx="871935" cy="766465"/>
          </a:xfrm>
          <a:prstGeom prst="straightConnector1">
            <a:avLst/>
          </a:prstGeom>
          <a:noFill/>
          <a:ln w="22225" cap="flat" cmpd="sng" algn="ctr">
            <a:solidFill>
              <a:srgbClr val="FF4A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" name="Oval 3"/>
          <p:cNvSpPr/>
          <p:nvPr/>
        </p:nvSpPr>
        <p:spPr>
          <a:xfrm>
            <a:off x="1170939" y="174605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7986" y="1895966"/>
            <a:ext cx="1407842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Vault the request is sent to</a:t>
            </a:r>
          </a:p>
        </p:txBody>
      </p:sp>
      <p:sp>
        <p:nvSpPr>
          <p:cNvPr id="12" name="Oval 11"/>
          <p:cNvSpPr/>
          <p:nvPr/>
        </p:nvSpPr>
        <p:spPr>
          <a:xfrm>
            <a:off x="1192408" y="3299038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94910" y="3367786"/>
            <a:ext cx="1898359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Which bank within a vault the request is sent to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00829" y="2569054"/>
            <a:ext cx="1228296" cy="1038510"/>
          </a:xfrm>
          <a:prstGeom prst="straightConnector1">
            <a:avLst/>
          </a:prstGeom>
          <a:noFill/>
          <a:ln w="22225" cap="flat" cmpd="sng" algn="ctr">
            <a:solidFill>
              <a:srgbClr val="0021A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7" name="Oval 16"/>
          <p:cNvSpPr/>
          <p:nvPr/>
        </p:nvSpPr>
        <p:spPr>
          <a:xfrm>
            <a:off x="6786912" y="2937416"/>
            <a:ext cx="2178998" cy="1223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60786" y="3071826"/>
            <a:ext cx="1898359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Addressing within the DRAM array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690359" y="2459372"/>
            <a:ext cx="938464" cy="509832"/>
          </a:xfrm>
          <a:prstGeom prst="straightConnector1">
            <a:avLst/>
          </a:prstGeom>
          <a:noFill/>
          <a:ln w="2222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794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4" grpId="0" animBg="1"/>
      <p:bldP spid="6" grpId="0"/>
      <p:bldP spid="12" grpId="0" animBg="1"/>
      <p:bldP spid="15" grpId="0"/>
      <p:bldP spid="17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76692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4" y="2727546"/>
            <a:ext cx="4012190" cy="19803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262471"/>
            <a:ext cx="760475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tM3 Measured at M3 point on Merlin board: </a:t>
            </a:r>
            <a:r>
              <a:rPr lang="en-US" sz="1600" dirty="0">
                <a:solidFill>
                  <a:srgbClr val="0021A5"/>
                </a:solidFill>
              </a:rPr>
              <a:t>88.1 * 6 ns = 528.6 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 err="1">
                <a:solidFill>
                  <a:srgbClr val="FF4A00"/>
                </a:solidFill>
              </a:rPr>
              <a:t>tC</a:t>
            </a:r>
            <a:r>
              <a:rPr lang="en-US" sz="1600" dirty="0">
                <a:solidFill>
                  <a:srgbClr val="FF4A00"/>
                </a:solidFill>
              </a:rPr>
              <a:t> = 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(equivalent to M5)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 flipV="1">
            <a:off x="1872680" y="4694311"/>
            <a:ext cx="2902520" cy="91908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/>
          <p:nvPr/>
        </p:nvCxnSpPr>
        <p:spPr>
          <a:xfrm flipH="1" flipV="1">
            <a:off x="5736609" y="2777201"/>
            <a:ext cx="537191" cy="283619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100548" y="4936522"/>
            <a:ext cx="2795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Merlin board frequency:167 MHz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graphicFrame>
        <p:nvGraphicFramePr>
          <p:cNvPr id="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63927980"/>
              </p:ext>
            </p:extLst>
          </p:nvPr>
        </p:nvGraphicFramePr>
        <p:xfrm>
          <a:off x="3257224" y="863096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Visio" r:id="rId5" imgW="9762720" imgH="8037982" progId="Visio.Drawing.15">
                  <p:embed/>
                </p:oleObj>
              </mc:Choice>
              <mc:Fallback>
                <p:oleObj name="Visio" r:id="rId5" imgW="9762720" imgH="8037982" progId="Visio.Drawing.15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224" y="863096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256473"/>
              </p:ext>
            </p:extLst>
          </p:nvPr>
        </p:nvGraphicFramePr>
        <p:xfrm>
          <a:off x="25527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9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27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1" y="3446453"/>
            <a:ext cx="3321050" cy="123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 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(Using overlapping memory requests)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423" y="3480038"/>
            <a:ext cx="31336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overlapping memory request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367060" y="25660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Measure M3</a:t>
            </a:r>
          </a:p>
        </p:txBody>
      </p:sp>
      <p:cxnSp>
        <p:nvCxnSpPr>
          <p:cNvPr id="26" name="Straight Arrow Connector 10"/>
          <p:cNvCxnSpPr>
            <a:endCxn id="22" idx="1"/>
          </p:cNvCxnSpPr>
          <p:nvPr/>
        </p:nvCxnSpPr>
        <p:spPr>
          <a:xfrm>
            <a:off x="-139700" y="1930400"/>
            <a:ext cx="506760" cy="80494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5" name="内容占位符 2"/>
          <p:cNvSpPr txBox="1">
            <a:spLocks/>
          </p:cNvSpPr>
          <p:nvPr/>
        </p:nvSpPr>
        <p:spPr bwMode="auto">
          <a:xfrm>
            <a:off x="481596" y="4009519"/>
            <a:ext cx="7862304" cy="2099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t1 and t are measured by 2 </a:t>
            </a:r>
            <a:br>
              <a:rPr lang="en-US" sz="1800" kern="0" dirty="0"/>
            </a:br>
            <a:r>
              <a:rPr lang="en-US" sz="1800" kern="0" dirty="0"/>
              <a:t>different PERFMON counters at M3 point</a:t>
            </a:r>
          </a:p>
          <a:p>
            <a:r>
              <a:rPr lang="en-US" sz="1800" kern="0" dirty="0"/>
              <a:t>t2 = t – t1</a:t>
            </a:r>
          </a:p>
          <a:p>
            <a:r>
              <a:rPr lang="en-US" sz="1800" kern="0" dirty="0"/>
              <a:t>t2 equals latency of single memory request</a:t>
            </a:r>
          </a:p>
          <a:p>
            <a:r>
              <a:rPr lang="en-US" sz="1800" kern="0" dirty="0"/>
              <a:t>Execute code 10000 times to calculate </a:t>
            </a:r>
            <a:r>
              <a:rPr lang="en-US" sz="1800" kern="0" dirty="0" err="1"/>
              <a:t>L</a:t>
            </a:r>
            <a:r>
              <a:rPr lang="en-US" sz="1800" kern="0" baseline="-25000" dirty="0" err="1"/>
              <a:t>avg</a:t>
            </a:r>
            <a:endParaRPr lang="en-US" sz="1800" kern="0" baseline="-25000" dirty="0"/>
          </a:p>
          <a:p>
            <a:r>
              <a:rPr lang="en-US" sz="1800" kern="0" dirty="0"/>
              <a:t>t2</a:t>
            </a:r>
            <a:r>
              <a:rPr lang="en-US" sz="1800" kern="0" baseline="-25000" dirty="0"/>
              <a:t>avg</a:t>
            </a:r>
            <a:r>
              <a:rPr lang="en-US" sz="1800" kern="0" dirty="0"/>
              <a:t> should be comparable to </a:t>
            </a:r>
            <a:r>
              <a:rPr lang="en-US" sz="1800" kern="0" dirty="0" err="1"/>
              <a:t>tC</a:t>
            </a:r>
            <a:r>
              <a:rPr lang="en-US" sz="1800" kern="0" dirty="0"/>
              <a:t> Avg. Latency reported in </a:t>
            </a:r>
            <a:r>
              <a:rPr lang="en-US" sz="1800" kern="0" dirty="0" err="1"/>
              <a:t>SystemC</a:t>
            </a:r>
            <a:r>
              <a:rPr lang="en-US" sz="1800" kern="0" dirty="0"/>
              <a:t> simulator (previous slide)</a:t>
            </a:r>
          </a:p>
        </p:txBody>
      </p:sp>
    </p:spTree>
    <p:extLst>
      <p:ext uri="{BB962C8B-B14F-4D97-AF65-F5344CB8AC3E}">
        <p14:creationId xmlns:p14="http://schemas.microsoft.com/office/powerpoint/2010/main" val="6317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Validate modified PERFMON code for this case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/>
              <a:t>SystemC simulator results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1000 Memory read requests</a:t>
            </a:r>
          </a:p>
          <a:p>
            <a:pPr lvl="1"/>
            <a:r>
              <a:rPr lang="en-US" dirty="0">
                <a:solidFill>
                  <a:srgbClr val="0021A5"/>
                </a:solidFill>
                <a:ea typeface="+mn-ea"/>
              </a:rPr>
              <a:t>Link Avg. Latency = 479.414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534552"/>
            <a:ext cx="3435531" cy="279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8500" y="2917824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Description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2107747"/>
            <a:ext cx="4394984" cy="3536261"/>
          </a:xfrm>
        </p:spPr>
        <p:txBody>
          <a:bodyPr/>
          <a:lstStyle/>
          <a:p>
            <a:r>
              <a:rPr lang="en-US" dirty="0"/>
              <a:t>Contd.</a:t>
            </a:r>
          </a:p>
          <a:p>
            <a:pPr lvl="1"/>
            <a:r>
              <a:rPr lang="en-US" dirty="0"/>
              <a:t>Put hypothesis, etc. here</a:t>
            </a:r>
            <a:endParaRPr lang="en-US" dirty="0">
              <a:solidFill>
                <a:srgbClr val="FF4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581400" y="1104900"/>
            <a:ext cx="6184316" cy="4333875"/>
            <a:chOff x="1981200" y="1339850"/>
            <a:chExt cx="7008891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93" name="Visio" r:id="rId3" imgW="9762821" imgH="8038008" progId="Visio.Drawing.15">
                    <p:embed/>
                  </p:oleObj>
                </mc:Choice>
                <mc:Fallback>
                  <p:oleObj name="Visio" r:id="rId3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5538687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3" name="Straight Arrow Connector 15"/>
          <p:cNvCxnSpPr/>
          <p:nvPr/>
        </p:nvCxnSpPr>
        <p:spPr>
          <a:xfrm>
            <a:off x="5806440" y="3433623"/>
            <a:ext cx="313732" cy="213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b="1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Experiment 3 Results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50489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b="1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b="1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087724" y="6150557"/>
            <a:ext cx="550861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* "Emulating In-Memory Data Rearrangement for HPC Applications”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- Authors: Christopher W. Hajas (University of Florida), G. Scott Lloyd (Lawrence Livermore National Laboratory), Maya B. Gokhale (Lawrence Livermore National Laboratory)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617" y="1972959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344852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" name="Visio" r:id="rId3" imgW="9762821" imgH="8038008" progId="Visio.Drawing.15">
                  <p:embed/>
                </p:oleObj>
              </mc:Choice>
              <mc:Fallback>
                <p:oleObj name="Visio" r:id="rId3" imgW="9762821" imgH="8038008" progId="Visio.Drawing.15">
                  <p:embed/>
                  <p:pic>
                    <p:nvPicPr>
                      <p:cNvPr id="5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3737987"/>
            <a:ext cx="8229600" cy="20128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M3 should be close to M5 and E’ (HMC_IF doesn’t contain complex logic, predict HMCC also doesn’t contain complex logic)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Compare M3 with latency reported in LLNL’s published papers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556" y="2537658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641171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b="1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Sorter Architectures</a:t>
            </a:r>
          </a:p>
          <a:p>
            <a:pPr lvl="1"/>
            <a:r>
              <a:rPr lang="en-US" sz="2200" dirty="0"/>
              <a:t>Sorting Networks</a:t>
            </a:r>
          </a:p>
          <a:p>
            <a:pPr lvl="2"/>
            <a:r>
              <a:rPr lang="en-US" dirty="0"/>
              <a:t>Bitonic merge sorter</a:t>
            </a:r>
          </a:p>
          <a:p>
            <a:pPr lvl="1"/>
            <a:r>
              <a:rPr lang="en-US" sz="2200" dirty="0"/>
              <a:t>FIFO-Based Merge Sorter</a:t>
            </a:r>
          </a:p>
          <a:p>
            <a:pPr lvl="1"/>
            <a:r>
              <a:rPr lang="en-US" sz="2200" dirty="0"/>
              <a:t>Merge Sorter Trees</a:t>
            </a:r>
          </a:p>
          <a:p>
            <a:pPr lvl="1"/>
            <a:r>
              <a:rPr lang="en-US" sz="2200" dirty="0"/>
              <a:t>Bucket Sort</a:t>
            </a:r>
          </a:p>
          <a:p>
            <a:r>
              <a:rPr lang="en-US" sz="2400" dirty="0"/>
              <a:t>Progress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82251932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16773</TotalTime>
  <Words>2848</Words>
  <Application>Microsoft Office PowerPoint</Application>
  <PresentationFormat>On-screen Show (4:3)</PresentationFormat>
  <Paragraphs>520</Paragraphs>
  <Slides>46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宋体</vt:lpstr>
      <vt:lpstr>Arial</vt:lpstr>
      <vt:lpstr>Arial Narrow</vt:lpstr>
      <vt:lpstr>Cambria Math</vt:lpstr>
      <vt:lpstr>DejaVu Sans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HMC Simulator Selection</vt:lpstr>
      <vt:lpstr>HMC SytemC Simulator - Architecture</vt:lpstr>
      <vt:lpstr>Generated Trace File – For Simulator</vt:lpstr>
      <vt:lpstr>Example Output (1000 memory reads)</vt:lpstr>
      <vt:lpstr>Validation Experiments</vt:lpstr>
      <vt:lpstr>Exp. 1: Avg. Latency, Single Memory Access</vt:lpstr>
      <vt:lpstr>Unexpected Result</vt:lpstr>
      <vt:lpstr>Optimal Memory Trace</vt:lpstr>
      <vt:lpstr>Example of Optimal Trace File</vt:lpstr>
      <vt:lpstr>Exp. 1: Avg. Latency, Single Memory Access</vt:lpstr>
      <vt:lpstr>Exp. 1: Avg. Latency, Single Memory Access</vt:lpstr>
      <vt:lpstr>Exp. 2: Avg. Latency, Single Memory Access  (Using overlapping memory requests)</vt:lpstr>
      <vt:lpstr>Experiment 2 Results</vt:lpstr>
      <vt:lpstr>Experiment 3 Description</vt:lpstr>
      <vt:lpstr>Experiment 3 Setup</vt:lpstr>
      <vt:lpstr>Experiment 3 Results &amp; Conclusions</vt:lpstr>
      <vt:lpstr>Outline</vt:lpstr>
      <vt:lpstr>Comparison to Published DRE Data </vt:lpstr>
      <vt:lpstr>Comparison to Published DRE Data 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Vinayak Deshpande</cp:lastModifiedBy>
  <cp:revision>3658</cp:revision>
  <dcterms:created xsi:type="dcterms:W3CDTF">2003-07-12T15:21:27Z</dcterms:created>
  <dcterms:modified xsi:type="dcterms:W3CDTF">2017-03-16T19:20:25Z</dcterms:modified>
</cp:coreProperties>
</file>