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9"/>
  </p:notesMasterIdLst>
  <p:handoutMasterIdLst>
    <p:handoutMasterId r:id="rId50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26" r:id="rId22"/>
    <p:sldId id="514" r:id="rId23"/>
    <p:sldId id="521" r:id="rId24"/>
    <p:sldId id="515" r:id="rId25"/>
    <p:sldId id="496" r:id="rId26"/>
    <p:sldId id="518" r:id="rId27"/>
    <p:sldId id="507" r:id="rId28"/>
    <p:sldId id="489" r:id="rId29"/>
    <p:sldId id="481" r:id="rId30"/>
    <p:sldId id="522" r:id="rId31"/>
    <p:sldId id="523" r:id="rId32"/>
    <p:sldId id="524" r:id="rId33"/>
    <p:sldId id="525" r:id="rId34"/>
    <p:sldId id="509" r:id="rId35"/>
    <p:sldId id="474" r:id="rId36"/>
    <p:sldId id="475" r:id="rId37"/>
    <p:sldId id="513" r:id="rId38"/>
    <p:sldId id="470" r:id="rId39"/>
    <p:sldId id="471" r:id="rId40"/>
    <p:sldId id="472" r:id="rId41"/>
    <p:sldId id="497" r:id="rId42"/>
    <p:sldId id="499" r:id="rId43"/>
    <p:sldId id="500" r:id="rId44"/>
    <p:sldId id="501" r:id="rId45"/>
    <p:sldId id="502" r:id="rId46"/>
    <p:sldId id="503" r:id="rId47"/>
    <p:sldId id="457" r:id="rId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5970" autoAdjust="0"/>
  </p:normalViewPr>
  <p:slideViewPr>
    <p:cSldViewPr snapToGrid="0">
      <p:cViewPr>
        <p:scale>
          <a:sx n="125" d="100"/>
          <a:sy n="125" d="100"/>
        </p:scale>
        <p:origin x="-138" y="-105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30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on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156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570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1340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1209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607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CasHMC simulator from Hanyang University</a:t>
            </a:r>
          </a:p>
          <a:p>
            <a:pPr lvl="1"/>
            <a:r>
              <a:rPr lang="en-US" dirty="0"/>
              <a:t>No information about how the results are validated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Compilation issues </a:t>
            </a:r>
            <a:r>
              <a:rPr lang="en-US" dirty="0">
                <a:solidFill>
                  <a:srgbClr val="0070C0"/>
                </a:solidFill>
              </a:rPr>
              <a:t>(still in communication with Micron?)</a:t>
            </a:r>
          </a:p>
          <a:p>
            <a:r>
              <a:rPr lang="en-US" dirty="0" err="1"/>
              <a:t>SystemC</a:t>
            </a:r>
            <a:r>
              <a:rPr lang="en-US" dirty="0"/>
              <a:t> HMC simulator from Micron</a:t>
            </a:r>
          </a:p>
          <a:p>
            <a:pPr lvl="1"/>
            <a:r>
              <a:rPr lang="en-US" dirty="0"/>
              <a:t>Signed NDA with Micron to use the tool</a:t>
            </a:r>
          </a:p>
          <a:p>
            <a:pPr lvl="1"/>
            <a:r>
              <a:rPr lang="en-US" dirty="0"/>
              <a:t>Accurate for optimal memory traces</a:t>
            </a:r>
          </a:p>
          <a:p>
            <a:pPr lvl="1"/>
            <a:r>
              <a:rPr lang="en-US" dirty="0"/>
              <a:t>Communicating with Dan Stewart (Micron engineer) to interpret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1159729"/>
            <a:ext cx="4067175" cy="481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5797928" y="662777"/>
            <a:ext cx="3051110" cy="215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06309"/>
            <a:ext cx="4065933" cy="22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>
            <a:endCxn id="25" idx="2"/>
          </p:cNvCxnSpPr>
          <p:nvPr/>
        </p:nvCxnSpPr>
        <p:spPr>
          <a:xfrm flipV="1">
            <a:off x="2715475" y="1270657"/>
            <a:ext cx="525010" cy="1002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86764" y="5345114"/>
            <a:ext cx="1130300" cy="7888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15" idx="7"/>
          </p:cNvCxnSpPr>
          <p:nvPr/>
        </p:nvCxnSpPr>
        <p:spPr>
          <a:xfrm flipV="1">
            <a:off x="1451535" y="1631284"/>
            <a:ext cx="6093513" cy="382936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 flipV="1">
            <a:off x="1589768" y="4571843"/>
            <a:ext cx="4548009" cy="10407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6165073" y="2236820"/>
            <a:ext cx="1357480" cy="8546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5" name="Oval 24"/>
          <p:cNvSpPr/>
          <p:nvPr/>
        </p:nvSpPr>
        <p:spPr>
          <a:xfrm>
            <a:off x="3240485" y="764276"/>
            <a:ext cx="1929941" cy="1012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08291" y="1281151"/>
            <a:ext cx="616709" cy="182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0769" y="3986668"/>
            <a:ext cx="1966633" cy="11865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737730" y="4045420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equals point C on the Simulator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1337" y="948640"/>
            <a:ext cx="189835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latency of all request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8" grpId="0" animBg="1"/>
      <p:bldP spid="32" grpId="0" animBg="1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SystemC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0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3146521" y="360917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Input memory trace to simulator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Collect memory trace of 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/>
          <p:nvPr/>
        </p:nvCxnSpPr>
        <p:spPr>
          <a:xfrm flipV="1">
            <a:off x="2190494" y="3263900"/>
            <a:ext cx="971806" cy="18959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Collected Memory Trace from 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6690088" cy="46746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7520" y="1219200"/>
            <a:ext cx="1162594" cy="14848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7520" y="2704011"/>
            <a:ext cx="1162594" cy="1484811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31212" y="1549014"/>
            <a:ext cx="2512787" cy="14946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8441" y="1698922"/>
            <a:ext cx="212042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non-optimal; consecutive access to same bank same vault</a:t>
            </a:r>
          </a:p>
        </p:txBody>
      </p:sp>
      <p:cxnSp>
        <p:nvCxnSpPr>
          <p:cNvPr id="14" name="Straight Arrow Connector 13"/>
          <p:cNvCxnSpPr>
            <a:stCxn id="8" idx="3"/>
            <a:endCxn id="11" idx="2"/>
          </p:cNvCxnSpPr>
          <p:nvPr/>
        </p:nvCxnSpPr>
        <p:spPr>
          <a:xfrm>
            <a:off x="4180114" y="1961606"/>
            <a:ext cx="2451098" cy="33472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4180114" y="2296330"/>
            <a:ext cx="2451098" cy="1150087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28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Telecon with Dan (Micron engineer responsible for </a:t>
            </a:r>
            <a:r>
              <a:rPr lang="en-US" sz="2400" dirty="0" err="1"/>
              <a:t>SystemC</a:t>
            </a:r>
            <a:r>
              <a:rPr lang="en-US" sz="2400" dirty="0"/>
              <a:t> simulator) about result </a:t>
            </a:r>
            <a:r>
              <a:rPr lang="en-US" sz="2400" dirty="0" err="1"/>
              <a:t>interpretion</a:t>
            </a:r>
            <a:endParaRPr lang="en-US" sz="2400" dirty="0"/>
          </a:p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4074086"/>
            <a:ext cx="2991394" cy="20568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86400" y="4180114"/>
            <a:ext cx="2489724" cy="1397976"/>
            <a:chOff x="5486400" y="4180114"/>
            <a:chExt cx="2489724" cy="1397976"/>
          </a:xfrm>
        </p:grpSpPr>
        <p:sp>
          <p:nvSpPr>
            <p:cNvPr id="6" name="Oval 5"/>
            <p:cNvSpPr/>
            <p:nvPr/>
          </p:nvSpPr>
          <p:spPr>
            <a:xfrm>
              <a:off x="5486400" y="4180114"/>
              <a:ext cx="2489724" cy="13979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6729" y="4463603"/>
              <a:ext cx="2169066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need optimal trace file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377628"/>
            <a:ext cx="5638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62118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optimal memory trace into simulator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45158"/>
            <a:ext cx="230452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9957648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2"/>
            <a:ext cx="3528776" cy="919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95156" y="2601737"/>
            <a:ext cx="971404" cy="30116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8414" y="2924283"/>
            <a:ext cx="239318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350000" y="2601737"/>
            <a:ext cx="215901" cy="90346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5" name="Straight Arrow Connector 10"/>
          <p:cNvCxnSpPr/>
          <p:nvPr/>
        </p:nvCxnSpPr>
        <p:spPr>
          <a:xfrm flipV="1">
            <a:off x="5649870" y="5025828"/>
            <a:ext cx="700130" cy="8048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>
          <a:xfrm>
            <a:off x="177800" y="863096"/>
            <a:ext cx="3079424" cy="1738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163047"/>
            <a:ext cx="2514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comes from HMCC (serialization and </a:t>
            </a:r>
            <a:r>
              <a:rPr lang="en-US" dirty="0" err="1"/>
              <a:t>deserilization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0"/>
          <p:cNvCxnSpPr>
            <a:stCxn id="16" idx="5"/>
          </p:cNvCxnSpPr>
          <p:nvPr/>
        </p:nvCxnSpPr>
        <p:spPr>
          <a:xfrm>
            <a:off x="2806253" y="2347119"/>
            <a:ext cx="2595203" cy="3582172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0" name="Straight Arrow Connector 10"/>
          <p:cNvCxnSpPr>
            <a:stCxn id="16" idx="5"/>
          </p:cNvCxnSpPr>
          <p:nvPr/>
        </p:nvCxnSpPr>
        <p:spPr>
          <a:xfrm>
            <a:off x="2806253" y="2347119"/>
            <a:ext cx="3792161" cy="3266281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6" name="Straight Arrow Connector 10"/>
          <p:cNvCxnSpPr>
            <a:stCxn id="16" idx="6"/>
          </p:cNvCxnSpPr>
          <p:nvPr/>
        </p:nvCxnSpPr>
        <p:spPr>
          <a:xfrm flipV="1">
            <a:off x="3257224" y="1519641"/>
            <a:ext cx="2914976" cy="212776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367060" y="3416914"/>
            <a:ext cx="9107140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T: time between first req. and last </a:t>
            </a:r>
            <a:r>
              <a:rPr lang="en-US" sz="1800" kern="0" dirty="0" err="1"/>
              <a:t>rsp</a:t>
            </a:r>
            <a:r>
              <a:rPr lang="en-US" sz="1800" kern="0" dirty="0"/>
              <a:t>.</a:t>
            </a:r>
          </a:p>
          <a:p>
            <a:r>
              <a:rPr lang="en-US" sz="1800" kern="0" dirty="0"/>
              <a:t>D: time between first req. and last req.</a:t>
            </a:r>
          </a:p>
          <a:p>
            <a:r>
              <a:rPr lang="en-US" sz="1800" kern="0" dirty="0"/>
              <a:t>T and D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L = T – D</a:t>
            </a:r>
          </a:p>
          <a:p>
            <a:r>
              <a:rPr lang="en-US" sz="1800" kern="0" dirty="0"/>
              <a:t>L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(next slide)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914465"/>
              </p:ext>
            </p:extLst>
          </p:nvPr>
        </p:nvGraphicFramePr>
        <p:xfrm>
          <a:off x="2552700" y="1185872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185872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3939" y="3140631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/>
          <p:nvPr/>
        </p:nvCxnSpPr>
        <p:spPr>
          <a:xfrm flipH="1" flipV="1">
            <a:off x="1739900" y="2760127"/>
            <a:ext cx="3644900" cy="26220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4448175" y="3348038"/>
            <a:ext cx="247650" cy="1619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05363" y="3263456"/>
            <a:ext cx="3321050" cy="1386304"/>
            <a:chOff x="4851401" y="3446453"/>
            <a:chExt cx="3321050" cy="1386304"/>
          </a:xfrm>
        </p:grpSpPr>
        <p:grpSp>
          <p:nvGrpSpPr>
            <p:cNvPr id="5" name="Group 4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1638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41511" y="4184747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7100" y="4173735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0506" y="4524980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Link Avg. Latency = 479.414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307326"/>
            <a:ext cx="4394984" cy="3572773"/>
          </a:xfrm>
        </p:spPr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overlapping access (already validated by measurement)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M1 = M2 = M3 = (M4 = M5 = E’)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HMC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M5 = 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E = E’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5301785" cy="4333875"/>
            <a:chOff x="1981200" y="1339850"/>
            <a:chExt cx="6008689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4538485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8950" y="1352550"/>
            <a:ext cx="1543050" cy="1123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6271" y="3708400"/>
            <a:ext cx="2337203" cy="140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16778" y="4799467"/>
            <a:ext cx="3321050" cy="1386304"/>
            <a:chOff x="4851401" y="3446453"/>
            <a:chExt cx="3321050" cy="138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941511" y="4184747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7100" y="4173735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0506" y="4524980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66700" y="863097"/>
            <a:ext cx="2990524" cy="1235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1163047"/>
            <a:ext cx="25146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 T (total latency) at M1</a:t>
            </a:r>
          </a:p>
        </p:txBody>
      </p:sp>
      <p:cxnSp>
        <p:nvCxnSpPr>
          <p:cNvPr id="32" name="Straight Arrow Connector 10"/>
          <p:cNvCxnSpPr>
            <a:stCxn id="30" idx="5"/>
          </p:cNvCxnSpPr>
          <p:nvPr/>
        </p:nvCxnSpPr>
        <p:spPr>
          <a:xfrm>
            <a:off x="2819272" y="1917358"/>
            <a:ext cx="1752728" cy="401718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10"/>
          <p:cNvCxnSpPr>
            <a:stCxn id="30" idx="5"/>
          </p:cNvCxnSpPr>
          <p:nvPr/>
        </p:nvCxnSpPr>
        <p:spPr>
          <a:xfrm>
            <a:off x="2819272" y="1917358"/>
            <a:ext cx="2552828" cy="953023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30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Total overlapping latency</a:t>
            </a:r>
          </a:p>
          <a:p>
            <a:pPr lvl="2"/>
            <a:r>
              <a:rPr lang="en-US" dirty="0">
                <a:solidFill>
                  <a:srgbClr val="FF4A00"/>
                </a:solidFill>
                <a:ea typeface="+mn-ea"/>
              </a:rPr>
              <a:t>1683.2ns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8151"/>
          <a:stretch/>
        </p:blipFill>
        <p:spPr>
          <a:xfrm>
            <a:off x="5579822" y="1251099"/>
            <a:ext cx="3316085" cy="1644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6101" y="1374557"/>
            <a:ext cx="538480" cy="1342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14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Other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108"/>
            <a:ext cx="8534400" cy="2225749"/>
          </a:xfrm>
        </p:spPr>
        <p:txBody>
          <a:bodyPr/>
          <a:lstStyle/>
          <a:p>
            <a:r>
              <a:rPr lang="en-US" dirty="0"/>
              <a:t>Increasing the request count to ~10k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Simulator produces more accurate results</a:t>
            </a:r>
          </a:p>
          <a:p>
            <a:r>
              <a:rPr lang="en-US" dirty="0"/>
              <a:t>Implement NOP (No-Operation) on hardware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Nop means sending Null FLITs on the Link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Read request takes one FLIT but a read response needs two FLITs, so higher Response Utilization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Nop helps reduce the response traffic at the expense of slightly reduced bandwidth</a:t>
            </a:r>
          </a:p>
          <a:p>
            <a:r>
              <a:rPr lang="en-US" dirty="0"/>
              <a:t>Multiplexing Read and Write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Produces better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Write takes one Req. and one Res. FLIT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56858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10k Rd. Requests (NOP)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2736"/>
            <a:ext cx="8342892" cy="4896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682" y="4499264"/>
            <a:ext cx="8416636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0284" y="2576641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92480" y="3397826"/>
            <a:ext cx="1444336" cy="1101438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00603" y="2726549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17 NOPs after every 16 Read requests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1199493"/>
            <a:ext cx="5114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10k Rd. and Wr.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0" y="1088740"/>
            <a:ext cx="8241980" cy="4837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82" y="3155001"/>
            <a:ext cx="4991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17876</TotalTime>
  <Words>2969</Words>
  <Application>Microsoft Office PowerPoint</Application>
  <PresentationFormat>On-screen Show (4:3)</PresentationFormat>
  <Paragraphs>550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Collected Memory Trace from HT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</vt:lpstr>
      <vt:lpstr>SystemC Simulator : Other Experiments</vt:lpstr>
      <vt:lpstr>SystemC Simulator : 10k Rd. Requests (NOP)</vt:lpstr>
      <vt:lpstr>SystemC Simulator : 10k Rd. and Wr. Requests</vt:lpstr>
      <vt:lpstr>Outline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3746</cp:revision>
  <dcterms:created xsi:type="dcterms:W3CDTF">2003-07-12T15:21:27Z</dcterms:created>
  <dcterms:modified xsi:type="dcterms:W3CDTF">2017-03-31T19:34:36Z</dcterms:modified>
</cp:coreProperties>
</file>