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5"/>
  </p:notesMasterIdLst>
  <p:handoutMasterIdLst>
    <p:handoutMasterId r:id="rId46"/>
  </p:handoutMasterIdLst>
  <p:sldIdLst>
    <p:sldId id="386" r:id="rId2"/>
    <p:sldId id="449" r:id="rId3"/>
    <p:sldId id="510" r:id="rId4"/>
    <p:sldId id="529" r:id="rId5"/>
    <p:sldId id="447" r:id="rId6"/>
    <p:sldId id="423" r:id="rId7"/>
    <p:sldId id="420" r:id="rId8"/>
    <p:sldId id="530" r:id="rId9"/>
    <p:sldId id="504" r:id="rId10"/>
    <p:sldId id="477" r:id="rId11"/>
    <p:sldId id="478" r:id="rId12"/>
    <p:sldId id="480" r:id="rId13"/>
    <p:sldId id="531" r:id="rId14"/>
    <p:sldId id="514" r:id="rId15"/>
    <p:sldId id="521" r:id="rId16"/>
    <p:sldId id="515" r:id="rId17"/>
    <p:sldId id="534" r:id="rId18"/>
    <p:sldId id="496" r:id="rId19"/>
    <p:sldId id="535" r:id="rId20"/>
    <p:sldId id="518" r:id="rId21"/>
    <p:sldId id="507" r:id="rId22"/>
    <p:sldId id="489" r:id="rId23"/>
    <p:sldId id="537" r:id="rId24"/>
    <p:sldId id="481" r:id="rId25"/>
    <p:sldId id="522" r:id="rId26"/>
    <p:sldId id="523" r:id="rId27"/>
    <p:sldId id="524" r:id="rId28"/>
    <p:sldId id="525" r:id="rId29"/>
    <p:sldId id="509" r:id="rId30"/>
    <p:sldId id="474" r:id="rId31"/>
    <p:sldId id="475" r:id="rId32"/>
    <p:sldId id="513" r:id="rId33"/>
    <p:sldId id="470" r:id="rId34"/>
    <p:sldId id="471" r:id="rId35"/>
    <p:sldId id="472" r:id="rId36"/>
    <p:sldId id="536" r:id="rId37"/>
    <p:sldId id="538" r:id="rId38"/>
    <p:sldId id="497" r:id="rId39"/>
    <p:sldId id="499" r:id="rId40"/>
    <p:sldId id="500" r:id="rId41"/>
    <p:sldId id="501" r:id="rId42"/>
    <p:sldId id="502" r:id="rId43"/>
    <p:sldId id="503" r:id="rId4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32AF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32" autoAdjust="0"/>
    <p:restoredTop sz="93775" autoAdjust="0"/>
  </p:normalViewPr>
  <p:slideViewPr>
    <p:cSldViewPr snapToGrid="0">
      <p:cViewPr varScale="1">
        <p:scale>
          <a:sx n="65" d="100"/>
          <a:sy n="65" d="100"/>
        </p:scale>
        <p:origin x="1044" y="6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0437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0185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156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5703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1340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12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607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72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905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png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9.png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HMC 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HMC 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Trace File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to send the request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63011" y="3420951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to send the request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53" y="1310958"/>
            <a:ext cx="4368060" cy="43016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cxnSpLocks/>
            <a:endCxn id="25" idx="2"/>
          </p:cNvCxnSpPr>
          <p:nvPr/>
        </p:nvCxnSpPr>
        <p:spPr>
          <a:xfrm flipV="1">
            <a:off x="3094045" y="1221783"/>
            <a:ext cx="622974" cy="2575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00265" y="5011011"/>
            <a:ext cx="1863191" cy="6586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cxnSpLocks/>
            <a:stCxn id="15" idx="7"/>
          </p:cNvCxnSpPr>
          <p:nvPr/>
        </p:nvCxnSpPr>
        <p:spPr>
          <a:xfrm flipV="1">
            <a:off x="1990598" y="1572640"/>
            <a:ext cx="5531955" cy="35348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>
            <a:cxnSpLocks/>
            <a:stCxn id="15" idx="6"/>
          </p:cNvCxnSpPr>
          <p:nvPr/>
        </p:nvCxnSpPr>
        <p:spPr>
          <a:xfrm flipV="1">
            <a:off x="2263456" y="4571845"/>
            <a:ext cx="3874321" cy="76849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Oval 24"/>
          <p:cNvSpPr/>
          <p:nvPr/>
        </p:nvSpPr>
        <p:spPr>
          <a:xfrm>
            <a:off x="3717019" y="715402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444682" y="1472290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765167" y="928809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857" y="4141672"/>
            <a:ext cx="1821760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Values measured in simulator at a point equivalent to C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</a:t>
            </a:r>
            <a:r>
              <a:rPr lang="en-US" kern="0" dirty="0">
                <a:solidFill>
                  <a:schemeClr val="tx1"/>
                </a:solidFill>
              </a:rPr>
              <a:t> </a:t>
            </a:r>
            <a:r>
              <a:rPr lang="en-US" sz="2000" kern="0" dirty="0">
                <a:solidFill>
                  <a:schemeClr val="tx1"/>
                </a:solidFill>
              </a:rPr>
              <a:t>Compare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sz="2000" kern="0" dirty="0">
                <a:solidFill>
                  <a:schemeClr val="tx1"/>
                </a:solidFill>
              </a:rPr>
              <a:t>        </a:t>
            </a: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>
                <a:solidFill>
                  <a:srgbClr val="0021A5"/>
                </a:solidFill>
              </a:rPr>
              <a:t>       </a:t>
            </a:r>
            <a:r>
              <a:rPr lang="en-US" sz="2000" kern="0" dirty="0"/>
              <a:t>measurement</a:t>
            </a:r>
            <a:br>
              <a:rPr lang="en-US" sz="2000" kern="0" dirty="0"/>
            </a:br>
            <a:r>
              <a:rPr lang="en-US" sz="2000" kern="0" dirty="0"/>
              <a:t>                 </a:t>
            </a:r>
            <a:r>
              <a:rPr lang="en-US" sz="2000" kern="0" dirty="0">
                <a:solidFill>
                  <a:schemeClr val="tx1"/>
                </a:solidFill>
              </a:rPr>
              <a:t>vs. </a:t>
            </a:r>
          </a:p>
          <a:p>
            <a:pPr marL="0" lvl="1" indent="0">
              <a:spcBef>
                <a:spcPts val="0"/>
              </a:spcBef>
              <a:buClr>
                <a:schemeClr val="accent1"/>
              </a:buClr>
              <a:buSzPct val="65000"/>
              <a:buNone/>
            </a:pPr>
            <a:r>
              <a:rPr lang="en-US" sz="2000" kern="0" dirty="0">
                <a:solidFill>
                  <a:srgbClr val="0021A5"/>
                </a:solidFill>
              </a:rPr>
              <a:t>      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>
                <a:solidFill>
                  <a:schemeClr val="tx1"/>
                </a:solidFill>
              </a:rPr>
              <a:t>     </a:t>
            </a: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6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831" y="3554223"/>
            <a:ext cx="4778943" cy="250324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memory access </a:t>
            </a:r>
            <a:r>
              <a:rPr lang="en-US" dirty="0">
                <a:latin typeface="+mn-lt"/>
                <a:cs typeface="+mn-cs"/>
              </a:rPr>
              <a:t>(Method 1)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</a:t>
            </a:r>
            <a:r>
              <a:rPr lang="en-US" dirty="0">
                <a:solidFill>
                  <a:srgbClr val="0021A5"/>
                </a:solidFill>
              </a:rPr>
              <a:t>memory access </a:t>
            </a:r>
            <a:r>
              <a:rPr lang="en-US" dirty="0"/>
              <a:t>(Method 2)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  <a:p>
            <a:pPr marL="630237" lvl="1" indent="-28575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Other experiments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6687404" y="2906973"/>
            <a:ext cx="204715" cy="156149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6182436" y="3671247"/>
            <a:ext cx="491320" cy="756278"/>
          </a:xfrm>
          <a:prstGeom prst="straightConnector1">
            <a:avLst/>
          </a:prstGeom>
          <a:noFill/>
          <a:ln w="19050" cap="flat" cmpd="sng" algn="ctr">
            <a:solidFill>
              <a:srgbClr val="0032AF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334769" y="3822138"/>
            <a:ext cx="103828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32AF"/>
                </a:solidFill>
              </a:rPr>
              <a:t>(overlapping memory accesses)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219200"/>
            <a:ext cx="8839201" cy="4911725"/>
          </a:xfrm>
        </p:spPr>
        <p:txBody>
          <a:bodyPr/>
          <a:lstStyle/>
          <a:p>
            <a:r>
              <a:rPr lang="en-US" sz="2400" dirty="0"/>
              <a:t>Learning to use &amp; interpret results from </a:t>
            </a:r>
            <a:r>
              <a:rPr lang="en-US" sz="2400" dirty="0" err="1"/>
              <a:t>SystemC</a:t>
            </a:r>
            <a:r>
              <a:rPr lang="en-US" sz="2400" dirty="0"/>
              <a:t> Simulator</a:t>
            </a:r>
          </a:p>
          <a:p>
            <a:pPr lvl="1"/>
            <a:r>
              <a:rPr lang="en-US" sz="2000" dirty="0">
                <a:solidFill>
                  <a:srgbClr val="0032AF"/>
                </a:solidFill>
              </a:rPr>
              <a:t>Telecons with Dan Steward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?Accuracy of simulator depends on input memory trace??</a:t>
            </a:r>
          </a:p>
          <a:p>
            <a:r>
              <a:rPr lang="en-US" sz="2400" dirty="0"/>
              <a:t>Optimal memory trace results in best performance &amp; accuracy (~10% difference)</a:t>
            </a:r>
            <a:r>
              <a:rPr lang="en-US" sz="2400" dirty="0">
                <a:solidFill>
                  <a:srgbClr val="FF4A00"/>
                </a:solidFill>
              </a:rPr>
              <a:t> ??</a:t>
            </a:r>
            <a:endParaRPr lang="en-US" sz="2400" dirty="0"/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4074086"/>
            <a:ext cx="2991394" cy="2056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5867" y="4907340"/>
            <a:ext cx="2898532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4A00"/>
                </a:solidFill>
              </a:rPr>
              <a:t>Need to discuss and finalize this slide to tell a consistent story.</a:t>
            </a:r>
          </a:p>
        </p:txBody>
      </p:sp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958" y="1757466"/>
            <a:ext cx="140784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Rotate the vaults; same bank &amp; dram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the bank after a rotation of vaults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809585" y="280099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687" y="2932607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the dram after a rotation of banks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Avg. Latency, Single Memory Access: </a:t>
            </a:r>
            <a:r>
              <a:rPr lang="en-US" sz="2800" dirty="0">
                <a:solidFill>
                  <a:schemeClr val="tx1"/>
                </a:solidFill>
              </a:rPr>
              <a:t>(Method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8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optimal memory trace into simulator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45158"/>
            <a:ext cx="230452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78" y="2746144"/>
            <a:ext cx="3435531" cy="2793438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Grp="1" noChangeAspect="1"/>
          </p:cNvGraphicFramePr>
          <p:nvPr>
            <p:extLst/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669" y="5541577"/>
            <a:ext cx="7604756" cy="6155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</a:t>
            </a:r>
            <a:r>
              <a:rPr lang="en-US" sz="1600" baseline="-25000" dirty="0" err="1">
                <a:solidFill>
                  <a:srgbClr val="FF4A00"/>
                </a:solidFill>
              </a:rPr>
              <a:t>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>
            <a:cxnSpLocks/>
            <a:endCxn id="21" idx="2"/>
          </p:cNvCxnSpPr>
          <p:nvPr/>
        </p:nvCxnSpPr>
        <p:spPr>
          <a:xfrm flipH="1" flipV="1">
            <a:off x="1832077" y="2385592"/>
            <a:ext cx="851347" cy="27409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>
            <a:cxnSpLocks/>
            <a:endCxn id="21" idx="2"/>
          </p:cNvCxnSpPr>
          <p:nvPr/>
        </p:nvCxnSpPr>
        <p:spPr>
          <a:xfrm flipH="1" flipV="1">
            <a:off x="1832077" y="2385592"/>
            <a:ext cx="4495431" cy="14015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H="1">
            <a:off x="6350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22669" y="1277596"/>
            <a:ext cx="2418816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FF4A00"/>
                </a:solidFill>
              </a:rPr>
              <a:t>Results from </a:t>
            </a:r>
            <a:r>
              <a:rPr lang="en-US" sz="2200" dirty="0" err="1">
                <a:solidFill>
                  <a:srgbClr val="FF4A00"/>
                </a:solidFill>
              </a:rPr>
              <a:t>SystemC</a:t>
            </a:r>
            <a:r>
              <a:rPr lang="en-US" sz="2200" dirty="0">
                <a:solidFill>
                  <a:srgbClr val="FF4A00"/>
                </a:solidFill>
              </a:rPr>
              <a:t> Simulator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90113" y="5129416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Single Memory Access: </a:t>
            </a:r>
            <a:r>
              <a:rPr lang="en-US" sz="2800" dirty="0">
                <a:solidFill>
                  <a:schemeClr val="tx1"/>
                </a:solidFill>
              </a:rPr>
              <a:t>(Method 1)</a:t>
            </a:r>
          </a:p>
        </p:txBody>
      </p:sp>
    </p:spTree>
    <p:extLst>
      <p:ext uri="{BB962C8B-B14F-4D97-AF65-F5344CB8AC3E}">
        <p14:creationId xmlns:p14="http://schemas.microsoft.com/office/powerpoint/2010/main" val="89900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800" y="5036193"/>
            <a:ext cx="7604756" cy="10926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32AF"/>
                </a:solidFill>
              </a:rPr>
              <a:t>Avg. Latency </a:t>
            </a:r>
            <a:r>
              <a:rPr lang="en-US" sz="2000" dirty="0"/>
              <a:t>measured over </a:t>
            </a:r>
            <a:r>
              <a:rPr lang="en-US" sz="2000" dirty="0">
                <a:solidFill>
                  <a:srgbClr val="FF4A00"/>
                </a:solidFill>
              </a:rPr>
              <a:t>1000 </a:t>
            </a:r>
            <a:r>
              <a:rPr lang="en-US" sz="2000" dirty="0"/>
              <a:t>memory read requests</a:t>
            </a: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32AF"/>
                </a:solidFill>
              </a:rPr>
              <a:t>Merlin board frequency:167 MHz (</a:t>
            </a:r>
            <a:r>
              <a:rPr lang="en-US" sz="2000" dirty="0">
                <a:solidFill>
                  <a:srgbClr val="FF4A00"/>
                </a:solidFill>
              </a:rPr>
              <a:t>6 ns</a:t>
            </a:r>
            <a:r>
              <a:rPr lang="en-US" sz="2000" dirty="0">
                <a:solidFill>
                  <a:srgbClr val="0032AF"/>
                </a:solidFill>
              </a:rPr>
              <a:t>)</a:t>
            </a:r>
            <a:endParaRPr lang="en-US" sz="2000" dirty="0">
              <a:solidFill>
                <a:srgbClr val="FF4A00"/>
              </a:solidFill>
            </a:endParaRPr>
          </a:p>
          <a:p>
            <a:pPr marL="285750" indent="-2857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4A00"/>
                </a:solidFill>
              </a:rPr>
              <a:t>Measured </a:t>
            </a:r>
            <a:r>
              <a:rPr lang="en-US" sz="2000" dirty="0">
                <a:solidFill>
                  <a:srgbClr val="0032AF"/>
                </a:solidFill>
              </a:rPr>
              <a:t>Avg. Latency = </a:t>
            </a:r>
            <a:r>
              <a:rPr lang="en-US" sz="2000" dirty="0"/>
              <a:t>88.1 * 6 ns = </a:t>
            </a:r>
            <a:r>
              <a:rPr lang="en-US" sz="2000" dirty="0">
                <a:solidFill>
                  <a:srgbClr val="FF4A00"/>
                </a:solidFill>
              </a:rPr>
              <a:t>528.6 ns</a:t>
            </a:r>
          </a:p>
        </p:txBody>
      </p:sp>
      <p:cxnSp>
        <p:nvCxnSpPr>
          <p:cNvPr id="14" name="Straight Arrow Connector 10"/>
          <p:cNvCxnSpPr>
            <a:cxnSpLocks/>
          </p:cNvCxnSpPr>
          <p:nvPr/>
        </p:nvCxnSpPr>
        <p:spPr>
          <a:xfrm flipH="1" flipV="1">
            <a:off x="2162908" y="2045309"/>
            <a:ext cx="3481754" cy="48139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>
          <a:xfrm flipH="1">
            <a:off x="6350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63272" y="1332867"/>
            <a:ext cx="2418816" cy="110799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FF4A00"/>
                </a:solidFill>
              </a:rPr>
              <a:t>Measured</a:t>
            </a:r>
            <a:r>
              <a:rPr lang="en-US" sz="2200" dirty="0"/>
              <a:t> on Merlin board at </a:t>
            </a:r>
            <a:r>
              <a:rPr lang="en-US" sz="2200" dirty="0">
                <a:solidFill>
                  <a:srgbClr val="FF4A00"/>
                </a:solidFill>
              </a:rPr>
              <a:t>M3</a:t>
            </a:r>
            <a:endParaRPr lang="en-US" sz="2200" dirty="0"/>
          </a:p>
        </p:txBody>
      </p:sp>
      <p:cxnSp>
        <p:nvCxnSpPr>
          <p:cNvPr id="24" name="Straight Arrow Connector 10"/>
          <p:cNvCxnSpPr>
            <a:cxnSpLocks/>
          </p:cNvCxnSpPr>
          <p:nvPr/>
        </p:nvCxnSpPr>
        <p:spPr>
          <a:xfrm flipV="1">
            <a:off x="1684215" y="2036197"/>
            <a:ext cx="478693" cy="239641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aphicFrame>
        <p:nvGraphicFramePr>
          <p:cNvPr id="28" name="Object 27"/>
          <p:cNvGraphicFramePr>
            <a:graphicFrameLocks noGrp="1" noChangeAspect="1"/>
          </p:cNvGraphicFramePr>
          <p:nvPr>
            <p:extLst/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2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Single Memory Access: </a:t>
            </a:r>
            <a:r>
              <a:rPr lang="en-US" sz="2800" dirty="0">
                <a:solidFill>
                  <a:schemeClr val="tx1"/>
                </a:solidFill>
              </a:rPr>
              <a:t>(Method 1)</a:t>
            </a:r>
          </a:p>
        </p:txBody>
      </p: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40786242"/>
              </p:ext>
            </p:extLst>
          </p:nvPr>
        </p:nvGraphicFramePr>
        <p:xfrm>
          <a:off x="3390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526" y="2294858"/>
            <a:ext cx="5240874" cy="3077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2AF"/>
                </a:solidFill>
              </a:rPr>
              <a:t>Summary</a:t>
            </a:r>
          </a:p>
          <a:p>
            <a:pPr marL="349250" indent="-3492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4A00"/>
                </a:solidFill>
              </a:rPr>
              <a:t>Avg. Latency </a:t>
            </a:r>
            <a:r>
              <a:rPr lang="en-US" sz="2000" dirty="0"/>
              <a:t>measured over </a:t>
            </a:r>
            <a:r>
              <a:rPr lang="en-US" sz="2000" dirty="0">
                <a:solidFill>
                  <a:srgbClr val="FF4A00"/>
                </a:solidFill>
              </a:rPr>
              <a:t>1000 </a:t>
            </a:r>
            <a:r>
              <a:rPr lang="en-US" sz="2000" dirty="0"/>
              <a:t>memory read requests</a:t>
            </a:r>
          </a:p>
          <a:p>
            <a:pPr marL="349250" indent="-3492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rgbClr val="0032AF"/>
                </a:solidFill>
              </a:rPr>
              <a:t>t</a:t>
            </a:r>
            <a:r>
              <a:rPr lang="en-US" sz="2000" baseline="-25000" dirty="0" err="1">
                <a:solidFill>
                  <a:srgbClr val="0032AF"/>
                </a:solidFill>
              </a:rPr>
              <a:t>C</a:t>
            </a:r>
            <a:r>
              <a:rPr lang="en-US" sz="2000" dirty="0">
                <a:solidFill>
                  <a:srgbClr val="0032AF"/>
                </a:solidFill>
              </a:rPr>
              <a:t> = </a:t>
            </a:r>
            <a:r>
              <a:rPr lang="en-US" sz="2000" dirty="0"/>
              <a:t>determined from </a:t>
            </a:r>
            <a:r>
              <a:rPr lang="en-US" sz="2000" dirty="0" err="1"/>
              <a:t>SystemC</a:t>
            </a:r>
            <a:r>
              <a:rPr lang="en-US" sz="2000" dirty="0"/>
              <a:t> Simulator </a:t>
            </a:r>
            <a:r>
              <a:rPr lang="en-US" sz="2000" dirty="0">
                <a:solidFill>
                  <a:srgbClr val="FF4A00"/>
                </a:solidFill>
              </a:rPr>
              <a:t>479.414 </a:t>
            </a:r>
            <a:r>
              <a:rPr lang="en-US" dirty="0">
                <a:solidFill>
                  <a:srgbClr val="FF4A00"/>
                </a:solidFill>
              </a:rPr>
              <a:t>ns </a:t>
            </a:r>
            <a:r>
              <a:rPr lang="en-US" dirty="0">
                <a:solidFill>
                  <a:srgbClr val="0021A5"/>
                </a:solidFill>
              </a:rPr>
              <a:t>(equivalent to M5)</a:t>
            </a:r>
          </a:p>
          <a:p>
            <a:pPr marL="349250" indent="-3492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4A00"/>
                </a:solidFill>
              </a:rPr>
              <a:t>t</a:t>
            </a:r>
            <a:r>
              <a:rPr lang="en-US" sz="2000" baseline="-25000" dirty="0">
                <a:solidFill>
                  <a:srgbClr val="FF4A00"/>
                </a:solidFill>
              </a:rPr>
              <a:t>M3 </a:t>
            </a:r>
            <a:r>
              <a:rPr lang="en-US" sz="2000" dirty="0"/>
              <a:t>measured at M3 point on Merlin board</a:t>
            </a:r>
            <a:r>
              <a:rPr lang="en-US" sz="2000" dirty="0">
                <a:solidFill>
                  <a:srgbClr val="FF4A00"/>
                </a:solidFill>
              </a:rPr>
              <a:t>: </a:t>
            </a:r>
            <a:r>
              <a:rPr lang="en-US" sz="2000" dirty="0">
                <a:solidFill>
                  <a:srgbClr val="0021A5"/>
                </a:solidFill>
              </a:rPr>
              <a:t>88.1 * 6 ns = </a:t>
            </a:r>
            <a:r>
              <a:rPr lang="en-US" sz="2000" dirty="0">
                <a:solidFill>
                  <a:srgbClr val="FF4A00"/>
                </a:solidFill>
              </a:rPr>
              <a:t>528.6 ns</a:t>
            </a:r>
          </a:p>
          <a:p>
            <a:pPr marL="349250" indent="-349250"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(528 – 479) / 479 = </a:t>
            </a:r>
            <a:r>
              <a:rPr lang="en-US" sz="2000" dirty="0">
                <a:solidFill>
                  <a:srgbClr val="FF4A00"/>
                </a:solidFill>
              </a:rPr>
              <a:t>10.23%</a:t>
            </a:r>
          </a:p>
          <a:p>
            <a:pPr marL="349250">
              <a:spcBef>
                <a:spcPts val="0"/>
              </a:spcBef>
            </a:pPr>
            <a:r>
              <a:rPr lang="en-US" sz="2000" dirty="0"/>
              <a:t>(528 – 479) / 479 = </a:t>
            </a:r>
            <a:r>
              <a:rPr lang="en-US" sz="2000" dirty="0">
                <a:solidFill>
                  <a:srgbClr val="FF4A00"/>
                </a:solidFill>
              </a:rPr>
              <a:t>9.28%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1414" y="2924283"/>
            <a:ext cx="2393186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dirty="0"/>
              <a:t>Merlin board frequency:167 MHz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483000" y="2601737"/>
            <a:ext cx="215901" cy="90346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257452" y="5361947"/>
            <a:ext cx="8405577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9250" indent="-3492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32AF"/>
                </a:solidFill>
              </a:rPr>
              <a:t>According to Dan: </a:t>
            </a:r>
            <a:r>
              <a:rPr lang="en-US" sz="2000" dirty="0"/>
              <a:t>difference probably comes from </a:t>
            </a:r>
            <a:r>
              <a:rPr lang="en-US" sz="2000" dirty="0">
                <a:solidFill>
                  <a:srgbClr val="FF4A00"/>
                </a:solidFill>
              </a:rPr>
              <a:t>HMCCIF </a:t>
            </a:r>
            <a:r>
              <a:rPr lang="en-US" sz="2000" dirty="0"/>
              <a:t>- serialization and de-serialization </a:t>
            </a:r>
            <a:r>
              <a:rPr lang="en-US" sz="2000" dirty="0">
                <a:solidFill>
                  <a:srgbClr val="0032AF"/>
                </a:solidFill>
              </a:rPr>
              <a:t>(i.e., result is even better than 10%)</a:t>
            </a:r>
            <a:endParaRPr lang="en-US" sz="2000" dirty="0"/>
          </a:p>
          <a:p>
            <a:pPr marL="349250">
              <a:spcBef>
                <a:spcPts val="0"/>
              </a:spcBef>
            </a:pPr>
            <a:endParaRPr lang="en-US" sz="2000" dirty="0">
              <a:solidFill>
                <a:srgbClr val="FF4A00"/>
              </a:solidFill>
            </a:endParaRPr>
          </a:p>
        </p:txBody>
      </p:sp>
      <p:cxnSp>
        <p:nvCxnSpPr>
          <p:cNvPr id="22" name="Straight Arrow Connector 10"/>
          <p:cNvCxnSpPr>
            <a:cxnSpLocks/>
          </p:cNvCxnSpPr>
          <p:nvPr/>
        </p:nvCxnSpPr>
        <p:spPr>
          <a:xfrm>
            <a:off x="5966782" y="2218458"/>
            <a:ext cx="865806" cy="32705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023938" indent="-1023938"/>
            <a:r>
              <a:rPr lang="en-US" sz="3200" dirty="0"/>
              <a:t>Exp. 1: Avg. Latency, Single Memory Access: </a:t>
            </a:r>
            <a:r>
              <a:rPr lang="en-US" sz="2800" dirty="0">
                <a:solidFill>
                  <a:schemeClr val="tx1"/>
                </a:solidFill>
              </a:rPr>
              <a:t>(Method 1)</a:t>
            </a:r>
          </a:p>
        </p:txBody>
      </p:sp>
    </p:spTree>
    <p:extLst>
      <p:ext uri="{BB962C8B-B14F-4D97-AF65-F5344CB8AC3E}">
        <p14:creationId xmlns:p14="http://schemas.microsoft.com/office/powerpoint/2010/main" val="27618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865621"/>
              </p:ext>
            </p:extLst>
          </p:nvPr>
        </p:nvGraphicFramePr>
        <p:xfrm>
          <a:off x="2552700" y="1185872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185872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241146" y="3621917"/>
            <a:ext cx="4768335" cy="2528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 and D can be </a:t>
            </a:r>
            <a:r>
              <a:rPr lang="en-US" sz="1800" kern="0" dirty="0">
                <a:solidFill>
                  <a:srgbClr val="FF4A00"/>
                </a:solidFill>
              </a:rPr>
              <a:t>measured </a:t>
            </a:r>
            <a:r>
              <a:rPr lang="en-US" sz="1800" kern="0" dirty="0"/>
              <a:t>by two </a:t>
            </a:r>
            <a:br>
              <a:rPr lang="en-US" sz="1800" kern="0" dirty="0"/>
            </a:br>
            <a:r>
              <a:rPr lang="en-US" sz="1800" kern="0" dirty="0"/>
              <a:t>different PERFMON counters at M3</a:t>
            </a:r>
          </a:p>
          <a:p>
            <a:pPr marL="627063" indent="-285750"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FF4A00"/>
                </a:solidFill>
              </a:rPr>
              <a:t>T</a:t>
            </a:r>
            <a:r>
              <a:rPr lang="en-US" sz="1800" kern="0" dirty="0"/>
              <a:t>: time between first req. and last resp. </a:t>
            </a:r>
            <a:r>
              <a:rPr lang="en-US" sz="1600" kern="0" dirty="0"/>
              <a:t>(</a:t>
            </a:r>
            <a:r>
              <a:rPr lang="en-US" sz="1600" kern="0" dirty="0">
                <a:solidFill>
                  <a:srgbClr val="FF4A00"/>
                </a:solidFill>
              </a:rPr>
              <a:t>See Experiment 3</a:t>
            </a:r>
            <a:r>
              <a:rPr lang="en-US" sz="1600" kern="0" dirty="0"/>
              <a:t> later)</a:t>
            </a:r>
            <a:endParaRPr lang="en-US" sz="1600" kern="0" dirty="0">
              <a:solidFill>
                <a:srgbClr val="FF4A00"/>
              </a:solidFill>
            </a:endParaRPr>
          </a:p>
          <a:p>
            <a:pPr marL="350838" indent="0"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FF4A00"/>
                </a:solidFill>
              </a:rPr>
              <a:t>D</a:t>
            </a:r>
            <a:r>
              <a:rPr lang="en-US" sz="1800" kern="0" dirty="0"/>
              <a:t>: time between first req. and last req.</a:t>
            </a:r>
          </a:p>
          <a:p>
            <a:pPr marL="350838" indent="-285750">
              <a:spcBef>
                <a:spcPts val="1000"/>
              </a:spcBef>
            </a:pPr>
            <a:r>
              <a:rPr lang="en-US" sz="1800" kern="0" dirty="0"/>
              <a:t>L can be </a:t>
            </a:r>
            <a:r>
              <a:rPr lang="en-US" sz="1800" kern="0" dirty="0">
                <a:solidFill>
                  <a:srgbClr val="FF4A00"/>
                </a:solidFill>
              </a:rPr>
              <a:t>calculated</a:t>
            </a:r>
          </a:p>
          <a:p>
            <a:pPr marL="350838" indent="0">
              <a:spcBef>
                <a:spcPts val="0"/>
              </a:spcBef>
              <a:buNone/>
            </a:pPr>
            <a:r>
              <a:rPr lang="en-US" sz="1800" kern="0" dirty="0"/>
              <a:t>L is latency of last memory request</a:t>
            </a:r>
            <a:endParaRPr lang="en-US" sz="1800" kern="0" dirty="0">
              <a:solidFill>
                <a:srgbClr val="FF4A00"/>
              </a:solidFill>
            </a:endParaRPr>
          </a:p>
          <a:p>
            <a:pPr marL="350838" indent="0"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FF4A00"/>
                </a:solidFill>
              </a:rPr>
              <a:t>L</a:t>
            </a:r>
            <a:r>
              <a:rPr lang="en-US" sz="1800" kern="0" dirty="0"/>
              <a:t> = T – D (</a:t>
            </a:r>
            <a:r>
              <a:rPr lang="en-US" sz="1800" kern="0" dirty="0">
                <a:solidFill>
                  <a:srgbClr val="FF4A00"/>
                </a:solidFill>
              </a:rPr>
              <a:t>Method 2</a:t>
            </a:r>
            <a:r>
              <a:rPr lang="en-US" sz="1800" kern="0" dirty="0"/>
              <a:t>, single memory req.)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(Method 2: 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32014" y="1407771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41147" y="3309353"/>
            <a:ext cx="403282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1A5"/>
                </a:solidFill>
              </a:rPr>
              <a:t>Overlapping memory requests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4A00"/>
                </a:solidFill>
              </a:rPr>
              <a:t>Measure M3</a:t>
            </a:r>
          </a:p>
        </p:txBody>
      </p:sp>
      <p:cxnSp>
        <p:nvCxnSpPr>
          <p:cNvPr id="26" name="Straight Arrow Connector 10"/>
          <p:cNvCxnSpPr/>
          <p:nvPr/>
        </p:nvCxnSpPr>
        <p:spPr>
          <a:xfrm flipH="1" flipV="1">
            <a:off x="1739900" y="2760127"/>
            <a:ext cx="3644900" cy="26220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6" name="Rectangle 15"/>
          <p:cNvSpPr/>
          <p:nvPr/>
        </p:nvSpPr>
        <p:spPr>
          <a:xfrm>
            <a:off x="4448175" y="3293446"/>
            <a:ext cx="247650" cy="1619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805363" y="3263456"/>
            <a:ext cx="3321050" cy="1386304"/>
            <a:chOff x="4851401" y="3446453"/>
            <a:chExt cx="3321050" cy="1386304"/>
          </a:xfrm>
        </p:grpSpPr>
        <p:grpSp>
          <p:nvGrpSpPr>
            <p:cNvPr id="5" name="Group 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16386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4847867" y="4582715"/>
            <a:ext cx="4098050" cy="158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Executed code </a:t>
            </a:r>
            <a:r>
              <a:rPr lang="en-US" sz="1800" kern="0" dirty="0">
                <a:solidFill>
                  <a:srgbClr val="FF4A00"/>
                </a:solidFill>
              </a:rPr>
              <a:t>10000 times</a:t>
            </a:r>
            <a:r>
              <a:rPr lang="en-US" sz="1800" kern="0" dirty="0"/>
              <a:t> to calculate </a:t>
            </a:r>
            <a:r>
              <a:rPr lang="en-US" sz="1800" kern="0" dirty="0" err="1">
                <a:solidFill>
                  <a:srgbClr val="FF4A00"/>
                </a:solidFill>
              </a:rPr>
              <a:t>L</a:t>
            </a:r>
            <a:r>
              <a:rPr lang="en-US" sz="1800" kern="0" baseline="-25000" dirty="0" err="1">
                <a:solidFill>
                  <a:srgbClr val="FF4A00"/>
                </a:solidFill>
              </a:rPr>
              <a:t>avg</a:t>
            </a:r>
            <a:endParaRPr lang="en-US" sz="1800" kern="0" baseline="-25000" dirty="0">
              <a:solidFill>
                <a:srgbClr val="FF4A00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1800" kern="0" dirty="0" err="1">
                <a:solidFill>
                  <a:srgbClr val="FF4A00"/>
                </a:solidFill>
              </a:rPr>
              <a:t>L</a:t>
            </a:r>
            <a:r>
              <a:rPr lang="en-US" sz="1800" kern="0" baseline="-25000" dirty="0" err="1">
                <a:solidFill>
                  <a:srgbClr val="FF4A00"/>
                </a:solidFill>
              </a:rPr>
              <a:t>avg</a:t>
            </a:r>
            <a:r>
              <a:rPr lang="en-US" sz="1800" kern="0" dirty="0"/>
              <a:t> should be comparable to </a:t>
            </a:r>
            <a:br>
              <a:rPr lang="en-US" sz="1800" kern="0" dirty="0"/>
            </a:br>
            <a:r>
              <a:rPr lang="en-US" sz="1800" kern="0" dirty="0" err="1">
                <a:solidFill>
                  <a:srgbClr val="FF4A00"/>
                </a:solidFill>
              </a:rPr>
              <a:t>t</a:t>
            </a:r>
            <a:r>
              <a:rPr lang="en-US" sz="1800" kern="0" baseline="-25000" dirty="0" err="1">
                <a:solidFill>
                  <a:srgbClr val="FF4A00"/>
                </a:solidFill>
              </a:rPr>
              <a:t>C</a:t>
            </a:r>
            <a:r>
              <a:rPr lang="en-US" sz="1800" kern="0" dirty="0">
                <a:solidFill>
                  <a:srgbClr val="FF4A00"/>
                </a:solidFill>
              </a:rPr>
              <a:t> </a:t>
            </a:r>
            <a:r>
              <a:rPr lang="en-US" sz="1800" kern="0" dirty="0"/>
              <a:t>(Avg. Latency 479.414 ns)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>
                <a:solidFill>
                  <a:srgbClr val="FF4A00"/>
                </a:solidFill>
              </a:rPr>
              <a:t>Measured</a:t>
            </a:r>
            <a:r>
              <a:rPr lang="en-US" kern="0" dirty="0"/>
              <a:t> results from Merlin board</a:t>
            </a:r>
          </a:p>
          <a:p>
            <a:pPr lvl="1"/>
            <a:r>
              <a:rPr lang="en-US" kern="0" dirty="0"/>
              <a:t>(Not yet available) </a:t>
            </a:r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</a:t>
            </a:r>
            <a:r>
              <a:rPr lang="en-US" kern="0" dirty="0">
                <a:solidFill>
                  <a:srgbClr val="FF4A00"/>
                </a:solidFill>
              </a:rPr>
              <a:t>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2</a:t>
            </a:r>
            <a:r>
              <a:rPr lang="en-US" kern="0" baseline="30000" dirty="0">
                <a:solidFill>
                  <a:srgbClr val="0021A5"/>
                </a:solidFill>
              </a:rPr>
              <a:t>nd</a:t>
            </a:r>
            <a:r>
              <a:rPr lang="en-US" kern="0" dirty="0">
                <a:solidFill>
                  <a:srgbClr val="0021A5"/>
                </a:solidFill>
              </a:rPr>
              <a:t> method of validation of single memory access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</a:t>
            </a:r>
            <a:r>
              <a:rPr lang="en-US" dirty="0">
                <a:solidFill>
                  <a:srgbClr val="FF4A00"/>
                </a:solidFill>
              </a:rPr>
              <a:t>Simulator</a:t>
            </a:r>
            <a:r>
              <a:rPr lang="en-US" dirty="0"/>
              <a:t>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Link Avg. Latency = </a:t>
            </a:r>
            <a:r>
              <a:rPr lang="en-US" dirty="0">
                <a:ea typeface="+mn-ea"/>
              </a:rPr>
              <a:t>479.414</a:t>
            </a:r>
            <a:r>
              <a:rPr lang="en-US" dirty="0">
                <a:solidFill>
                  <a:srgbClr val="0021A5"/>
                </a:solidFill>
                <a:ea typeface="+mn-ea"/>
              </a:rPr>
              <a:t> ns</a:t>
            </a:r>
            <a:br>
              <a:rPr lang="en-US" dirty="0">
                <a:solidFill>
                  <a:srgbClr val="0021A5"/>
                </a:solidFill>
                <a:ea typeface="+mn-ea"/>
              </a:rPr>
            </a:br>
            <a:r>
              <a:rPr lang="en-US" dirty="0">
                <a:solidFill>
                  <a:schemeClr val="tx1"/>
                </a:solidFill>
                <a:ea typeface="+mn-ea"/>
              </a:rPr>
              <a:t>(just as before)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307326"/>
            <a:ext cx="4394984" cy="3572773"/>
          </a:xfrm>
        </p:spPr>
        <p:txBody>
          <a:bodyPr/>
          <a:lstStyle/>
          <a:p>
            <a:r>
              <a:rPr lang="en-US" dirty="0"/>
              <a:t>Hypothesis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 (already validated by measurement)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M1 = M2 = M3 = (M4 = M5 = E’)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HMC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M5 = C</a:t>
            </a:r>
          </a:p>
          <a:p>
            <a:pPr lvl="2"/>
            <a:r>
              <a:rPr lang="en-US" dirty="0">
                <a:solidFill>
                  <a:srgbClr val="FF4A00"/>
                </a:solidFill>
              </a:rPr>
              <a:t>E = E’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88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16778" y="4799467"/>
            <a:ext cx="3321050" cy="1386304"/>
            <a:chOff x="4851401" y="3446453"/>
            <a:chExt cx="3321050" cy="138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266700" y="863097"/>
            <a:ext cx="2990524" cy="123514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7200" y="1163047"/>
            <a:ext cx="251460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 T (total latency) at M1</a:t>
            </a:r>
          </a:p>
        </p:txBody>
      </p:sp>
      <p:cxnSp>
        <p:nvCxnSpPr>
          <p:cNvPr id="32" name="Straight Arrow Connector 10"/>
          <p:cNvCxnSpPr>
            <a:stCxn id="30" idx="5"/>
          </p:cNvCxnSpPr>
          <p:nvPr/>
        </p:nvCxnSpPr>
        <p:spPr>
          <a:xfrm>
            <a:off x="2819272" y="1917358"/>
            <a:ext cx="1752728" cy="401718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10"/>
          <p:cNvCxnSpPr>
            <a:stCxn id="30" idx="5"/>
          </p:cNvCxnSpPr>
          <p:nvPr/>
        </p:nvCxnSpPr>
        <p:spPr>
          <a:xfrm>
            <a:off x="2819272" y="1917358"/>
            <a:ext cx="2552828" cy="953023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994544" y="2774541"/>
            <a:ext cx="2898532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This is the original slide.</a:t>
            </a:r>
          </a:p>
          <a:p>
            <a:pPr algn="ctr"/>
            <a:r>
              <a:rPr lang="en-US" dirty="0">
                <a:solidFill>
                  <a:srgbClr val="FF4A00"/>
                </a:solidFill>
              </a:rPr>
              <a:t>Question: why need to be so complicated? Why can’t we not just measure at M3, like the rest of the experiments? (See modified slide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30" grpId="0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75" y="1830731"/>
            <a:ext cx="4394984" cy="3572773"/>
          </a:xfrm>
        </p:spPr>
        <p:txBody>
          <a:bodyPr/>
          <a:lstStyle/>
          <a:p>
            <a:r>
              <a:rPr lang="en-US" dirty="0"/>
              <a:t>Recall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None/>
            </a:pPr>
            <a:r>
              <a:rPr lang="en-US" sz="1800" dirty="0">
                <a:solidFill>
                  <a:srgbClr val="FF4A00"/>
                </a:solidFill>
              </a:rPr>
              <a:t>M1 = M2 = M3 =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 = E’)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800" dirty="0">
                <a:solidFill>
                  <a:srgbClr val="FF4A00"/>
                </a:solidFill>
              </a:rPr>
              <a:t>M5 = </a:t>
            </a:r>
            <a:r>
              <a:rPr lang="en-US" sz="1800" dirty="0">
                <a:solidFill>
                  <a:srgbClr val="0032AF"/>
                </a:solidFill>
              </a:rPr>
              <a:t>C (from simulator</a:t>
            </a:r>
          </a:p>
          <a:p>
            <a:pPr lvl="2"/>
            <a:r>
              <a:rPr lang="en-US" sz="1800" dirty="0">
                <a:solidFill>
                  <a:srgbClr val="FF4A00"/>
                </a:solidFill>
              </a:rPr>
              <a:t>E = </a:t>
            </a:r>
            <a:r>
              <a:rPr lang="en-US" sz="1800" dirty="0">
                <a:solidFill>
                  <a:srgbClr val="0032AF"/>
                </a:solidFill>
              </a:rPr>
              <a:t>E’ (from simulator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5301785" cy="4333875"/>
            <a:chOff x="1981200" y="1339850"/>
            <a:chExt cx="6008689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440403"/>
                </p:ext>
              </p:extLst>
            </p:nvPr>
          </p:nvGraphicFramePr>
          <p:xfrm>
            <a:off x="1981200" y="1339850"/>
            <a:ext cx="5962651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7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1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>
              <a:cxnSpLocks/>
            </p:cNvCxnSpPr>
            <p:nvPr/>
          </p:nvCxnSpPr>
          <p:spPr>
            <a:xfrm>
              <a:off x="5673090" y="3403623"/>
              <a:ext cx="35219" cy="27510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>
              <a:cxnSpLocks/>
            </p:cNvCxnSpPr>
            <p:nvPr/>
          </p:nvCxnSpPr>
          <p:spPr>
            <a:xfrm flipH="1">
              <a:off x="6117072" y="3448954"/>
              <a:ext cx="147115" cy="22636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4538485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  <p:cxnSp>
          <p:nvCxnSpPr>
            <p:cNvPr id="21" name="Straight Arrow Connector 26"/>
            <p:cNvCxnSpPr>
              <a:cxnSpLocks/>
            </p:cNvCxnSpPr>
            <p:nvPr/>
          </p:nvCxnSpPr>
          <p:spPr>
            <a:xfrm flipV="1">
              <a:off x="6264187" y="3962743"/>
              <a:ext cx="510320" cy="474369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>
              <a:cxnSpLocks/>
            </p:cNvCxnSpPr>
            <p:nvPr/>
          </p:nvCxnSpPr>
          <p:spPr>
            <a:xfrm flipV="1">
              <a:off x="5450093" y="3936949"/>
              <a:ext cx="1068375" cy="500164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</p:grpSp>
      <p:sp>
        <p:nvSpPr>
          <p:cNvPr id="5" name="Rectangle 4"/>
          <p:cNvSpPr/>
          <p:nvPr/>
        </p:nvSpPr>
        <p:spPr>
          <a:xfrm>
            <a:off x="6838950" y="1352550"/>
            <a:ext cx="1543050" cy="11239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16271" y="3708400"/>
            <a:ext cx="2337203" cy="14033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847" y="4658281"/>
            <a:ext cx="3321050" cy="1386304"/>
            <a:chOff x="4851401" y="3446453"/>
            <a:chExt cx="3321050" cy="1386304"/>
          </a:xfrm>
        </p:grpSpPr>
        <p:grpSp>
          <p:nvGrpSpPr>
            <p:cNvPr id="15" name="Group 14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5941511" y="4184747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7100" y="4173735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L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90506" y="4524980"/>
              <a:ext cx="600075" cy="30777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23259" y="4055489"/>
            <a:ext cx="2581584" cy="912639"/>
            <a:chOff x="3023259" y="4055489"/>
            <a:chExt cx="2581584" cy="912639"/>
          </a:xfrm>
        </p:grpSpPr>
        <p:sp>
          <p:nvSpPr>
            <p:cNvPr id="30" name="Oval 29"/>
            <p:cNvSpPr/>
            <p:nvPr/>
          </p:nvSpPr>
          <p:spPr>
            <a:xfrm>
              <a:off x="3023259" y="4055489"/>
              <a:ext cx="2483755" cy="91263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90243" y="4247716"/>
              <a:ext cx="2514600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 T (total latency) at </a:t>
              </a:r>
              <a:r>
                <a:rPr lang="en-US" dirty="0">
                  <a:solidFill>
                    <a:srgbClr val="FF4A00"/>
                  </a:solidFill>
                </a:rPr>
                <a:t>M3</a:t>
              </a:r>
            </a:p>
          </p:txBody>
        </p:sp>
      </p:grpSp>
      <p:cxnSp>
        <p:nvCxnSpPr>
          <p:cNvPr id="32" name="Straight Arrow Connector 10"/>
          <p:cNvCxnSpPr>
            <a:cxnSpLocks/>
          </p:cNvCxnSpPr>
          <p:nvPr/>
        </p:nvCxnSpPr>
        <p:spPr>
          <a:xfrm flipH="1">
            <a:off x="2428602" y="4510292"/>
            <a:ext cx="2091531" cy="1243484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10"/>
          <p:cNvCxnSpPr>
            <a:cxnSpLocks/>
          </p:cNvCxnSpPr>
          <p:nvPr/>
        </p:nvCxnSpPr>
        <p:spPr>
          <a:xfrm flipV="1">
            <a:off x="5049047" y="2925876"/>
            <a:ext cx="1016108" cy="1671628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074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>
            <a:cxnSpLocks/>
          </p:cNvCxnSpPr>
          <p:nvPr/>
        </p:nvCxnSpPr>
        <p:spPr>
          <a:xfrm flipV="1">
            <a:off x="6264188" y="3850105"/>
            <a:ext cx="1371854" cy="58700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>
            <a:cxnSpLocks/>
          </p:cNvCxnSpPr>
          <p:nvPr/>
        </p:nvCxnSpPr>
        <p:spPr>
          <a:xfrm flipV="1">
            <a:off x="5450093" y="3850105"/>
            <a:ext cx="1913233" cy="61909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</p:cNvCxnSpPr>
          <p:nvPr/>
        </p:nvCxnSpPr>
        <p:spPr>
          <a:xfrm>
            <a:off x="5806440" y="3433623"/>
            <a:ext cx="786427" cy="29583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</a:t>
            </a:r>
            <a:r>
              <a:rPr lang="en-US" dirty="0">
                <a:solidFill>
                  <a:srgbClr val="FF4A00"/>
                </a:solidFill>
              </a:rPr>
              <a:t>Simulator </a:t>
            </a:r>
            <a:r>
              <a:rPr lang="en-US" dirty="0"/>
              <a:t>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Total overlapping latency</a:t>
            </a:r>
          </a:p>
          <a:p>
            <a:pPr lvl="2"/>
            <a:r>
              <a:rPr lang="en-US" dirty="0">
                <a:solidFill>
                  <a:srgbClr val="FF4A00"/>
                </a:solidFill>
                <a:ea typeface="+mn-ea"/>
              </a:rPr>
              <a:t>1683.2ns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58151"/>
          <a:stretch/>
        </p:blipFill>
        <p:spPr>
          <a:xfrm>
            <a:off x="5579822" y="1251099"/>
            <a:ext cx="3316085" cy="16445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896101" y="1374557"/>
            <a:ext cx="538480" cy="13420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41829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>
                <a:solidFill>
                  <a:srgbClr val="FF4A00"/>
                </a:solidFill>
              </a:rPr>
              <a:t>Measured</a:t>
            </a:r>
            <a:r>
              <a:rPr lang="en-US" kern="0" dirty="0"/>
              <a:t> results from Merlin board</a:t>
            </a:r>
          </a:p>
          <a:p>
            <a:pPr lvl="1"/>
            <a:r>
              <a:rPr lang="en-US" kern="0" dirty="0"/>
              <a:t>(Not yet available) </a:t>
            </a:r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pPr>
              <a:spcBef>
                <a:spcPts val="1200"/>
              </a:spcBef>
            </a:pPr>
            <a:r>
              <a:rPr lang="en-US" kern="0" dirty="0"/>
              <a:t>Conclusions: </a:t>
            </a:r>
            <a:r>
              <a:rPr lang="en-US" kern="0" dirty="0">
                <a:solidFill>
                  <a:srgbClr val="FF4A00"/>
                </a:solidFill>
              </a:rPr>
              <a:t>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will be close to simulator results</a:t>
            </a:r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1914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34295"/>
          </a:xfrm>
        </p:spPr>
        <p:txBody>
          <a:bodyPr/>
          <a:lstStyle/>
          <a:p>
            <a:r>
              <a:rPr lang="en-US" sz="3200" dirty="0"/>
              <a:t>Other Verification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2108"/>
            <a:ext cx="8534400" cy="2225749"/>
          </a:xfrm>
        </p:spPr>
        <p:txBody>
          <a:bodyPr/>
          <a:lstStyle/>
          <a:p>
            <a:r>
              <a:rPr lang="en-US" dirty="0"/>
              <a:t>Increasing the request count to ~10k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Simulator produces more accurate results</a:t>
            </a:r>
          </a:p>
          <a:p>
            <a:r>
              <a:rPr lang="en-US" dirty="0"/>
              <a:t>Implement NOP (No-Operation) on hardware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means sending Null FLITs on the Link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Read request takes one FLIT but a read response needs two FLITs, so higher Response Utilization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Nop helps reduce the response traffic at the expense of slightly reduced bandwidth</a:t>
            </a:r>
          </a:p>
          <a:p>
            <a:r>
              <a:rPr lang="en-US" dirty="0"/>
              <a:t>Multiplexing Read and Write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Produces better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Write takes one Req. and one Res. FLIT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175" y="1746403"/>
            <a:ext cx="3112109" cy="286232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Let’s discuss this slide (unnecessarily complicated)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4A00"/>
                </a:solidFill>
              </a:rPr>
              <a:t>Results from non-optimal input 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4A00"/>
                </a:solidFill>
              </a:rPr>
              <a:t>DRE access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4A00"/>
                </a:solidFill>
              </a:rPr>
              <a:t>Access patterns of other apps of interests (e.g., bloom filter)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4A00"/>
                </a:solidFill>
              </a:rPr>
              <a:t>Compared with published data</a:t>
            </a:r>
          </a:p>
        </p:txBody>
      </p:sp>
    </p:spTree>
    <p:extLst>
      <p:ext uri="{BB962C8B-B14F-4D97-AF65-F5344CB8AC3E}">
        <p14:creationId xmlns:p14="http://schemas.microsoft.com/office/powerpoint/2010/main" val="425685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10k Rd. Requests (NOP)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2736"/>
            <a:ext cx="8342892" cy="48965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3682" y="4499264"/>
            <a:ext cx="8416636" cy="2743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0284" y="2576641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92480" y="3397826"/>
            <a:ext cx="1444336" cy="1101438"/>
          </a:xfrm>
          <a:prstGeom prst="straightConnector1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00603" y="2726549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17 NOPs after every 16 Read requests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1199493"/>
            <a:ext cx="5114925" cy="2124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711175" y="1746403"/>
            <a:ext cx="31121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Let’s discuss this slide Necessary for this meeting?</a:t>
            </a:r>
          </a:p>
        </p:txBody>
      </p:sp>
    </p:spTree>
    <p:extLst>
      <p:ext uri="{BB962C8B-B14F-4D97-AF65-F5344CB8AC3E}">
        <p14:creationId xmlns:p14="http://schemas.microsoft.com/office/powerpoint/2010/main" val="23623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SystemC Simulator : 10k Rd. and Wr.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20" y="1088740"/>
            <a:ext cx="8241980" cy="4837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082" y="3155001"/>
            <a:ext cx="4991100" cy="2124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1175" y="1746403"/>
            <a:ext cx="31121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Let’s discuss this slide Necessary for this meeting?</a:t>
            </a:r>
          </a:p>
        </p:txBody>
      </p:sp>
    </p:spTree>
    <p:extLst>
      <p:ext uri="{BB962C8B-B14F-4D97-AF65-F5344CB8AC3E}">
        <p14:creationId xmlns:p14="http://schemas.microsoft.com/office/powerpoint/2010/main" val="17376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testbench)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1175" y="1746403"/>
            <a:ext cx="31121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Let’s discuss this slide</a:t>
            </a:r>
          </a:p>
        </p:txBody>
      </p:sp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11175" y="1746403"/>
            <a:ext cx="311210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A00"/>
                </a:solidFill>
              </a:rPr>
              <a:t>Let’s discuss this slide</a:t>
            </a:r>
          </a:p>
        </p:txBody>
      </p:sp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516" y="1418563"/>
            <a:ext cx="6084866" cy="3303564"/>
          </a:xfrm>
        </p:spPr>
        <p:txBody>
          <a:bodyPr/>
          <a:lstStyle/>
          <a:p>
            <a:r>
              <a:rPr lang="en-US" dirty="0"/>
              <a:t>Sorting algorithms being studied</a:t>
            </a:r>
          </a:p>
          <a:p>
            <a:pPr lvl="1"/>
            <a:r>
              <a:rPr lang="en-US" dirty="0" err="1"/>
              <a:t>Bitonic</a:t>
            </a:r>
            <a:r>
              <a:rPr lang="en-US" dirty="0"/>
              <a:t> merge sort</a:t>
            </a:r>
          </a:p>
          <a:p>
            <a:pPr lvl="1"/>
            <a:r>
              <a:rPr lang="en-US" dirty="0"/>
              <a:t>FIFO-Based merge sorter</a:t>
            </a:r>
          </a:p>
          <a:p>
            <a:pPr lvl="1"/>
            <a:r>
              <a:rPr lang="en-US" dirty="0"/>
              <a:t>Merge-sort trees</a:t>
            </a:r>
          </a:p>
          <a:p>
            <a:pPr lvl="1"/>
            <a:r>
              <a:rPr lang="en-US" dirty="0"/>
              <a:t>Bucket sort</a:t>
            </a:r>
          </a:p>
          <a:p>
            <a:pPr>
              <a:spcBef>
                <a:spcPts val="1200"/>
              </a:spcBef>
            </a:pPr>
            <a:r>
              <a:rPr lang="en-US" dirty="0"/>
              <a:t>Details of progress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Internship for student(s) at LPS?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3765425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8" y="1044729"/>
            <a:ext cx="8229600" cy="941387"/>
          </a:xfrm>
        </p:spPr>
        <p:txBody>
          <a:bodyPr/>
          <a:lstStyle/>
          <a:p>
            <a:pPr algn="ctr"/>
            <a:r>
              <a:rPr lang="en-US" sz="4800" dirty="0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91874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636" y="1447291"/>
            <a:ext cx="4724400" cy="1800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636" y="3590062"/>
            <a:ext cx="4724400" cy="177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-0.72239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71996 -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41830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634839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361177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differ</a:t>
            </a:r>
            <a:r>
              <a:rPr lang="en-US" sz="2000" dirty="0">
                <a:solidFill>
                  <a:srgbClr val="0021A5"/>
                </a:solidFill>
              </a:rPr>
              <a:t>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159449"/>
              </p:ext>
            </p:extLst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804436"/>
              </p:ext>
            </p:extLst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300" y="1092132"/>
            <a:ext cx="4851504" cy="177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530403"/>
              </p:ext>
            </p:extLst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987409"/>
              </p:ext>
            </p:extLst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/>
            <a:r>
              <a:rPr lang="en-US" sz="1800" dirty="0">
                <a:solidFill>
                  <a:schemeClr val="bg1">
                    <a:lumMod val="75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72599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" y="1403377"/>
            <a:ext cx="8382000" cy="4042611"/>
          </a:xfrm>
        </p:spPr>
        <p:txBody>
          <a:bodyPr/>
          <a:lstStyle/>
          <a:p>
            <a:r>
              <a:rPr lang="en-US" dirty="0"/>
              <a:t>CasHMC simulator from Hanyang University</a:t>
            </a:r>
          </a:p>
          <a:p>
            <a:pPr lvl="1"/>
            <a:r>
              <a:rPr lang="en-US" dirty="0"/>
              <a:t>No information about how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32AF"/>
                </a:solidFill>
              </a:rPr>
              <a:t>(Not enough from help from Micron to solve problem)</a:t>
            </a:r>
          </a:p>
          <a:p>
            <a:r>
              <a:rPr lang="en-US" dirty="0"/>
              <a:t>Micron </a:t>
            </a:r>
            <a:r>
              <a:rPr lang="en-US" dirty="0" err="1"/>
              <a:t>SystemC</a:t>
            </a:r>
            <a:r>
              <a:rPr lang="en-US" dirty="0"/>
              <a:t> HMC Simulator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Communicating with </a:t>
            </a:r>
            <a:r>
              <a:rPr lang="en-US" dirty="0">
                <a:solidFill>
                  <a:srgbClr val="0032AF"/>
                </a:solidFill>
              </a:rPr>
              <a:t>Dan Stewart </a:t>
            </a:r>
            <a:r>
              <a:rPr lang="en-US" dirty="0"/>
              <a:t>(Micron engineer) </a:t>
            </a:r>
            <a:br>
              <a:rPr lang="en-US" dirty="0"/>
            </a:br>
            <a:r>
              <a:rPr lang="en-US" dirty="0"/>
              <a:t>to interpret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19081</TotalTime>
  <Words>2652</Words>
  <Application>Microsoft Office PowerPoint</Application>
  <PresentationFormat>On-screen Show (4:3)</PresentationFormat>
  <Paragraphs>507</Paragraphs>
  <Slides>43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宋体</vt:lpstr>
      <vt:lpstr>Arial</vt:lpstr>
      <vt:lpstr>Arial Narrow</vt:lpstr>
      <vt:lpstr>DejaVu Sans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HMC Simulator Selection</vt:lpstr>
      <vt:lpstr>HMC SytemC Simulator - Architecture</vt:lpstr>
      <vt:lpstr>Example Trace File for Simulator</vt:lpstr>
      <vt:lpstr>Example Output (1000 memory reads)</vt:lpstr>
      <vt:lpstr>Validation Experiments</vt:lpstr>
      <vt:lpstr>Optimal Memory Trace</vt:lpstr>
      <vt:lpstr>Example of Optimal Trace File</vt:lpstr>
      <vt:lpstr>Exp. 1: Avg. Latency, Single Memory Access: (Method 1)</vt:lpstr>
      <vt:lpstr>Exp. 1: Avg. Latency, Single Memory Access: (Method 1)</vt:lpstr>
      <vt:lpstr>Exp. 1: Avg. Latency, Single Memory Access: (Method 1)</vt:lpstr>
      <vt:lpstr>Exp. 1: Avg. Latency, Single Memory Access: (Method 1)</vt:lpstr>
      <vt:lpstr>Exp. 2: Avg. Latency, Single Memory Access  (Method 2: Using overlapping memory requests)</vt:lpstr>
      <vt:lpstr>Experiment 2 Results</vt:lpstr>
      <vt:lpstr>Experiment 3 Description</vt:lpstr>
      <vt:lpstr>Experiment 3 Description</vt:lpstr>
      <vt:lpstr>Experiment 3 Setup</vt:lpstr>
      <vt:lpstr>Experiment 3 Results</vt:lpstr>
      <vt:lpstr>Other Verification Experiments</vt:lpstr>
      <vt:lpstr>SystemC Simulator : 10k Rd. Requests (NOP)</vt:lpstr>
      <vt:lpstr>SystemC Simulator : 10k Rd. and Wr. Requests</vt:lpstr>
      <vt:lpstr>Outline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Going Forward</vt:lpstr>
      <vt:lpstr>Appendix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hlam@ufl.edu</cp:lastModifiedBy>
  <cp:revision>3807</cp:revision>
  <dcterms:created xsi:type="dcterms:W3CDTF">2003-07-12T15:21:27Z</dcterms:created>
  <dcterms:modified xsi:type="dcterms:W3CDTF">2017-04-03T02:39:38Z</dcterms:modified>
</cp:coreProperties>
</file>