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33"/>
  </p:notesMasterIdLst>
  <p:handoutMasterIdLst>
    <p:handoutMasterId r:id="rId34"/>
  </p:handoutMasterIdLst>
  <p:sldIdLst>
    <p:sldId id="481" r:id="rId2"/>
    <p:sldId id="482" r:id="rId3"/>
    <p:sldId id="524" r:id="rId4"/>
    <p:sldId id="484" r:id="rId5"/>
    <p:sldId id="485" r:id="rId6"/>
    <p:sldId id="486" r:id="rId7"/>
    <p:sldId id="487" r:id="rId8"/>
    <p:sldId id="525" r:id="rId9"/>
    <p:sldId id="493" r:id="rId10"/>
    <p:sldId id="496" r:id="rId11"/>
    <p:sldId id="497" r:id="rId12"/>
    <p:sldId id="498" r:id="rId13"/>
    <p:sldId id="526" r:id="rId14"/>
    <p:sldId id="527" r:id="rId15"/>
    <p:sldId id="530" r:id="rId16"/>
    <p:sldId id="531" r:id="rId17"/>
    <p:sldId id="529" r:id="rId18"/>
    <p:sldId id="532" r:id="rId19"/>
    <p:sldId id="533" r:id="rId20"/>
    <p:sldId id="534" r:id="rId21"/>
    <p:sldId id="514" r:id="rId22"/>
    <p:sldId id="516" r:id="rId23"/>
    <p:sldId id="386" r:id="rId24"/>
    <p:sldId id="472" r:id="rId25"/>
    <p:sldId id="473" r:id="rId26"/>
    <p:sldId id="474" r:id="rId27"/>
    <p:sldId id="477" r:id="rId28"/>
    <p:sldId id="475" r:id="rId29"/>
    <p:sldId id="476" r:id="rId30"/>
    <p:sldId id="479" r:id="rId31"/>
    <p:sldId id="478" r:id="rId3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A5"/>
    <a:srgbClr val="FF4A0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3" autoAdjust="0"/>
    <p:restoredTop sz="91745" autoAdjust="0"/>
  </p:normalViewPr>
  <p:slideViewPr>
    <p:cSldViewPr snapToGrid="0">
      <p:cViewPr varScale="1">
        <p:scale>
          <a:sx n="76" d="100"/>
          <a:sy n="76" d="100"/>
        </p:scale>
        <p:origin x="1320" y="62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</a:t>
            </a:r>
            <a:r>
              <a:rPr lang="en-US" baseline="0" dirty="0"/>
              <a:t> Read Total Time of M1,2,3 (</a:t>
            </a:r>
            <a:r>
              <a:rPr lang="en-US" baseline="0" dirty="0" err="1"/>
              <a:t>ms</a:t>
            </a:r>
            <a:r>
              <a:rPr lang="en-US" baseline="0" dirty="0"/>
              <a:t>) vs. # Mem Ops.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mem_overlap_seq_access!$B$9:$AG$9</c:f>
              <c:numCache>
                <c:formatCode>0.0000</c:formatCode>
                <c:ptCount val="32"/>
                <c:pt idx="0">
                  <c:v>1.46707E-3</c:v>
                </c:pt>
                <c:pt idx="1">
                  <c:v>5.7844300000000001E-3</c:v>
                </c:pt>
                <c:pt idx="2">
                  <c:v>4.8994000000000003E-2</c:v>
                </c:pt>
                <c:pt idx="3">
                  <c:v>9.7221600000000005E-2</c:v>
                </c:pt>
                <c:pt idx="4">
                  <c:v>0.145311</c:v>
                </c:pt>
                <c:pt idx="5">
                  <c:v>0.193443</c:v>
                </c:pt>
                <c:pt idx="6">
                  <c:v>0.24155099999999999</c:v>
                </c:pt>
                <c:pt idx="7">
                  <c:v>0.28973100000000002</c:v>
                </c:pt>
                <c:pt idx="8">
                  <c:v>0.33796999999999999</c:v>
                </c:pt>
                <c:pt idx="9">
                  <c:v>0.38602399999999998</c:v>
                </c:pt>
                <c:pt idx="10">
                  <c:v>0.43406</c:v>
                </c:pt>
                <c:pt idx="11">
                  <c:v>0.48228700000000002</c:v>
                </c:pt>
                <c:pt idx="12">
                  <c:v>0.53029300000000001</c:v>
                </c:pt>
                <c:pt idx="13">
                  <c:v>0.57918000000000003</c:v>
                </c:pt>
                <c:pt idx="14">
                  <c:v>0.62650899999999998</c:v>
                </c:pt>
                <c:pt idx="15">
                  <c:v>0.67529899999999998</c:v>
                </c:pt>
                <c:pt idx="16">
                  <c:v>0.72247300000000003</c:v>
                </c:pt>
                <c:pt idx="17">
                  <c:v>0.770922</c:v>
                </c:pt>
                <c:pt idx="18">
                  <c:v>0.81919799999999998</c:v>
                </c:pt>
                <c:pt idx="19">
                  <c:v>0.86733499999999997</c:v>
                </c:pt>
                <c:pt idx="20">
                  <c:v>0.91493400000000003</c:v>
                </c:pt>
                <c:pt idx="21">
                  <c:v>0.96356299999999995</c:v>
                </c:pt>
                <c:pt idx="22">
                  <c:v>1.0117100000000001</c:v>
                </c:pt>
                <c:pt idx="23">
                  <c:v>1.06043</c:v>
                </c:pt>
                <c:pt idx="24">
                  <c:v>1.10731</c:v>
                </c:pt>
                <c:pt idx="25">
                  <c:v>1.1559600000000001</c:v>
                </c:pt>
                <c:pt idx="26">
                  <c:v>1.2042600000000001</c:v>
                </c:pt>
                <c:pt idx="27">
                  <c:v>1.25353</c:v>
                </c:pt>
                <c:pt idx="28">
                  <c:v>1.3017399999999999</c:v>
                </c:pt>
                <c:pt idx="29">
                  <c:v>1.34802</c:v>
                </c:pt>
                <c:pt idx="30">
                  <c:v>1.39663</c:v>
                </c:pt>
                <c:pt idx="31">
                  <c:v>1.44496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7-4E67-B781-7C0F82FEDB1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mem_overlap_seq_access!$B$10:$AG$10</c:f>
              <c:numCache>
                <c:formatCode>0.0000</c:formatCode>
                <c:ptCount val="32"/>
                <c:pt idx="0">
                  <c:v>1.26946E-3</c:v>
                </c:pt>
                <c:pt idx="1">
                  <c:v>5.5868300000000001E-3</c:v>
                </c:pt>
                <c:pt idx="2">
                  <c:v>4.8796399999999997E-2</c:v>
                </c:pt>
                <c:pt idx="3">
                  <c:v>9.7023899999999996E-2</c:v>
                </c:pt>
                <c:pt idx="4">
                  <c:v>0.14511399999999999</c:v>
                </c:pt>
                <c:pt idx="5">
                  <c:v>0.193246</c:v>
                </c:pt>
                <c:pt idx="6">
                  <c:v>0.24135300000000001</c:v>
                </c:pt>
                <c:pt idx="7">
                  <c:v>0.28953299999999998</c:v>
                </c:pt>
                <c:pt idx="8">
                  <c:v>0.33777200000000002</c:v>
                </c:pt>
                <c:pt idx="9">
                  <c:v>0.385826</c:v>
                </c:pt>
                <c:pt idx="10">
                  <c:v>0.43386200000000003</c:v>
                </c:pt>
                <c:pt idx="11">
                  <c:v>0.48209000000000002</c:v>
                </c:pt>
                <c:pt idx="12">
                  <c:v>0.53009600000000001</c:v>
                </c:pt>
                <c:pt idx="13">
                  <c:v>0.578982</c:v>
                </c:pt>
                <c:pt idx="14">
                  <c:v>0.62631099999999995</c:v>
                </c:pt>
                <c:pt idx="15">
                  <c:v>0.67510199999999998</c:v>
                </c:pt>
                <c:pt idx="16">
                  <c:v>0.722275</c:v>
                </c:pt>
                <c:pt idx="17">
                  <c:v>0.77072499999999999</c:v>
                </c:pt>
                <c:pt idx="18">
                  <c:v>0.81899999999999995</c:v>
                </c:pt>
                <c:pt idx="19">
                  <c:v>0.86713799999999996</c:v>
                </c:pt>
                <c:pt idx="20">
                  <c:v>0.91473700000000002</c:v>
                </c:pt>
                <c:pt idx="21">
                  <c:v>0.96336500000000003</c:v>
                </c:pt>
                <c:pt idx="22">
                  <c:v>1.0115099999999999</c:v>
                </c:pt>
                <c:pt idx="23">
                  <c:v>1.06023</c:v>
                </c:pt>
                <c:pt idx="24">
                  <c:v>1.10711</c:v>
                </c:pt>
                <c:pt idx="25">
                  <c:v>1.15577</c:v>
                </c:pt>
                <c:pt idx="26">
                  <c:v>1.20407</c:v>
                </c:pt>
                <c:pt idx="27">
                  <c:v>1.2533399999999999</c:v>
                </c:pt>
                <c:pt idx="28">
                  <c:v>1.3015399999999999</c:v>
                </c:pt>
                <c:pt idx="29">
                  <c:v>1.3478300000000001</c:v>
                </c:pt>
                <c:pt idx="30">
                  <c:v>1.3964300000000001</c:v>
                </c:pt>
                <c:pt idx="31">
                  <c:v>1.4447700000000001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7-4E67-B781-7C0F82FEDB1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mem_overlap_seq_access!$B$11:$AG$11</c:f>
              <c:numCache>
                <c:formatCode>0.0000</c:formatCode>
                <c:ptCount val="32"/>
                <c:pt idx="0">
                  <c:v>1.05389E-3</c:v>
                </c:pt>
                <c:pt idx="1">
                  <c:v>5.3892200000000001E-3</c:v>
                </c:pt>
                <c:pt idx="2">
                  <c:v>4.8574800000000001E-2</c:v>
                </c:pt>
                <c:pt idx="3">
                  <c:v>9.6796400000000005E-2</c:v>
                </c:pt>
                <c:pt idx="4">
                  <c:v>0.14490400000000001</c:v>
                </c:pt>
                <c:pt idx="5">
                  <c:v>0.193024</c:v>
                </c:pt>
                <c:pt idx="6">
                  <c:v>0.24115600000000001</c:v>
                </c:pt>
                <c:pt idx="7">
                  <c:v>0.28931099999999998</c:v>
                </c:pt>
                <c:pt idx="8">
                  <c:v>0.337557</c:v>
                </c:pt>
                <c:pt idx="9">
                  <c:v>0.38560499999999998</c:v>
                </c:pt>
                <c:pt idx="10">
                  <c:v>0.43366500000000002</c:v>
                </c:pt>
                <c:pt idx="11">
                  <c:v>0.48185600000000001</c:v>
                </c:pt>
                <c:pt idx="12">
                  <c:v>0.52988000000000002</c:v>
                </c:pt>
                <c:pt idx="13">
                  <c:v>0.578766</c:v>
                </c:pt>
                <c:pt idx="14">
                  <c:v>0.62609000000000004</c:v>
                </c:pt>
                <c:pt idx="15">
                  <c:v>0.67488599999999999</c:v>
                </c:pt>
                <c:pt idx="16">
                  <c:v>0.72204800000000002</c:v>
                </c:pt>
                <c:pt idx="17">
                  <c:v>0.77050300000000005</c:v>
                </c:pt>
                <c:pt idx="18">
                  <c:v>0.81880200000000003</c:v>
                </c:pt>
                <c:pt idx="19">
                  <c:v>0.86690400000000001</c:v>
                </c:pt>
                <c:pt idx="20">
                  <c:v>0.91450299999999995</c:v>
                </c:pt>
                <c:pt idx="21">
                  <c:v>0.96316199999999996</c:v>
                </c:pt>
                <c:pt idx="22">
                  <c:v>1.0113099999999999</c:v>
                </c:pt>
                <c:pt idx="23">
                  <c:v>1.06002</c:v>
                </c:pt>
                <c:pt idx="24">
                  <c:v>1.10687</c:v>
                </c:pt>
                <c:pt idx="25">
                  <c:v>1.15554</c:v>
                </c:pt>
                <c:pt idx="26">
                  <c:v>1.20384</c:v>
                </c:pt>
                <c:pt idx="27">
                  <c:v>1.25312</c:v>
                </c:pt>
                <c:pt idx="28">
                  <c:v>1.3013399999999999</c:v>
                </c:pt>
                <c:pt idx="29">
                  <c:v>1.3475999999999999</c:v>
                </c:pt>
                <c:pt idx="30">
                  <c:v>1.3962000000000001</c:v>
                </c:pt>
                <c:pt idx="31">
                  <c:v>1.4445699999999999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A7-4E67-B781-7C0F82FED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0801792"/>
        <c:axId val="150803968"/>
      </c:barChart>
      <c:catAx>
        <c:axId val="150801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</a:t>
                </a:r>
                <a:r>
                  <a:rPr lang="en-US" baseline="0"/>
                  <a:t> ops.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03968"/>
        <c:crosses val="autoZero"/>
        <c:auto val="1"/>
        <c:lblAlgn val="ctr"/>
        <c:lblOffset val="100"/>
        <c:noMultiLvlLbl val="0"/>
      </c:catAx>
      <c:valAx>
        <c:axId val="15080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0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 Write Total Time of M1,2,3</a:t>
            </a:r>
            <a:r>
              <a:rPr lang="en-US" baseline="0" dirty="0"/>
              <a:t> (</a:t>
            </a:r>
            <a:r>
              <a:rPr lang="en-US" baseline="0" dirty="0" err="1"/>
              <a:t>ms</a:t>
            </a:r>
            <a:r>
              <a:rPr lang="en-US" baseline="0" dirty="0"/>
              <a:t>) vs. # Mem Ops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mem_overlap_seq_access!$B$32:$AG$32</c:f>
              <c:numCache>
                <c:formatCode>0.0000</c:formatCode>
                <c:ptCount val="32"/>
                <c:pt idx="0">
                  <c:v>2.0479000000000001E-3</c:v>
                </c:pt>
                <c:pt idx="1">
                  <c:v>6.0838300000000001E-3</c:v>
                </c:pt>
                <c:pt idx="2">
                  <c:v>4.9233499999999999E-2</c:v>
                </c:pt>
                <c:pt idx="3">
                  <c:v>9.7604800000000005E-2</c:v>
                </c:pt>
                <c:pt idx="4">
                  <c:v>0.14558699999999999</c:v>
                </c:pt>
                <c:pt idx="5">
                  <c:v>0.19400600000000001</c:v>
                </c:pt>
                <c:pt idx="6">
                  <c:v>0.24190400000000001</c:v>
                </c:pt>
                <c:pt idx="7">
                  <c:v>0.29020400000000002</c:v>
                </c:pt>
                <c:pt idx="8">
                  <c:v>0.33816800000000002</c:v>
                </c:pt>
                <c:pt idx="9">
                  <c:v>0.38654500000000003</c:v>
                </c:pt>
                <c:pt idx="10">
                  <c:v>0.43443700000000002</c:v>
                </c:pt>
                <c:pt idx="11">
                  <c:v>0.48291000000000001</c:v>
                </c:pt>
                <c:pt idx="12">
                  <c:v>0.53078999999999998</c:v>
                </c:pt>
                <c:pt idx="13">
                  <c:v>0.58007799999999998</c:v>
                </c:pt>
                <c:pt idx="14">
                  <c:v>0.62740700000000005</c:v>
                </c:pt>
                <c:pt idx="15">
                  <c:v>0.67530500000000004</c:v>
                </c:pt>
                <c:pt idx="16">
                  <c:v>0.72348500000000004</c:v>
                </c:pt>
                <c:pt idx="17">
                  <c:v>0.771617</c:v>
                </c:pt>
                <c:pt idx="18">
                  <c:v>0.82020999999999999</c:v>
                </c:pt>
                <c:pt idx="19">
                  <c:v>0.86832900000000002</c:v>
                </c:pt>
                <c:pt idx="20">
                  <c:v>0.91622099999999995</c:v>
                </c:pt>
                <c:pt idx="21">
                  <c:v>0.96409599999999995</c:v>
                </c:pt>
                <c:pt idx="22">
                  <c:v>1.0137799999999999</c:v>
                </c:pt>
                <c:pt idx="23">
                  <c:v>1.0604499999999999</c:v>
                </c:pt>
                <c:pt idx="24">
                  <c:v>1.1110599999999999</c:v>
                </c:pt>
                <c:pt idx="25">
                  <c:v>1.15907</c:v>
                </c:pt>
                <c:pt idx="26">
                  <c:v>1.2053700000000001</c:v>
                </c:pt>
                <c:pt idx="27">
                  <c:v>1.25308</c:v>
                </c:pt>
                <c:pt idx="28">
                  <c:v>1.30196</c:v>
                </c:pt>
                <c:pt idx="29">
                  <c:v>1.34941</c:v>
                </c:pt>
                <c:pt idx="30">
                  <c:v>1.39775</c:v>
                </c:pt>
                <c:pt idx="31">
                  <c:v>1.4457500000000001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2-4631-BBEF-38F513055AE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mem_overlap_seq_access!$B$33:$AG$33</c:f>
              <c:numCache>
                <c:formatCode>0.0000</c:formatCode>
                <c:ptCount val="32"/>
                <c:pt idx="0">
                  <c:v>1.8503E-3</c:v>
                </c:pt>
                <c:pt idx="1">
                  <c:v>5.8862300000000001E-3</c:v>
                </c:pt>
                <c:pt idx="2">
                  <c:v>4.90359E-2</c:v>
                </c:pt>
                <c:pt idx="3">
                  <c:v>9.7407199999999999E-2</c:v>
                </c:pt>
                <c:pt idx="4">
                  <c:v>0.14538899999999999</c:v>
                </c:pt>
                <c:pt idx="5">
                  <c:v>0.19380800000000001</c:v>
                </c:pt>
                <c:pt idx="6">
                  <c:v>0.24170700000000001</c:v>
                </c:pt>
                <c:pt idx="7">
                  <c:v>0.29000599999999999</c:v>
                </c:pt>
                <c:pt idx="8">
                  <c:v>0.33796999999999999</c:v>
                </c:pt>
                <c:pt idx="9">
                  <c:v>0.386347</c:v>
                </c:pt>
                <c:pt idx="10">
                  <c:v>0.43424000000000001</c:v>
                </c:pt>
                <c:pt idx="11">
                  <c:v>0.482713</c:v>
                </c:pt>
                <c:pt idx="12">
                  <c:v>0.53059299999999998</c:v>
                </c:pt>
                <c:pt idx="13">
                  <c:v>0.57987999999999995</c:v>
                </c:pt>
                <c:pt idx="14">
                  <c:v>0.62721000000000005</c:v>
                </c:pt>
                <c:pt idx="15">
                  <c:v>0.67510800000000004</c:v>
                </c:pt>
                <c:pt idx="16">
                  <c:v>0.72328700000000001</c:v>
                </c:pt>
                <c:pt idx="17">
                  <c:v>0.77141899999999997</c:v>
                </c:pt>
                <c:pt idx="18">
                  <c:v>0.82001199999999996</c:v>
                </c:pt>
                <c:pt idx="19">
                  <c:v>0.86813200000000001</c:v>
                </c:pt>
                <c:pt idx="20">
                  <c:v>0.91602399999999995</c:v>
                </c:pt>
                <c:pt idx="21">
                  <c:v>0.96398899999999998</c:v>
                </c:pt>
                <c:pt idx="22">
                  <c:v>1.0135799999999999</c:v>
                </c:pt>
                <c:pt idx="23">
                  <c:v>1.0602499999999999</c:v>
                </c:pt>
                <c:pt idx="24">
                  <c:v>1.11086</c:v>
                </c:pt>
                <c:pt idx="25">
                  <c:v>1.1588700000000001</c:v>
                </c:pt>
                <c:pt idx="26">
                  <c:v>1.2051700000000001</c:v>
                </c:pt>
                <c:pt idx="27">
                  <c:v>1.2528900000000001</c:v>
                </c:pt>
                <c:pt idx="28">
                  <c:v>1.30176</c:v>
                </c:pt>
                <c:pt idx="29">
                  <c:v>1.34921</c:v>
                </c:pt>
                <c:pt idx="30">
                  <c:v>1.3975599999999999</c:v>
                </c:pt>
                <c:pt idx="31">
                  <c:v>1.4455499999999999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72-4631-BBEF-38F513055AE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mem_overlap_seq_access!$B$34:$AG$34</c:f>
              <c:numCache>
                <c:formatCode>0.0000</c:formatCode>
                <c:ptCount val="32"/>
                <c:pt idx="0">
                  <c:v>1.64072E-3</c:v>
                </c:pt>
                <c:pt idx="1">
                  <c:v>5.6586800000000001E-3</c:v>
                </c:pt>
                <c:pt idx="2">
                  <c:v>4.88204E-2</c:v>
                </c:pt>
                <c:pt idx="3">
                  <c:v>9.7167699999999996E-2</c:v>
                </c:pt>
                <c:pt idx="4">
                  <c:v>0.14518</c:v>
                </c:pt>
                <c:pt idx="5">
                  <c:v>0.193605</c:v>
                </c:pt>
                <c:pt idx="6">
                  <c:v>0.241479</c:v>
                </c:pt>
                <c:pt idx="7">
                  <c:v>0.28978399999999999</c:v>
                </c:pt>
                <c:pt idx="8">
                  <c:v>0.33777200000000002</c:v>
                </c:pt>
                <c:pt idx="9">
                  <c:v>0.38613199999999998</c:v>
                </c:pt>
                <c:pt idx="10">
                  <c:v>0.43401200000000001</c:v>
                </c:pt>
                <c:pt idx="11">
                  <c:v>0.482491</c:v>
                </c:pt>
                <c:pt idx="12">
                  <c:v>0.53036499999999998</c:v>
                </c:pt>
                <c:pt idx="13">
                  <c:v>0.57965900000000004</c:v>
                </c:pt>
                <c:pt idx="14">
                  <c:v>0.62698200000000004</c:v>
                </c:pt>
                <c:pt idx="15">
                  <c:v>0.67488000000000004</c:v>
                </c:pt>
                <c:pt idx="16">
                  <c:v>0.72307200000000005</c:v>
                </c:pt>
                <c:pt idx="17">
                  <c:v>0.77118600000000004</c:v>
                </c:pt>
                <c:pt idx="18">
                  <c:v>0.81980799999999998</c:v>
                </c:pt>
                <c:pt idx="19">
                  <c:v>0.86790400000000001</c:v>
                </c:pt>
                <c:pt idx="20">
                  <c:v>0.91582600000000003</c:v>
                </c:pt>
                <c:pt idx="21">
                  <c:v>0.96367100000000006</c:v>
                </c:pt>
                <c:pt idx="22">
                  <c:v>1.0133799999999999</c:v>
                </c:pt>
                <c:pt idx="23">
                  <c:v>1.06002</c:v>
                </c:pt>
                <c:pt idx="24">
                  <c:v>1.1106499999999999</c:v>
                </c:pt>
                <c:pt idx="25">
                  <c:v>1.15866</c:v>
                </c:pt>
                <c:pt idx="26">
                  <c:v>1.2049700000000001</c:v>
                </c:pt>
                <c:pt idx="27">
                  <c:v>1.2526600000000001</c:v>
                </c:pt>
                <c:pt idx="28">
                  <c:v>1.3015399999999999</c:v>
                </c:pt>
                <c:pt idx="29">
                  <c:v>1.3489800000000001</c:v>
                </c:pt>
                <c:pt idx="30">
                  <c:v>1.39733</c:v>
                </c:pt>
                <c:pt idx="31">
                  <c:v>1.4453199999999999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72-4631-BBEF-38F51305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0856448"/>
        <c:axId val="150858368"/>
      </c:barChart>
      <c:catAx>
        <c:axId val="150856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 OPS.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58368"/>
        <c:crosses val="autoZero"/>
        <c:auto val="1"/>
        <c:lblAlgn val="ctr"/>
        <c:lblOffset val="100"/>
        <c:noMultiLvlLbl val="0"/>
      </c:catAx>
      <c:valAx>
        <c:axId val="15085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5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Fill Op. M1,2,3</a:t>
            </a:r>
            <a:r>
              <a:rPr lang="en-US" altLang="zh-CN" baseline="0" dirty="0"/>
              <a:t> (</a:t>
            </a:r>
            <a:r>
              <a:rPr lang="en-US" altLang="zh-CN" baseline="0" dirty="0" err="1"/>
              <a:t>ms</a:t>
            </a:r>
            <a:r>
              <a:rPr lang="en-US" altLang="zh-CN" baseline="0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3'!$B$3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3'!$C$3:$Q$3</c:f>
              <c:numCache>
                <c:formatCode>0.000</c:formatCode>
                <c:ptCount val="15"/>
                <c:pt idx="0">
                  <c:v>0.152257</c:v>
                </c:pt>
                <c:pt idx="1">
                  <c:v>0.30119200000000002</c:v>
                </c:pt>
                <c:pt idx="2">
                  <c:v>0.59834100000000001</c:v>
                </c:pt>
                <c:pt idx="3">
                  <c:v>1.95503</c:v>
                </c:pt>
                <c:pt idx="4">
                  <c:v>2.3872930000000001</c:v>
                </c:pt>
                <c:pt idx="5">
                  <c:v>4.7747789999999997</c:v>
                </c:pt>
                <c:pt idx="6">
                  <c:v>9.5415569999999992</c:v>
                </c:pt>
                <c:pt idx="7">
                  <c:v>19.079508000000001</c:v>
                </c:pt>
                <c:pt idx="8">
                  <c:v>38.160561000000001</c:v>
                </c:pt>
                <c:pt idx="9">
                  <c:v>76.186897000000002</c:v>
                </c:pt>
                <c:pt idx="10">
                  <c:v>152.30981399999999</c:v>
                </c:pt>
                <c:pt idx="11">
                  <c:v>304.73983800000002</c:v>
                </c:pt>
                <c:pt idx="12">
                  <c:v>609.65417500000001</c:v>
                </c:pt>
                <c:pt idx="13">
                  <c:v>1219.079346</c:v>
                </c:pt>
                <c:pt idx="14">
                  <c:v>2441.405029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2-48C7-9A6C-F5BC9CA105A0}"/>
            </c:ext>
          </c:extLst>
        </c:ser>
        <c:ser>
          <c:idx val="2"/>
          <c:order val="2"/>
          <c:tx>
            <c:strRef>
              <c:f>'Random Access 1U 1L Opt 3'!$B$4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3'!$C$4:$Q$4</c:f>
              <c:numCache>
                <c:formatCode>0.000</c:formatCode>
                <c:ptCount val="15"/>
                <c:pt idx="0">
                  <c:v>0.15206</c:v>
                </c:pt>
                <c:pt idx="1">
                  <c:v>0.30079600000000001</c:v>
                </c:pt>
                <c:pt idx="2">
                  <c:v>0.59755100000000005</c:v>
                </c:pt>
                <c:pt idx="3">
                  <c:v>1.9392199999999999</c:v>
                </c:pt>
                <c:pt idx="4">
                  <c:v>2.3841320000000001</c:v>
                </c:pt>
                <c:pt idx="5">
                  <c:v>4.7684550000000003</c:v>
                </c:pt>
                <c:pt idx="6">
                  <c:v>9.5289099999999998</c:v>
                </c:pt>
                <c:pt idx="7">
                  <c:v>19.054214000000002</c:v>
                </c:pt>
                <c:pt idx="8">
                  <c:v>38.109977999999998</c:v>
                </c:pt>
                <c:pt idx="9">
                  <c:v>76.085716000000005</c:v>
                </c:pt>
                <c:pt idx="10">
                  <c:v>152.107483</c:v>
                </c:pt>
                <c:pt idx="11">
                  <c:v>304.33514400000001</c:v>
                </c:pt>
                <c:pt idx="12">
                  <c:v>608.84478799999999</c:v>
                </c:pt>
                <c:pt idx="13">
                  <c:v>1217.460693</c:v>
                </c:pt>
                <c:pt idx="14">
                  <c:v>2438.1669919999999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A2-48C7-9A6C-F5BC9CA105A0}"/>
            </c:ext>
          </c:extLst>
        </c:ser>
        <c:ser>
          <c:idx val="3"/>
          <c:order val="3"/>
          <c:tx>
            <c:strRef>
              <c:f>'Random Access 1U 1L Opt 3'!$B$5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3'!$C$5:$Q$5</c:f>
              <c:numCache>
                <c:formatCode>0.000</c:formatCode>
                <c:ptCount val="15"/>
                <c:pt idx="0">
                  <c:v>0.148317</c:v>
                </c:pt>
                <c:pt idx="1">
                  <c:v>0.29685</c:v>
                </c:pt>
                <c:pt idx="2">
                  <c:v>0.593198</c:v>
                </c:pt>
                <c:pt idx="3">
                  <c:v>1.1883410000000001</c:v>
                </c:pt>
                <c:pt idx="4">
                  <c:v>2.3747240000000001</c:v>
                </c:pt>
                <c:pt idx="5">
                  <c:v>4.7450359999999998</c:v>
                </c:pt>
                <c:pt idx="6">
                  <c:v>9.5027899999999992</c:v>
                </c:pt>
                <c:pt idx="7">
                  <c:v>18.990670999999999</c:v>
                </c:pt>
                <c:pt idx="8">
                  <c:v>37.995471999999999</c:v>
                </c:pt>
                <c:pt idx="9">
                  <c:v>75.946410999999998</c:v>
                </c:pt>
                <c:pt idx="10">
                  <c:v>151.88682600000001</c:v>
                </c:pt>
                <c:pt idx="11">
                  <c:v>303.876373</c:v>
                </c:pt>
                <c:pt idx="12">
                  <c:v>607.81860400000005</c:v>
                </c:pt>
                <c:pt idx="13">
                  <c:v>1215.2062989999999</c:v>
                </c:pt>
                <c:pt idx="14">
                  <c:v>2430.8469239999999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A2-48C7-9A6C-F5BC9CA1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1274240"/>
        <c:axId val="15127616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3'!$B$2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3'!$C$1:$Q$1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3'!$C$2:$Q$2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0.15240699999999999</c:v>
                      </c:pt>
                      <c:pt idx="1">
                        <c:v>0.30149100000000001</c:v>
                      </c:pt>
                      <c:pt idx="2">
                        <c:v>0.59894000000000003</c:v>
                      </c:pt>
                      <c:pt idx="3">
                        <c:v>1.196701</c:v>
                      </c:pt>
                      <c:pt idx="4">
                        <c:v>2.389688</c:v>
                      </c:pt>
                      <c:pt idx="5">
                        <c:v>4.7795690000000004</c:v>
                      </c:pt>
                      <c:pt idx="6">
                        <c:v>9.5511379999999999</c:v>
                      </c:pt>
                      <c:pt idx="7">
                        <c:v>19.098671</c:v>
                      </c:pt>
                      <c:pt idx="8">
                        <c:v>38.198883000000002</c:v>
                      </c:pt>
                      <c:pt idx="9">
                        <c:v>76.263542000000001</c:v>
                      </c:pt>
                      <c:pt idx="10">
                        <c:v>152.46310399999999</c:v>
                      </c:pt>
                      <c:pt idx="11">
                        <c:v>305.04641700000002</c:v>
                      </c:pt>
                      <c:pt idx="12">
                        <c:v>610.26733400000001</c:v>
                      </c:pt>
                      <c:pt idx="13">
                        <c:v>1220.305664</c:v>
                      </c:pt>
                      <c:pt idx="14">
                        <c:v>2443.8579100000002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8A2-48C7-9A6C-F5BC9CA105A0}"/>
                  </c:ext>
                </c:extLst>
              </c15:ser>
            </c15:filteredBarSeries>
          </c:ext>
        </c:extLst>
      </c:barChart>
      <c:catAx>
        <c:axId val="151274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76160"/>
        <c:crosses val="autoZero"/>
        <c:auto val="1"/>
        <c:lblAlgn val="ctr"/>
        <c:lblOffset val="100"/>
        <c:noMultiLvlLbl val="0"/>
      </c:catAx>
      <c:valAx>
        <c:axId val="15127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7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Drain Op. M1,2,3 (</a:t>
            </a:r>
            <a:r>
              <a:rPr lang="en-US" altLang="zh-CN" dirty="0" err="1"/>
              <a:t>ms</a:t>
            </a:r>
            <a:r>
              <a:rPr lang="en-US" altLang="zh-CN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3'!$B$10</c:f>
              <c:strCache>
                <c:ptCount val="1"/>
                <c:pt idx="0">
                  <c:v>M1 (ms)</c:v>
                </c:pt>
              </c:strCache>
            </c:strRef>
          </c:tx>
          <c:spPr>
            <a:solidFill>
              <a:srgbClr val="508D47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3'!$C$10:$Q$10</c:f>
              <c:numCache>
                <c:formatCode>0.000</c:formatCode>
                <c:ptCount val="15"/>
                <c:pt idx="0">
                  <c:v>0.14860499999999999</c:v>
                </c:pt>
                <c:pt idx="1">
                  <c:v>0.29793399999999998</c:v>
                </c:pt>
                <c:pt idx="2">
                  <c:v>0.59473100000000001</c:v>
                </c:pt>
                <c:pt idx="3">
                  <c:v>1.1907490000000001</c:v>
                </c:pt>
                <c:pt idx="4">
                  <c:v>2.3816769999999998</c:v>
                </c:pt>
                <c:pt idx="5">
                  <c:v>4.7561669999999996</c:v>
                </c:pt>
                <c:pt idx="6">
                  <c:v>9.5398859999999992</c:v>
                </c:pt>
                <c:pt idx="7">
                  <c:v>19.035784</c:v>
                </c:pt>
                <c:pt idx="8">
                  <c:v>38.107532999999997</c:v>
                </c:pt>
                <c:pt idx="9">
                  <c:v>76.143851999999995</c:v>
                </c:pt>
                <c:pt idx="10">
                  <c:v>152.29075599999999</c:v>
                </c:pt>
                <c:pt idx="11">
                  <c:v>304.76104700000002</c:v>
                </c:pt>
                <c:pt idx="12">
                  <c:v>609.409851</c:v>
                </c:pt>
                <c:pt idx="13">
                  <c:v>1219.5076899999999</c:v>
                </c:pt>
                <c:pt idx="14">
                  <c:v>2440.3598630000001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C-4063-A35F-2310A02940FB}"/>
            </c:ext>
          </c:extLst>
        </c:ser>
        <c:ser>
          <c:idx val="2"/>
          <c:order val="2"/>
          <c:tx>
            <c:strRef>
              <c:f>'Random Access 1U 1L Opt 3'!$B$11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3'!$C$11:$Q$11</c:f>
              <c:numCache>
                <c:formatCode>0.000</c:formatCode>
                <c:ptCount val="15"/>
                <c:pt idx="0">
                  <c:v>0.14840700000000001</c:v>
                </c:pt>
                <c:pt idx="1">
                  <c:v>0.297539</c:v>
                </c:pt>
                <c:pt idx="2">
                  <c:v>0.59394000000000002</c:v>
                </c:pt>
                <c:pt idx="3">
                  <c:v>1.189168</c:v>
                </c:pt>
                <c:pt idx="4">
                  <c:v>2.3785150000000002</c:v>
                </c:pt>
                <c:pt idx="5">
                  <c:v>4.7498449999999997</c:v>
                </c:pt>
                <c:pt idx="6">
                  <c:v>9.5272400000000008</c:v>
                </c:pt>
                <c:pt idx="7">
                  <c:v>19.010408000000002</c:v>
                </c:pt>
                <c:pt idx="8">
                  <c:v>38.056946000000003</c:v>
                </c:pt>
                <c:pt idx="9">
                  <c:v>76.042648</c:v>
                </c:pt>
                <c:pt idx="10">
                  <c:v>152.08839399999999</c:v>
                </c:pt>
                <c:pt idx="11">
                  <c:v>304.35632299999997</c:v>
                </c:pt>
                <c:pt idx="12">
                  <c:v>608.60052499999995</c:v>
                </c:pt>
                <c:pt idx="13">
                  <c:v>1217.8883060000001</c:v>
                </c:pt>
                <c:pt idx="14">
                  <c:v>2437.1223140000002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2C-4063-A35F-2310A02940FB}"/>
            </c:ext>
          </c:extLst>
        </c:ser>
        <c:ser>
          <c:idx val="3"/>
          <c:order val="3"/>
          <c:tx>
            <c:strRef>
              <c:f>'Random Access 1U 1L Opt 3'!$B$12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3'!$C$12:$Q$12</c:f>
              <c:numCache>
                <c:formatCode>0.000</c:formatCode>
                <c:ptCount val="15"/>
                <c:pt idx="0">
                  <c:v>0.14822199999999999</c:v>
                </c:pt>
                <c:pt idx="1">
                  <c:v>0.29713800000000001</c:v>
                </c:pt>
                <c:pt idx="2">
                  <c:v>0.59314999999999996</c:v>
                </c:pt>
                <c:pt idx="3">
                  <c:v>1.1875929999999999</c:v>
                </c:pt>
                <c:pt idx="4">
                  <c:v>2.3750900000000001</c:v>
                </c:pt>
                <c:pt idx="5">
                  <c:v>4.7433769999999997</c:v>
                </c:pt>
                <c:pt idx="6">
                  <c:v>9.5020299999999995</c:v>
                </c:pt>
                <c:pt idx="7">
                  <c:v>18.980795000000001</c:v>
                </c:pt>
                <c:pt idx="8">
                  <c:v>37.974235999999998</c:v>
                </c:pt>
                <c:pt idx="9">
                  <c:v>75.932761999999997</c:v>
                </c:pt>
                <c:pt idx="10">
                  <c:v>151.85232500000001</c:v>
                </c:pt>
                <c:pt idx="11">
                  <c:v>303.82061800000002</c:v>
                </c:pt>
                <c:pt idx="12">
                  <c:v>607.62457300000005</c:v>
                </c:pt>
                <c:pt idx="13">
                  <c:v>1215.151001</c:v>
                </c:pt>
                <c:pt idx="14">
                  <c:v>2430.2197270000001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2C-4063-A35F-2310A0294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1324544"/>
        <c:axId val="15133491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3'!$B$9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3'!$C$8:$Q$8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3'!$C$9:$Q$9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0.29750900000000002</c:v>
                      </c:pt>
                      <c:pt idx="1">
                        <c:v>0.59646699999999997</c:v>
                      </c:pt>
                      <c:pt idx="2">
                        <c:v>1.1906589999999999</c:v>
                      </c:pt>
                      <c:pt idx="3">
                        <c:v>2.3838919999999999</c:v>
                      </c:pt>
                      <c:pt idx="4">
                        <c:v>4.7681440000000004</c:v>
                      </c:pt>
                      <c:pt idx="5">
                        <c:v>9.5219159999999992</c:v>
                      </c:pt>
                      <c:pt idx="6">
                        <c:v>19.098934</c:v>
                      </c:pt>
                      <c:pt idx="7">
                        <c:v>38.10989</c:v>
                      </c:pt>
                      <c:pt idx="8">
                        <c:v>76.291709999999995</c:v>
                      </c:pt>
                      <c:pt idx="9">
                        <c:v>152.44101000000001</c:v>
                      </c:pt>
                      <c:pt idx="10">
                        <c:v>304.88812300000001</c:v>
                      </c:pt>
                      <c:pt idx="11">
                        <c:v>610.13525400000003</c:v>
                      </c:pt>
                      <c:pt idx="12">
                        <c:v>1220.0460210000001</c:v>
                      </c:pt>
                      <c:pt idx="13">
                        <c:v>2441.4682619999999</c:v>
                      </c:pt>
                      <c:pt idx="14">
                        <c:v>4885.625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B2C-4063-A35F-2310A02940FB}"/>
                  </c:ext>
                </c:extLst>
              </c15:ser>
            </c15:filteredBarSeries>
          </c:ext>
        </c:extLst>
      </c:barChart>
      <c:catAx>
        <c:axId val="151324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34912"/>
        <c:crosses val="autoZero"/>
        <c:auto val="1"/>
        <c:lblAlgn val="ctr"/>
        <c:lblOffset val="100"/>
        <c:noMultiLvlLbl val="0"/>
      </c:catAx>
      <c:valAx>
        <c:axId val="15133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2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1D9D3-8031-4B13-B5D9-FD943BFDB6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066E2E1-E6CE-4816-A74F-2477CCAD206F}">
      <dgm:prSet/>
      <dgm:spPr/>
      <dgm:t>
        <a:bodyPr/>
        <a:lstStyle/>
        <a:p>
          <a:pPr algn="ctr" rtl="0"/>
          <a:r>
            <a:rPr lang="en-US" dirty="0"/>
            <a:t>Personality</a:t>
          </a:r>
        </a:p>
      </dgm:t>
    </dgm:pt>
    <dgm:pt modelId="{137CB3F2-FBC0-4D4E-98C2-16FA8CAB1AA5}" type="parTrans" cxnId="{470185AE-DE73-4015-B35C-DD82396F1FC9}">
      <dgm:prSet/>
      <dgm:spPr/>
      <dgm:t>
        <a:bodyPr/>
        <a:lstStyle/>
        <a:p>
          <a:endParaRPr lang="en-US"/>
        </a:p>
      </dgm:t>
    </dgm:pt>
    <dgm:pt modelId="{0764C93B-EB3B-489A-A37C-E00473D3FEE8}" type="sibTrans" cxnId="{470185AE-DE73-4015-B35C-DD82396F1FC9}">
      <dgm:prSet/>
      <dgm:spPr/>
      <dgm:t>
        <a:bodyPr/>
        <a:lstStyle/>
        <a:p>
          <a:endParaRPr lang="en-US"/>
        </a:p>
      </dgm:t>
    </dgm:pt>
    <dgm:pt modelId="{69AEC92A-8F5F-4F23-858C-5408C5CB8AEF}" type="pres">
      <dgm:prSet presAssocID="{7951D9D3-8031-4B13-B5D9-FD943BFDB6C9}" presName="linear" presStyleCnt="0">
        <dgm:presLayoutVars>
          <dgm:animLvl val="lvl"/>
          <dgm:resizeHandles val="exact"/>
        </dgm:presLayoutVars>
      </dgm:prSet>
      <dgm:spPr/>
    </dgm:pt>
    <dgm:pt modelId="{9EEB4789-828F-4E6A-B982-7E18189CB7A7}" type="pres">
      <dgm:prSet presAssocID="{1066E2E1-E6CE-4816-A74F-2477CCAD206F}" presName="parentText" presStyleLbl="node1" presStyleIdx="0" presStyleCnt="1" custLinFactNeighborX="-935" custLinFactNeighborY="-6369">
        <dgm:presLayoutVars>
          <dgm:chMax val="0"/>
          <dgm:bulletEnabled val="1"/>
        </dgm:presLayoutVars>
      </dgm:prSet>
      <dgm:spPr/>
    </dgm:pt>
  </dgm:ptLst>
  <dgm:cxnLst>
    <dgm:cxn modelId="{470185AE-DE73-4015-B35C-DD82396F1FC9}" srcId="{7951D9D3-8031-4B13-B5D9-FD943BFDB6C9}" destId="{1066E2E1-E6CE-4816-A74F-2477CCAD206F}" srcOrd="0" destOrd="0" parTransId="{137CB3F2-FBC0-4D4E-98C2-16FA8CAB1AA5}" sibTransId="{0764C93B-EB3B-489A-A37C-E00473D3FEE8}"/>
    <dgm:cxn modelId="{4909BBA0-9A61-41E6-8F60-45DD21CCE765}" type="presOf" srcId="{1066E2E1-E6CE-4816-A74F-2477CCAD206F}" destId="{9EEB4789-828F-4E6A-B982-7E18189CB7A7}" srcOrd="0" destOrd="0" presId="urn:microsoft.com/office/officeart/2005/8/layout/vList2"/>
    <dgm:cxn modelId="{C1E16B8A-1EA5-40BA-854A-FF0923FA0C15}" type="presOf" srcId="{7951D9D3-8031-4B13-B5D9-FD943BFDB6C9}" destId="{69AEC92A-8F5F-4F23-858C-5408C5CB8AEF}" srcOrd="0" destOrd="0" presId="urn:microsoft.com/office/officeart/2005/8/layout/vList2"/>
    <dgm:cxn modelId="{E88AB88A-C2A7-4F59-A09F-18A9E83F0D5E}" type="presParOf" srcId="{69AEC92A-8F5F-4F23-858C-5408C5CB8AEF}" destId="{9EEB4789-828F-4E6A-B982-7E18189CB7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51D9D3-8031-4B13-B5D9-FD943BFDB6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6E2E1-E6CE-4816-A74F-2477CCAD206F}">
      <dgm:prSet/>
      <dgm:spPr/>
      <dgm:t>
        <a:bodyPr/>
        <a:lstStyle/>
        <a:p>
          <a:pPr algn="ctr" rtl="0"/>
          <a:r>
            <a:rPr lang="en-US" dirty="0"/>
            <a:t>Fn1</a:t>
          </a:r>
        </a:p>
      </dgm:t>
    </dgm:pt>
    <dgm:pt modelId="{137CB3F2-FBC0-4D4E-98C2-16FA8CAB1AA5}" type="parTrans" cxnId="{470185AE-DE73-4015-B35C-DD82396F1FC9}">
      <dgm:prSet/>
      <dgm:spPr/>
      <dgm:t>
        <a:bodyPr/>
        <a:lstStyle/>
        <a:p>
          <a:endParaRPr lang="en-US"/>
        </a:p>
      </dgm:t>
    </dgm:pt>
    <dgm:pt modelId="{0764C93B-EB3B-489A-A37C-E00473D3FEE8}" type="sibTrans" cxnId="{470185AE-DE73-4015-B35C-DD82396F1FC9}">
      <dgm:prSet/>
      <dgm:spPr/>
      <dgm:t>
        <a:bodyPr/>
        <a:lstStyle/>
        <a:p>
          <a:endParaRPr lang="en-US"/>
        </a:p>
      </dgm:t>
    </dgm:pt>
    <dgm:pt modelId="{69AEC92A-8F5F-4F23-858C-5408C5CB8AEF}" type="pres">
      <dgm:prSet presAssocID="{7951D9D3-8031-4B13-B5D9-FD943BFDB6C9}" presName="linear" presStyleCnt="0">
        <dgm:presLayoutVars>
          <dgm:animLvl val="lvl"/>
          <dgm:resizeHandles val="exact"/>
        </dgm:presLayoutVars>
      </dgm:prSet>
      <dgm:spPr/>
    </dgm:pt>
    <dgm:pt modelId="{9EEB4789-828F-4E6A-B982-7E18189CB7A7}" type="pres">
      <dgm:prSet presAssocID="{1066E2E1-E6CE-4816-A74F-2477CCAD206F}" presName="parentText" presStyleLbl="node1" presStyleIdx="0" presStyleCnt="1" custLinFactNeighborX="-935" custLinFactNeighborY="-6369">
        <dgm:presLayoutVars>
          <dgm:chMax val="0"/>
          <dgm:bulletEnabled val="1"/>
        </dgm:presLayoutVars>
      </dgm:prSet>
      <dgm:spPr/>
    </dgm:pt>
  </dgm:ptLst>
  <dgm:cxnLst>
    <dgm:cxn modelId="{470185AE-DE73-4015-B35C-DD82396F1FC9}" srcId="{7951D9D3-8031-4B13-B5D9-FD943BFDB6C9}" destId="{1066E2E1-E6CE-4816-A74F-2477CCAD206F}" srcOrd="0" destOrd="0" parTransId="{137CB3F2-FBC0-4D4E-98C2-16FA8CAB1AA5}" sibTransId="{0764C93B-EB3B-489A-A37C-E00473D3FEE8}"/>
    <dgm:cxn modelId="{2F29EFFE-CEE9-4C0B-AFA8-50E995C44258}" type="presOf" srcId="{1066E2E1-E6CE-4816-A74F-2477CCAD206F}" destId="{9EEB4789-828F-4E6A-B982-7E18189CB7A7}" srcOrd="0" destOrd="0" presId="urn:microsoft.com/office/officeart/2005/8/layout/vList2"/>
    <dgm:cxn modelId="{34C8AF0F-520E-46D1-8925-342B0B7AF128}" type="presOf" srcId="{7951D9D3-8031-4B13-B5D9-FD943BFDB6C9}" destId="{69AEC92A-8F5F-4F23-858C-5408C5CB8AEF}" srcOrd="0" destOrd="0" presId="urn:microsoft.com/office/officeart/2005/8/layout/vList2"/>
    <dgm:cxn modelId="{BC9E985F-EF82-483F-9F4C-C4FB857C5D6F}" type="presParOf" srcId="{69AEC92A-8F5F-4F23-858C-5408C5CB8AEF}" destId="{9EEB4789-828F-4E6A-B982-7E18189CB7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51D9D3-8031-4B13-B5D9-FD943BFDB6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6E2E1-E6CE-4816-A74F-2477CCAD206F}">
      <dgm:prSet/>
      <dgm:spPr/>
      <dgm:t>
        <a:bodyPr/>
        <a:lstStyle/>
        <a:p>
          <a:pPr algn="ctr" rtl="0"/>
          <a:r>
            <a:rPr lang="en-US" dirty="0"/>
            <a:t>Fn2</a:t>
          </a:r>
        </a:p>
      </dgm:t>
    </dgm:pt>
    <dgm:pt modelId="{137CB3F2-FBC0-4D4E-98C2-16FA8CAB1AA5}" type="parTrans" cxnId="{470185AE-DE73-4015-B35C-DD82396F1FC9}">
      <dgm:prSet/>
      <dgm:spPr/>
      <dgm:t>
        <a:bodyPr/>
        <a:lstStyle/>
        <a:p>
          <a:endParaRPr lang="en-US"/>
        </a:p>
      </dgm:t>
    </dgm:pt>
    <dgm:pt modelId="{0764C93B-EB3B-489A-A37C-E00473D3FEE8}" type="sibTrans" cxnId="{470185AE-DE73-4015-B35C-DD82396F1FC9}">
      <dgm:prSet/>
      <dgm:spPr/>
      <dgm:t>
        <a:bodyPr/>
        <a:lstStyle/>
        <a:p>
          <a:endParaRPr lang="en-US"/>
        </a:p>
      </dgm:t>
    </dgm:pt>
    <dgm:pt modelId="{69AEC92A-8F5F-4F23-858C-5408C5CB8AEF}" type="pres">
      <dgm:prSet presAssocID="{7951D9D3-8031-4B13-B5D9-FD943BFDB6C9}" presName="linear" presStyleCnt="0">
        <dgm:presLayoutVars>
          <dgm:animLvl val="lvl"/>
          <dgm:resizeHandles val="exact"/>
        </dgm:presLayoutVars>
      </dgm:prSet>
      <dgm:spPr/>
    </dgm:pt>
    <dgm:pt modelId="{9EEB4789-828F-4E6A-B982-7E18189CB7A7}" type="pres">
      <dgm:prSet presAssocID="{1066E2E1-E6CE-4816-A74F-2477CCAD206F}" presName="parentText" presStyleLbl="node1" presStyleIdx="0" presStyleCnt="1" custLinFactNeighborX="-935" custLinFactNeighborY="-6369">
        <dgm:presLayoutVars>
          <dgm:chMax val="0"/>
          <dgm:bulletEnabled val="1"/>
        </dgm:presLayoutVars>
      </dgm:prSet>
      <dgm:spPr/>
    </dgm:pt>
  </dgm:ptLst>
  <dgm:cxnLst>
    <dgm:cxn modelId="{470185AE-DE73-4015-B35C-DD82396F1FC9}" srcId="{7951D9D3-8031-4B13-B5D9-FD943BFDB6C9}" destId="{1066E2E1-E6CE-4816-A74F-2477CCAD206F}" srcOrd="0" destOrd="0" parTransId="{137CB3F2-FBC0-4D4E-98C2-16FA8CAB1AA5}" sibTransId="{0764C93B-EB3B-489A-A37C-E00473D3FEE8}"/>
    <dgm:cxn modelId="{45619176-2A35-4FE5-81F5-D675345283F2}" type="presOf" srcId="{1066E2E1-E6CE-4816-A74F-2477CCAD206F}" destId="{9EEB4789-828F-4E6A-B982-7E18189CB7A7}" srcOrd="0" destOrd="0" presId="urn:microsoft.com/office/officeart/2005/8/layout/vList2"/>
    <dgm:cxn modelId="{4CC83781-9480-4170-B912-146A64962B86}" type="presOf" srcId="{7951D9D3-8031-4B13-B5D9-FD943BFDB6C9}" destId="{69AEC92A-8F5F-4F23-858C-5408C5CB8AEF}" srcOrd="0" destOrd="0" presId="urn:microsoft.com/office/officeart/2005/8/layout/vList2"/>
    <dgm:cxn modelId="{95376550-3FEE-464F-88FF-7B4CFF831D30}" type="presParOf" srcId="{69AEC92A-8F5F-4F23-858C-5408C5CB8AEF}" destId="{9EEB4789-828F-4E6A-B982-7E18189CB7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51D9D3-8031-4B13-B5D9-FD943BFDB6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6E2E1-E6CE-4816-A74F-2477CCAD206F}">
      <dgm:prSet/>
      <dgm:spPr/>
      <dgm:t>
        <a:bodyPr/>
        <a:lstStyle/>
        <a:p>
          <a:pPr algn="ctr" rtl="0"/>
          <a:r>
            <a:rPr lang="en-US" dirty="0"/>
            <a:t>Fn3</a:t>
          </a:r>
        </a:p>
      </dgm:t>
    </dgm:pt>
    <dgm:pt modelId="{137CB3F2-FBC0-4D4E-98C2-16FA8CAB1AA5}" type="parTrans" cxnId="{470185AE-DE73-4015-B35C-DD82396F1FC9}">
      <dgm:prSet/>
      <dgm:spPr/>
      <dgm:t>
        <a:bodyPr/>
        <a:lstStyle/>
        <a:p>
          <a:endParaRPr lang="en-US"/>
        </a:p>
      </dgm:t>
    </dgm:pt>
    <dgm:pt modelId="{0764C93B-EB3B-489A-A37C-E00473D3FEE8}" type="sibTrans" cxnId="{470185AE-DE73-4015-B35C-DD82396F1FC9}">
      <dgm:prSet/>
      <dgm:spPr/>
      <dgm:t>
        <a:bodyPr/>
        <a:lstStyle/>
        <a:p>
          <a:endParaRPr lang="en-US"/>
        </a:p>
      </dgm:t>
    </dgm:pt>
    <dgm:pt modelId="{69AEC92A-8F5F-4F23-858C-5408C5CB8AEF}" type="pres">
      <dgm:prSet presAssocID="{7951D9D3-8031-4B13-B5D9-FD943BFDB6C9}" presName="linear" presStyleCnt="0">
        <dgm:presLayoutVars>
          <dgm:animLvl val="lvl"/>
          <dgm:resizeHandles val="exact"/>
        </dgm:presLayoutVars>
      </dgm:prSet>
      <dgm:spPr/>
    </dgm:pt>
    <dgm:pt modelId="{9EEB4789-828F-4E6A-B982-7E18189CB7A7}" type="pres">
      <dgm:prSet presAssocID="{1066E2E1-E6CE-4816-A74F-2477CCAD206F}" presName="parentText" presStyleLbl="node1" presStyleIdx="0" presStyleCnt="1" custLinFactNeighborX="-935" custLinFactNeighborY="-6369">
        <dgm:presLayoutVars>
          <dgm:chMax val="0"/>
          <dgm:bulletEnabled val="1"/>
        </dgm:presLayoutVars>
      </dgm:prSet>
      <dgm:spPr/>
    </dgm:pt>
  </dgm:ptLst>
  <dgm:cxnLst>
    <dgm:cxn modelId="{470185AE-DE73-4015-B35C-DD82396F1FC9}" srcId="{7951D9D3-8031-4B13-B5D9-FD943BFDB6C9}" destId="{1066E2E1-E6CE-4816-A74F-2477CCAD206F}" srcOrd="0" destOrd="0" parTransId="{137CB3F2-FBC0-4D4E-98C2-16FA8CAB1AA5}" sibTransId="{0764C93B-EB3B-489A-A37C-E00473D3FEE8}"/>
    <dgm:cxn modelId="{BCA2DC11-3FA3-40F3-9156-3D65B0C9BC53}" type="presOf" srcId="{7951D9D3-8031-4B13-B5D9-FD943BFDB6C9}" destId="{69AEC92A-8F5F-4F23-858C-5408C5CB8AEF}" srcOrd="0" destOrd="0" presId="urn:microsoft.com/office/officeart/2005/8/layout/vList2"/>
    <dgm:cxn modelId="{DC101E33-D625-45B5-A948-8168AD310C92}" type="presOf" srcId="{1066E2E1-E6CE-4816-A74F-2477CCAD206F}" destId="{9EEB4789-828F-4E6A-B982-7E18189CB7A7}" srcOrd="0" destOrd="0" presId="urn:microsoft.com/office/officeart/2005/8/layout/vList2"/>
    <dgm:cxn modelId="{66E9097C-FAF7-447F-BFAB-1E1E991A81BA}" type="presParOf" srcId="{69AEC92A-8F5F-4F23-858C-5408C5CB8AEF}" destId="{9EEB4789-828F-4E6A-B982-7E18189CB7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51D9D3-8031-4B13-B5D9-FD943BFDB6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6E2E1-E6CE-4816-A74F-2477CCAD206F}">
      <dgm:prSet/>
      <dgm:spPr/>
      <dgm:t>
        <a:bodyPr/>
        <a:lstStyle/>
        <a:p>
          <a:pPr algn="ctr" rtl="0"/>
          <a:r>
            <a:rPr lang="en-US" dirty="0"/>
            <a:t>Fn4</a:t>
          </a:r>
        </a:p>
      </dgm:t>
    </dgm:pt>
    <dgm:pt modelId="{137CB3F2-FBC0-4D4E-98C2-16FA8CAB1AA5}" type="parTrans" cxnId="{470185AE-DE73-4015-B35C-DD82396F1FC9}">
      <dgm:prSet/>
      <dgm:spPr/>
      <dgm:t>
        <a:bodyPr/>
        <a:lstStyle/>
        <a:p>
          <a:endParaRPr lang="en-US"/>
        </a:p>
      </dgm:t>
    </dgm:pt>
    <dgm:pt modelId="{0764C93B-EB3B-489A-A37C-E00473D3FEE8}" type="sibTrans" cxnId="{470185AE-DE73-4015-B35C-DD82396F1FC9}">
      <dgm:prSet/>
      <dgm:spPr/>
      <dgm:t>
        <a:bodyPr/>
        <a:lstStyle/>
        <a:p>
          <a:endParaRPr lang="en-US"/>
        </a:p>
      </dgm:t>
    </dgm:pt>
    <dgm:pt modelId="{69AEC92A-8F5F-4F23-858C-5408C5CB8AEF}" type="pres">
      <dgm:prSet presAssocID="{7951D9D3-8031-4B13-B5D9-FD943BFDB6C9}" presName="linear" presStyleCnt="0">
        <dgm:presLayoutVars>
          <dgm:animLvl val="lvl"/>
          <dgm:resizeHandles val="exact"/>
        </dgm:presLayoutVars>
      </dgm:prSet>
      <dgm:spPr/>
    </dgm:pt>
    <dgm:pt modelId="{9EEB4789-828F-4E6A-B982-7E18189CB7A7}" type="pres">
      <dgm:prSet presAssocID="{1066E2E1-E6CE-4816-A74F-2477CCAD206F}" presName="parentText" presStyleLbl="node1" presStyleIdx="0" presStyleCnt="1" custLinFactNeighborX="-935" custLinFactNeighborY="-6369">
        <dgm:presLayoutVars>
          <dgm:chMax val="0"/>
          <dgm:bulletEnabled val="1"/>
        </dgm:presLayoutVars>
      </dgm:prSet>
      <dgm:spPr/>
    </dgm:pt>
  </dgm:ptLst>
  <dgm:cxnLst>
    <dgm:cxn modelId="{470185AE-DE73-4015-B35C-DD82396F1FC9}" srcId="{7951D9D3-8031-4B13-B5D9-FD943BFDB6C9}" destId="{1066E2E1-E6CE-4816-A74F-2477CCAD206F}" srcOrd="0" destOrd="0" parTransId="{137CB3F2-FBC0-4D4E-98C2-16FA8CAB1AA5}" sibTransId="{0764C93B-EB3B-489A-A37C-E00473D3FEE8}"/>
    <dgm:cxn modelId="{F96CC3F9-1359-4534-9FEA-6C5AAD4CD2D3}" type="presOf" srcId="{1066E2E1-E6CE-4816-A74F-2477CCAD206F}" destId="{9EEB4789-828F-4E6A-B982-7E18189CB7A7}" srcOrd="0" destOrd="0" presId="urn:microsoft.com/office/officeart/2005/8/layout/vList2"/>
    <dgm:cxn modelId="{76125083-651E-4353-97BC-614DDCB36AF4}" type="presOf" srcId="{7951D9D3-8031-4B13-B5D9-FD943BFDB6C9}" destId="{69AEC92A-8F5F-4F23-858C-5408C5CB8AEF}" srcOrd="0" destOrd="0" presId="urn:microsoft.com/office/officeart/2005/8/layout/vList2"/>
    <dgm:cxn modelId="{16C31AB2-8279-4436-8356-47EB8D776EC4}" type="presParOf" srcId="{69AEC92A-8F5F-4F23-858C-5408C5CB8AEF}" destId="{9EEB4789-828F-4E6A-B982-7E18189CB7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B4789-828F-4E6A-B982-7E18189CB7A7}">
      <dsp:nvSpPr>
        <dsp:cNvPr id="0" name=""/>
        <dsp:cNvSpPr/>
      </dsp:nvSpPr>
      <dsp:spPr>
        <a:xfrm>
          <a:off x="0" y="1"/>
          <a:ext cx="1075173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Personality</a:t>
          </a:r>
        </a:p>
      </dsp:txBody>
      <dsp:txXfrm>
        <a:off x="15992" y="15993"/>
        <a:ext cx="1043189" cy="295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B4789-828F-4E6A-B982-7E18189CB7A7}">
      <dsp:nvSpPr>
        <dsp:cNvPr id="0" name=""/>
        <dsp:cNvSpPr/>
      </dsp:nvSpPr>
      <dsp:spPr>
        <a:xfrm>
          <a:off x="0" y="0"/>
          <a:ext cx="1075173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Fn1</a:t>
          </a:r>
        </a:p>
      </dsp:txBody>
      <dsp:txXfrm>
        <a:off x="17134" y="17134"/>
        <a:ext cx="1040905" cy="316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B4789-828F-4E6A-B982-7E18189CB7A7}">
      <dsp:nvSpPr>
        <dsp:cNvPr id="0" name=""/>
        <dsp:cNvSpPr/>
      </dsp:nvSpPr>
      <dsp:spPr>
        <a:xfrm>
          <a:off x="0" y="0"/>
          <a:ext cx="1075173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Fn2</a:t>
          </a:r>
        </a:p>
      </dsp:txBody>
      <dsp:txXfrm>
        <a:off x="17134" y="17134"/>
        <a:ext cx="1040905" cy="316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B4789-828F-4E6A-B982-7E18189CB7A7}">
      <dsp:nvSpPr>
        <dsp:cNvPr id="0" name=""/>
        <dsp:cNvSpPr/>
      </dsp:nvSpPr>
      <dsp:spPr>
        <a:xfrm>
          <a:off x="0" y="0"/>
          <a:ext cx="1075173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Fn3</a:t>
          </a:r>
        </a:p>
      </dsp:txBody>
      <dsp:txXfrm>
        <a:off x="17134" y="17134"/>
        <a:ext cx="1040905" cy="3167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B4789-828F-4E6A-B982-7E18189CB7A7}">
      <dsp:nvSpPr>
        <dsp:cNvPr id="0" name=""/>
        <dsp:cNvSpPr/>
      </dsp:nvSpPr>
      <dsp:spPr>
        <a:xfrm>
          <a:off x="0" y="0"/>
          <a:ext cx="1075173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Fn4</a:t>
          </a:r>
        </a:p>
      </dsp:txBody>
      <dsp:txXfrm>
        <a:off x="17134" y="17134"/>
        <a:ext cx="1040905" cy="316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62581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9743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9909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09385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5685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57953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5376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7085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36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230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3998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686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12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6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18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4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7598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672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image" Target="../media/image24.emf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openxmlformats.org/officeDocument/2006/relationships/image" Target="../media/image29.png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image" Target="../media/image25.emf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image" Target="../media/image28.pn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Research Platform for Custom Memory Cube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657061" y="4313114"/>
            <a:ext cx="3874164" cy="197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JeshalrajThakaria</a:t>
            </a:r>
            <a:r>
              <a:rPr lang="en-US" altLang="zh-CN" sz="2000" b="1" dirty="0">
                <a:ea typeface="宋体" charset="-122"/>
              </a:rPr>
              <a:t> (volunteer)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endParaRPr lang="en-US" altLang="zh-CN" sz="20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13529" y="4396268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82101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1165552"/>
          </a:xfrm>
        </p:spPr>
        <p:txBody>
          <a:bodyPr/>
          <a:lstStyle/>
          <a:p>
            <a:pPr marL="1306513" indent="-1306513"/>
            <a:r>
              <a:rPr lang="en-US" sz="3200" dirty="0"/>
              <a:t>Exp. 1a: Average Latency, Blocking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34"/>
          <p:cNvSpPr txBox="1"/>
          <p:nvPr/>
        </p:nvSpPr>
        <p:spPr>
          <a:xfrm>
            <a:off x="189515" y="1441850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2041332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1. Input blocking memory requests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275366" y="5122047"/>
            <a:ext cx="2211877" cy="32321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TextBox 13"/>
          <p:cNvSpPr txBox="1"/>
          <p:nvPr/>
        </p:nvSpPr>
        <p:spPr>
          <a:xfrm>
            <a:off x="6284888" y="3472910"/>
            <a:ext cx="2614563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2. Measure latency of each single memory access at M3</a:t>
            </a:r>
          </a:p>
        </p:txBody>
      </p:sp>
      <p:cxnSp>
        <p:nvCxnSpPr>
          <p:cNvPr id="13" name="Straight Arrow Connector 10"/>
          <p:cNvCxnSpPr>
            <a:endCxn id="12" idx="1"/>
          </p:cNvCxnSpPr>
          <p:nvPr/>
        </p:nvCxnSpPr>
        <p:spPr>
          <a:xfrm>
            <a:off x="4843305" y="3155182"/>
            <a:ext cx="1441583" cy="73322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05823" y="2893365"/>
            <a:ext cx="2169543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33363" indent="-233363">
              <a:defRPr sz="160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3. Calculate average </a:t>
            </a:r>
            <a:r>
              <a:rPr lang="en-US" dirty="0">
                <a:solidFill>
                  <a:srgbClr val="0021A5"/>
                </a:solidFill>
              </a:rPr>
              <a:t>(100000 accesses) </a:t>
            </a:r>
            <a:r>
              <a:rPr lang="en-US" dirty="0"/>
              <a:t>latency &amp; compare with avg. latency reported in </a:t>
            </a:r>
            <a:r>
              <a:rPr lang="en-US" dirty="0" err="1">
                <a:solidFill>
                  <a:srgbClr val="FF4A00"/>
                </a:solidFill>
              </a:rPr>
              <a:t>SystemC</a:t>
            </a:r>
            <a:r>
              <a:rPr lang="en-US" dirty="0">
                <a:solidFill>
                  <a:srgbClr val="FF4A00"/>
                </a:solidFill>
              </a:rPr>
              <a:t> Simulator</a:t>
            </a:r>
          </a:p>
        </p:txBody>
      </p:sp>
      <p:cxnSp>
        <p:nvCxnSpPr>
          <p:cNvPr id="15" name="Straight Arrow Connector 8"/>
          <p:cNvCxnSpPr>
            <a:stCxn id="30" idx="3"/>
          </p:cNvCxnSpPr>
          <p:nvPr/>
        </p:nvCxnSpPr>
        <p:spPr>
          <a:xfrm flipV="1">
            <a:off x="2275366" y="3155183"/>
            <a:ext cx="1593249" cy="196686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9" name="Straight Arrow Connector 8"/>
          <p:cNvCxnSpPr/>
          <p:nvPr/>
        </p:nvCxnSpPr>
        <p:spPr>
          <a:xfrm flipH="1" flipV="1">
            <a:off x="2182716" y="4303907"/>
            <a:ext cx="3303685" cy="348568"/>
          </a:xfrm>
          <a:prstGeom prst="straightConnector1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65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641955"/>
            <a:ext cx="7604756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Avg. Latency measured on Merlin board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1010963"/>
            <a:ext cx="5146549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04813" indent="-404813">
              <a:buFont typeface="Wingdings" panose="05000000000000000000" pitchFamily="2" charset="2"/>
              <a:buChar char="q"/>
            </a:pPr>
            <a:r>
              <a:rPr lang="en-US" sz="2200" dirty="0"/>
              <a:t>Results from SystemC Simulator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1165552"/>
          </a:xfrm>
        </p:spPr>
        <p:txBody>
          <a:bodyPr/>
          <a:lstStyle/>
          <a:p>
            <a:pPr marL="1023938" indent="-1023938"/>
            <a:r>
              <a:rPr lang="en-US" sz="3200" dirty="0"/>
              <a:t>Exp. 1a: Average Latency, Blocking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126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79" y="1558859"/>
            <a:ext cx="3861685" cy="175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33530" y="2783393"/>
            <a:ext cx="2296944" cy="190919"/>
          </a:xfrm>
          <a:prstGeom prst="rect">
            <a:avLst/>
          </a:prstGeom>
          <a:noFill/>
          <a:ln w="952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661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02874437"/>
              </p:ext>
            </p:extLst>
          </p:nvPr>
        </p:nvGraphicFramePr>
        <p:xfrm>
          <a:off x="176204" y="1294609"/>
          <a:ext cx="5340676" cy="439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" name="Visio" r:id="rId4" imgW="9753528" imgH="8023968" progId="Visio.Drawing.15">
                  <p:embed/>
                </p:oleObj>
              </mc:Choice>
              <mc:Fallback>
                <p:oleObj name="Visio" r:id="rId4" imgW="9753528" imgH="8023968" progId="Visio.Drawing.15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04" y="1294609"/>
                        <a:ext cx="5340676" cy="439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586798"/>
          </a:xfrm>
        </p:spPr>
        <p:txBody>
          <a:bodyPr/>
          <a:lstStyle/>
          <a:p>
            <a:pPr marL="1023938" indent="-1023938"/>
            <a:r>
              <a:rPr lang="en-US" sz="3200" dirty="0"/>
              <a:t>Exp. 1a: Avg. Latency, Blocking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1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744211"/>
              </p:ext>
            </p:extLst>
          </p:nvPr>
        </p:nvGraphicFramePr>
        <p:xfrm>
          <a:off x="3348763" y="1294609"/>
          <a:ext cx="5523932" cy="2415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name="Visio" r:id="rId6" imgW="11635454" imgH="4373880" progId="Visio.Drawing.15">
                  <p:embed/>
                </p:oleObj>
              </mc:Choice>
              <mc:Fallback>
                <p:oleObj name="Visio" r:id="rId6" imgW="11635454" imgH="4373880" progId="Visio.Drawing.15">
                  <p:embed/>
                  <p:pic>
                    <p:nvPicPr>
                      <p:cNvPr id="16" name="Object 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8763" y="1294609"/>
                        <a:ext cx="5523932" cy="2415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869608" y="863096"/>
            <a:ext cx="235131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Merlin Board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301533" y="863096"/>
            <a:ext cx="17873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HMC Simulator</a:t>
            </a:r>
          </a:p>
        </p:txBody>
      </p:sp>
      <p:cxnSp>
        <p:nvCxnSpPr>
          <p:cNvPr id="16" name="Straight Connector 11"/>
          <p:cNvCxnSpPr/>
          <p:nvPr/>
        </p:nvCxnSpPr>
        <p:spPr>
          <a:xfrm>
            <a:off x="1115657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18" name="Straight Connector 11"/>
          <p:cNvCxnSpPr/>
          <p:nvPr/>
        </p:nvCxnSpPr>
        <p:spPr>
          <a:xfrm>
            <a:off x="2710856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0" name="Straight Connector 11"/>
          <p:cNvCxnSpPr/>
          <p:nvPr/>
        </p:nvCxnSpPr>
        <p:spPr>
          <a:xfrm>
            <a:off x="6416040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3" name="Straight Connector 11"/>
          <p:cNvCxnSpPr/>
          <p:nvPr/>
        </p:nvCxnSpPr>
        <p:spPr>
          <a:xfrm>
            <a:off x="1117561" y="3592829"/>
            <a:ext cx="1593294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5" name="Straight Connector 11"/>
          <p:cNvCxnSpPr/>
          <p:nvPr/>
        </p:nvCxnSpPr>
        <p:spPr>
          <a:xfrm>
            <a:off x="3515957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6" name="Straight Connector 11"/>
          <p:cNvCxnSpPr/>
          <p:nvPr/>
        </p:nvCxnSpPr>
        <p:spPr>
          <a:xfrm>
            <a:off x="5067299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30" name="Straight Connector 11"/>
          <p:cNvCxnSpPr/>
          <p:nvPr/>
        </p:nvCxnSpPr>
        <p:spPr>
          <a:xfrm>
            <a:off x="8088923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32" name="Straight Connector 11"/>
          <p:cNvCxnSpPr/>
          <p:nvPr/>
        </p:nvCxnSpPr>
        <p:spPr>
          <a:xfrm>
            <a:off x="3515957" y="3592829"/>
            <a:ext cx="1551342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4" name="Straight Connector 11"/>
          <p:cNvCxnSpPr/>
          <p:nvPr/>
        </p:nvCxnSpPr>
        <p:spPr>
          <a:xfrm>
            <a:off x="6416040" y="3592829"/>
            <a:ext cx="1672883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37" name="文本框 36"/>
          <p:cNvSpPr txBox="1"/>
          <p:nvPr/>
        </p:nvSpPr>
        <p:spPr>
          <a:xfrm>
            <a:off x="690289" y="3588528"/>
            <a:ext cx="2650528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fpga</a:t>
            </a:r>
            <a:r>
              <a:rPr lang="en-US" sz="1400" dirty="0"/>
              <a:t> = 167MHz (6ns/</a:t>
            </a:r>
            <a:r>
              <a:rPr lang="en-US" sz="1400" dirty="0" err="1"/>
              <a:t>clk</a:t>
            </a:r>
            <a:r>
              <a:rPr lang="en-US" sz="1400" dirty="0"/>
              <a:t>)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132105" y="3597394"/>
            <a:ext cx="257850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hmc</a:t>
            </a:r>
            <a:r>
              <a:rPr lang="en-US" sz="1400" dirty="0"/>
              <a:t> = 333MHz (3ns/</a:t>
            </a:r>
            <a:r>
              <a:rPr lang="en-US" sz="1400" dirty="0" err="1"/>
              <a:t>clk</a:t>
            </a:r>
            <a:r>
              <a:rPr lang="en-US" sz="1400" dirty="0"/>
              <a:t>)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110729" y="3588528"/>
            <a:ext cx="254396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sim</a:t>
            </a:r>
            <a:r>
              <a:rPr lang="en-US" sz="1400" dirty="0"/>
              <a:t> = 625MHz (1.6ns/</a:t>
            </a:r>
            <a:r>
              <a:rPr lang="en-US" sz="1400" dirty="0" err="1"/>
              <a:t>clk</a:t>
            </a:r>
            <a:r>
              <a:rPr lang="en-US" sz="1400" dirty="0"/>
              <a:t>)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-334402" y="3588528"/>
            <a:ext cx="1583203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Clk</a:t>
            </a:r>
            <a:r>
              <a:rPr lang="en-US" sz="1400" dirty="0"/>
              <a:t> freq.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457200" y="3980937"/>
                <a:ext cx="8415495" cy="2082943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Assume delay between </a:t>
                </a:r>
                <a:r>
                  <a:rPr lang="en-US" dirty="0">
                    <a:solidFill>
                      <a:srgbClr val="FF4A00"/>
                    </a:solidFill>
                  </a:rPr>
                  <a:t>M3 &amp; M5 </a:t>
                </a:r>
                <a:r>
                  <a:rPr lang="en-US" dirty="0"/>
                  <a:t>is </a:t>
                </a:r>
                <a:r>
                  <a:rPr lang="en-US" i="1" dirty="0"/>
                  <a:t>n</a:t>
                </a:r>
                <a:r>
                  <a:rPr lang="en-US" dirty="0"/>
                  <a:t> </a:t>
                </a:r>
                <a:r>
                  <a:rPr lang="en-US" dirty="0" err="1"/>
                  <a:t>clk</a:t>
                </a:r>
                <a:r>
                  <a:rPr lang="en-US" baseline="-25000" dirty="0" err="1"/>
                  <a:t>fpga</a:t>
                </a:r>
                <a:endParaRPr lang="en-US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Average HMC latency on Merlin board: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𝑓𝑝𝑔𝑎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h𝑚𝑐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(clock cycles)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Average HMC latency on HMC simulator: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𝑛𝑠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(clock cycles)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>
                    <a:solidFill>
                      <a:srgbClr val="FF4A00"/>
                    </a:solidFill>
                  </a:rPr>
                  <a:t>n</a:t>
                </a:r>
                <a:r>
                  <a:rPr lang="en-US" dirty="0">
                    <a:solidFill>
                      <a:srgbClr val="FF4A00"/>
                    </a:solidFill>
                  </a:rPr>
                  <a:t> = 58 ?</a:t>
                </a:r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80937"/>
                <a:ext cx="8415495" cy="2082943"/>
              </a:xfrm>
              <a:prstGeom prst="rect">
                <a:avLst/>
              </a:prstGeom>
              <a:blipFill>
                <a:blip r:embed="rId8"/>
                <a:stretch>
                  <a:fillRect l="-435" t="-1462" b="-3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56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1"/>
          <p:cNvGraphicFramePr>
            <a:graphicFrameLocks noGrp="1" noChangeAspect="1"/>
          </p:cNvGraphicFramePr>
          <p:nvPr>
            <p:extLst/>
          </p:nvPr>
        </p:nvGraphicFramePr>
        <p:xfrm>
          <a:off x="176204" y="1294609"/>
          <a:ext cx="5340676" cy="439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Visio" r:id="rId4" imgW="9753528" imgH="8023968" progId="Visio.Drawing.15">
                  <p:embed/>
                </p:oleObj>
              </mc:Choice>
              <mc:Fallback>
                <p:oleObj name="Visio" r:id="rId4" imgW="9753528" imgH="8023968" progId="Visio.Drawing.15">
                  <p:embed/>
                  <p:pic>
                    <p:nvPicPr>
                      <p:cNvPr id="2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04" y="1294609"/>
                        <a:ext cx="5340676" cy="439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586798"/>
          </a:xfrm>
        </p:spPr>
        <p:txBody>
          <a:bodyPr/>
          <a:lstStyle/>
          <a:p>
            <a:pPr marL="1023938" indent="-1023938"/>
            <a:r>
              <a:rPr lang="en-US" sz="3200" dirty="0"/>
              <a:t>Exp. 1a: Avg. Latency, Blocking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13" name="Object 27"/>
          <p:cNvGraphicFramePr>
            <a:graphicFrameLocks noChangeAspect="1"/>
          </p:cNvGraphicFramePr>
          <p:nvPr>
            <p:extLst/>
          </p:nvPr>
        </p:nvGraphicFramePr>
        <p:xfrm>
          <a:off x="3348763" y="1294609"/>
          <a:ext cx="5523932" cy="2415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Visio" r:id="rId6" imgW="11635454" imgH="4373880" progId="Visio.Drawing.15">
                  <p:embed/>
                </p:oleObj>
              </mc:Choice>
              <mc:Fallback>
                <p:oleObj name="Visio" r:id="rId6" imgW="11635454" imgH="4373880" progId="Visio.Drawing.15">
                  <p:embed/>
                  <p:pic>
                    <p:nvPicPr>
                      <p:cNvPr id="13" name="Object 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8763" y="1294609"/>
                        <a:ext cx="5523932" cy="2415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869608" y="863096"/>
            <a:ext cx="235131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Merlin Board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301533" y="863096"/>
            <a:ext cx="17873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HMC Simulator</a:t>
            </a:r>
          </a:p>
        </p:txBody>
      </p:sp>
      <p:cxnSp>
        <p:nvCxnSpPr>
          <p:cNvPr id="16" name="Straight Connector 11"/>
          <p:cNvCxnSpPr/>
          <p:nvPr/>
        </p:nvCxnSpPr>
        <p:spPr>
          <a:xfrm>
            <a:off x="1115657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18" name="Straight Connector 11"/>
          <p:cNvCxnSpPr/>
          <p:nvPr/>
        </p:nvCxnSpPr>
        <p:spPr>
          <a:xfrm>
            <a:off x="2710856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0" name="Straight Connector 11"/>
          <p:cNvCxnSpPr/>
          <p:nvPr/>
        </p:nvCxnSpPr>
        <p:spPr>
          <a:xfrm>
            <a:off x="6416040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3" name="Straight Connector 11"/>
          <p:cNvCxnSpPr/>
          <p:nvPr/>
        </p:nvCxnSpPr>
        <p:spPr>
          <a:xfrm>
            <a:off x="1117561" y="3592829"/>
            <a:ext cx="1593294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5" name="Straight Connector 11"/>
          <p:cNvCxnSpPr/>
          <p:nvPr/>
        </p:nvCxnSpPr>
        <p:spPr>
          <a:xfrm>
            <a:off x="3515957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6" name="Straight Connector 11"/>
          <p:cNvCxnSpPr/>
          <p:nvPr/>
        </p:nvCxnSpPr>
        <p:spPr>
          <a:xfrm>
            <a:off x="5067299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30" name="Straight Connector 11"/>
          <p:cNvCxnSpPr/>
          <p:nvPr/>
        </p:nvCxnSpPr>
        <p:spPr>
          <a:xfrm>
            <a:off x="8088923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32" name="Straight Connector 11"/>
          <p:cNvCxnSpPr/>
          <p:nvPr/>
        </p:nvCxnSpPr>
        <p:spPr>
          <a:xfrm>
            <a:off x="3515957" y="3592829"/>
            <a:ext cx="1551342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4" name="Straight Connector 11"/>
          <p:cNvCxnSpPr/>
          <p:nvPr/>
        </p:nvCxnSpPr>
        <p:spPr>
          <a:xfrm>
            <a:off x="6416040" y="3592829"/>
            <a:ext cx="1672883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37" name="文本框 36"/>
          <p:cNvSpPr txBox="1"/>
          <p:nvPr/>
        </p:nvSpPr>
        <p:spPr>
          <a:xfrm>
            <a:off x="690289" y="3588528"/>
            <a:ext cx="2650528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fpga</a:t>
            </a:r>
            <a:r>
              <a:rPr lang="en-US" sz="1400" dirty="0"/>
              <a:t> = 167MHz (6ns/</a:t>
            </a:r>
            <a:r>
              <a:rPr lang="en-US" sz="1400" dirty="0" err="1"/>
              <a:t>clk</a:t>
            </a:r>
            <a:r>
              <a:rPr lang="en-US" sz="1400" dirty="0"/>
              <a:t>)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132105" y="3597394"/>
            <a:ext cx="257850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hmc</a:t>
            </a:r>
            <a:r>
              <a:rPr lang="en-US" sz="1400" dirty="0"/>
              <a:t> = 333MHz (3ns/</a:t>
            </a:r>
            <a:r>
              <a:rPr lang="en-US" sz="1400" dirty="0" err="1"/>
              <a:t>clk</a:t>
            </a:r>
            <a:r>
              <a:rPr lang="en-US" sz="1400" dirty="0"/>
              <a:t>)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110729" y="3588528"/>
            <a:ext cx="254396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sim</a:t>
            </a:r>
            <a:r>
              <a:rPr lang="en-US" sz="1400" dirty="0"/>
              <a:t> = 625MHz (1.6ns/</a:t>
            </a:r>
            <a:r>
              <a:rPr lang="en-US" sz="1400" dirty="0" err="1"/>
              <a:t>clk</a:t>
            </a:r>
            <a:r>
              <a:rPr lang="en-US" sz="1400" dirty="0"/>
              <a:t>)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-334402" y="3588528"/>
            <a:ext cx="1583203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Clk</a:t>
            </a:r>
            <a:r>
              <a:rPr lang="en-US" sz="1400" dirty="0"/>
              <a:t> freq.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457200" y="3980937"/>
                <a:ext cx="8415495" cy="2082943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Assume delay between </a:t>
                </a:r>
                <a:r>
                  <a:rPr lang="en-US" dirty="0">
                    <a:solidFill>
                      <a:srgbClr val="0021A5"/>
                    </a:solidFill>
                  </a:rPr>
                  <a:t>M3 &amp; M5 </a:t>
                </a:r>
                <a:r>
                  <a:rPr lang="en-US" dirty="0"/>
                  <a:t>is </a:t>
                </a:r>
                <a:r>
                  <a:rPr lang="en-US" i="1" dirty="0"/>
                  <a:t>n</a:t>
                </a:r>
                <a:r>
                  <a:rPr lang="en-US" dirty="0"/>
                  <a:t> </a:t>
                </a:r>
                <a:r>
                  <a:rPr lang="en-US" dirty="0" err="1"/>
                  <a:t>clk</a:t>
                </a:r>
                <a:r>
                  <a:rPr lang="en-US" baseline="-25000" dirty="0" err="1"/>
                  <a:t>fpga</a:t>
                </a:r>
                <a:endParaRPr lang="en-US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Average HMC latency on Merlin board: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𝑓𝑝𝑔𝑎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h𝑚𝑐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(clock cycles)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Average HMC latency on HMC simulator: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𝑛𝑠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(clock cycles)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>
                    <a:solidFill>
                      <a:srgbClr val="0021A5"/>
                    </a:solidFill>
                  </a:rPr>
                  <a:t>n </a:t>
                </a:r>
                <a:r>
                  <a:rPr lang="en-US" dirty="0">
                    <a:solidFill>
                      <a:srgbClr val="0021A5"/>
                    </a:solidFill>
                  </a:rPr>
                  <a:t>?= 58 </a:t>
                </a:r>
                <a:r>
                  <a:rPr lang="en-US" dirty="0"/>
                  <a:t>– measured in </a:t>
                </a:r>
                <a:r>
                  <a:rPr lang="en-US" dirty="0">
                    <a:solidFill>
                      <a:srgbClr val="FF4A00"/>
                    </a:solidFill>
                  </a:rPr>
                  <a:t>RTL simulation</a:t>
                </a:r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80937"/>
                <a:ext cx="8415495" cy="2082943"/>
              </a:xfrm>
              <a:prstGeom prst="rect">
                <a:avLst/>
              </a:prstGeom>
              <a:blipFill>
                <a:blip r:embed="rId8"/>
                <a:stretch>
                  <a:fillRect l="-435" t="-1462" b="-3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5406012" y="3977300"/>
            <a:ext cx="3466683" cy="1846659"/>
          </a:xfrm>
          <a:prstGeom prst="rect">
            <a:avLst/>
          </a:prstGeom>
          <a:ln w="38100">
            <a:solidFill>
              <a:srgbClr val="FF4A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1A5"/>
                </a:solidFill>
              </a:rPr>
              <a:t>Progress</a:t>
            </a:r>
            <a:r>
              <a:rPr lang="en-US" sz="14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Setting up </a:t>
            </a:r>
            <a:r>
              <a:rPr lang="en-US" sz="1400" dirty="0">
                <a:solidFill>
                  <a:srgbClr val="FF4A00"/>
                </a:solidFill>
              </a:rPr>
              <a:t>RTL simulation </a:t>
            </a:r>
            <a:r>
              <a:rPr lang="en-US" sz="1400" dirty="0"/>
              <a:t>of Merlin infrastructure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Working on getting Synopsys VCS license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To contact Altera about measurement information of </a:t>
            </a:r>
            <a:r>
              <a:rPr lang="en-US" sz="1400" dirty="0">
                <a:solidFill>
                  <a:srgbClr val="FF4A00"/>
                </a:solidFill>
              </a:rPr>
              <a:t>HMCC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3508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1"/>
          <p:cNvGraphicFramePr>
            <a:graphicFrameLocks noGrp="1" noChangeAspect="1"/>
          </p:cNvGraphicFramePr>
          <p:nvPr>
            <p:extLst/>
          </p:nvPr>
        </p:nvGraphicFramePr>
        <p:xfrm>
          <a:off x="176204" y="1294609"/>
          <a:ext cx="5340676" cy="439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Visio" r:id="rId4" imgW="9753528" imgH="8023968" progId="Visio.Drawing.15">
                  <p:embed/>
                </p:oleObj>
              </mc:Choice>
              <mc:Fallback>
                <p:oleObj name="Visio" r:id="rId4" imgW="9753528" imgH="8023968" progId="Visio.Drawing.15">
                  <p:embed/>
                  <p:pic>
                    <p:nvPicPr>
                      <p:cNvPr id="2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04" y="1294609"/>
                        <a:ext cx="5340676" cy="439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586798"/>
          </a:xfrm>
        </p:spPr>
        <p:txBody>
          <a:bodyPr/>
          <a:lstStyle/>
          <a:p>
            <a:pPr marL="1023938" indent="-1023938"/>
            <a:r>
              <a:rPr lang="en-US" sz="3200" dirty="0"/>
              <a:t>Exp. 1a: Avg. Latency, Blocking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13" name="Object 27"/>
          <p:cNvGraphicFramePr>
            <a:graphicFrameLocks noChangeAspect="1"/>
          </p:cNvGraphicFramePr>
          <p:nvPr>
            <p:extLst/>
          </p:nvPr>
        </p:nvGraphicFramePr>
        <p:xfrm>
          <a:off x="3348763" y="1294609"/>
          <a:ext cx="5523932" cy="2415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Visio" r:id="rId6" imgW="11635454" imgH="4373880" progId="Visio.Drawing.15">
                  <p:embed/>
                </p:oleObj>
              </mc:Choice>
              <mc:Fallback>
                <p:oleObj name="Visio" r:id="rId6" imgW="11635454" imgH="4373880" progId="Visio.Drawing.15">
                  <p:embed/>
                  <p:pic>
                    <p:nvPicPr>
                      <p:cNvPr id="13" name="Object 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8763" y="1294609"/>
                        <a:ext cx="5523932" cy="2415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869608" y="863096"/>
            <a:ext cx="235131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Merlin Board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301533" y="863096"/>
            <a:ext cx="17873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HMC Simulator</a:t>
            </a:r>
          </a:p>
        </p:txBody>
      </p:sp>
      <p:cxnSp>
        <p:nvCxnSpPr>
          <p:cNvPr id="16" name="Straight Connector 11"/>
          <p:cNvCxnSpPr/>
          <p:nvPr/>
        </p:nvCxnSpPr>
        <p:spPr>
          <a:xfrm>
            <a:off x="1115657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18" name="Straight Connector 11"/>
          <p:cNvCxnSpPr/>
          <p:nvPr/>
        </p:nvCxnSpPr>
        <p:spPr>
          <a:xfrm>
            <a:off x="2710856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0" name="Straight Connector 11"/>
          <p:cNvCxnSpPr/>
          <p:nvPr/>
        </p:nvCxnSpPr>
        <p:spPr>
          <a:xfrm>
            <a:off x="6416040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3" name="Straight Connector 11"/>
          <p:cNvCxnSpPr/>
          <p:nvPr/>
        </p:nvCxnSpPr>
        <p:spPr>
          <a:xfrm>
            <a:off x="1117561" y="3592829"/>
            <a:ext cx="1593294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5" name="Straight Connector 11"/>
          <p:cNvCxnSpPr/>
          <p:nvPr/>
        </p:nvCxnSpPr>
        <p:spPr>
          <a:xfrm>
            <a:off x="3515957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6" name="Straight Connector 11"/>
          <p:cNvCxnSpPr/>
          <p:nvPr/>
        </p:nvCxnSpPr>
        <p:spPr>
          <a:xfrm>
            <a:off x="5067299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30" name="Straight Connector 11"/>
          <p:cNvCxnSpPr/>
          <p:nvPr/>
        </p:nvCxnSpPr>
        <p:spPr>
          <a:xfrm>
            <a:off x="8088923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32" name="Straight Connector 11"/>
          <p:cNvCxnSpPr/>
          <p:nvPr/>
        </p:nvCxnSpPr>
        <p:spPr>
          <a:xfrm>
            <a:off x="3515957" y="3592829"/>
            <a:ext cx="1551342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4" name="Straight Connector 11"/>
          <p:cNvCxnSpPr/>
          <p:nvPr/>
        </p:nvCxnSpPr>
        <p:spPr>
          <a:xfrm>
            <a:off x="6416040" y="3592829"/>
            <a:ext cx="1672883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37" name="文本框 36"/>
          <p:cNvSpPr txBox="1"/>
          <p:nvPr/>
        </p:nvSpPr>
        <p:spPr>
          <a:xfrm>
            <a:off x="690289" y="3588528"/>
            <a:ext cx="2650528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fpga</a:t>
            </a:r>
            <a:r>
              <a:rPr lang="en-US" sz="1400" dirty="0"/>
              <a:t> = 167MHz (6ns/</a:t>
            </a:r>
            <a:r>
              <a:rPr lang="en-US" sz="1400" dirty="0" err="1"/>
              <a:t>clk</a:t>
            </a:r>
            <a:r>
              <a:rPr lang="en-US" sz="1400" dirty="0"/>
              <a:t>)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132105" y="3597394"/>
            <a:ext cx="257850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hmc</a:t>
            </a:r>
            <a:r>
              <a:rPr lang="en-US" sz="1400" dirty="0"/>
              <a:t> = 333MHz (3ns/</a:t>
            </a:r>
            <a:r>
              <a:rPr lang="en-US" sz="1400" dirty="0" err="1"/>
              <a:t>clk</a:t>
            </a:r>
            <a:r>
              <a:rPr lang="en-US" sz="1400" dirty="0"/>
              <a:t>)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110729" y="3588528"/>
            <a:ext cx="254396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sim</a:t>
            </a:r>
            <a:r>
              <a:rPr lang="en-US" sz="1400" dirty="0"/>
              <a:t> = 625MHz (1.6ns/</a:t>
            </a:r>
            <a:r>
              <a:rPr lang="en-US" sz="1400" dirty="0" err="1"/>
              <a:t>clk</a:t>
            </a:r>
            <a:r>
              <a:rPr lang="en-US" sz="1400" dirty="0"/>
              <a:t>)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-334402" y="3588528"/>
            <a:ext cx="1583203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Clk</a:t>
            </a:r>
            <a:r>
              <a:rPr lang="en-US" sz="1400" dirty="0"/>
              <a:t> freq.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457200" y="3980937"/>
                <a:ext cx="8415495" cy="2082943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Assume delay between </a:t>
                </a:r>
                <a:r>
                  <a:rPr lang="en-US" dirty="0">
                    <a:solidFill>
                      <a:srgbClr val="0021A5"/>
                    </a:solidFill>
                  </a:rPr>
                  <a:t>M3 &amp; M5 </a:t>
                </a:r>
                <a:r>
                  <a:rPr lang="en-US" dirty="0"/>
                  <a:t>is </a:t>
                </a:r>
                <a:r>
                  <a:rPr lang="en-US" i="1" dirty="0"/>
                  <a:t>n</a:t>
                </a:r>
                <a:r>
                  <a:rPr lang="en-US" dirty="0"/>
                  <a:t> </a:t>
                </a:r>
                <a:r>
                  <a:rPr lang="en-US" dirty="0" err="1"/>
                  <a:t>clk</a:t>
                </a:r>
                <a:r>
                  <a:rPr lang="en-US" baseline="-25000" dirty="0" err="1"/>
                  <a:t>fpga</a:t>
                </a:r>
                <a:endParaRPr lang="en-US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Average HMC latency on Merlin board: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𝑓𝑝𝑔𝑎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h𝑚𝑐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(clock cycles)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Average HMC latency on HMC simulator: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𝑛𝑠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(clock cycles)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>
                    <a:solidFill>
                      <a:srgbClr val="0021A5"/>
                    </a:solidFill>
                  </a:rPr>
                  <a:t>n </a:t>
                </a:r>
                <a:r>
                  <a:rPr lang="en-US" dirty="0">
                    <a:solidFill>
                      <a:srgbClr val="0021A5"/>
                    </a:solidFill>
                  </a:rPr>
                  <a:t>?= 58 </a:t>
                </a:r>
                <a:r>
                  <a:rPr lang="en-US" dirty="0"/>
                  <a:t>– measured in </a:t>
                </a:r>
                <a:r>
                  <a:rPr lang="en-US" dirty="0">
                    <a:solidFill>
                      <a:srgbClr val="FF4A00"/>
                    </a:solidFill>
                  </a:rPr>
                  <a:t>RTL simulation</a:t>
                </a:r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80937"/>
                <a:ext cx="8415495" cy="2082943"/>
              </a:xfrm>
              <a:prstGeom prst="rect">
                <a:avLst/>
              </a:prstGeom>
              <a:blipFill>
                <a:blip r:embed="rId8"/>
                <a:stretch>
                  <a:fillRect l="-435" t="-1462" b="-3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5406012" y="3977300"/>
            <a:ext cx="3466683" cy="1846659"/>
          </a:xfrm>
          <a:prstGeom prst="rect">
            <a:avLst/>
          </a:prstGeom>
          <a:ln w="38100">
            <a:solidFill>
              <a:srgbClr val="FF4A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1A5"/>
                </a:solidFill>
              </a:rPr>
              <a:t>Progress</a:t>
            </a:r>
            <a:r>
              <a:rPr lang="en-US" sz="14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Setting up </a:t>
            </a:r>
            <a:r>
              <a:rPr lang="en-US" sz="1400" dirty="0">
                <a:solidFill>
                  <a:srgbClr val="FF4A00"/>
                </a:solidFill>
              </a:rPr>
              <a:t>RTL simulation </a:t>
            </a:r>
            <a:r>
              <a:rPr lang="en-US" sz="1400" dirty="0"/>
              <a:t>of Merlin infrastructure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Working on getting Synopsys VCS license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To contact Altera about measurement information of </a:t>
            </a:r>
            <a:r>
              <a:rPr lang="en-US" sz="1400" dirty="0">
                <a:solidFill>
                  <a:srgbClr val="FF4A00"/>
                </a:solidFill>
              </a:rPr>
              <a:t>HMCC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9752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1165552"/>
          </a:xfrm>
        </p:spPr>
        <p:txBody>
          <a:bodyPr/>
          <a:lstStyle/>
          <a:p>
            <a:pPr marL="1306513" indent="-1306513"/>
            <a:r>
              <a:rPr lang="en-US" sz="3200" dirty="0"/>
              <a:t>Exp. 2a: Avg. Latency, Pipelined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8" name="TextBox 34"/>
          <p:cNvSpPr txBox="1"/>
          <p:nvPr/>
        </p:nvSpPr>
        <p:spPr>
          <a:xfrm>
            <a:off x="189515" y="1441850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1948682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1. Collect memory trace from hardware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 flipV="1">
            <a:off x="2182716" y="3205424"/>
            <a:ext cx="1697317" cy="203973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TextBox 13"/>
          <p:cNvSpPr txBox="1"/>
          <p:nvPr/>
        </p:nvSpPr>
        <p:spPr>
          <a:xfrm>
            <a:off x="6284888" y="3472910"/>
            <a:ext cx="2614563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3. Measure latency of each single memory access at M3</a:t>
            </a:r>
          </a:p>
        </p:txBody>
      </p:sp>
      <p:cxnSp>
        <p:nvCxnSpPr>
          <p:cNvPr id="13" name="Straight Arrow Connector 10"/>
          <p:cNvCxnSpPr>
            <a:endCxn id="12" idx="1"/>
          </p:cNvCxnSpPr>
          <p:nvPr/>
        </p:nvCxnSpPr>
        <p:spPr>
          <a:xfrm>
            <a:off x="4907169" y="3018885"/>
            <a:ext cx="1377719" cy="86952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05823" y="2893365"/>
            <a:ext cx="2169543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33363" indent="-233363">
              <a:defRPr sz="160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4. Calculate average </a:t>
            </a:r>
            <a:r>
              <a:rPr lang="en-US" dirty="0">
                <a:solidFill>
                  <a:srgbClr val="0021A5"/>
                </a:solidFill>
              </a:rPr>
              <a:t>(1000 accesses) </a:t>
            </a:r>
            <a:r>
              <a:rPr lang="en-US" dirty="0"/>
              <a:t>latency &amp; compare with avg. latency reported in </a:t>
            </a:r>
            <a:r>
              <a:rPr lang="en-US" dirty="0" err="1"/>
              <a:t>SystemC</a:t>
            </a:r>
            <a:r>
              <a:rPr lang="en-US" dirty="0"/>
              <a:t> Simulator</a:t>
            </a:r>
          </a:p>
        </p:txBody>
      </p:sp>
      <p:sp>
        <p:nvSpPr>
          <p:cNvPr id="22" name="TextBox 13"/>
          <p:cNvSpPr txBox="1"/>
          <p:nvPr/>
        </p:nvSpPr>
        <p:spPr>
          <a:xfrm>
            <a:off x="2701683" y="3762646"/>
            <a:ext cx="2495409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2. Input collected memory trace to simulator</a:t>
            </a:r>
          </a:p>
        </p:txBody>
      </p:sp>
    </p:spTree>
    <p:extLst>
      <p:ext uri="{BB962C8B-B14F-4D97-AF65-F5344CB8AC3E}">
        <p14:creationId xmlns:p14="http://schemas.microsoft.com/office/powerpoint/2010/main" val="340772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animBg="1"/>
      <p:bldP spid="14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2b Description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575" y="1830731"/>
            <a:ext cx="4394984" cy="3572773"/>
          </a:xfrm>
        </p:spPr>
        <p:txBody>
          <a:bodyPr/>
          <a:lstStyle/>
          <a:p>
            <a:r>
              <a:rPr lang="en-US" dirty="0"/>
              <a:t>Recall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 overlapping access</a:t>
            </a:r>
          </a:p>
          <a:p>
            <a:pPr marL="669925" lvl="2" indent="0">
              <a:buNone/>
            </a:pPr>
            <a:r>
              <a:rPr lang="en-US" sz="1800" dirty="0">
                <a:solidFill>
                  <a:srgbClr val="FF4A00"/>
                </a:solidFill>
              </a:rPr>
              <a:t>M1 = M2 = M3 =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(M4 = M5 = E’)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For HMC</a:t>
            </a:r>
          </a:p>
          <a:p>
            <a:pPr lvl="2"/>
            <a:r>
              <a:rPr lang="en-US" sz="1800" dirty="0">
                <a:solidFill>
                  <a:srgbClr val="FF4A00"/>
                </a:solidFill>
              </a:rPr>
              <a:t>M5 = </a:t>
            </a:r>
            <a:r>
              <a:rPr lang="en-US" sz="1800" dirty="0">
                <a:solidFill>
                  <a:srgbClr val="0032AF"/>
                </a:solidFill>
              </a:rPr>
              <a:t>C (from simulator</a:t>
            </a:r>
          </a:p>
          <a:p>
            <a:pPr lvl="2"/>
            <a:r>
              <a:rPr lang="en-US" sz="1800" dirty="0">
                <a:solidFill>
                  <a:srgbClr val="FF4A00"/>
                </a:solidFill>
              </a:rPr>
              <a:t>E = </a:t>
            </a:r>
            <a:r>
              <a:rPr lang="en-US" sz="1800" dirty="0">
                <a:solidFill>
                  <a:srgbClr val="0032AF"/>
                </a:solidFill>
              </a:rPr>
              <a:t>E’ (from simulator</a:t>
            </a: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581400" y="1104900"/>
            <a:ext cx="5301785" cy="4333875"/>
            <a:chOff x="1981200" y="1339850"/>
            <a:chExt cx="6008689" cy="4911725"/>
          </a:xfrm>
        </p:grpSpPr>
        <p:graphicFrame>
          <p:nvGraphicFramePr>
            <p:cNvPr id="17" name="Content Placeholder 5"/>
            <p:cNvGraphicFramePr>
              <a:graphicFrameLocks noChangeAspect="1"/>
            </p:cNvGraphicFramePr>
            <p:nvPr>
              <p:extLst/>
            </p:nvPr>
          </p:nvGraphicFramePr>
          <p:xfrm>
            <a:off x="1981200" y="1339850"/>
            <a:ext cx="5962651" cy="4911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6" name="Visio" r:id="rId3" imgW="9762821" imgH="8038008" progId="Visio.Drawing.15">
                    <p:embed/>
                  </p:oleObj>
                </mc:Choice>
                <mc:Fallback>
                  <p:oleObj name="Visio" r:id="rId3" imgW="9762821" imgH="8038008" progId="Visio.Drawing.15">
                    <p:embed/>
                    <p:pic>
                      <p:nvPicPr>
                        <p:cNvPr id="17" name="Content Placeholder 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81200" y="1339850"/>
                          <a:ext cx="5962651" cy="4911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Straight Arrow Connector 15"/>
            <p:cNvCxnSpPr>
              <a:cxnSpLocks/>
            </p:cNvCxnSpPr>
            <p:nvPr/>
          </p:nvCxnSpPr>
          <p:spPr>
            <a:xfrm>
              <a:off x="5673090" y="3403623"/>
              <a:ext cx="35219" cy="27510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9" name="Straight Arrow Connector 19"/>
            <p:cNvCxnSpPr>
              <a:cxnSpLocks/>
            </p:cNvCxnSpPr>
            <p:nvPr/>
          </p:nvCxnSpPr>
          <p:spPr>
            <a:xfrm flipH="1">
              <a:off x="6117072" y="3448954"/>
              <a:ext cx="147115" cy="22636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22" name="TextBox 27"/>
            <p:cNvSpPr txBox="1"/>
            <p:nvPr/>
          </p:nvSpPr>
          <p:spPr>
            <a:xfrm>
              <a:off x="4538485" y="3646825"/>
              <a:ext cx="3451404" cy="48833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/>
                <a:t>Expect: M3 = </a:t>
              </a:r>
              <a:r>
                <a:rPr lang="en-US" sz="1100" dirty="0">
                  <a:solidFill>
                    <a:srgbClr val="FF0000"/>
                  </a:solidFill>
                </a:rPr>
                <a:t>M5 (= E’) </a:t>
              </a:r>
              <a:r>
                <a:rPr lang="en-US" sz="1100" dirty="0"/>
                <a:t>= </a:t>
              </a:r>
              <a:r>
                <a:rPr lang="en-US" sz="1100" dirty="0">
                  <a:solidFill>
                    <a:srgbClr val="0021A5"/>
                  </a:solidFill>
                </a:rPr>
                <a:t>C = E (from HMC simulator</a:t>
              </a:r>
              <a:r>
                <a:rPr lang="en-US" sz="1100" dirty="0"/>
                <a:t>)</a:t>
              </a:r>
            </a:p>
          </p:txBody>
        </p:sp>
        <p:cxnSp>
          <p:nvCxnSpPr>
            <p:cNvPr id="21" name="Straight Arrow Connector 26"/>
            <p:cNvCxnSpPr>
              <a:cxnSpLocks/>
            </p:cNvCxnSpPr>
            <p:nvPr/>
          </p:nvCxnSpPr>
          <p:spPr>
            <a:xfrm flipV="1">
              <a:off x="6264187" y="3962743"/>
              <a:ext cx="510320" cy="474369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0" name="Straight Arrow Connector 20"/>
            <p:cNvCxnSpPr>
              <a:cxnSpLocks/>
            </p:cNvCxnSpPr>
            <p:nvPr/>
          </p:nvCxnSpPr>
          <p:spPr>
            <a:xfrm flipV="1">
              <a:off x="5450093" y="3936949"/>
              <a:ext cx="1068375" cy="5001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</p:grpSp>
      <p:sp>
        <p:nvSpPr>
          <p:cNvPr id="5" name="Rectangle 4"/>
          <p:cNvSpPr/>
          <p:nvPr/>
        </p:nvSpPr>
        <p:spPr>
          <a:xfrm>
            <a:off x="6838950" y="1352550"/>
            <a:ext cx="1543050" cy="11239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16271" y="3708400"/>
            <a:ext cx="2337203" cy="14033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1847" y="4658281"/>
            <a:ext cx="3321050" cy="1386304"/>
            <a:chOff x="4851401" y="3446453"/>
            <a:chExt cx="3321050" cy="1386304"/>
          </a:xfrm>
        </p:grpSpPr>
        <p:grpSp>
          <p:nvGrpSpPr>
            <p:cNvPr id="15" name="Group 14"/>
            <p:cNvGrpSpPr/>
            <p:nvPr/>
          </p:nvGrpSpPr>
          <p:grpSpPr>
            <a:xfrm>
              <a:off x="4851401" y="3446453"/>
              <a:ext cx="3321050" cy="1239847"/>
              <a:chOff x="4851401" y="3446453"/>
              <a:chExt cx="3321050" cy="1239847"/>
            </a:xfrm>
          </p:grpSpPr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1401" y="3446453"/>
                <a:ext cx="3321050" cy="12398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" name="Rectangle 26"/>
              <p:cNvSpPr/>
              <p:nvPr/>
            </p:nvSpPr>
            <p:spPr>
              <a:xfrm>
                <a:off x="5829300" y="4257675"/>
                <a:ext cx="247650" cy="16192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329488" y="4257674"/>
                <a:ext cx="247650" cy="16192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561137" y="4481513"/>
                <a:ext cx="247650" cy="10001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941511" y="4184747"/>
              <a:ext cx="600075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D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77100" y="4173735"/>
              <a:ext cx="600075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L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90506" y="4524980"/>
              <a:ext cx="600075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023259" y="4055489"/>
            <a:ext cx="2581584" cy="912639"/>
            <a:chOff x="3023259" y="4055489"/>
            <a:chExt cx="2581584" cy="912639"/>
          </a:xfrm>
        </p:grpSpPr>
        <p:sp>
          <p:nvSpPr>
            <p:cNvPr id="30" name="Oval 29"/>
            <p:cNvSpPr/>
            <p:nvPr/>
          </p:nvSpPr>
          <p:spPr>
            <a:xfrm>
              <a:off x="3023259" y="4055489"/>
              <a:ext cx="2483755" cy="9126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90243" y="4247716"/>
              <a:ext cx="2514600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Measure T (total latency) at </a:t>
              </a:r>
              <a:r>
                <a:rPr lang="en-US" dirty="0">
                  <a:solidFill>
                    <a:srgbClr val="FF4A00"/>
                  </a:solidFill>
                </a:rPr>
                <a:t>M3</a:t>
              </a:r>
            </a:p>
          </p:txBody>
        </p:sp>
      </p:grpSp>
      <p:cxnSp>
        <p:nvCxnSpPr>
          <p:cNvPr id="32" name="Straight Arrow Connector 10"/>
          <p:cNvCxnSpPr>
            <a:cxnSpLocks/>
          </p:cNvCxnSpPr>
          <p:nvPr/>
        </p:nvCxnSpPr>
        <p:spPr>
          <a:xfrm flipH="1">
            <a:off x="2428602" y="4510292"/>
            <a:ext cx="2091531" cy="1243484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Straight Arrow Connector 10"/>
          <p:cNvCxnSpPr>
            <a:cxnSpLocks/>
          </p:cNvCxnSpPr>
          <p:nvPr/>
        </p:nvCxnSpPr>
        <p:spPr>
          <a:xfrm flipV="1">
            <a:off x="5049047" y="2925876"/>
            <a:ext cx="1016108" cy="1671628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1704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Visio" r:id="rId4" imgW="9762821" imgH="8038008" progId="Visio.Drawing.15">
                  <p:embed/>
                </p:oleObj>
              </mc:Choice>
              <mc:Fallback>
                <p:oleObj name="Visio" r:id="rId4" imgW="9762821" imgH="8038008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19"/>
          <p:cNvCxnSpPr/>
          <p:nvPr/>
        </p:nvCxnSpPr>
        <p:spPr>
          <a:xfrm>
            <a:off x="6437014" y="3340729"/>
            <a:ext cx="505830" cy="29297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7" name="TextBox 27"/>
          <p:cNvSpPr txBox="1"/>
          <p:nvPr/>
        </p:nvSpPr>
        <p:spPr>
          <a:xfrm>
            <a:off x="5538687" y="3646825"/>
            <a:ext cx="3451404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Expect: M3= </a:t>
            </a:r>
            <a:r>
              <a:rPr lang="en-US" sz="1200" dirty="0">
                <a:solidFill>
                  <a:srgbClr val="FF0000"/>
                </a:solidFill>
              </a:rPr>
              <a:t>M5 (= E’) </a:t>
            </a:r>
            <a:r>
              <a:rPr lang="en-US" sz="1200" dirty="0"/>
              <a:t>= </a:t>
            </a:r>
            <a:r>
              <a:rPr lang="en-US" sz="1200" dirty="0">
                <a:solidFill>
                  <a:srgbClr val="0021A5"/>
                </a:solidFill>
              </a:rPr>
              <a:t>C = E (from HMC simulator</a:t>
            </a:r>
            <a:r>
              <a:rPr lang="en-US" sz="1200" dirty="0"/>
              <a:t>)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194868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1. Collect memory trace from hardware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 flipV="1">
            <a:off x="2182716" y="3340731"/>
            <a:ext cx="1697317" cy="195059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6" name="Straight Arrow Connector 26"/>
          <p:cNvCxnSpPr>
            <a:cxnSpLocks/>
          </p:cNvCxnSpPr>
          <p:nvPr/>
        </p:nvCxnSpPr>
        <p:spPr>
          <a:xfrm flipV="1">
            <a:off x="6264188" y="3850105"/>
            <a:ext cx="1371854" cy="58700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5" name="Straight Arrow Connector 20"/>
          <p:cNvCxnSpPr>
            <a:cxnSpLocks/>
          </p:cNvCxnSpPr>
          <p:nvPr/>
        </p:nvCxnSpPr>
        <p:spPr>
          <a:xfrm flipV="1">
            <a:off x="5450093" y="3850105"/>
            <a:ext cx="1913233" cy="61909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3" name="Straight Arrow Connector 15"/>
          <p:cNvCxnSpPr>
            <a:cxnSpLocks/>
          </p:cNvCxnSpPr>
          <p:nvPr/>
        </p:nvCxnSpPr>
        <p:spPr>
          <a:xfrm>
            <a:off x="5806440" y="3433623"/>
            <a:ext cx="786427" cy="29583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586798"/>
          </a:xfrm>
        </p:spPr>
        <p:txBody>
          <a:bodyPr/>
          <a:lstStyle/>
          <a:p>
            <a:pPr marL="1023938" indent="-1023938"/>
            <a:r>
              <a:rPr lang="en-US" sz="3200" dirty="0"/>
              <a:t>Exp. 2b: Total Latency, Pipelined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2411760" y="3906062"/>
            <a:ext cx="2808312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2. Input collected memory trace to simulator</a:t>
            </a:r>
          </a:p>
        </p:txBody>
      </p:sp>
    </p:spTree>
    <p:extLst>
      <p:ext uri="{BB962C8B-B14F-4D97-AF65-F5344CB8AC3E}">
        <p14:creationId xmlns:p14="http://schemas.microsoft.com/office/powerpoint/2010/main" val="388075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Exp. 2 Results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Measured Avg. Latency</a:t>
            </a:r>
          </a:p>
          <a:p>
            <a:r>
              <a:rPr lang="en-US" dirty="0"/>
              <a:t>Measured Total Latency</a:t>
            </a:r>
          </a:p>
          <a:p>
            <a:r>
              <a:rPr lang="en-US" dirty="0"/>
              <a:t>Simulation Avg. Latency</a:t>
            </a:r>
          </a:p>
          <a:p>
            <a:r>
              <a:rPr lang="en-US" dirty="0"/>
              <a:t>Simulation Total Latency</a:t>
            </a:r>
          </a:p>
          <a:p>
            <a:r>
              <a:rPr lang="en-US" dirty="0"/>
              <a:t>Bottleneck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338156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ea"/>
              </a:rPr>
              <a:t>Experiment 1</a:t>
            </a:r>
          </a:p>
          <a:p>
            <a:pPr marL="1012825" lvl="3" indent="-342900"/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ea"/>
              </a:rPr>
              <a:t>Experiment 2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Bloom filter examples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Going forward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HT Programming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57222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Experiment 1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Experiment 2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Bloom filter examples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HT Programming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3697624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36561"/>
            <a:ext cx="8534400" cy="5134039"/>
          </a:xfrm>
        </p:spPr>
        <p:txBody>
          <a:bodyPr/>
          <a:lstStyle/>
          <a:p>
            <a:r>
              <a:rPr lang="en-US" dirty="0"/>
              <a:t>Spell checker</a:t>
            </a:r>
          </a:p>
          <a:p>
            <a:pPr lvl="1"/>
            <a:r>
              <a:rPr lang="en-US" dirty="0"/>
              <a:t>Input</a:t>
            </a:r>
          </a:p>
          <a:p>
            <a:pPr lvl="2"/>
            <a:r>
              <a:rPr lang="en-US" dirty="0"/>
              <a:t>A dictionary</a:t>
            </a:r>
          </a:p>
          <a:p>
            <a:pPr lvl="2"/>
            <a:r>
              <a:rPr lang="en-US" dirty="0"/>
              <a:t>Words to check</a:t>
            </a:r>
          </a:p>
          <a:p>
            <a:pPr lvl="1"/>
            <a:r>
              <a:rPr lang="en-US" dirty="0"/>
              <a:t>Function</a:t>
            </a:r>
          </a:p>
          <a:p>
            <a:pPr lvl="2"/>
            <a:r>
              <a:rPr lang="en-US" dirty="0"/>
              <a:t>A bloom filter was pre-set using the dictionary</a:t>
            </a:r>
          </a:p>
          <a:p>
            <a:pPr lvl="2"/>
            <a:r>
              <a:rPr lang="en-US" dirty="0"/>
              <a:t>A new word was compared against bloom filter to check existence in the dictionary</a:t>
            </a:r>
          </a:p>
          <a:p>
            <a:pPr lvl="1"/>
            <a:r>
              <a:rPr lang="en-US" dirty="0"/>
              <a:t>Output</a:t>
            </a:r>
          </a:p>
          <a:p>
            <a:pPr lvl="2"/>
            <a:r>
              <a:rPr lang="en-US" dirty="0"/>
              <a:t>A wrong spelling is reported if the new word doesn’t exist in bloom filter</a:t>
            </a:r>
          </a:p>
          <a:p>
            <a:pPr lvl="1"/>
            <a:r>
              <a:rPr lang="en-US" dirty="0"/>
              <a:t>HT utilization</a:t>
            </a:r>
          </a:p>
          <a:p>
            <a:pPr lvl="2"/>
            <a:r>
              <a:rPr lang="en-US" dirty="0"/>
              <a:t>1 HT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02" y="1449324"/>
            <a:ext cx="5143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4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6533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7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911725"/>
          </a:xfrm>
        </p:spPr>
        <p:txBody>
          <a:bodyPr/>
          <a:lstStyle/>
          <a:p>
            <a:r>
              <a:rPr lang="en-US" sz="2400" dirty="0"/>
              <a:t>Content-based deep packet inspection (longest string match)</a:t>
            </a:r>
          </a:p>
          <a:p>
            <a:pPr lvl="1"/>
            <a:r>
              <a:rPr lang="en-US" sz="2000" dirty="0"/>
              <a:t>Input</a:t>
            </a:r>
          </a:p>
          <a:p>
            <a:pPr lvl="2"/>
            <a:r>
              <a:rPr lang="en-US" sz="1800" dirty="0"/>
              <a:t>A group of different-length sensitive words</a:t>
            </a:r>
          </a:p>
          <a:p>
            <a:pPr lvl="2"/>
            <a:r>
              <a:rPr lang="en-US" sz="1800" dirty="0"/>
              <a:t>Packet to inspect</a:t>
            </a:r>
          </a:p>
          <a:p>
            <a:pPr lvl="1"/>
            <a:r>
              <a:rPr lang="en-US" sz="2000" dirty="0"/>
              <a:t>Function</a:t>
            </a:r>
          </a:p>
          <a:p>
            <a:pPr lvl="2"/>
            <a:r>
              <a:rPr lang="en-US" sz="1800" dirty="0"/>
              <a:t>All same-length sensitive words are used to set the same bloom filter</a:t>
            </a:r>
          </a:p>
          <a:p>
            <a:pPr lvl="2"/>
            <a:r>
              <a:rPr lang="en-US" sz="1800" dirty="0"/>
              <a:t>Multiple bloom filters are pre-set</a:t>
            </a:r>
          </a:p>
          <a:p>
            <a:pPr lvl="2"/>
            <a:r>
              <a:rPr lang="en-US" sz="1800" dirty="0"/>
              <a:t>A new packet is compared against bloom filters to check existence of sensitive words</a:t>
            </a:r>
          </a:p>
          <a:p>
            <a:pPr lvl="1"/>
            <a:r>
              <a:rPr lang="en-US" sz="2000" dirty="0"/>
              <a:t>Output</a:t>
            </a:r>
          </a:p>
          <a:p>
            <a:pPr lvl="2"/>
            <a:r>
              <a:rPr lang="en-US" sz="1800" dirty="0"/>
              <a:t>Report the packet contains sensitive information, if matched</a:t>
            </a:r>
          </a:p>
          <a:p>
            <a:pPr lvl="1"/>
            <a:r>
              <a:rPr lang="en-US" sz="2000" dirty="0"/>
              <a:t>HT utilization</a:t>
            </a:r>
          </a:p>
          <a:p>
            <a:pPr lvl="2"/>
            <a:r>
              <a:rPr lang="en-US" sz="1600" dirty="0"/>
              <a:t>16 HT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660524"/>
            <a:ext cx="64198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6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71771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8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89684" y="920321"/>
            <a:ext cx="8197116" cy="515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Platform development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validation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development &amp; instrumentation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Develop library for customization </a:t>
            </a:r>
            <a:r>
              <a:rPr lang="en-US" sz="2000" dirty="0"/>
              <a:t>of notional CMC architecture under study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Create user-friendly CMC API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Explore CMC apps using HT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Case studies to explore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Notional CMC architectures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CMC apps,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Data Reordering/Rearrangement Engine, sorting algorithms, bloom filter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Lessons learned,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Characteristics of </a:t>
            </a:r>
            <a:r>
              <a:rPr lang="en-US" sz="1800" dirty="0">
                <a:solidFill>
                  <a:srgbClr val="000000"/>
                </a:solidFill>
              </a:rPr>
              <a:t>CMC-amenable</a:t>
            </a:r>
            <a:r>
              <a:rPr lang="en-US" sz="1800" dirty="0">
                <a:solidFill>
                  <a:schemeClr val="tx1"/>
                </a:solidFill>
              </a:rPr>
              <a:t> apps</a:t>
            </a:r>
          </a:p>
          <a:p>
            <a:pPr marL="555625" lvl="1" indent="-228600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How to re-factor algorithms to become CMC-amenable</a:t>
            </a: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fld id="{81CDB180-F93F-440A-8193-8CC661418732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9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F1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</p:spTree>
    <p:extLst>
      <p:ext uri="{BB962C8B-B14F-4D97-AF65-F5344CB8AC3E}">
        <p14:creationId xmlns:p14="http://schemas.microsoft.com/office/powerpoint/2010/main" val="1133072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HT Programming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940151" y="4313115"/>
            <a:ext cx="2728361" cy="126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Graduate Student (Research Assistant)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45427" y="4313115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0775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Convey HT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534400" cy="23458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Convey computers</a:t>
            </a:r>
          </a:p>
          <a:p>
            <a:pPr lvl="1"/>
            <a:r>
              <a:rPr lang="en-US" dirty="0"/>
              <a:t>Startup since 2006, based @ Texas</a:t>
            </a:r>
          </a:p>
          <a:p>
            <a:pPr lvl="1"/>
            <a:r>
              <a:rPr lang="en-US" dirty="0"/>
              <a:t>Hybrid-core computing platforms</a:t>
            </a:r>
          </a:p>
          <a:p>
            <a:pPr lvl="1"/>
            <a:r>
              <a:rPr lang="en-US" dirty="0"/>
              <a:t>Joined CHREC in 2013</a:t>
            </a:r>
          </a:p>
          <a:p>
            <a:pPr lvl="2"/>
            <a:r>
              <a:rPr lang="en-US" dirty="0"/>
              <a:t>Via F3, focusing on bioinformatics app acceleration</a:t>
            </a:r>
          </a:p>
          <a:p>
            <a:r>
              <a:rPr lang="en-US" dirty="0"/>
              <a:t>Convey system philosophy – hybrid-core computing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077584"/>
            <a:ext cx="1828800" cy="457200"/>
          </a:xfrm>
        </p:spPr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060824"/>
              </p:ext>
            </p:extLst>
          </p:nvPr>
        </p:nvGraphicFramePr>
        <p:xfrm>
          <a:off x="4572000" y="3615254"/>
          <a:ext cx="3171855" cy="2536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67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1A5"/>
                          </a:solidFill>
                        </a:rPr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Convey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7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1A5"/>
                          </a:solidFill>
                        </a:rPr>
                        <a:t>Programming</a:t>
                      </a:r>
                      <a:r>
                        <a:rPr lang="en-US" baseline="0" dirty="0">
                          <a:solidFill>
                            <a:srgbClr val="0021A5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0021A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C/</a:t>
                      </a:r>
                      <a:r>
                        <a:rPr lang="en-US" dirty="0" err="1"/>
                        <a:t>Cpp</a:t>
                      </a:r>
                      <a:r>
                        <a:rPr lang="en-US" dirty="0"/>
                        <a:t>/ASM</a:t>
                      </a:r>
                      <a:r>
                        <a:rPr lang="en-US" baseline="0" dirty="0"/>
                        <a:t> + 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HT</a:t>
                      </a:r>
                      <a:r>
                        <a:rPr lang="en-US" baseline="0" dirty="0"/>
                        <a:t> + (HDL)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79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rgbClr val="0021A5"/>
                          </a:solidFill>
                        </a:rPr>
                        <a:t>Data Addressing</a:t>
                      </a:r>
                      <a:endParaRPr lang="en-US" dirty="0">
                        <a:solidFill>
                          <a:srgbClr val="0021A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explict</a:t>
                      </a:r>
                      <a:r>
                        <a:rPr lang="en-US" sz="1400" dirty="0"/>
                        <a:t>, consistent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7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1A5"/>
                          </a:solidFill>
                        </a:rPr>
                        <a:t>Host Connection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PCIe</a:t>
                      </a:r>
                      <a:r>
                        <a:rPr lang="en-US" dirty="0"/>
                        <a:t> 2.0/3.0</a:t>
                      </a:r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86036"/>
            <a:ext cx="3800029" cy="2550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252410" y="6512011"/>
            <a:ext cx="5139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HT</a:t>
            </a:r>
            <a:r>
              <a:rPr lang="en-US" sz="1400" dirty="0"/>
              <a:t> : Hybrid threading - </a:t>
            </a:r>
            <a:r>
              <a:rPr lang="en-US" sz="1400" dirty="0" err="1"/>
              <a:t>Convey’s</a:t>
            </a:r>
            <a:r>
              <a:rPr lang="en-US" sz="1400" dirty="0"/>
              <a:t> HLS-like programming tool</a:t>
            </a:r>
          </a:p>
        </p:txBody>
      </p:sp>
    </p:spTree>
    <p:extLst>
      <p:ext uri="{BB962C8B-B14F-4D97-AF65-F5344CB8AC3E}">
        <p14:creationId xmlns:p14="http://schemas.microsoft.com/office/powerpoint/2010/main" val="1816425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Overview of HT Programming Model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578" y="1040221"/>
            <a:ext cx="7856844" cy="538715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16276" y="6433122"/>
            <a:ext cx="68995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 “call-graph” structure</a:t>
            </a:r>
          </a:p>
        </p:txBody>
      </p:sp>
    </p:spTree>
    <p:extLst>
      <p:ext uri="{BB962C8B-B14F-4D97-AF65-F5344CB8AC3E}">
        <p14:creationId xmlns:p14="http://schemas.microsoft.com/office/powerpoint/2010/main" val="2405427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219200"/>
            <a:ext cx="2602992" cy="513588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Host-</a:t>
            </a:r>
            <a:r>
              <a:rPr lang="en-US" dirty="0" err="1"/>
              <a:t>coproc</a:t>
            </a:r>
            <a:r>
              <a:rPr lang="en-US" dirty="0"/>
              <a:t>. </a:t>
            </a:r>
            <a:r>
              <a:rPr lang="en-US" dirty="0" err="1"/>
              <a:t>strucutre</a:t>
            </a:r>
            <a:endParaRPr lang="en-US" dirty="0"/>
          </a:p>
          <a:p>
            <a:pPr lvl="1"/>
            <a:r>
              <a:rPr lang="en-US" dirty="0"/>
              <a:t>Message/Data interfaces</a:t>
            </a:r>
          </a:p>
          <a:p>
            <a:r>
              <a:rPr lang="en-US" dirty="0"/>
              <a:t>HT unit</a:t>
            </a:r>
          </a:p>
          <a:p>
            <a:pPr lvl="1"/>
            <a:r>
              <a:rPr lang="en-US" dirty="0"/>
              <a:t>Replication mechanism</a:t>
            </a:r>
          </a:p>
          <a:p>
            <a:r>
              <a:rPr lang="en-US" dirty="0"/>
              <a:t>HT module</a:t>
            </a:r>
          </a:p>
          <a:p>
            <a:pPr lvl="1"/>
            <a:r>
              <a:rPr lang="en-US" dirty="0"/>
              <a:t>Essential functional blocks</a:t>
            </a:r>
          </a:p>
          <a:p>
            <a:pPr lvl="1"/>
            <a:r>
              <a:rPr lang="en-US" dirty="0"/>
              <a:t>Memory hierarchy</a:t>
            </a:r>
          </a:p>
          <a:p>
            <a:pPr lvl="1"/>
            <a:r>
              <a:rPr lang="en-US" dirty="0"/>
              <a:t>Can be replicated</a:t>
            </a:r>
          </a:p>
          <a:p>
            <a:pPr lvl="1"/>
            <a:r>
              <a:rPr lang="en-US" dirty="0"/>
              <a:t>Messaging interfaces among modules </a:t>
            </a:r>
          </a:p>
          <a:p>
            <a:r>
              <a:rPr lang="en-US" dirty="0"/>
              <a:t>Instructions</a:t>
            </a:r>
          </a:p>
          <a:p>
            <a:pPr lvl="1"/>
            <a:r>
              <a:rPr lang="en-US" dirty="0"/>
              <a:t>User-defined behaviors of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168" y="1053168"/>
            <a:ext cx="6352032" cy="51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87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Toolset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variable type</a:t>
            </a:r>
          </a:p>
          <a:p>
            <a:pPr lvl="1"/>
            <a:r>
              <a:rPr lang="en-US" dirty="0"/>
              <a:t>Private variable</a:t>
            </a:r>
          </a:p>
          <a:p>
            <a:pPr lvl="1"/>
            <a:r>
              <a:rPr lang="en-US" dirty="0"/>
              <a:t>Shared variable</a:t>
            </a:r>
          </a:p>
          <a:p>
            <a:pPr lvl="1"/>
            <a:r>
              <a:rPr lang="en-US" dirty="0"/>
              <a:t>Global variable</a:t>
            </a:r>
          </a:p>
          <a:p>
            <a:r>
              <a:rPr lang="en-US" dirty="0"/>
              <a:t>Supported data type</a:t>
            </a:r>
          </a:p>
          <a:p>
            <a:pPr lvl="1"/>
            <a:r>
              <a:rPr lang="en-US" dirty="0"/>
              <a:t>uint64_t, uint32_t</a:t>
            </a:r>
          </a:p>
          <a:p>
            <a:pPr lvl="1"/>
            <a:r>
              <a:rPr lang="en-US" dirty="0"/>
              <a:t>ht_uint1_t, ht_uint2_t, …, ht_uint64_t</a:t>
            </a:r>
          </a:p>
          <a:p>
            <a:pPr lvl="1"/>
            <a:r>
              <a:rPr lang="en-US" dirty="0"/>
              <a:t>ht_int1_t, ht_int2_t, … , ht_int64_t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95911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Programmable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 source files</a:t>
            </a:r>
          </a:p>
          <a:p>
            <a:pPr lvl="1"/>
            <a:r>
              <a:rPr lang="en-US" dirty="0"/>
              <a:t>Define program behaviors on the host, including data transmission, control flow, user interface, etc.</a:t>
            </a:r>
          </a:p>
          <a:p>
            <a:r>
              <a:rPr lang="en-US" dirty="0"/>
              <a:t>Hardware description files (.</a:t>
            </a:r>
            <a:r>
              <a:rPr lang="en-US" dirty="0" err="1"/>
              <a:t>htd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Declare modules, variables, memory interfaces, etc.</a:t>
            </a:r>
          </a:p>
          <a:p>
            <a:r>
              <a:rPr lang="en-US" dirty="0"/>
              <a:t>Module instruction files (.</a:t>
            </a:r>
            <a:r>
              <a:rPr lang="en-US" dirty="0" err="1"/>
              <a:t>cpp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Define behaviors of modules, including memory I/O, messaging interface, computation,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621242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Design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00" y="601252"/>
            <a:ext cx="5639000" cy="552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7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ea"/>
              </a:rPr>
              <a:t>Experiment 1</a:t>
            </a:r>
          </a:p>
          <a:p>
            <a:pPr marL="1012825" lvl="3" indent="-342900"/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ea"/>
              </a:rPr>
              <a:t>Experiment 2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Bloom filter examples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Going forward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HT Programming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4291051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46901" y="983422"/>
            <a:ext cx="7217628" cy="5819032"/>
            <a:chOff x="146901" y="983422"/>
            <a:chExt cx="7217628" cy="5819032"/>
          </a:xfrm>
        </p:grpSpPr>
        <p:grpSp>
          <p:nvGrpSpPr>
            <p:cNvPr id="28" name="Group 27"/>
            <p:cNvGrpSpPr/>
            <p:nvPr/>
          </p:nvGrpSpPr>
          <p:grpSpPr>
            <a:xfrm>
              <a:off x="146901" y="983422"/>
              <a:ext cx="7217628" cy="5549275"/>
              <a:chOff x="146901" y="983422"/>
              <a:chExt cx="7217628" cy="554927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901" y="983422"/>
                <a:ext cx="7217628" cy="5549275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462226" y="1105318"/>
                <a:ext cx="6430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HT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46901" y="6433122"/>
              <a:ext cx="72176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Personality with HT 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929284" y="983232"/>
            <a:ext cx="8932984" cy="4764235"/>
            <a:chOff x="1929284" y="-333908"/>
            <a:chExt cx="7656844" cy="4764235"/>
          </a:xfrm>
        </p:grpSpPr>
        <p:sp>
          <p:nvSpPr>
            <p:cNvPr id="7" name="Rectangle 6"/>
            <p:cNvSpPr/>
            <p:nvPr/>
          </p:nvSpPr>
          <p:spPr bwMode="auto">
            <a:xfrm>
              <a:off x="1929284" y="-333908"/>
              <a:ext cx="7656844" cy="47642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normalizeH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178644" y="-333908"/>
              <a:ext cx="40748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Code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2381460" y="1075174"/>
          <a:ext cx="107517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Straight Arrow Connector 10"/>
          <p:cNvCxnSpPr>
            <a:stCxn id="9" idx="1"/>
          </p:cNvCxnSpPr>
          <p:nvPr/>
        </p:nvCxnSpPr>
        <p:spPr bwMode="auto">
          <a:xfrm flipH="1">
            <a:off x="1336431" y="1259840"/>
            <a:ext cx="1045029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4" name="Diagram 13"/>
          <p:cNvGraphicFramePr/>
          <p:nvPr>
            <p:extLst/>
          </p:nvPr>
        </p:nvGraphicFramePr>
        <p:xfrm>
          <a:off x="2381460" y="1959429"/>
          <a:ext cx="107517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 flipH="1">
            <a:off x="1135464" y="2134047"/>
            <a:ext cx="124599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8" name="Diagram 17"/>
          <p:cNvGraphicFramePr/>
          <p:nvPr>
            <p:extLst/>
          </p:nvPr>
        </p:nvGraphicFramePr>
        <p:xfrm>
          <a:off x="2381461" y="2481944"/>
          <a:ext cx="107517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9" name="Straight Arrow Connector 18"/>
          <p:cNvCxnSpPr/>
          <p:nvPr/>
        </p:nvCxnSpPr>
        <p:spPr bwMode="auto">
          <a:xfrm flipH="1">
            <a:off x="1135465" y="2656562"/>
            <a:ext cx="124599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0" name="Diagram 19"/>
          <p:cNvGraphicFramePr/>
          <p:nvPr>
            <p:extLst/>
          </p:nvPr>
        </p:nvGraphicFramePr>
        <p:xfrm>
          <a:off x="2381461" y="2956015"/>
          <a:ext cx="107517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21" name="Straight Arrow Connector 20"/>
          <p:cNvCxnSpPr/>
          <p:nvPr/>
        </p:nvCxnSpPr>
        <p:spPr bwMode="auto">
          <a:xfrm flipH="1">
            <a:off x="1135465" y="3130633"/>
            <a:ext cx="124599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2" name="Diagram 21"/>
          <p:cNvGraphicFramePr/>
          <p:nvPr>
            <p:extLst/>
          </p:nvPr>
        </p:nvGraphicFramePr>
        <p:xfrm>
          <a:off x="2381462" y="3459063"/>
          <a:ext cx="107517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3" name="Straight Arrow Connector 22"/>
          <p:cNvCxnSpPr/>
          <p:nvPr/>
        </p:nvCxnSpPr>
        <p:spPr bwMode="auto">
          <a:xfrm flipH="1">
            <a:off x="1135466" y="3633681"/>
            <a:ext cx="124599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1" name="Group 30"/>
          <p:cNvGrpSpPr/>
          <p:nvPr/>
        </p:nvGrpSpPr>
        <p:grpSpPr>
          <a:xfrm>
            <a:off x="3755715" y="983422"/>
            <a:ext cx="5287802" cy="4704838"/>
            <a:chOff x="3755715" y="983422"/>
            <a:chExt cx="5287802" cy="4704838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3755715" y="983422"/>
              <a:ext cx="5287801" cy="435225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755715" y="5318928"/>
              <a:ext cx="52878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HT tool flow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59034" y="976390"/>
            <a:ext cx="8227836" cy="4771267"/>
            <a:chOff x="2159034" y="976390"/>
            <a:chExt cx="8227836" cy="4771267"/>
          </a:xfrm>
        </p:grpSpPr>
        <p:grpSp>
          <p:nvGrpSpPr>
            <p:cNvPr id="33" name="Group 32"/>
            <p:cNvGrpSpPr/>
            <p:nvPr/>
          </p:nvGrpSpPr>
          <p:grpSpPr>
            <a:xfrm>
              <a:off x="2159034" y="983422"/>
              <a:ext cx="8227836" cy="4764235"/>
              <a:chOff x="1929284" y="-333908"/>
              <a:chExt cx="7656844" cy="4764235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1929284" y="-333908"/>
                <a:ext cx="7656844" cy="47642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normalizeH="0" baseline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9178644" y="-333908"/>
                <a:ext cx="407484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cap="none" spc="0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B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535658" y="976390"/>
              <a:ext cx="5265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HT Example: Vector-add personality</a:t>
              </a: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2159035" y="1105317"/>
            <a:ext cx="1086585" cy="5052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Vadd</a:t>
            </a:r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Pers.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128890" y="1868990"/>
            <a:ext cx="1116730" cy="4899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Control (CTL)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28890" y="2466871"/>
            <a:ext cx="1116730" cy="3793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ADD</a:t>
            </a:r>
          </a:p>
        </p:txBody>
      </p:sp>
      <p:sp>
        <p:nvSpPr>
          <p:cNvPr id="42" name="Left Brace 41"/>
          <p:cNvSpPr/>
          <p:nvPr/>
        </p:nvSpPr>
        <p:spPr bwMode="auto">
          <a:xfrm>
            <a:off x="3295861" y="1698171"/>
            <a:ext cx="306474" cy="3873685"/>
          </a:xfrm>
          <a:prstGeom prst="leftBrace">
            <a:avLst>
              <a:gd name="adj1" fmla="val 8333"/>
              <a:gd name="adj2" fmla="val 11448"/>
            </a:avLst>
          </a:prstGeom>
          <a:noFill/>
          <a:ln w="571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670" y="1698440"/>
            <a:ext cx="2639937" cy="3875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608" y="1696043"/>
            <a:ext cx="2858910" cy="3875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49" name="Group 48"/>
          <p:cNvGrpSpPr/>
          <p:nvPr/>
        </p:nvGrpSpPr>
        <p:grpSpPr>
          <a:xfrm>
            <a:off x="5486400" y="1445087"/>
            <a:ext cx="1373900" cy="4129166"/>
            <a:chOff x="5486400" y="1445087"/>
            <a:chExt cx="1373900" cy="4129166"/>
          </a:xfrm>
        </p:grpSpPr>
        <p:cxnSp>
          <p:nvCxnSpPr>
            <p:cNvPr id="44" name="Straight Connector 43"/>
            <p:cNvCxnSpPr/>
            <p:nvPr/>
          </p:nvCxnSpPr>
          <p:spPr bwMode="auto">
            <a:xfrm>
              <a:off x="6178374" y="1445087"/>
              <a:ext cx="0" cy="41291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 flipH="1">
              <a:off x="5486400" y="1577591"/>
              <a:ext cx="681926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6178374" y="1577591"/>
              <a:ext cx="681926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sp>
        <p:nvSpPr>
          <p:cNvPr id="50" name="TextBox 49"/>
          <p:cNvSpPr txBox="1"/>
          <p:nvPr/>
        </p:nvSpPr>
        <p:spPr>
          <a:xfrm>
            <a:off x="3544671" y="1358538"/>
            <a:ext cx="263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Ctl.htd</a:t>
            </a:r>
            <a:r>
              <a:rPr lang="en-US" dirty="0"/>
              <a:t>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19336" y="1350500"/>
            <a:ext cx="26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PersCtl_src.cpp </a:t>
            </a:r>
          </a:p>
        </p:txBody>
      </p:sp>
      <p:cxnSp>
        <p:nvCxnSpPr>
          <p:cNvPr id="53" name="Elbow Connector 52"/>
          <p:cNvCxnSpPr/>
          <p:nvPr/>
        </p:nvCxnSpPr>
        <p:spPr bwMode="auto">
          <a:xfrm>
            <a:off x="4963886" y="2194335"/>
            <a:ext cx="1555451" cy="272536"/>
          </a:xfrm>
          <a:prstGeom prst="bentConnector3">
            <a:avLst>
              <a:gd name="adj1" fmla="val 6873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Elbow Connector 57"/>
          <p:cNvCxnSpPr/>
          <p:nvPr/>
        </p:nvCxnSpPr>
        <p:spPr bwMode="auto">
          <a:xfrm>
            <a:off x="4963886" y="2310507"/>
            <a:ext cx="1555450" cy="676533"/>
          </a:xfrm>
          <a:prstGeom prst="bentConnector3">
            <a:avLst>
              <a:gd name="adj1" fmla="val 6371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036" name="Group 1035"/>
          <p:cNvGrpSpPr/>
          <p:nvPr/>
        </p:nvGrpSpPr>
        <p:grpSpPr>
          <a:xfrm>
            <a:off x="3544671" y="2656562"/>
            <a:ext cx="2376069" cy="514332"/>
            <a:chOff x="3544671" y="2656562"/>
            <a:chExt cx="2376069" cy="514332"/>
          </a:xfrm>
        </p:grpSpPr>
        <p:sp>
          <p:nvSpPr>
            <p:cNvPr id="1034" name="Rectangle 1033"/>
            <p:cNvSpPr/>
            <p:nvPr/>
          </p:nvSpPr>
          <p:spPr bwMode="auto">
            <a:xfrm>
              <a:off x="3544671" y="2656562"/>
              <a:ext cx="2337969" cy="47407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35" name="TextBox 1034"/>
            <p:cNvSpPr txBox="1"/>
            <p:nvPr/>
          </p:nvSpPr>
          <p:spPr>
            <a:xfrm>
              <a:off x="4524221" y="2863117"/>
              <a:ext cx="1396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Host message</a:t>
              </a:r>
            </a:p>
          </p:txBody>
        </p:sp>
      </p:grpSp>
      <p:sp>
        <p:nvSpPr>
          <p:cNvPr id="79" name="Rectangle 78"/>
          <p:cNvSpPr/>
          <p:nvPr/>
        </p:nvSpPr>
        <p:spPr bwMode="auto">
          <a:xfrm>
            <a:off x="3540860" y="3173600"/>
            <a:ext cx="2337969" cy="1139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061460" y="3493658"/>
            <a:ext cx="1797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Variable declaration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3539467" y="4423537"/>
            <a:ext cx="2628859" cy="9030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855721" y="4745687"/>
            <a:ext cx="2009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Module I/O definition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14856" y="5295479"/>
            <a:ext cx="131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Interface to other modules</a:t>
            </a:r>
          </a:p>
        </p:txBody>
      </p:sp>
      <p:cxnSp>
        <p:nvCxnSpPr>
          <p:cNvPr id="1038" name="Straight Connector 1037"/>
          <p:cNvCxnSpPr/>
          <p:nvPr/>
        </p:nvCxnSpPr>
        <p:spPr bwMode="auto">
          <a:xfrm>
            <a:off x="6736079" y="2750820"/>
            <a:ext cx="87798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>
            <a:off x="6910916" y="3592406"/>
            <a:ext cx="920751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>
            <a:off x="6923616" y="3797177"/>
            <a:ext cx="1290109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>
            <a:off x="6736079" y="4436114"/>
            <a:ext cx="937896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6736079" y="4952369"/>
            <a:ext cx="1095588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>
            <a:off x="8114771" y="4843931"/>
            <a:ext cx="470429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>
            <a:off x="7891992" y="3162874"/>
            <a:ext cx="470958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TextBox 106"/>
          <p:cNvSpPr txBox="1"/>
          <p:nvPr/>
        </p:nvSpPr>
        <p:spPr>
          <a:xfrm>
            <a:off x="7451341" y="1722622"/>
            <a:ext cx="1592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Thread control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003701" y="2026504"/>
            <a:ext cx="203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Call to ADD module</a:t>
            </a:r>
          </a:p>
        </p:txBody>
      </p:sp>
      <p:cxnSp>
        <p:nvCxnSpPr>
          <p:cNvPr id="109" name="Straight Connector 108"/>
          <p:cNvCxnSpPr/>
          <p:nvPr/>
        </p:nvCxnSpPr>
        <p:spPr bwMode="auto">
          <a:xfrm>
            <a:off x="6923616" y="3385635"/>
            <a:ext cx="2019417" cy="0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6" name="Rectangle 165"/>
          <p:cNvSpPr/>
          <p:nvPr/>
        </p:nvSpPr>
        <p:spPr bwMode="auto">
          <a:xfrm>
            <a:off x="3533236" y="1807950"/>
            <a:ext cx="2524664" cy="2224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241865" y="1779375"/>
            <a:ext cx="898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1 thread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3266538" y="1399872"/>
            <a:ext cx="6682462" cy="4347785"/>
            <a:chOff x="1929284" y="-333908"/>
            <a:chExt cx="7656844" cy="4764235"/>
          </a:xfrm>
        </p:grpSpPr>
        <p:sp>
          <p:nvSpPr>
            <p:cNvPr id="115" name="Rectangle 114"/>
            <p:cNvSpPr/>
            <p:nvPr/>
          </p:nvSpPr>
          <p:spPr bwMode="auto">
            <a:xfrm>
              <a:off x="1929284" y="-333908"/>
              <a:ext cx="7656844" cy="47642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normalizeH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192784" y="-333908"/>
              <a:ext cx="37920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</a:t>
              </a:r>
            </a:p>
          </p:txBody>
        </p:sp>
      </p:grpSp>
      <p:sp>
        <p:nvSpPr>
          <p:cNvPr id="117" name="Left Brace 116"/>
          <p:cNvSpPr/>
          <p:nvPr/>
        </p:nvSpPr>
        <p:spPr bwMode="auto">
          <a:xfrm>
            <a:off x="3309260" y="1813725"/>
            <a:ext cx="306474" cy="3873685"/>
          </a:xfrm>
          <a:prstGeom prst="leftBrace">
            <a:avLst>
              <a:gd name="adj1" fmla="val 8333"/>
              <a:gd name="adj2" fmla="val 21305"/>
            </a:avLst>
          </a:prstGeom>
          <a:noFill/>
          <a:ln w="571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498128" y="1416623"/>
            <a:ext cx="1373900" cy="4129166"/>
            <a:chOff x="5486400" y="1445087"/>
            <a:chExt cx="1373900" cy="4129166"/>
          </a:xfrm>
        </p:grpSpPr>
        <p:cxnSp>
          <p:nvCxnSpPr>
            <p:cNvPr id="119" name="Straight Connector 118"/>
            <p:cNvCxnSpPr/>
            <p:nvPr/>
          </p:nvCxnSpPr>
          <p:spPr bwMode="auto">
            <a:xfrm>
              <a:off x="6178374" y="1445087"/>
              <a:ext cx="0" cy="41291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Straight Arrow Connector 119"/>
            <p:cNvCxnSpPr/>
            <p:nvPr/>
          </p:nvCxnSpPr>
          <p:spPr bwMode="auto">
            <a:xfrm flipH="1">
              <a:off x="5486400" y="1577591"/>
              <a:ext cx="681926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1" name="Straight Arrow Connector 120"/>
            <p:cNvCxnSpPr/>
            <p:nvPr/>
          </p:nvCxnSpPr>
          <p:spPr bwMode="auto">
            <a:xfrm flipH="1">
              <a:off x="6178374" y="1577591"/>
              <a:ext cx="681926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sp>
        <p:nvSpPr>
          <p:cNvPr id="122" name="TextBox 121"/>
          <p:cNvSpPr txBox="1"/>
          <p:nvPr/>
        </p:nvSpPr>
        <p:spPr>
          <a:xfrm>
            <a:off x="3556399" y="1330074"/>
            <a:ext cx="263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Add.htd</a:t>
            </a:r>
            <a:r>
              <a:rPr lang="en-US" dirty="0"/>
              <a:t> 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531064" y="1322036"/>
            <a:ext cx="26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PersAdd_src.cpp </a:t>
            </a:r>
          </a:p>
        </p:txBody>
      </p:sp>
      <p:pic>
        <p:nvPicPr>
          <p:cNvPr id="1052" name="Picture 4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58" y="1768328"/>
            <a:ext cx="2644056" cy="39391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53" name="TextBox 1052"/>
          <p:cNvSpPr txBox="1"/>
          <p:nvPr/>
        </p:nvSpPr>
        <p:spPr>
          <a:xfrm>
            <a:off x="5349344" y="1945189"/>
            <a:ext cx="104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128 </a:t>
            </a:r>
            <a:br>
              <a:rPr lang="en-US" sz="1400" dirty="0">
                <a:solidFill>
                  <a:srgbClr val="00B050"/>
                </a:solidFill>
              </a:rPr>
            </a:br>
            <a:r>
              <a:rPr lang="en-US" sz="1400" dirty="0">
                <a:solidFill>
                  <a:srgbClr val="00B050"/>
                </a:solidFill>
              </a:rPr>
              <a:t>threads</a:t>
            </a:r>
          </a:p>
        </p:txBody>
      </p:sp>
      <p:grpSp>
        <p:nvGrpSpPr>
          <p:cNvPr id="1081" name="Group 1080"/>
          <p:cNvGrpSpPr/>
          <p:nvPr/>
        </p:nvGrpSpPr>
        <p:grpSpPr>
          <a:xfrm>
            <a:off x="3562070" y="2113946"/>
            <a:ext cx="2071968" cy="230384"/>
            <a:chOff x="3562070" y="2113946"/>
            <a:chExt cx="2071968" cy="230384"/>
          </a:xfrm>
        </p:grpSpPr>
        <p:cxnSp>
          <p:nvCxnSpPr>
            <p:cNvPr id="1055" name="Straight Connector 1054"/>
            <p:cNvCxnSpPr/>
            <p:nvPr/>
          </p:nvCxnSpPr>
          <p:spPr bwMode="auto">
            <a:xfrm>
              <a:off x="4713655" y="2342490"/>
              <a:ext cx="772745" cy="1839"/>
            </a:xfrm>
            <a:prstGeom prst="lin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/>
            <p:nvPr/>
          </p:nvCxnSpPr>
          <p:spPr bwMode="auto">
            <a:xfrm flipV="1">
              <a:off x="3562070" y="2113946"/>
              <a:ext cx="1924330" cy="4102"/>
            </a:xfrm>
            <a:prstGeom prst="lin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5486400" y="2113946"/>
              <a:ext cx="147638" cy="66446"/>
            </a:xfrm>
            <a:prstGeom prst="lin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 flipV="1">
              <a:off x="5486399" y="2180392"/>
              <a:ext cx="147639" cy="163938"/>
            </a:xfrm>
            <a:prstGeom prst="lin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068" name="Picture 5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912" y="1768327"/>
            <a:ext cx="2874938" cy="3939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69" name="Rectangle 1068"/>
          <p:cNvSpPr/>
          <p:nvPr/>
        </p:nvSpPr>
        <p:spPr bwMode="auto">
          <a:xfrm>
            <a:off x="3533538" y="5212080"/>
            <a:ext cx="2634787" cy="4905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70" name="TextBox 1069"/>
          <p:cNvSpPr txBox="1"/>
          <p:nvPr/>
        </p:nvSpPr>
        <p:spPr>
          <a:xfrm>
            <a:off x="5155148" y="5195755"/>
            <a:ext cx="101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Memory interface</a:t>
            </a:r>
          </a:p>
        </p:txBody>
      </p:sp>
      <p:cxnSp>
        <p:nvCxnSpPr>
          <p:cNvPr id="1072" name="Straight Connector 1071"/>
          <p:cNvCxnSpPr/>
          <p:nvPr/>
        </p:nvCxnSpPr>
        <p:spPr bwMode="auto">
          <a:xfrm>
            <a:off x="6365296" y="2366523"/>
            <a:ext cx="207004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/>
          <p:cNvCxnSpPr/>
          <p:nvPr/>
        </p:nvCxnSpPr>
        <p:spPr bwMode="auto">
          <a:xfrm>
            <a:off x="6654856" y="2875060"/>
            <a:ext cx="183382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/>
          <p:cNvCxnSpPr/>
          <p:nvPr/>
        </p:nvCxnSpPr>
        <p:spPr bwMode="auto">
          <a:xfrm>
            <a:off x="6654856" y="2979420"/>
            <a:ext cx="1368753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/>
          <p:cNvCxnSpPr/>
          <p:nvPr/>
        </p:nvCxnSpPr>
        <p:spPr bwMode="auto">
          <a:xfrm>
            <a:off x="6654856" y="3577166"/>
            <a:ext cx="183382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/>
          <p:cNvCxnSpPr/>
          <p:nvPr/>
        </p:nvCxnSpPr>
        <p:spPr bwMode="auto">
          <a:xfrm>
            <a:off x="6654856" y="3678026"/>
            <a:ext cx="1278468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/>
          <p:cNvCxnSpPr/>
          <p:nvPr/>
        </p:nvCxnSpPr>
        <p:spPr bwMode="auto">
          <a:xfrm>
            <a:off x="6665065" y="4384506"/>
            <a:ext cx="182361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/>
          <p:cNvCxnSpPr/>
          <p:nvPr/>
        </p:nvCxnSpPr>
        <p:spPr bwMode="auto">
          <a:xfrm>
            <a:off x="6654856" y="4482063"/>
            <a:ext cx="1176811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1" name="TextBox 160"/>
          <p:cNvSpPr txBox="1"/>
          <p:nvPr/>
        </p:nvSpPr>
        <p:spPr>
          <a:xfrm>
            <a:off x="7185265" y="1768327"/>
            <a:ext cx="1968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Memory Operations</a:t>
            </a:r>
          </a:p>
        </p:txBody>
      </p:sp>
      <p:cxnSp>
        <p:nvCxnSpPr>
          <p:cNvPr id="162" name="Straight Connector 161"/>
          <p:cNvCxnSpPr/>
          <p:nvPr/>
        </p:nvCxnSpPr>
        <p:spPr bwMode="auto">
          <a:xfrm>
            <a:off x="6665065" y="4285446"/>
            <a:ext cx="2378453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4" name="TextBox 163"/>
          <p:cNvSpPr txBox="1"/>
          <p:nvPr/>
        </p:nvSpPr>
        <p:spPr>
          <a:xfrm>
            <a:off x="7117923" y="4400359"/>
            <a:ext cx="1968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Addition</a:t>
            </a:r>
          </a:p>
        </p:txBody>
      </p:sp>
    </p:spTree>
    <p:extLst>
      <p:ext uri="{BB962C8B-B14F-4D97-AF65-F5344CB8AC3E}">
        <p14:creationId xmlns:p14="http://schemas.microsoft.com/office/powerpoint/2010/main" val="147302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13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14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14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1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16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1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1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14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6" dur="1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9" dur="1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3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9" grpId="1">
        <p:bldAsOne/>
      </p:bldGraphic>
      <p:bldGraphic spid="14" grpId="0">
        <p:bldAsOne/>
      </p:bldGraphic>
      <p:bldGraphic spid="14" grpId="1">
        <p:bldAsOne/>
      </p:bldGraphic>
      <p:bldGraphic spid="18" grpId="0">
        <p:bldAsOne/>
      </p:bldGraphic>
      <p:bldGraphic spid="18" grpId="1">
        <p:bldAsOne/>
      </p:bldGraphic>
      <p:bldGraphic spid="20" grpId="0">
        <p:bldAsOne/>
      </p:bldGraphic>
      <p:bldGraphic spid="20" grpId="1">
        <p:bldAsOne/>
      </p:bldGraphic>
      <p:bldGraphic spid="22" grpId="0">
        <p:bldAsOne/>
      </p:bldGraphic>
      <p:bldGraphic spid="22" grpId="1">
        <p:bldAsOne/>
      </p:bldGraphic>
      <p:bldP spid="37" grpId="0" animBg="1"/>
      <p:bldP spid="37" grpId="1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2" grpId="0" animBg="1"/>
      <p:bldP spid="42" grpId="1" animBg="1"/>
      <p:bldP spid="50" grpId="0"/>
      <p:bldP spid="50" grpId="1"/>
      <p:bldP spid="54" grpId="0"/>
      <p:bldP spid="54" grpId="1"/>
      <p:bldP spid="79" grpId="0" animBg="1"/>
      <p:bldP spid="79" grpId="1" animBg="1"/>
      <p:bldP spid="80" grpId="0"/>
      <p:bldP spid="80" grpId="1"/>
      <p:bldP spid="81" grpId="0" animBg="1"/>
      <p:bldP spid="81" grpId="1" animBg="1"/>
      <p:bldP spid="82" grpId="0"/>
      <p:bldP spid="82" grpId="1"/>
      <p:bldP spid="83" grpId="0"/>
      <p:bldP spid="83" grpId="1"/>
      <p:bldP spid="107" grpId="0"/>
      <p:bldP spid="107" grpId="1"/>
      <p:bldP spid="108" grpId="0"/>
      <p:bldP spid="108" grpId="1"/>
      <p:bldP spid="166" grpId="0" animBg="1"/>
      <p:bldP spid="166" grpId="1" animBg="1"/>
      <p:bldP spid="167" grpId="0"/>
      <p:bldP spid="167" grpId="1"/>
      <p:bldP spid="117" grpId="0" animBg="1"/>
      <p:bldP spid="117" grpId="1" animBg="1"/>
      <p:bldP spid="117" grpId="2" animBg="1"/>
      <p:bldP spid="122" grpId="0"/>
      <p:bldP spid="122" grpId="1"/>
      <p:bldP spid="122" grpId="2"/>
      <p:bldP spid="123" grpId="0"/>
      <p:bldP spid="123" grpId="1"/>
      <p:bldP spid="123" grpId="2"/>
      <p:bldP spid="1053" grpId="0"/>
      <p:bldP spid="1053" grpId="1"/>
      <p:bldP spid="1069" grpId="0" animBg="1"/>
      <p:bldP spid="1069" grpId="1" animBg="1"/>
      <p:bldP spid="1070" grpId="0"/>
      <p:bldP spid="1070" grpId="1"/>
      <p:bldP spid="161" grpId="0"/>
      <p:bldP spid="161" grpId="1"/>
      <p:bldP spid="164" grpId="0"/>
      <p:bldP spid="16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Demo – Spell Checker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Algorithm: Bloom filter</a:t>
            </a:r>
          </a:p>
          <a:p>
            <a:pPr lvl="1"/>
            <a:r>
              <a:rPr lang="en-US" dirty="0"/>
              <a:t>Function: to train a filter, which can report whether an item was seen before or not</a:t>
            </a:r>
          </a:p>
          <a:p>
            <a:r>
              <a:rPr lang="en-US" dirty="0"/>
              <a:t>Use case: spell checker</a:t>
            </a:r>
          </a:p>
          <a:p>
            <a:pPr lvl="1"/>
            <a:r>
              <a:rPr lang="en-US" dirty="0"/>
              <a:t>Use a dictionary to train a filter</a:t>
            </a:r>
          </a:p>
          <a:p>
            <a:pPr lvl="1"/>
            <a:r>
              <a:rPr lang="en-US" dirty="0"/>
              <a:t>Use the trained filter to check a input word</a:t>
            </a:r>
          </a:p>
          <a:p>
            <a:pPr lvl="2"/>
            <a:r>
              <a:rPr lang="en-US" dirty="0"/>
              <a:t>If it was seen before (i.e. it exists in the dictionary), it is reported as a correct spelling</a:t>
            </a:r>
          </a:p>
          <a:p>
            <a:pPr lvl="2"/>
            <a:r>
              <a:rPr lang="en-US" dirty="0"/>
              <a:t>If not (i.e. it doesn’t exist in the dictionary), it is reported as a wrong spelling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97268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43" y="1288887"/>
            <a:ext cx="7594366" cy="32232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2174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89921" y="872716"/>
            <a:ext cx="5505337" cy="3639420"/>
            <a:chOff x="2615963" y="1019336"/>
            <a:chExt cx="5505337" cy="3639420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2615963" y="1019336"/>
              <a:ext cx="4665932" cy="609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721291" y="4329128"/>
              <a:ext cx="287909" cy="3296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66102" y="2595975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99269" y="4437112"/>
            <a:ext cx="8129215" cy="15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Instrumented Merlin infrastructure with </a:t>
            </a:r>
            <a:r>
              <a:rPr lang="en-US" sz="1800" i="1" dirty="0"/>
              <a:t>hardware performance monitors</a:t>
            </a:r>
          </a:p>
          <a:p>
            <a:pPr marL="736600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A’, B’, C’, D’, M1, M2, M3, </a:t>
            </a:r>
            <a:r>
              <a:rPr lang="en-US" sz="1600" dirty="0">
                <a:solidFill>
                  <a:srgbClr val="00B0F0"/>
                </a:solidFill>
              </a:rPr>
              <a:t>M4, M5,  </a:t>
            </a:r>
            <a:r>
              <a:rPr lang="en-US" sz="1600" dirty="0">
                <a:solidFill>
                  <a:schemeClr val="tx1"/>
                </a:solidFill>
              </a:rPr>
              <a:t>and</a:t>
            </a:r>
            <a:r>
              <a:rPr lang="en-US" sz="1600" dirty="0">
                <a:solidFill>
                  <a:srgbClr val="0021A5"/>
                </a:solidFill>
              </a:rPr>
              <a:t> </a:t>
            </a:r>
            <a:r>
              <a:rPr lang="en-US" sz="1600" dirty="0"/>
              <a:t>E’ </a:t>
            </a:r>
            <a:endParaRPr lang="en-US" sz="1600" dirty="0">
              <a:solidFill>
                <a:srgbClr val="0021A5"/>
              </a:solidFill>
            </a:endParaRP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Progress: Able to measure all listed parameters except:</a:t>
            </a:r>
          </a:p>
          <a:p>
            <a:pPr marL="682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</a:rPr>
              <a:t>M4, M5: </a:t>
            </a:r>
            <a:r>
              <a:rPr lang="en-US" sz="1600" dirty="0">
                <a:solidFill>
                  <a:schemeClr val="tx1"/>
                </a:solidFill>
              </a:rPr>
              <a:t>Exploring with help from Convey</a:t>
            </a:r>
          </a:p>
          <a:p>
            <a:pPr marL="682625" lvl="1" indent="-22860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E’: </a:t>
            </a:r>
            <a:r>
              <a:rPr lang="en-US" sz="1600" dirty="0">
                <a:solidFill>
                  <a:schemeClr val="tx1"/>
                </a:solidFill>
              </a:rPr>
              <a:t>Exploring with help with Micron under NDA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endParaRPr lang="en-US" sz="1800" i="1" dirty="0">
              <a:solidFill>
                <a:srgbClr val="0021A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9000" y="6230569"/>
            <a:ext cx="489685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VB*: View Buffer</a:t>
            </a:r>
          </a:p>
        </p:txBody>
      </p:sp>
    </p:spTree>
    <p:extLst>
      <p:ext uri="{BB962C8B-B14F-4D97-AF65-F5344CB8AC3E}">
        <p14:creationId xmlns:p14="http://schemas.microsoft.com/office/powerpoint/2010/main" val="261210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57600" y="4545140"/>
            <a:ext cx="1783084" cy="128970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55224" y="1682062"/>
            <a:ext cx="1360918" cy="111612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160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Mapping Notional CMC onto Merlin Board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440684" y="2634839"/>
            <a:ext cx="3192001" cy="2457046"/>
            <a:chOff x="5440684" y="2843385"/>
            <a:chExt cx="3192001" cy="24570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7003608" y="2843385"/>
              <a:ext cx="0" cy="115365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5440684" y="4674949"/>
              <a:ext cx="814540" cy="4845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5976156" y="3932279"/>
              <a:ext cx="265652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/>
                <a:t>Simplifying assumption: </a:t>
              </a:r>
            </a:p>
            <a:p>
              <a:pPr marL="339725" indent="-228600">
                <a:spcBef>
                  <a:spcPts val="60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21A5"/>
                  </a:solidFill>
                </a:rPr>
                <a:t>For this model, this part of CMC is assumed to have an HMC architecture</a:t>
              </a:r>
              <a:endParaRPr lang="en-US" sz="1400" i="1" dirty="0">
                <a:solidFill>
                  <a:srgbClr val="0021A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2251" y="832071"/>
            <a:ext cx="3485188" cy="3382224"/>
            <a:chOff x="368030" y="975435"/>
            <a:chExt cx="3485188" cy="3382224"/>
          </a:xfrm>
        </p:grpSpPr>
        <p:sp>
          <p:nvSpPr>
            <p:cNvPr id="6" name="TextBox 5"/>
            <p:cNvSpPr txBox="1"/>
            <p:nvPr/>
          </p:nvSpPr>
          <p:spPr>
            <a:xfrm>
              <a:off x="511314" y="975435"/>
              <a:ext cx="2016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Merlin board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030" y="3711328"/>
              <a:ext cx="2136643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Case study: model of a notional CMC</a:t>
              </a:r>
            </a:p>
          </p:txBody>
        </p: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V="1">
              <a:off x="3657600" y="4103372"/>
              <a:ext cx="195618" cy="7346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</a:ln>
            <a:effectLst/>
          </p:spPr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52" y="1090366"/>
            <a:ext cx="6636295" cy="5184766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6018995" y="4841083"/>
            <a:ext cx="265652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Observation:</a:t>
            </a:r>
          </a:p>
          <a:p>
            <a:pPr marL="339725" indent="-228600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rgbClr val="0021A5"/>
                </a:solidFill>
              </a:rPr>
              <a:t>“Pipelining” effect of overlapping memory access</a:t>
            </a:r>
          </a:p>
        </p:txBody>
      </p:sp>
    </p:spTree>
    <p:extLst>
      <p:ext uri="{BB962C8B-B14F-4D97-AF65-F5344CB8AC3E}">
        <p14:creationId xmlns:p14="http://schemas.microsoft.com/office/powerpoint/2010/main" val="411579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Observation: Overlapping Memory Access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63694" y="1361177"/>
            <a:ext cx="3844611" cy="138129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0021A5"/>
                </a:solidFill>
              </a:rPr>
              <a:t>For overlapping read/write ops:</a:t>
            </a:r>
          </a:p>
          <a:p>
            <a:pPr marL="288925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1A5"/>
                </a:solidFill>
              </a:rPr>
              <a:t> Measurements at </a:t>
            </a:r>
            <a:r>
              <a:rPr lang="en-US" sz="1800" dirty="0">
                <a:solidFill>
                  <a:srgbClr val="FF0000"/>
                </a:solidFill>
              </a:rPr>
              <a:t>M1, M2, M3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dirty="0"/>
              <a:t>       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(M4, M5, E’) </a:t>
            </a:r>
            <a:r>
              <a:rPr lang="en-US" sz="1800" dirty="0"/>
              <a:t>have</a:t>
            </a:r>
            <a:r>
              <a:rPr lang="en-US" sz="1800" dirty="0">
                <a:solidFill>
                  <a:srgbClr val="0021A5"/>
                </a:solidFill>
              </a:rPr>
              <a:t> </a:t>
            </a:r>
            <a:br>
              <a:rPr lang="en-US" sz="1800" dirty="0">
                <a:solidFill>
                  <a:srgbClr val="0021A5"/>
                </a:solidFill>
              </a:rPr>
            </a:br>
            <a:r>
              <a:rPr lang="en-US" sz="1800" dirty="0">
                <a:solidFill>
                  <a:srgbClr val="0021A5"/>
                </a:solidFill>
              </a:rPr>
              <a:t>     no significant differ</a:t>
            </a:r>
            <a:r>
              <a:rPr lang="en-US" sz="2000" dirty="0">
                <a:solidFill>
                  <a:srgbClr val="0021A5"/>
                </a:solidFill>
              </a:rPr>
              <a:t>ence</a:t>
            </a: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/>
          </p:nvPr>
        </p:nvGraphicFramePr>
        <p:xfrm>
          <a:off x="0" y="31238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/>
          </p:nvPr>
        </p:nvGraphicFramePr>
        <p:xfrm>
          <a:off x="4572000" y="31238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300" y="1092132"/>
            <a:ext cx="4851504" cy="177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6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Graphic spid="4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DRE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072051" y="915576"/>
            <a:ext cx="6966169" cy="821784"/>
          </a:xfrm>
        </p:spPr>
        <p:txBody>
          <a:bodyPr/>
          <a:lstStyle/>
          <a:p>
            <a:r>
              <a:rPr lang="en-US" sz="2000" dirty="0">
                <a:solidFill>
                  <a:srgbClr val="0021A5"/>
                </a:solidFill>
              </a:rPr>
              <a:t>Observation: </a:t>
            </a:r>
            <a:r>
              <a:rPr lang="en-US" sz="2000" dirty="0">
                <a:solidFill>
                  <a:srgbClr val="FF0000"/>
                </a:solidFill>
              </a:rPr>
              <a:t>M1, M2, M3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(M4, M5, E’)</a:t>
            </a:r>
            <a:r>
              <a:rPr lang="en-US" sz="2000" dirty="0"/>
              <a:t> again have </a:t>
            </a:r>
            <a:br>
              <a:rPr lang="en-US" sz="2000" dirty="0"/>
            </a:br>
            <a:r>
              <a:rPr lang="en-US" sz="20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9" name="图表 4"/>
          <p:cNvGraphicFramePr>
            <a:graphicFrameLocks/>
          </p:cNvGraphicFramePr>
          <p:nvPr>
            <p:extLst/>
          </p:nvPr>
        </p:nvGraphicFramePr>
        <p:xfrm>
          <a:off x="194165" y="1683860"/>
          <a:ext cx="4366905" cy="2828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图表 5"/>
          <p:cNvGraphicFramePr>
            <a:graphicFrameLocks/>
          </p:cNvGraphicFramePr>
          <p:nvPr>
            <p:extLst/>
          </p:nvPr>
        </p:nvGraphicFramePr>
        <p:xfrm>
          <a:off x="4593365" y="1681427"/>
          <a:ext cx="4366906" cy="2830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58115" y="4677043"/>
            <a:ext cx="7413828" cy="145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000" kern="0" dirty="0">
                <a:solidFill>
                  <a:schemeClr val="tx1"/>
                </a:solidFill>
              </a:rPr>
              <a:t>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discrepancy between M1, M2, M3, </a:t>
            </a: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(M4, M5, E’) </a:t>
            </a:r>
            <a:r>
              <a:rPr lang="en-US" sz="2000" kern="0" dirty="0">
                <a:solidFill>
                  <a:schemeClr val="tx1"/>
                </a:solidFill>
              </a:rPr>
              <a:t>is </a:t>
            </a:r>
            <a:r>
              <a:rPr lang="en-US" sz="2000" kern="0" dirty="0"/>
              <a:t>hidden by “pipeline effect”</a:t>
            </a:r>
          </a:p>
          <a:p>
            <a:pPr lvl="1"/>
            <a:r>
              <a:rPr lang="en-US" sz="2000" kern="0" dirty="0">
                <a:solidFill>
                  <a:schemeClr val="tx1"/>
                </a:solidFill>
              </a:rPr>
              <a:t>Thus, 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we will use measurements at </a:t>
            </a:r>
            <a:r>
              <a:rPr lang="en-US" sz="2000" kern="0" dirty="0"/>
              <a:t>M3 in this presentation</a:t>
            </a:r>
            <a:r>
              <a:rPr lang="en-US" sz="2000" kern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888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5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Experiment 1 – blocking memory access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Experiment 2 – pipelined memory access</a:t>
            </a:r>
            <a:endParaRPr lang="en-US" sz="1400" dirty="0">
              <a:solidFill>
                <a:srgbClr val="0021A5"/>
              </a:solidFill>
              <a:ea typeface="+mn-ea"/>
            </a:endParaRP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Bloom filter examples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Going forward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HT Programming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37864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934312"/>
            <a:ext cx="8430634" cy="529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1" indent="0">
              <a:buClr>
                <a:schemeClr val="accent1"/>
              </a:buClr>
              <a:buSzPct val="65000"/>
              <a:buNone/>
            </a:pPr>
            <a:r>
              <a:rPr lang="en-US" kern="0" dirty="0">
                <a:ea typeface="+mn-ea"/>
              </a:rPr>
              <a:t>Validation of</a:t>
            </a:r>
            <a:r>
              <a:rPr lang="en-US" kern="0" dirty="0">
                <a:solidFill>
                  <a:schemeClr val="tx1"/>
                </a:solidFill>
                <a:ea typeface="+mn-ea"/>
              </a:rPr>
              <a:t> performance measurement on </a:t>
            </a:r>
            <a:r>
              <a:rPr lang="en-US" kern="0" dirty="0">
                <a:solidFill>
                  <a:srgbClr val="0021A5"/>
                </a:solidFill>
                <a:ea typeface="+mn-ea"/>
              </a:rPr>
              <a:t>Merlin board</a:t>
            </a:r>
          </a:p>
          <a:p>
            <a:pPr marL="0" lvl="1" indent="0">
              <a:buClr>
                <a:schemeClr val="accent1"/>
              </a:buClr>
              <a:buSzPct val="65000"/>
              <a:buNone/>
            </a:pPr>
            <a:endParaRPr lang="en-US" sz="2000" kern="0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61987"/>
          </a:xfrm>
        </p:spPr>
        <p:txBody>
          <a:bodyPr/>
          <a:lstStyle/>
          <a:p>
            <a:r>
              <a:rPr lang="en-US" dirty="0"/>
              <a:t>Validation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272733"/>
            <a:ext cx="8229600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400" b="1" dirty="0">
                <a:latin typeface="+mn-lt"/>
                <a:cs typeface="+mn-cs"/>
              </a:rPr>
              <a:t>Experiments:</a:t>
            </a:r>
            <a:endParaRPr lang="en-US" dirty="0">
              <a:solidFill>
                <a:srgbClr val="FF4A00"/>
              </a:solidFill>
              <a:latin typeface="+mn-lt"/>
              <a:cs typeface="+mn-cs"/>
            </a:endParaRPr>
          </a:p>
          <a:p>
            <a:pPr marL="687387" lvl="1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Blocking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memory access pattern</a:t>
            </a:r>
          </a:p>
          <a:p>
            <a:pPr marL="1144587" lvl="2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lphaL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average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latency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single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memory access</a:t>
            </a:r>
          </a:p>
          <a:p>
            <a:pPr marL="1144587" lvl="2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lphaL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total overlapping 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latency (total latency = # mem. req. * avg. latency)</a:t>
            </a:r>
          </a:p>
          <a:p>
            <a:pPr marL="687387" lvl="1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Pipelined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memory access pattern</a:t>
            </a:r>
          </a:p>
          <a:p>
            <a:pPr marL="1144587" lvl="2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lphaL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average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latency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single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memory access</a:t>
            </a:r>
          </a:p>
          <a:p>
            <a:pPr marL="1144587" lvl="2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lphaL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total overlapping 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latency</a:t>
            </a: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35037"/>
              </p:ext>
            </p:extLst>
          </p:nvPr>
        </p:nvGraphicFramePr>
        <p:xfrm>
          <a:off x="591635" y="1967796"/>
          <a:ext cx="4369699" cy="1564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" name="Visio" r:id="rId3" imgW="14336292" imgH="4757217" progId="Visio.Drawing.15">
                  <p:embed/>
                </p:oleObj>
              </mc:Choice>
              <mc:Fallback>
                <p:oleObj name="Visio" r:id="rId3" imgW="14336292" imgH="4757217" progId="Visio.Drawing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1635" y="1967796"/>
                        <a:ext cx="4369699" cy="1564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602325"/>
              </p:ext>
            </p:extLst>
          </p:nvPr>
        </p:nvGraphicFramePr>
        <p:xfrm>
          <a:off x="3308571" y="2094752"/>
          <a:ext cx="3606978" cy="15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" name="Visio" r:id="rId5" imgW="11635454" imgH="4373880" progId="Visio.Drawing.15">
                  <p:embed/>
                </p:oleObj>
              </mc:Choice>
              <mc:Fallback>
                <p:oleObj name="Visio" r:id="rId5" imgW="11635454" imgH="4373880" progId="Visio.Drawing.15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8571" y="2094752"/>
                        <a:ext cx="3606978" cy="15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3"/>
          <p:cNvSpPr txBox="1"/>
          <p:nvPr/>
        </p:nvSpPr>
        <p:spPr>
          <a:xfrm>
            <a:off x="457200" y="1367410"/>
            <a:ext cx="8720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Approach</a:t>
            </a:r>
            <a:endParaRPr lang="en-US" sz="1700" dirty="0"/>
          </a:p>
          <a:p>
            <a:r>
              <a:rPr lang="en-US" dirty="0"/>
              <a:t>compare </a:t>
            </a:r>
            <a:r>
              <a:rPr lang="en-US" dirty="0">
                <a:solidFill>
                  <a:srgbClr val="3851AE"/>
                </a:solidFill>
              </a:rPr>
              <a:t>Merlin board </a:t>
            </a:r>
            <a:r>
              <a:rPr lang="en-US" dirty="0">
                <a:solidFill>
                  <a:srgbClr val="FF4A00"/>
                </a:solidFill>
              </a:rPr>
              <a:t>measurement</a:t>
            </a:r>
            <a:r>
              <a:rPr lang="en-US" dirty="0"/>
              <a:t> vs. </a:t>
            </a:r>
            <a:r>
              <a:rPr lang="en-US" dirty="0">
                <a:solidFill>
                  <a:srgbClr val="3851AE"/>
                </a:solidFill>
              </a:rPr>
              <a:t>Micron</a:t>
            </a:r>
            <a:r>
              <a:rPr lang="en-US" dirty="0"/>
              <a:t> </a:t>
            </a:r>
            <a:r>
              <a:rPr lang="en-US" dirty="0">
                <a:solidFill>
                  <a:srgbClr val="3851AE"/>
                </a:solidFill>
              </a:rPr>
              <a:t>HMC SystemC </a:t>
            </a:r>
            <a:r>
              <a:rPr lang="en-US" dirty="0">
                <a:solidFill>
                  <a:srgbClr val="FF4A00"/>
                </a:solidFill>
              </a:rPr>
              <a:t>simulator results</a:t>
            </a:r>
          </a:p>
        </p:txBody>
      </p:sp>
      <p:sp>
        <p:nvSpPr>
          <p:cNvPr id="19" name="TextBox 32"/>
          <p:cNvSpPr txBox="1"/>
          <p:nvPr/>
        </p:nvSpPr>
        <p:spPr>
          <a:xfrm>
            <a:off x="4204465" y="2338322"/>
            <a:ext cx="4680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vs.</a:t>
            </a:r>
            <a:endParaRPr lang="en-US" sz="1700" dirty="0">
              <a:solidFill>
                <a:srgbClr val="FF4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1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16207</TotalTime>
  <Words>1860</Words>
  <Application>Microsoft Office PowerPoint</Application>
  <PresentationFormat>全屏显示(4:3)</PresentationFormat>
  <Paragraphs>384</Paragraphs>
  <Slides>31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DejaVu Sans</vt:lpstr>
      <vt:lpstr>宋体</vt:lpstr>
      <vt:lpstr>Arial</vt:lpstr>
      <vt:lpstr>Arial Narrow</vt:lpstr>
      <vt:lpstr>Cambria Math</vt:lpstr>
      <vt:lpstr>Garamond</vt:lpstr>
      <vt:lpstr>Wingdings</vt:lpstr>
      <vt:lpstr>3_Edge</vt:lpstr>
      <vt:lpstr>Visio</vt:lpstr>
      <vt:lpstr>Microsoft Visio Drawing</vt:lpstr>
      <vt:lpstr>Research Platform for Custom Memory Cube</vt:lpstr>
      <vt:lpstr>Outline</vt:lpstr>
      <vt:lpstr>Outline</vt:lpstr>
      <vt:lpstr>Performance Measurement on Merlin Board</vt:lpstr>
      <vt:lpstr>Mapping Notional CMC onto Merlin Board</vt:lpstr>
      <vt:lpstr>Observation: Overlapping Memory Access</vt:lpstr>
      <vt:lpstr>Overlapping Memory Access: DRE ops </vt:lpstr>
      <vt:lpstr>Outline</vt:lpstr>
      <vt:lpstr>Validation Experiments</vt:lpstr>
      <vt:lpstr>Exp. 1a: Average Latency, Blocking</vt:lpstr>
      <vt:lpstr>Exp. 1a: Average Latency, Blocking</vt:lpstr>
      <vt:lpstr>Exp. 1a: Avg. Latency, Blocking</vt:lpstr>
      <vt:lpstr>Exp. 1a: Avg. Latency, Blocking</vt:lpstr>
      <vt:lpstr>Exp. 1a: Avg. Latency, Blocking</vt:lpstr>
      <vt:lpstr>Exp. 2a: Avg. Latency, Pipelined</vt:lpstr>
      <vt:lpstr>Experiment 2b Description</vt:lpstr>
      <vt:lpstr>Exp. 2b: Total Latency, Pipelined</vt:lpstr>
      <vt:lpstr>Exp. 2 Results</vt:lpstr>
      <vt:lpstr>Outline</vt:lpstr>
      <vt:lpstr>Bloom Filter HT Demos</vt:lpstr>
      <vt:lpstr>Bloom Filter HT Demos</vt:lpstr>
      <vt:lpstr>Going Forward</vt:lpstr>
      <vt:lpstr>HT Programming</vt:lpstr>
      <vt:lpstr>Convey HT Background</vt:lpstr>
      <vt:lpstr>Overview of HT Programming Model</vt:lpstr>
      <vt:lpstr>HT Infrastructure</vt:lpstr>
      <vt:lpstr>HT Toolset</vt:lpstr>
      <vt:lpstr>User Programmable Parts</vt:lpstr>
      <vt:lpstr>High-level Design Flow</vt:lpstr>
      <vt:lpstr>HT Code Example</vt:lpstr>
      <vt:lpstr>HT Demo – Spell Checker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Zou,Yu</cp:lastModifiedBy>
  <cp:revision>3340</cp:revision>
  <dcterms:created xsi:type="dcterms:W3CDTF">2003-07-12T15:21:27Z</dcterms:created>
  <dcterms:modified xsi:type="dcterms:W3CDTF">2017-06-08T13:10:51Z</dcterms:modified>
</cp:coreProperties>
</file>