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5" r:id="rId15"/>
    <p:sldId id="529" r:id="rId16"/>
    <p:sldId id="532" r:id="rId17"/>
    <p:sldId id="537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1745" autoAdjust="0"/>
  </p:normalViewPr>
  <p:slideViewPr>
    <p:cSldViewPr snapToGrid="0">
      <p:cViewPr>
        <p:scale>
          <a:sx n="100" d="100"/>
          <a:sy n="100" d="100"/>
        </p:scale>
        <p:origin x="918" y="-216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1899-4209-8A89-CB86D5C8A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899-4209-8A89-CB86D5C8A2C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99-4209-8A89-CB86D5C8A2C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99-4209-8A89-CB86D5C8A2C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99-4209-8A89-CB86D5C8A2C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99-4209-8A89-CB86D5C8A2C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99-4209-8A89-CB86D5C8A2C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899-4209-8A89-CB86D5C8A2C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899-4209-8A89-CB86D5C8A2C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899-4209-8A89-CB86D5C8A2C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899-4209-8A89-CB86D5C8A2CB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899-4209-8A89-CB86D5C8A2C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899-4209-8A89-CB86D5C8A2CB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899-4209-8A89-CB86D5C8A2C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899-4209-8A89-CB86D5C8A2CB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1899-4209-8A89-CB86D5C8A2C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899-4209-8A89-CB86D5C8A2CB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899-4209-8A89-CB86D5C8A2C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899-4209-8A89-CB86D5C8A2CB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899-4209-8A89-CB86D5C8A2CB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C2-468E-88E2-79E88F08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8C2-468E-88E2-79E88F08123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8C2-468E-88E2-79E88F08123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8C2-468E-88E2-79E88F08123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8C2-468E-88E2-79E88F08123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8C2-468E-88E2-79E88F08123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8C2-468E-88E2-79E88F08123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8C2-468E-88E2-79E88F08123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2-468E-88E2-79E88F08123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2-468E-88E2-79E88F08123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2-468E-88E2-79E88F081230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8C2-468E-88E2-79E88F081230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2-468E-88E2-79E88F081230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A8C2-468E-88E2-79E88F081230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2-468E-88E2-79E88F081230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2-468E-88E2-79E88F081230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2-468E-88E2-79E88F081230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8C2-468E-88E2-79E88F081230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8C2-468E-88E2-79E88F081230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8C2-468E-88E2-79E88F081230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8"/>
          <c:order val="18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1899-4209-8A89-CB86D5C8A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899-4209-8A89-CB86D5C8A2C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99-4209-8A89-CB86D5C8A2CB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99-4209-8A89-CB86D5C8A2C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899-4209-8A89-CB86D5C8A2C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899-4209-8A89-CB86D5C8A2C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899-4209-8A89-CB86D5C8A2C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899-4209-8A89-CB86D5C8A2CB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899-4209-8A89-CB86D5C8A2CB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899-4209-8A89-CB86D5C8A2CB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1899-4209-8A89-CB86D5C8A2CB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1899-4209-8A89-CB86D5C8A2CB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1899-4209-8A89-CB86D5C8A2CB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1899-4209-8A89-CB86D5C8A2CB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1899-4209-8A89-CB86D5C8A2CB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1899-4209-8A89-CB86D5C8A2CB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1899-4209-8A89-CB86D5C8A2CB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1899-4209-8A89-CB86D5C8A2CB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1899-4209-8A89-CB86D5C8A2CB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899-4209-8A89-CB86D5C8A2CB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50"/>
              <a:t>Memory Read: Total Latency</a:t>
            </a:r>
            <a:r>
              <a:rPr lang="en-US" altLang="zh-CN" sz="1050" baseline="0"/>
              <a:t> (us) vs. # of memory requests</a:t>
            </a:r>
            <a:r>
              <a:rPr lang="en-US" altLang="zh-CN" sz="105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C2-468E-88E2-79E88F081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947360"/>
        <c:axId val="444786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8C2-468E-88E2-79E88F08123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8C2-468E-88E2-79E88F08123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8C2-468E-88E2-79E88F08123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8C2-468E-88E2-79E88F08123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8C2-468E-88E2-79E88F08123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8C2-468E-88E2-79E88F08123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8C2-468E-88E2-79E88F08123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8C2-468E-88E2-79E88F08123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8C2-468E-88E2-79E88F08123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8C2-468E-88E2-79E88F081230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A8C2-468E-88E2-79E88F081230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8C2-468E-88E2-79E88F081230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A8C2-468E-88E2-79E88F081230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8C2-468E-88E2-79E88F081230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8C2-468E-88E2-79E88F081230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8C2-468E-88E2-79E88F081230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8C2-468E-88E2-79E88F081230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8C2-468E-88E2-79E88F081230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8C2-468E-88E2-79E88F081230}"/>
                  </c:ext>
                </c:extLst>
              </c15:ser>
            </c15:filteredLineSeries>
          </c:ext>
        </c:extLst>
      </c:lineChart>
      <c:catAx>
        <c:axId val="23894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786112"/>
        <c:crosses val="autoZero"/>
        <c:auto val="1"/>
        <c:lblAlgn val="ctr"/>
        <c:lblOffset val="100"/>
        <c:noMultiLvlLbl val="0"/>
      </c:catAx>
      <c:valAx>
        <c:axId val="4447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614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73322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3. Calculate average </a:t>
            </a:r>
            <a:r>
              <a:rPr lang="en-US" dirty="0">
                <a:solidFill>
                  <a:srgbClr val="0021A5"/>
                </a:solidFill>
              </a:rPr>
              <a:t>(e.g. 100,000 accesses) </a:t>
            </a:r>
            <a:r>
              <a:rPr lang="en-US" dirty="0"/>
              <a:t>latency &amp; compare with avg. latency reported in </a:t>
            </a:r>
            <a:r>
              <a:rPr lang="en-US" dirty="0" err="1">
                <a:solidFill>
                  <a:srgbClr val="FF4A00"/>
                </a:solidFill>
              </a:rPr>
              <a:t>SystemC</a:t>
            </a:r>
            <a:r>
              <a:rPr lang="en-US" dirty="0">
                <a:solidFill>
                  <a:srgbClr val="FF4A00"/>
                </a:solidFill>
              </a:rPr>
              <a:t> Simulator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/>
          <p:nvPr/>
        </p:nvCxnSpPr>
        <p:spPr>
          <a:xfrm flipH="1" flipV="1">
            <a:off x="2157984" y="4511041"/>
            <a:ext cx="2329259" cy="318618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41955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1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9" y="1558859"/>
            <a:ext cx="3861685" cy="175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33530" y="2783393"/>
            <a:ext cx="2296944" cy="190919"/>
          </a:xfrm>
          <a:prstGeom prst="rect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1256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57201" y="3980937"/>
                <a:ext cx="4391024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</a:t>
                </a:r>
                <a:r>
                  <a:rPr lang="en-US" sz="1600" dirty="0">
                    <a:solidFill>
                      <a:srgbClr val="FF4A00"/>
                    </a:solidFill>
                  </a:rPr>
                  <a:t>M3 &amp; M5 </a:t>
                </a:r>
                <a:r>
                  <a:rPr lang="en-US" sz="1600" dirty="0"/>
                  <a:t>is </a:t>
                </a:r>
                <a:r>
                  <a:rPr lang="en-US" sz="1600" i="1" dirty="0"/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(clock cycles)</a:t>
                </a: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980937"/>
                <a:ext cx="4391024" cy="987514"/>
              </a:xfrm>
              <a:prstGeom prst="rect">
                <a:avLst/>
              </a:prstGeom>
              <a:blipFill>
                <a:blip r:embed="rId8"/>
                <a:stretch>
                  <a:fillRect l="-55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42"/>
              <p:cNvSpPr txBox="1"/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(clock cycles)</a:t>
                </a:r>
              </a:p>
            </p:txBody>
          </p:sp>
        </mc:Choice>
        <mc:Fallback xmlns=""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  <a:blipFill>
                <a:blip r:embed="rId9"/>
                <a:stretch>
                  <a:fillRect l="-54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42"/>
              <p:cNvSpPr txBox="1"/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58</a:t>
                </a:r>
              </a:p>
            </p:txBody>
          </p:sp>
        </mc:Choice>
        <mc:Fallback xmlns=""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516880" y="4968451"/>
            <a:ext cx="899160" cy="35602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134" y="4909039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5543550"/>
            <a:ext cx="853440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As long as </a:t>
            </a:r>
            <a:r>
              <a:rPr lang="en-US" dirty="0">
                <a:solidFill>
                  <a:srgbClr val="FF4A00"/>
                </a:solidFill>
              </a:rPr>
              <a:t>delay between M3 and M5 </a:t>
            </a:r>
            <a:r>
              <a:rPr lang="en-US" dirty="0"/>
              <a:t>is validated, the validation can be proved</a:t>
            </a:r>
          </a:p>
        </p:txBody>
      </p: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5760" y="4044391"/>
            <a:ext cx="8288936" cy="1846659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Approach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M3 – M4 delay: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Setting up </a:t>
            </a:r>
            <a:r>
              <a:rPr lang="en-US" sz="1600" dirty="0">
                <a:solidFill>
                  <a:srgbClr val="FF4A00"/>
                </a:solidFill>
              </a:rPr>
              <a:t>RTL simulation </a:t>
            </a:r>
            <a:r>
              <a:rPr lang="en-US" sz="1600" dirty="0"/>
              <a:t>of Merlin infrastructure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Working on getting Synopsys VCS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M4 – M5 delay: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To contact Altera about measurement information of </a:t>
            </a:r>
            <a:r>
              <a:rPr lang="en-US" sz="1600" dirty="0">
                <a:solidFill>
                  <a:srgbClr val="FF4A00"/>
                </a:solidFill>
              </a:rPr>
              <a:t>HMCC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368268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73322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3. Calculate average </a:t>
            </a:r>
            <a:r>
              <a:rPr lang="en-US" dirty="0">
                <a:solidFill>
                  <a:srgbClr val="0021A5"/>
                </a:solidFill>
              </a:rPr>
              <a:t>(e.g. 100,000 accesses) </a:t>
            </a:r>
            <a:r>
              <a:rPr lang="en-US" dirty="0"/>
              <a:t>latency &amp; compare with avg. latency reported in </a:t>
            </a:r>
            <a:r>
              <a:rPr lang="en-US" dirty="0" err="1">
                <a:solidFill>
                  <a:srgbClr val="FF4A00"/>
                </a:solidFill>
              </a:rPr>
              <a:t>SystemC</a:t>
            </a:r>
            <a:r>
              <a:rPr lang="en-US" dirty="0">
                <a:solidFill>
                  <a:srgbClr val="FF4A00"/>
                </a:solidFill>
              </a:rPr>
              <a:t> Simulator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/>
          <p:nvPr/>
        </p:nvCxnSpPr>
        <p:spPr>
          <a:xfrm flipH="1" flipV="1">
            <a:off x="2157984" y="4511041"/>
            <a:ext cx="2329259" cy="318618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7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</p:cNvCxnSpPr>
          <p:nvPr/>
        </p:nvCxnSpPr>
        <p:spPr>
          <a:xfrm>
            <a:off x="5094471" y="3611001"/>
            <a:ext cx="363737" cy="9107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</p:cNvCxnSpPr>
          <p:nvPr/>
        </p:nvCxnSpPr>
        <p:spPr>
          <a:xfrm flipV="1">
            <a:off x="5596128" y="3244825"/>
            <a:ext cx="151128" cy="2022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429520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974452" y="3447070"/>
            <a:ext cx="5250315" cy="685380"/>
            <a:chOff x="3023259" y="4055489"/>
            <a:chExt cx="2520729" cy="989624"/>
          </a:xfrm>
        </p:grpSpPr>
        <p:sp>
          <p:nvSpPr>
            <p:cNvPr id="45" name="Oval 44"/>
            <p:cNvSpPr/>
            <p:nvPr/>
          </p:nvSpPr>
          <p:spPr>
            <a:xfrm>
              <a:off x="3023259" y="4055489"/>
              <a:ext cx="2483755" cy="9126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9388" y="4200753"/>
              <a:ext cx="2514600" cy="8443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 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1096733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Merlin board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56D7B20-34CE-46FD-9C85-64F2E6CF0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370190"/>
              </p:ext>
            </p:extLst>
          </p:nvPr>
        </p:nvGraphicFramePr>
        <p:xfrm>
          <a:off x="10189029" y="1498342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346250"/>
              </p:ext>
            </p:extLst>
          </p:nvPr>
        </p:nvGraphicFramePr>
        <p:xfrm>
          <a:off x="457200" y="1597001"/>
          <a:ext cx="4195187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10322777" y="499315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Total Latency</a:t>
            </a:r>
          </a:p>
          <a:p>
            <a:pPr marL="0" indent="0">
              <a:buFont typeface="Wingdings" pitchFamily="2" charset="2"/>
              <a:buNone/>
            </a:pPr>
            <a:endParaRPr lang="en-US" kern="0" dirty="0"/>
          </a:p>
        </p:txBody>
      </p:sp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33389"/>
              </p:ext>
            </p:extLst>
          </p:nvPr>
        </p:nvGraphicFramePr>
        <p:xfrm>
          <a:off x="4716026" y="1597000"/>
          <a:ext cx="4195187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07676"/>
              </p:ext>
            </p:extLst>
          </p:nvPr>
        </p:nvGraphicFramePr>
        <p:xfrm>
          <a:off x="10580913" y="4222283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1096733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HMC simulation</a:t>
            </a:r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  <a:p>
            <a:pPr algn="ctr"/>
            <a:endParaRPr lang="en-US" kern="0" dirty="0"/>
          </a:p>
          <a:p>
            <a:pPr algn="ctr"/>
            <a:endParaRPr lang="en-US" kern="0" dirty="0"/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222283"/>
            <a:ext cx="845401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average latency keeps stable </a:t>
            </a:r>
          </a:p>
          <a:p>
            <a:r>
              <a:rPr lang="en-US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size of HT (Merlin) infrastructure serializes memory request arriving at HMC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1096733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Merlin board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56D7B20-34CE-46FD-9C85-64F2E6CF0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443543"/>
              </p:ext>
            </p:extLst>
          </p:nvPr>
        </p:nvGraphicFramePr>
        <p:xfrm>
          <a:off x="457200" y="1571630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558303"/>
              </p:ext>
            </p:extLst>
          </p:nvPr>
        </p:nvGraphicFramePr>
        <p:xfrm>
          <a:off x="4716028" y="1569276"/>
          <a:ext cx="4195185" cy="251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1096733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kern="0" dirty="0"/>
              <a:t>HMC simulation</a:t>
            </a:r>
          </a:p>
          <a:p>
            <a:pPr marL="0" indent="0" algn="ctr">
              <a:buFont typeface="Wingdings" pitchFamily="2" charset="2"/>
              <a:buNone/>
            </a:pPr>
            <a:endParaRPr 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4222283"/>
            <a:ext cx="8454013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average latency keeps stable </a:t>
            </a:r>
          </a:p>
          <a:p>
            <a:r>
              <a:rPr lang="en-US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size of HT (Merlin) infrastructure serializes memory request arriving at HMC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4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Sorting an array of numbers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Array length (Maximum 1024)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Array is initialized with random uniformly distributed integers between 0-256</a:t>
            </a:r>
          </a:p>
          <a:p>
            <a:pPr lvl="2"/>
            <a:r>
              <a:rPr lang="en-US" sz="1800" dirty="0"/>
              <a:t>Numbers are distributed to the buckets</a:t>
            </a:r>
          </a:p>
          <a:p>
            <a:pPr lvl="2"/>
            <a:r>
              <a:rPr lang="en-US" sz="1800" dirty="0"/>
              <a:t>Each bucket is sorted individually</a:t>
            </a:r>
          </a:p>
          <a:p>
            <a:pPr lvl="2"/>
            <a:r>
              <a:rPr lang="en-US" sz="1800" dirty="0"/>
              <a:t>Sorted buckets are concatenated to obtain the sorted array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Sorted array is reported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2" name="矩形 1"/>
          <p:cNvSpPr/>
          <p:nvPr/>
        </p:nvSpPr>
        <p:spPr>
          <a:xfrm>
            <a:off x="4602145" y="2924070"/>
            <a:ext cx="4084655" cy="10852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8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rPr>
              <a:t>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Cannot measure currently; if necessary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16473</TotalTime>
  <Words>1515</Words>
  <Application>Microsoft Office PowerPoint</Application>
  <PresentationFormat>On-screen Show (4:3)</PresentationFormat>
  <Paragraphs>292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1: Average Latency, Blocking Access</vt:lpstr>
      <vt:lpstr>Exp. 1: Avg. Latency, Blocking Access</vt:lpstr>
      <vt:lpstr>Exp. 1: Avg. Latency, Blocking Access</vt:lpstr>
      <vt:lpstr>Exp. 2a: Average Latency, Blocking Access</vt:lpstr>
      <vt:lpstr>Exp. 2b: Total Latency, Pipelined</vt:lpstr>
      <vt:lpstr>Exp. 2 Results – Average Latency</vt:lpstr>
      <vt:lpstr>Exp. 2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3427</cp:revision>
  <dcterms:created xsi:type="dcterms:W3CDTF">2003-07-12T15:21:27Z</dcterms:created>
  <dcterms:modified xsi:type="dcterms:W3CDTF">2017-06-09T15:01:36Z</dcterms:modified>
</cp:coreProperties>
</file>