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theme/themeOverride1.xml" ContentType="application/vnd.openxmlformats-officedocument.themeOverride+xml"/>
  <Override PartName="/ppt/charts/chart6.xml" ContentType="application/vnd.openxmlformats-officedocument.drawingml.chart+xml"/>
  <Override PartName="/ppt/theme/themeOverride2.xml" ContentType="application/vnd.openxmlformats-officedocument.themeOverride+xml"/>
  <Override PartName="/ppt/charts/chart7.xml" ContentType="application/vnd.openxmlformats-officedocument.drawingml.chart+xml"/>
  <Override PartName="/ppt/theme/themeOverride3.xml" ContentType="application/vnd.openxmlformats-officedocument.themeOverride+xml"/>
  <Override PartName="/ppt/charts/chart8.xml" ContentType="application/vnd.openxmlformats-officedocument.drawingml.chart+xml"/>
  <Override PartName="/ppt/theme/themeOverride4.xml" ContentType="application/vnd.openxmlformats-officedocument.themeOverride+xml"/>
  <Override PartName="/ppt/charts/chart9.xml" ContentType="application/vnd.openxmlformats-officedocument.drawingml.chart+xml"/>
  <Override PartName="/ppt/theme/themeOverride5.xml" ContentType="application/vnd.openxmlformats-officedocument.themeOverride+xml"/>
  <Override PartName="/ppt/charts/chart10.xml" ContentType="application/vnd.openxmlformats-officedocument.drawingml.chart+xml"/>
  <Override PartName="/ppt/theme/themeOverride6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charts/colors5.xml" ContentType="application/vnd.ms-office.chartcolorstyle+xml"/>
  <Override PartName="/ppt/charts/style5.xml" ContentType="application/vnd.ms-office.chartstyle+xml"/>
  <Override PartName="/ppt/charts/colors6.xml" ContentType="application/vnd.ms-office.chartcolorstyle+xml"/>
  <Override PartName="/ppt/charts/style6.xml" ContentType="application/vnd.ms-office.chartstyle+xml"/>
  <Override PartName="/ppt/charts/colors7.xml" ContentType="application/vnd.ms-office.chartcolorstyle+xml"/>
  <Override PartName="/ppt/charts/style7.xml" ContentType="application/vnd.ms-office.chartstyle+xml"/>
  <Override PartName="/ppt/charts/colors8.xml" ContentType="application/vnd.ms-office.chartcolorstyle+xml"/>
  <Override PartName="/ppt/charts/style8.xml" ContentType="application/vnd.ms-office.chartstyle+xml"/>
  <Override PartName="/ppt/charts/colors9.xml" ContentType="application/vnd.ms-office.chartcolorstyle+xml"/>
  <Override PartName="/ppt/charts/style9.xml" ContentType="application/vnd.ms-office.chartstyle+xml"/>
  <Override PartName="/ppt/charts/colors10.xml" ContentType="application/vnd.ms-office.chartcolorstyle+xml"/>
  <Override PartName="/ppt/charts/style1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24"/>
  </p:notesMasterIdLst>
  <p:handoutMasterIdLst>
    <p:handoutMasterId r:id="rId25"/>
  </p:handoutMasterIdLst>
  <p:sldIdLst>
    <p:sldId id="481" r:id="rId2"/>
    <p:sldId id="482" r:id="rId3"/>
    <p:sldId id="524" r:id="rId4"/>
    <p:sldId id="484" r:id="rId5"/>
    <p:sldId id="485" r:id="rId6"/>
    <p:sldId id="486" r:id="rId7"/>
    <p:sldId id="487" r:id="rId8"/>
    <p:sldId id="525" r:id="rId9"/>
    <p:sldId id="493" r:id="rId10"/>
    <p:sldId id="496" r:id="rId11"/>
    <p:sldId id="497" r:id="rId12"/>
    <p:sldId id="498" r:id="rId13"/>
    <p:sldId id="526" r:id="rId14"/>
    <p:sldId id="535" r:id="rId15"/>
    <p:sldId id="529" r:id="rId16"/>
    <p:sldId id="532" r:id="rId17"/>
    <p:sldId id="537" r:id="rId18"/>
    <p:sldId id="533" r:id="rId19"/>
    <p:sldId id="534" r:id="rId20"/>
    <p:sldId id="514" r:id="rId21"/>
    <p:sldId id="536" r:id="rId22"/>
    <p:sldId id="516" r:id="rId2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A5"/>
    <a:srgbClr val="008080"/>
    <a:srgbClr val="009999"/>
    <a:srgbClr val="FF4A00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04" autoAdjust="0"/>
    <p:restoredTop sz="91745" autoAdjust="0"/>
  </p:normalViewPr>
  <p:slideViewPr>
    <p:cSldViewPr snapToGrid="0">
      <p:cViewPr>
        <p:scale>
          <a:sx n="60" d="100"/>
          <a:sy n="60" d="100"/>
        </p:scale>
        <p:origin x="-244" y="20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\\vboxsrv\yzou\Dropbox\CHREC\CMC_Measurement\mem_overlap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6.xml"/><Relationship Id="rId4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\\vboxsrv\yzou\Dropbox\CHREC\CMC_Measurement\mem_overlap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\\vboxsrv\yzou\Dropbox\CHREC\CMC_Measurement\RandomAccess_measurement_point_proof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\\vboxsrv\yzou\Dropbox\CHREC\CMC_Measurement\RandomAccess_measurement_point_proof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Relationship Id="rId4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Relationship Id="rId4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Relationship Id="rId4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4.xml"/><Relationship Id="rId4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5.xml"/><Relationship Id="rId4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</a:t>
            </a:r>
            <a:r>
              <a:rPr lang="en-US" baseline="0" dirty="0"/>
              <a:t> Read Total Time of M1,2,3 (</a:t>
            </a:r>
            <a:r>
              <a:rPr lang="en-US" baseline="0" dirty="0" err="1"/>
              <a:t>ms</a:t>
            </a:r>
            <a:r>
              <a:rPr lang="en-US" baseline="0" dirty="0"/>
              <a:t>) vs. # Mem Ops.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mem_overlap_seq_access!$B$9:$AG$9</c:f>
              <c:numCache>
                <c:formatCode>0.0000</c:formatCode>
                <c:ptCount val="32"/>
                <c:pt idx="0">
                  <c:v>1.46707E-3</c:v>
                </c:pt>
                <c:pt idx="1">
                  <c:v>5.7844300000000001E-3</c:v>
                </c:pt>
                <c:pt idx="2">
                  <c:v>4.8994000000000003E-2</c:v>
                </c:pt>
                <c:pt idx="3">
                  <c:v>9.7221600000000005E-2</c:v>
                </c:pt>
                <c:pt idx="4">
                  <c:v>0.145311</c:v>
                </c:pt>
                <c:pt idx="5">
                  <c:v>0.193443</c:v>
                </c:pt>
                <c:pt idx="6">
                  <c:v>0.24155099999999999</c:v>
                </c:pt>
                <c:pt idx="7">
                  <c:v>0.28973100000000002</c:v>
                </c:pt>
                <c:pt idx="8">
                  <c:v>0.33796999999999999</c:v>
                </c:pt>
                <c:pt idx="9">
                  <c:v>0.38602399999999998</c:v>
                </c:pt>
                <c:pt idx="10">
                  <c:v>0.43406</c:v>
                </c:pt>
                <c:pt idx="11">
                  <c:v>0.48228700000000002</c:v>
                </c:pt>
                <c:pt idx="12">
                  <c:v>0.53029300000000001</c:v>
                </c:pt>
                <c:pt idx="13">
                  <c:v>0.57918000000000003</c:v>
                </c:pt>
                <c:pt idx="14">
                  <c:v>0.62650899999999998</c:v>
                </c:pt>
                <c:pt idx="15">
                  <c:v>0.67529899999999998</c:v>
                </c:pt>
                <c:pt idx="16">
                  <c:v>0.72247300000000003</c:v>
                </c:pt>
                <c:pt idx="17">
                  <c:v>0.770922</c:v>
                </c:pt>
                <c:pt idx="18">
                  <c:v>0.81919799999999998</c:v>
                </c:pt>
                <c:pt idx="19">
                  <c:v>0.86733499999999997</c:v>
                </c:pt>
                <c:pt idx="20">
                  <c:v>0.91493400000000003</c:v>
                </c:pt>
                <c:pt idx="21">
                  <c:v>0.96356299999999995</c:v>
                </c:pt>
                <c:pt idx="22">
                  <c:v>1.0117100000000001</c:v>
                </c:pt>
                <c:pt idx="23">
                  <c:v>1.06043</c:v>
                </c:pt>
                <c:pt idx="24">
                  <c:v>1.10731</c:v>
                </c:pt>
                <c:pt idx="25">
                  <c:v>1.1559600000000001</c:v>
                </c:pt>
                <c:pt idx="26">
                  <c:v>1.2042600000000001</c:v>
                </c:pt>
                <c:pt idx="27">
                  <c:v>1.25353</c:v>
                </c:pt>
                <c:pt idx="28">
                  <c:v>1.3017399999999999</c:v>
                </c:pt>
                <c:pt idx="29">
                  <c:v>1.34802</c:v>
                </c:pt>
                <c:pt idx="30">
                  <c:v>1.39663</c:v>
                </c:pt>
                <c:pt idx="31">
                  <c:v>1.44496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CA7-4E67-B781-7C0F82FEDB1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mem_overlap_seq_access!$B$10:$AG$10</c:f>
              <c:numCache>
                <c:formatCode>0.0000</c:formatCode>
                <c:ptCount val="32"/>
                <c:pt idx="0">
                  <c:v>1.26946E-3</c:v>
                </c:pt>
                <c:pt idx="1">
                  <c:v>5.5868300000000001E-3</c:v>
                </c:pt>
                <c:pt idx="2">
                  <c:v>4.8796399999999997E-2</c:v>
                </c:pt>
                <c:pt idx="3">
                  <c:v>9.7023899999999996E-2</c:v>
                </c:pt>
                <c:pt idx="4">
                  <c:v>0.14511399999999999</c:v>
                </c:pt>
                <c:pt idx="5">
                  <c:v>0.193246</c:v>
                </c:pt>
                <c:pt idx="6">
                  <c:v>0.24135300000000001</c:v>
                </c:pt>
                <c:pt idx="7">
                  <c:v>0.28953299999999998</c:v>
                </c:pt>
                <c:pt idx="8">
                  <c:v>0.33777200000000002</c:v>
                </c:pt>
                <c:pt idx="9">
                  <c:v>0.385826</c:v>
                </c:pt>
                <c:pt idx="10">
                  <c:v>0.43386200000000003</c:v>
                </c:pt>
                <c:pt idx="11">
                  <c:v>0.48209000000000002</c:v>
                </c:pt>
                <c:pt idx="12">
                  <c:v>0.53009600000000001</c:v>
                </c:pt>
                <c:pt idx="13">
                  <c:v>0.578982</c:v>
                </c:pt>
                <c:pt idx="14">
                  <c:v>0.62631099999999995</c:v>
                </c:pt>
                <c:pt idx="15">
                  <c:v>0.67510199999999998</c:v>
                </c:pt>
                <c:pt idx="16">
                  <c:v>0.722275</c:v>
                </c:pt>
                <c:pt idx="17">
                  <c:v>0.77072499999999999</c:v>
                </c:pt>
                <c:pt idx="18">
                  <c:v>0.81899999999999995</c:v>
                </c:pt>
                <c:pt idx="19">
                  <c:v>0.86713799999999996</c:v>
                </c:pt>
                <c:pt idx="20">
                  <c:v>0.91473700000000002</c:v>
                </c:pt>
                <c:pt idx="21">
                  <c:v>0.96336500000000003</c:v>
                </c:pt>
                <c:pt idx="22">
                  <c:v>1.0115099999999999</c:v>
                </c:pt>
                <c:pt idx="23">
                  <c:v>1.06023</c:v>
                </c:pt>
                <c:pt idx="24">
                  <c:v>1.10711</c:v>
                </c:pt>
                <c:pt idx="25">
                  <c:v>1.15577</c:v>
                </c:pt>
                <c:pt idx="26">
                  <c:v>1.20407</c:v>
                </c:pt>
                <c:pt idx="27">
                  <c:v>1.2533399999999999</c:v>
                </c:pt>
                <c:pt idx="28">
                  <c:v>1.3015399999999999</c:v>
                </c:pt>
                <c:pt idx="29">
                  <c:v>1.3478300000000001</c:v>
                </c:pt>
                <c:pt idx="30">
                  <c:v>1.3964300000000001</c:v>
                </c:pt>
                <c:pt idx="31">
                  <c:v>1.4447700000000001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CA7-4E67-B781-7C0F82FEDB1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mem_overlap_seq_access!$B$11:$AG$11</c:f>
              <c:numCache>
                <c:formatCode>0.0000</c:formatCode>
                <c:ptCount val="32"/>
                <c:pt idx="0">
                  <c:v>1.05389E-3</c:v>
                </c:pt>
                <c:pt idx="1">
                  <c:v>5.3892200000000001E-3</c:v>
                </c:pt>
                <c:pt idx="2">
                  <c:v>4.8574800000000001E-2</c:v>
                </c:pt>
                <c:pt idx="3">
                  <c:v>9.6796400000000005E-2</c:v>
                </c:pt>
                <c:pt idx="4">
                  <c:v>0.14490400000000001</c:v>
                </c:pt>
                <c:pt idx="5">
                  <c:v>0.193024</c:v>
                </c:pt>
                <c:pt idx="6">
                  <c:v>0.24115600000000001</c:v>
                </c:pt>
                <c:pt idx="7">
                  <c:v>0.28931099999999998</c:v>
                </c:pt>
                <c:pt idx="8">
                  <c:v>0.337557</c:v>
                </c:pt>
                <c:pt idx="9">
                  <c:v>0.38560499999999998</c:v>
                </c:pt>
                <c:pt idx="10">
                  <c:v>0.43366500000000002</c:v>
                </c:pt>
                <c:pt idx="11">
                  <c:v>0.48185600000000001</c:v>
                </c:pt>
                <c:pt idx="12">
                  <c:v>0.52988000000000002</c:v>
                </c:pt>
                <c:pt idx="13">
                  <c:v>0.578766</c:v>
                </c:pt>
                <c:pt idx="14">
                  <c:v>0.62609000000000004</c:v>
                </c:pt>
                <c:pt idx="15">
                  <c:v>0.67488599999999999</c:v>
                </c:pt>
                <c:pt idx="16">
                  <c:v>0.72204800000000002</c:v>
                </c:pt>
                <c:pt idx="17">
                  <c:v>0.77050300000000005</c:v>
                </c:pt>
                <c:pt idx="18">
                  <c:v>0.81880200000000003</c:v>
                </c:pt>
                <c:pt idx="19">
                  <c:v>0.86690400000000001</c:v>
                </c:pt>
                <c:pt idx="20">
                  <c:v>0.91450299999999995</c:v>
                </c:pt>
                <c:pt idx="21">
                  <c:v>0.96316199999999996</c:v>
                </c:pt>
                <c:pt idx="22">
                  <c:v>1.0113099999999999</c:v>
                </c:pt>
                <c:pt idx="23">
                  <c:v>1.06002</c:v>
                </c:pt>
                <c:pt idx="24">
                  <c:v>1.10687</c:v>
                </c:pt>
                <c:pt idx="25">
                  <c:v>1.15554</c:v>
                </c:pt>
                <c:pt idx="26">
                  <c:v>1.20384</c:v>
                </c:pt>
                <c:pt idx="27">
                  <c:v>1.25312</c:v>
                </c:pt>
                <c:pt idx="28">
                  <c:v>1.3013399999999999</c:v>
                </c:pt>
                <c:pt idx="29">
                  <c:v>1.3475999999999999</c:v>
                </c:pt>
                <c:pt idx="30">
                  <c:v>1.3962000000000001</c:v>
                </c:pt>
                <c:pt idx="31">
                  <c:v>1.4445699999999999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CA7-4E67-B781-7C0F82FED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4865024"/>
        <c:axId val="44866944"/>
      </c:barChart>
      <c:catAx>
        <c:axId val="44865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</a:t>
                </a:r>
                <a:r>
                  <a:rPr lang="en-US" baseline="0"/>
                  <a:t> ops.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66944"/>
        <c:crosses val="autoZero"/>
        <c:auto val="1"/>
        <c:lblAlgn val="ctr"/>
        <c:lblOffset val="100"/>
        <c:noMultiLvlLbl val="0"/>
      </c:catAx>
      <c:valAx>
        <c:axId val="4486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65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sz="1050"/>
              <a:t>Memory Read: Total Latency</a:t>
            </a:r>
            <a:r>
              <a:rPr lang="en-US" altLang="zh-CN" sz="1050" baseline="0"/>
              <a:t> (us) vs. # of memory requests</a:t>
            </a:r>
            <a:r>
              <a:rPr lang="en-US" altLang="zh-CN" sz="1050"/>
              <a:t> 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9"/>
          <c:order val="0"/>
          <c:tx>
            <c:strRef>
              <c:f>'memory read'!$A$24</c:f>
              <c:strCache>
                <c:ptCount val="1"/>
                <c:pt idx="0">
                  <c:v>Sim Total latency (us)</c:v>
                </c:pt>
              </c:strCache>
              <c:extLst xmlns:c16r2="http://schemas.microsoft.com/office/drawing/2015/06/chart" xmlns:c15="http://schemas.microsoft.com/office/drawing/2012/chart"/>
            </c:strRef>
          </c:tx>
          <c:spPr>
            <a:ln w="34925" cap="rnd">
              <a:solidFill>
                <a:srgbClr val="92D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'memory read'!$B$1:$U$1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'memory read'!$B$24:$U$24</c:f>
              <c:numCache>
                <c:formatCode>General</c:formatCode>
                <c:ptCount val="20"/>
                <c:pt idx="0">
                  <c:v>7.2783999999999995</c:v>
                </c:pt>
                <c:pt idx="1">
                  <c:v>14.494399999999999</c:v>
                </c:pt>
                <c:pt idx="2">
                  <c:v>21.6784</c:v>
                </c:pt>
                <c:pt idx="3">
                  <c:v>28.894400000000001</c:v>
                </c:pt>
                <c:pt idx="4">
                  <c:v>36.078400000000002</c:v>
                </c:pt>
                <c:pt idx="5">
                  <c:v>43.294400000000003</c:v>
                </c:pt>
                <c:pt idx="6">
                  <c:v>50.478400000000001</c:v>
                </c:pt>
                <c:pt idx="7">
                  <c:v>57.694400000000002</c:v>
                </c:pt>
                <c:pt idx="8">
                  <c:v>64.878399999999999</c:v>
                </c:pt>
                <c:pt idx="9">
                  <c:v>72.094399999999993</c:v>
                </c:pt>
                <c:pt idx="10">
                  <c:v>79.278399999999991</c:v>
                </c:pt>
                <c:pt idx="11">
                  <c:v>86.494399999999999</c:v>
                </c:pt>
                <c:pt idx="12">
                  <c:v>93.678399999999996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</c:numCache>
              <c:extLst xmlns:c16r2="http://schemas.microsoft.com/office/drawing/2015/06/chart" xmlns:c15="http://schemas.microsoft.com/office/drawing/2012/chart"/>
            </c:numRef>
          </c:val>
          <c:smooth val="0"/>
          <c:extLst xmlns:c16r2="http://schemas.microsoft.com/office/drawing/2015/06/chart" xmlns:c15="http://schemas.microsoft.com/office/drawing/2012/chart">
            <c:ext xmlns:c16="http://schemas.microsoft.com/office/drawing/2014/chart" uri="{C3380CC4-5D6E-409C-BE32-E72D297353CC}">
              <c16:uniqueId val="{00000013-1899-4209-8A89-CB86D5C8A2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303552"/>
        <c:axId val="49305472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'memory read'!$A$1</c15:sqref>
                        </c15:formulaRef>
                      </c:ext>
                    </c:extLst>
                    <c:strCache>
                      <c:ptCount val="1"/>
                      <c:pt idx="0">
                        <c:v># of requests</c:v>
                      </c:pt>
                    </c:strCache>
                  </c:strRef>
                </c:tx>
                <c:spPr>
                  <a:ln w="34925" cap="rnd">
                    <a:solidFill>
                      <a:schemeClr val="accent1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1899-4209-8A89-CB86D5C8A2CB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read'!$A$2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read'!$B$2:$U$2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8175</c:v>
                      </c:pt>
                      <c:pt idx="1">
                        <c:v>16211</c:v>
                      </c:pt>
                      <c:pt idx="2">
                        <c:v>24281</c:v>
                      </c:pt>
                      <c:pt idx="3">
                        <c:v>32276</c:v>
                      </c:pt>
                      <c:pt idx="4">
                        <c:v>40371</c:v>
                      </c:pt>
                      <c:pt idx="5">
                        <c:v>48341</c:v>
                      </c:pt>
                      <c:pt idx="6">
                        <c:v>56397</c:v>
                      </c:pt>
                      <c:pt idx="7">
                        <c:v>64428</c:v>
                      </c:pt>
                      <c:pt idx="8">
                        <c:v>72546</c:v>
                      </c:pt>
                      <c:pt idx="9">
                        <c:v>80605</c:v>
                      </c:pt>
                      <c:pt idx="10">
                        <c:v>88702</c:v>
                      </c:pt>
                      <c:pt idx="11">
                        <c:v>96581</c:v>
                      </c:pt>
                      <c:pt idx="12">
                        <c:v>104611</c:v>
                      </c:pt>
                      <c:pt idx="13">
                        <c:v>112641</c:v>
                      </c:pt>
                      <c:pt idx="14">
                        <c:v>120652</c:v>
                      </c:pt>
                      <c:pt idx="15">
                        <c:v>128733</c:v>
                      </c:pt>
                      <c:pt idx="16">
                        <c:v>137008</c:v>
                      </c:pt>
                      <c:pt idx="17">
                        <c:v>144921</c:v>
                      </c:pt>
                      <c:pt idx="18">
                        <c:v>153030</c:v>
                      </c:pt>
                      <c:pt idx="19">
                        <c:v>160874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1899-4209-8A89-CB86D5C8A2CB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read'!$A$3</c15:sqref>
                        </c15:formulaRef>
                      </c:ext>
                    </c:extLst>
                    <c:strCache>
                      <c:ptCount val="1"/>
                      <c:pt idx="0">
                        <c:v>M1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read'!$B$3:$U$3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354561</c:v>
                      </c:pt>
                      <c:pt idx="1">
                        <c:v>714213</c:v>
                      </c:pt>
                      <c:pt idx="2">
                        <c:v>1075192</c:v>
                      </c:pt>
                      <c:pt idx="3">
                        <c:v>1433835</c:v>
                      </c:pt>
                      <c:pt idx="4">
                        <c:v>1794700</c:v>
                      </c:pt>
                      <c:pt idx="5">
                        <c:v>2153107</c:v>
                      </c:pt>
                      <c:pt idx="6">
                        <c:v>2512957</c:v>
                      </c:pt>
                      <c:pt idx="7">
                        <c:v>2874236</c:v>
                      </c:pt>
                      <c:pt idx="8">
                        <c:v>3234852</c:v>
                      </c:pt>
                      <c:pt idx="9">
                        <c:v>3594692</c:v>
                      </c:pt>
                      <c:pt idx="10">
                        <c:v>3955323</c:v>
                      </c:pt>
                      <c:pt idx="11">
                        <c:v>4314880</c:v>
                      </c:pt>
                      <c:pt idx="12">
                        <c:v>4670600</c:v>
                      </c:pt>
                      <c:pt idx="13">
                        <c:v>5031872</c:v>
                      </c:pt>
                      <c:pt idx="14">
                        <c:v>5391193</c:v>
                      </c:pt>
                      <c:pt idx="15">
                        <c:v>5752437</c:v>
                      </c:pt>
                      <c:pt idx="16">
                        <c:v>6115578</c:v>
                      </c:pt>
                      <c:pt idx="17">
                        <c:v>6472625</c:v>
                      </c:pt>
                      <c:pt idx="18">
                        <c:v>6833799</c:v>
                      </c:pt>
                      <c:pt idx="19">
                        <c:v>7194934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1899-4209-8A89-CB86D5C8A2CB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read'!$A$4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read'!$B$4:$U$4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8142</c:v>
                      </c:pt>
                      <c:pt idx="1">
                        <c:v>16178</c:v>
                      </c:pt>
                      <c:pt idx="2">
                        <c:v>24248</c:v>
                      </c:pt>
                      <c:pt idx="3">
                        <c:v>32243</c:v>
                      </c:pt>
                      <c:pt idx="4">
                        <c:v>40338</c:v>
                      </c:pt>
                      <c:pt idx="5">
                        <c:v>48308</c:v>
                      </c:pt>
                      <c:pt idx="6">
                        <c:v>56364</c:v>
                      </c:pt>
                      <c:pt idx="7">
                        <c:v>64395</c:v>
                      </c:pt>
                      <c:pt idx="8">
                        <c:v>72513</c:v>
                      </c:pt>
                      <c:pt idx="9">
                        <c:v>80572</c:v>
                      </c:pt>
                      <c:pt idx="10">
                        <c:v>88669</c:v>
                      </c:pt>
                      <c:pt idx="11">
                        <c:v>96548</c:v>
                      </c:pt>
                      <c:pt idx="12">
                        <c:v>104578</c:v>
                      </c:pt>
                      <c:pt idx="13">
                        <c:v>112608</c:v>
                      </c:pt>
                      <c:pt idx="14">
                        <c:v>120619</c:v>
                      </c:pt>
                      <c:pt idx="15">
                        <c:v>128700</c:v>
                      </c:pt>
                      <c:pt idx="16">
                        <c:v>136975</c:v>
                      </c:pt>
                      <c:pt idx="17">
                        <c:v>144888</c:v>
                      </c:pt>
                      <c:pt idx="18">
                        <c:v>152997</c:v>
                      </c:pt>
                      <c:pt idx="19">
                        <c:v>160841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1899-4209-8A89-CB86D5C8A2CB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read'!$A$5</c15:sqref>
                        </c15:formulaRef>
                      </c:ext>
                    </c:extLst>
                    <c:strCache>
                      <c:ptCount val="1"/>
                      <c:pt idx="0">
                        <c:v>M2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5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read'!$B$5:$U$5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166302</c:v>
                      </c:pt>
                      <c:pt idx="1">
                        <c:v>331754</c:v>
                      </c:pt>
                      <c:pt idx="2">
                        <c:v>498136</c:v>
                      </c:pt>
                      <c:pt idx="3">
                        <c:v>662610</c:v>
                      </c:pt>
                      <c:pt idx="4">
                        <c:v>829087</c:v>
                      </c:pt>
                      <c:pt idx="5">
                        <c:v>993268</c:v>
                      </c:pt>
                      <c:pt idx="6">
                        <c:v>1158833</c:v>
                      </c:pt>
                      <c:pt idx="7">
                        <c:v>1325757</c:v>
                      </c:pt>
                      <c:pt idx="8">
                        <c:v>1492069</c:v>
                      </c:pt>
                      <c:pt idx="9">
                        <c:v>1657405</c:v>
                      </c:pt>
                      <c:pt idx="10">
                        <c:v>1823881</c:v>
                      </c:pt>
                      <c:pt idx="11">
                        <c:v>1989289</c:v>
                      </c:pt>
                      <c:pt idx="12">
                        <c:v>2150769</c:v>
                      </c:pt>
                      <c:pt idx="13">
                        <c:v>2318405</c:v>
                      </c:pt>
                      <c:pt idx="14">
                        <c:v>2482754</c:v>
                      </c:pt>
                      <c:pt idx="15">
                        <c:v>2649533</c:v>
                      </c:pt>
                      <c:pt idx="16">
                        <c:v>2818295</c:v>
                      </c:pt>
                      <c:pt idx="17">
                        <c:v>2981106</c:v>
                      </c:pt>
                      <c:pt idx="18">
                        <c:v>3147804</c:v>
                      </c:pt>
                      <c:pt idx="19">
                        <c:v>3315060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1899-4209-8A89-CB86D5C8A2CB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read'!$A$6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read'!$B$6:$U$6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8105</c:v>
                      </c:pt>
                      <c:pt idx="1">
                        <c:v>16143</c:v>
                      </c:pt>
                      <c:pt idx="2">
                        <c:v>24211</c:v>
                      </c:pt>
                      <c:pt idx="3">
                        <c:v>32207</c:v>
                      </c:pt>
                      <c:pt idx="4">
                        <c:v>40303</c:v>
                      </c:pt>
                      <c:pt idx="5">
                        <c:v>48272</c:v>
                      </c:pt>
                      <c:pt idx="6">
                        <c:v>56328</c:v>
                      </c:pt>
                      <c:pt idx="7">
                        <c:v>64358</c:v>
                      </c:pt>
                      <c:pt idx="8">
                        <c:v>72479</c:v>
                      </c:pt>
                      <c:pt idx="9">
                        <c:v>80538</c:v>
                      </c:pt>
                      <c:pt idx="10">
                        <c:v>88634</c:v>
                      </c:pt>
                      <c:pt idx="11">
                        <c:v>96513</c:v>
                      </c:pt>
                      <c:pt idx="12">
                        <c:v>104543</c:v>
                      </c:pt>
                      <c:pt idx="13">
                        <c:v>112573</c:v>
                      </c:pt>
                      <c:pt idx="14">
                        <c:v>120585</c:v>
                      </c:pt>
                      <c:pt idx="15">
                        <c:v>128663</c:v>
                      </c:pt>
                      <c:pt idx="16">
                        <c:v>136941</c:v>
                      </c:pt>
                      <c:pt idx="17">
                        <c:v>144853</c:v>
                      </c:pt>
                      <c:pt idx="18">
                        <c:v>152963</c:v>
                      </c:pt>
                      <c:pt idx="19">
                        <c:v>160806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1899-4209-8A89-CB86D5C8A2CB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read'!$A$7</c15:sqref>
                        </c15:formulaRef>
                      </c:ext>
                    </c:extLst>
                    <c:strCache>
                      <c:ptCount val="1"/>
                      <c:pt idx="0">
                        <c:v>M3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read'!$B$7:$U$7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79742</c:v>
                      </c:pt>
                      <c:pt idx="1">
                        <c:v>159475</c:v>
                      </c:pt>
                      <c:pt idx="2">
                        <c:v>260128</c:v>
                      </c:pt>
                      <c:pt idx="3">
                        <c:v>339580</c:v>
                      </c:pt>
                      <c:pt idx="4">
                        <c:v>413313</c:v>
                      </c:pt>
                      <c:pt idx="5">
                        <c:v>509625</c:v>
                      </c:pt>
                      <c:pt idx="6">
                        <c:v>580248</c:v>
                      </c:pt>
                      <c:pt idx="7">
                        <c:v>687068</c:v>
                      </c:pt>
                      <c:pt idx="8">
                        <c:v>717959</c:v>
                      </c:pt>
                      <c:pt idx="9">
                        <c:v>827128</c:v>
                      </c:pt>
                      <c:pt idx="10">
                        <c:v>942665</c:v>
                      </c:pt>
                      <c:pt idx="11">
                        <c:v>1042789</c:v>
                      </c:pt>
                      <c:pt idx="12">
                        <c:v>1064559</c:v>
                      </c:pt>
                      <c:pt idx="13">
                        <c:v>1118470</c:v>
                      </c:pt>
                      <c:pt idx="14">
                        <c:v>1289001</c:v>
                      </c:pt>
                      <c:pt idx="15">
                        <c:v>1358599</c:v>
                      </c:pt>
                      <c:pt idx="16">
                        <c:v>1457238</c:v>
                      </c:pt>
                      <c:pt idx="17">
                        <c:v>1527246</c:v>
                      </c:pt>
                      <c:pt idx="18">
                        <c:v>1533853</c:v>
                      </c:pt>
                      <c:pt idx="19">
                        <c:v>1737676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1899-4209-8A89-CB86D5C8A2CB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read'!$A$8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read'!$B$8:$U$8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354.56099999999998</c:v>
                      </c:pt>
                      <c:pt idx="1">
                        <c:v>357.10649999999998</c:v>
                      </c:pt>
                      <c:pt idx="2">
                        <c:v>358.39733333333334</c:v>
                      </c:pt>
                      <c:pt idx="3">
                        <c:v>358.45875000000001</c:v>
                      </c:pt>
                      <c:pt idx="4">
                        <c:v>358.94</c:v>
                      </c:pt>
                      <c:pt idx="5">
                        <c:v>358.85116666666664</c:v>
                      </c:pt>
                      <c:pt idx="6">
                        <c:v>358.99385714285717</c:v>
                      </c:pt>
                      <c:pt idx="7">
                        <c:v>359.27949999999998</c:v>
                      </c:pt>
                      <c:pt idx="8">
                        <c:v>359.428</c:v>
                      </c:pt>
                      <c:pt idx="9">
                        <c:v>359.4692</c:v>
                      </c:pt>
                      <c:pt idx="10">
                        <c:v>359.57481818181816</c:v>
                      </c:pt>
                      <c:pt idx="11">
                        <c:v>359.57333333333332</c:v>
                      </c:pt>
                      <c:pt idx="12">
                        <c:v>359.27692307692308</c:v>
                      </c:pt>
                      <c:pt idx="13">
                        <c:v>359.41942857142857</c:v>
                      </c:pt>
                      <c:pt idx="14">
                        <c:v>359.41286666666667</c:v>
                      </c:pt>
                      <c:pt idx="15">
                        <c:v>359.52731249999999</c:v>
                      </c:pt>
                      <c:pt idx="16">
                        <c:v>359.73988235294115</c:v>
                      </c:pt>
                      <c:pt idx="17">
                        <c:v>359.59027777777777</c:v>
                      </c:pt>
                      <c:pt idx="18">
                        <c:v>359.67363157894738</c:v>
                      </c:pt>
                      <c:pt idx="19">
                        <c:v>359.74669999999998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1899-4209-8A89-CB86D5C8A2CB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read'!$A$9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read'!$B$9:$U$9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166.30199999999999</c:v>
                      </c:pt>
                      <c:pt idx="1">
                        <c:v>165.87700000000001</c:v>
                      </c:pt>
                      <c:pt idx="2">
                        <c:v>166.04533333333333</c:v>
                      </c:pt>
                      <c:pt idx="3">
                        <c:v>165.6525</c:v>
                      </c:pt>
                      <c:pt idx="4">
                        <c:v>165.81739999999999</c:v>
                      </c:pt>
                      <c:pt idx="5">
                        <c:v>165.54466666666667</c:v>
                      </c:pt>
                      <c:pt idx="6">
                        <c:v>165.54757142857142</c:v>
                      </c:pt>
                      <c:pt idx="7">
                        <c:v>165.71962500000001</c:v>
                      </c:pt>
                      <c:pt idx="8">
                        <c:v>165.78544444444444</c:v>
                      </c:pt>
                      <c:pt idx="9">
                        <c:v>165.7405</c:v>
                      </c:pt>
                      <c:pt idx="10">
                        <c:v>165.80736363636365</c:v>
                      </c:pt>
                      <c:pt idx="11">
                        <c:v>165.77408333333332</c:v>
                      </c:pt>
                      <c:pt idx="12">
                        <c:v>165.44376923076922</c:v>
                      </c:pt>
                      <c:pt idx="13">
                        <c:v>165.60035714285715</c:v>
                      </c:pt>
                      <c:pt idx="14">
                        <c:v>165.51693333333333</c:v>
                      </c:pt>
                      <c:pt idx="15">
                        <c:v>165.59581249999999</c:v>
                      </c:pt>
                      <c:pt idx="16">
                        <c:v>165.78205882352941</c:v>
                      </c:pt>
                      <c:pt idx="17">
                        <c:v>165.61699999999999</c:v>
                      </c:pt>
                      <c:pt idx="18">
                        <c:v>165.6738947368421</c:v>
                      </c:pt>
                      <c:pt idx="19">
                        <c:v>165.75299999999999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1899-4209-8A89-CB86D5C8A2CB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read'!$A$10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read'!$B$10:$U$10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79.742000000000004</c:v>
                      </c:pt>
                      <c:pt idx="1">
                        <c:v>79.737499999999997</c:v>
                      </c:pt>
                      <c:pt idx="2">
                        <c:v>86.709333333333333</c:v>
                      </c:pt>
                      <c:pt idx="3">
                        <c:v>84.894999999999996</c:v>
                      </c:pt>
                      <c:pt idx="4">
                        <c:v>82.662599999999998</c:v>
                      </c:pt>
                      <c:pt idx="5">
                        <c:v>84.9375</c:v>
                      </c:pt>
                      <c:pt idx="6">
                        <c:v>82.892571428571429</c:v>
                      </c:pt>
                      <c:pt idx="7">
                        <c:v>85.883499999999998</c:v>
                      </c:pt>
                      <c:pt idx="8">
                        <c:v>79.773222222222216</c:v>
                      </c:pt>
                      <c:pt idx="9">
                        <c:v>82.712800000000001</c:v>
                      </c:pt>
                      <c:pt idx="10">
                        <c:v>85.696818181818188</c:v>
                      </c:pt>
                      <c:pt idx="11">
                        <c:v>86.899083333333337</c:v>
                      </c:pt>
                      <c:pt idx="12">
                        <c:v>81.889153846153846</c:v>
                      </c:pt>
                      <c:pt idx="13">
                        <c:v>79.890714285714282</c:v>
                      </c:pt>
                      <c:pt idx="14">
                        <c:v>85.933400000000006</c:v>
                      </c:pt>
                      <c:pt idx="15">
                        <c:v>84.912437499999996</c:v>
                      </c:pt>
                      <c:pt idx="16">
                        <c:v>85.71988235294117</c:v>
                      </c:pt>
                      <c:pt idx="17">
                        <c:v>84.846999999999994</c:v>
                      </c:pt>
                      <c:pt idx="18">
                        <c:v>80.729105263157891</c:v>
                      </c:pt>
                      <c:pt idx="19">
                        <c:v>86.883799999999994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1899-4209-8A89-CB86D5C8A2CB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read'!$A$11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read'!$B$11:$U$11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49.05</c:v>
                      </c:pt>
                      <c:pt idx="1">
                        <c:v>97.266000000000005</c:v>
                      </c:pt>
                      <c:pt idx="2">
                        <c:v>145.68600000000001</c:v>
                      </c:pt>
                      <c:pt idx="3">
                        <c:v>193.65600000000001</c:v>
                      </c:pt>
                      <c:pt idx="4">
                        <c:v>242.226</c:v>
                      </c:pt>
                      <c:pt idx="5">
                        <c:v>290.04599999999999</c:v>
                      </c:pt>
                      <c:pt idx="6">
                        <c:v>338.38200000000001</c:v>
                      </c:pt>
                      <c:pt idx="7">
                        <c:v>386.56799999999998</c:v>
                      </c:pt>
                      <c:pt idx="8">
                        <c:v>435.27600000000001</c:v>
                      </c:pt>
                      <c:pt idx="9">
                        <c:v>483.63</c:v>
                      </c:pt>
                      <c:pt idx="10">
                        <c:v>532.21199999999999</c:v>
                      </c:pt>
                      <c:pt idx="11">
                        <c:v>579.48599999999999</c:v>
                      </c:pt>
                      <c:pt idx="12">
                        <c:v>627.66600000000005</c:v>
                      </c:pt>
                      <c:pt idx="13">
                        <c:v>675.846</c:v>
                      </c:pt>
                      <c:pt idx="14">
                        <c:v>723.91200000000003</c:v>
                      </c:pt>
                      <c:pt idx="15">
                        <c:v>772.39800000000002</c:v>
                      </c:pt>
                      <c:pt idx="16">
                        <c:v>822.048</c:v>
                      </c:pt>
                      <c:pt idx="17">
                        <c:v>869.52599999999995</c:v>
                      </c:pt>
                      <c:pt idx="18">
                        <c:v>918.18</c:v>
                      </c:pt>
                      <c:pt idx="19">
                        <c:v>965.24400000000003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1899-4209-8A89-CB86D5C8A2CB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read'!$A$12</c15:sqref>
                        </c15:formulaRef>
                      </c:ext>
                    </c:extLst>
                    <c:strCache>
                      <c:ptCount val="1"/>
                      <c:pt idx="0">
                        <c:v>M1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read'!$B$12:$U$12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2127366</c:v>
                      </c:pt>
                      <c:pt idx="1">
                        <c:v>4285278</c:v>
                      </c:pt>
                      <c:pt idx="2">
                        <c:v>6451152</c:v>
                      </c:pt>
                      <c:pt idx="3">
                        <c:v>8603010</c:v>
                      </c:pt>
                      <c:pt idx="4">
                        <c:v>10768200</c:v>
                      </c:pt>
                      <c:pt idx="5">
                        <c:v>12918642</c:v>
                      </c:pt>
                      <c:pt idx="6">
                        <c:v>15077742</c:v>
                      </c:pt>
                      <c:pt idx="7">
                        <c:v>17245416</c:v>
                      </c:pt>
                      <c:pt idx="8">
                        <c:v>19409112</c:v>
                      </c:pt>
                      <c:pt idx="9">
                        <c:v>21568152</c:v>
                      </c:pt>
                      <c:pt idx="10">
                        <c:v>23731938</c:v>
                      </c:pt>
                      <c:pt idx="11">
                        <c:v>25889280</c:v>
                      </c:pt>
                      <c:pt idx="12">
                        <c:v>28023600</c:v>
                      </c:pt>
                      <c:pt idx="13">
                        <c:v>30191232</c:v>
                      </c:pt>
                      <c:pt idx="14">
                        <c:v>32347158</c:v>
                      </c:pt>
                      <c:pt idx="15">
                        <c:v>34514622</c:v>
                      </c:pt>
                      <c:pt idx="16">
                        <c:v>36693468</c:v>
                      </c:pt>
                      <c:pt idx="17">
                        <c:v>38835750</c:v>
                      </c:pt>
                      <c:pt idx="18">
                        <c:v>41002794</c:v>
                      </c:pt>
                      <c:pt idx="19">
                        <c:v>43169604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1899-4209-8A89-CB86D5C8A2CB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read'!$A$13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read'!$B$13:$U$13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48.851999999999997</c:v>
                      </c:pt>
                      <c:pt idx="1">
                        <c:v>97.067999999999998</c:v>
                      </c:pt>
                      <c:pt idx="2">
                        <c:v>145.488</c:v>
                      </c:pt>
                      <c:pt idx="3">
                        <c:v>193.458</c:v>
                      </c:pt>
                      <c:pt idx="4">
                        <c:v>242.02799999999999</c:v>
                      </c:pt>
                      <c:pt idx="5">
                        <c:v>289.84800000000001</c:v>
                      </c:pt>
                      <c:pt idx="6">
                        <c:v>338.18400000000003</c:v>
                      </c:pt>
                      <c:pt idx="7">
                        <c:v>386.37</c:v>
                      </c:pt>
                      <c:pt idx="8">
                        <c:v>435.07799999999997</c:v>
                      </c:pt>
                      <c:pt idx="9">
                        <c:v>483.43200000000002</c:v>
                      </c:pt>
                      <c:pt idx="10">
                        <c:v>532.01400000000001</c:v>
                      </c:pt>
                      <c:pt idx="11">
                        <c:v>579.28800000000001</c:v>
                      </c:pt>
                      <c:pt idx="12">
                        <c:v>627.46799999999996</c:v>
                      </c:pt>
                      <c:pt idx="13">
                        <c:v>675.64800000000002</c:v>
                      </c:pt>
                      <c:pt idx="14">
                        <c:v>723.71400000000006</c:v>
                      </c:pt>
                      <c:pt idx="15">
                        <c:v>772.2</c:v>
                      </c:pt>
                      <c:pt idx="16">
                        <c:v>821.85</c:v>
                      </c:pt>
                      <c:pt idx="17">
                        <c:v>869.32799999999997</c:v>
                      </c:pt>
                      <c:pt idx="18">
                        <c:v>917.98199999999997</c:v>
                      </c:pt>
                      <c:pt idx="19">
                        <c:v>965.04600000000005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1899-4209-8A89-CB86D5C8A2CB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read'!$A$14</c15:sqref>
                        </c15:formulaRef>
                      </c:ext>
                    </c:extLst>
                    <c:strCache>
                      <c:ptCount val="1"/>
                      <c:pt idx="0">
                        <c:v>M2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read'!$B$14:$U$14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997812</c:v>
                      </c:pt>
                      <c:pt idx="1">
                        <c:v>1990524</c:v>
                      </c:pt>
                      <c:pt idx="2">
                        <c:v>2988816</c:v>
                      </c:pt>
                      <c:pt idx="3">
                        <c:v>3975660</c:v>
                      </c:pt>
                      <c:pt idx="4">
                        <c:v>4974522</c:v>
                      </c:pt>
                      <c:pt idx="5">
                        <c:v>5959608</c:v>
                      </c:pt>
                      <c:pt idx="6">
                        <c:v>6952998</c:v>
                      </c:pt>
                      <c:pt idx="7">
                        <c:v>7954542</c:v>
                      </c:pt>
                      <c:pt idx="8">
                        <c:v>8952414</c:v>
                      </c:pt>
                      <c:pt idx="9">
                        <c:v>9944430</c:v>
                      </c:pt>
                      <c:pt idx="10">
                        <c:v>10943286</c:v>
                      </c:pt>
                      <c:pt idx="11">
                        <c:v>11935734</c:v>
                      </c:pt>
                      <c:pt idx="12">
                        <c:v>12904614</c:v>
                      </c:pt>
                      <c:pt idx="13">
                        <c:v>13910430</c:v>
                      </c:pt>
                      <c:pt idx="14">
                        <c:v>14896524</c:v>
                      </c:pt>
                      <c:pt idx="15">
                        <c:v>15897198</c:v>
                      </c:pt>
                      <c:pt idx="16">
                        <c:v>16909770</c:v>
                      </c:pt>
                      <c:pt idx="17">
                        <c:v>17886636</c:v>
                      </c:pt>
                      <c:pt idx="18">
                        <c:v>18886824</c:v>
                      </c:pt>
                      <c:pt idx="19">
                        <c:v>19890360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1899-4209-8A89-CB86D5C8A2CB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read'!$A$15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rgbClr val="FF4A00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read'!$B$15:$U$15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48.63</c:v>
                      </c:pt>
                      <c:pt idx="1">
                        <c:v>96.858000000000004</c:v>
                      </c:pt>
                      <c:pt idx="2">
                        <c:v>145.26599999999999</c:v>
                      </c:pt>
                      <c:pt idx="3">
                        <c:v>193.24199999999999</c:v>
                      </c:pt>
                      <c:pt idx="4">
                        <c:v>241.81800000000001</c:v>
                      </c:pt>
                      <c:pt idx="5">
                        <c:v>289.63200000000001</c:v>
                      </c:pt>
                      <c:pt idx="6">
                        <c:v>337.96800000000002</c:v>
                      </c:pt>
                      <c:pt idx="7">
                        <c:v>386.14800000000002</c:v>
                      </c:pt>
                      <c:pt idx="8">
                        <c:v>434.87400000000002</c:v>
                      </c:pt>
                      <c:pt idx="9">
                        <c:v>483.22800000000001</c:v>
                      </c:pt>
                      <c:pt idx="10">
                        <c:v>531.80399999999997</c:v>
                      </c:pt>
                      <c:pt idx="11">
                        <c:v>579.07799999999997</c:v>
                      </c:pt>
                      <c:pt idx="12">
                        <c:v>627.25800000000004</c:v>
                      </c:pt>
                      <c:pt idx="13">
                        <c:v>675.43799999999999</c:v>
                      </c:pt>
                      <c:pt idx="14">
                        <c:v>723.51</c:v>
                      </c:pt>
                      <c:pt idx="15">
                        <c:v>771.97799999999995</c:v>
                      </c:pt>
                      <c:pt idx="16">
                        <c:v>821.64599999999996</c:v>
                      </c:pt>
                      <c:pt idx="17">
                        <c:v>869.11800000000005</c:v>
                      </c:pt>
                      <c:pt idx="18">
                        <c:v>917.77800000000002</c:v>
                      </c:pt>
                      <c:pt idx="19">
                        <c:v>964.83600000000001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0-1899-4209-8A89-CB86D5C8A2CB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read'!$A$16</c15:sqref>
                        </c15:formulaRef>
                      </c:ext>
                    </c:extLst>
                    <c:strCache>
                      <c:ptCount val="1"/>
                      <c:pt idx="0">
                        <c:v>M3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read'!$B$16:$U$16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478452</c:v>
                      </c:pt>
                      <c:pt idx="1">
                        <c:v>956850</c:v>
                      </c:pt>
                      <c:pt idx="2">
                        <c:v>1560768</c:v>
                      </c:pt>
                      <c:pt idx="3">
                        <c:v>2037480</c:v>
                      </c:pt>
                      <c:pt idx="4">
                        <c:v>2479878</c:v>
                      </c:pt>
                      <c:pt idx="5">
                        <c:v>3057750</c:v>
                      </c:pt>
                      <c:pt idx="6">
                        <c:v>3481488</c:v>
                      </c:pt>
                      <c:pt idx="7">
                        <c:v>4122408</c:v>
                      </c:pt>
                      <c:pt idx="8">
                        <c:v>4307754</c:v>
                      </c:pt>
                      <c:pt idx="9">
                        <c:v>4962768</c:v>
                      </c:pt>
                      <c:pt idx="10">
                        <c:v>5655990</c:v>
                      </c:pt>
                      <c:pt idx="11">
                        <c:v>6256734</c:v>
                      </c:pt>
                      <c:pt idx="12">
                        <c:v>6387354</c:v>
                      </c:pt>
                      <c:pt idx="13">
                        <c:v>6710820</c:v>
                      </c:pt>
                      <c:pt idx="14">
                        <c:v>7734006</c:v>
                      </c:pt>
                      <c:pt idx="15">
                        <c:v>8151594</c:v>
                      </c:pt>
                      <c:pt idx="16">
                        <c:v>8743428</c:v>
                      </c:pt>
                      <c:pt idx="17">
                        <c:v>9163476</c:v>
                      </c:pt>
                      <c:pt idx="18">
                        <c:v>9203118</c:v>
                      </c:pt>
                      <c:pt idx="19">
                        <c:v>10426056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1899-4209-8A89-CB86D5C8A2CB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read'!$A$17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read'!$B$17:$U$17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2127.366</c:v>
                      </c:pt>
                      <c:pt idx="1">
                        <c:v>2142.6390000000001</c:v>
                      </c:pt>
                      <c:pt idx="2">
                        <c:v>2150.384</c:v>
                      </c:pt>
                      <c:pt idx="3">
                        <c:v>2150.7525000000001</c:v>
                      </c:pt>
                      <c:pt idx="4">
                        <c:v>2153.64</c:v>
                      </c:pt>
                      <c:pt idx="5">
                        <c:v>2153.107</c:v>
                      </c:pt>
                      <c:pt idx="6">
                        <c:v>2153.9631428571429</c:v>
                      </c:pt>
                      <c:pt idx="7">
                        <c:v>2155.6769999999997</c:v>
                      </c:pt>
                      <c:pt idx="8">
                        <c:v>2156.5680000000002</c:v>
                      </c:pt>
                      <c:pt idx="9">
                        <c:v>2156.8152</c:v>
                      </c:pt>
                      <c:pt idx="10">
                        <c:v>2157.4489090909092</c:v>
                      </c:pt>
                      <c:pt idx="11">
                        <c:v>2157.44</c:v>
                      </c:pt>
                      <c:pt idx="12">
                        <c:v>2155.6615384615384</c:v>
                      </c:pt>
                      <c:pt idx="13">
                        <c:v>2156.5165714285713</c:v>
                      </c:pt>
                      <c:pt idx="14">
                        <c:v>2156.4772000000003</c:v>
                      </c:pt>
                      <c:pt idx="15">
                        <c:v>2157.1638750000002</c:v>
                      </c:pt>
                      <c:pt idx="16">
                        <c:v>2158.439294117647</c:v>
                      </c:pt>
                      <c:pt idx="17">
                        <c:v>2157.5416666666665</c:v>
                      </c:pt>
                      <c:pt idx="18">
                        <c:v>2158.0417894736843</c:v>
                      </c:pt>
                      <c:pt idx="19">
                        <c:v>2158.4802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1899-4209-8A89-CB86D5C8A2CB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read'!$A$18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read'!$B$18:$U$18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997.8119999999999</c:v>
                      </c:pt>
                      <c:pt idx="1">
                        <c:v>995.26200000000006</c:v>
                      </c:pt>
                      <c:pt idx="2">
                        <c:v>996.27199999999993</c:v>
                      </c:pt>
                      <c:pt idx="3">
                        <c:v>993.91499999999996</c:v>
                      </c:pt>
                      <c:pt idx="4">
                        <c:v>994.9043999999999</c:v>
                      </c:pt>
                      <c:pt idx="5">
                        <c:v>993.26800000000003</c:v>
                      </c:pt>
                      <c:pt idx="6">
                        <c:v>993.2854285714285</c:v>
                      </c:pt>
                      <c:pt idx="7">
                        <c:v>994.31775000000005</c:v>
                      </c:pt>
                      <c:pt idx="8">
                        <c:v>994.71266666666656</c:v>
                      </c:pt>
                      <c:pt idx="9">
                        <c:v>994.44299999999998</c:v>
                      </c:pt>
                      <c:pt idx="10">
                        <c:v>994.84418181818182</c:v>
                      </c:pt>
                      <c:pt idx="11">
                        <c:v>994.64449999999988</c:v>
                      </c:pt>
                      <c:pt idx="12">
                        <c:v>992.66261538461526</c:v>
                      </c:pt>
                      <c:pt idx="13">
                        <c:v>993.60214285714289</c:v>
                      </c:pt>
                      <c:pt idx="14">
                        <c:v>993.10159999999996</c:v>
                      </c:pt>
                      <c:pt idx="15">
                        <c:v>993.57487500000002</c:v>
                      </c:pt>
                      <c:pt idx="16">
                        <c:v>994.69235294117652</c:v>
                      </c:pt>
                      <c:pt idx="17">
                        <c:v>993.702</c:v>
                      </c:pt>
                      <c:pt idx="18">
                        <c:v>994.04336842105261</c:v>
                      </c:pt>
                      <c:pt idx="19">
                        <c:v>994.51799999999992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1899-4209-8A89-CB86D5C8A2CB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read'!$A$19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read'!$B$19:$U$19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478.452</c:v>
                      </c:pt>
                      <c:pt idx="1">
                        <c:v>478.42499999999995</c:v>
                      </c:pt>
                      <c:pt idx="2">
                        <c:v>520.25599999999997</c:v>
                      </c:pt>
                      <c:pt idx="3">
                        <c:v>509.37</c:v>
                      </c:pt>
                      <c:pt idx="4">
                        <c:v>495.97559999999999</c:v>
                      </c:pt>
                      <c:pt idx="5">
                        <c:v>509.625</c:v>
                      </c:pt>
                      <c:pt idx="6">
                        <c:v>497.35542857142855</c:v>
                      </c:pt>
                      <c:pt idx="7">
                        <c:v>515.30099999999993</c:v>
                      </c:pt>
                      <c:pt idx="8">
                        <c:v>478.6393333333333</c:v>
                      </c:pt>
                      <c:pt idx="9">
                        <c:v>496.27679999999998</c:v>
                      </c:pt>
                      <c:pt idx="10">
                        <c:v>514.18090909090915</c:v>
                      </c:pt>
                      <c:pt idx="11">
                        <c:v>521.39449999999999</c:v>
                      </c:pt>
                      <c:pt idx="12">
                        <c:v>491.33492307692308</c:v>
                      </c:pt>
                      <c:pt idx="13">
                        <c:v>479.34428571428566</c:v>
                      </c:pt>
                      <c:pt idx="14">
                        <c:v>515.60040000000004</c:v>
                      </c:pt>
                      <c:pt idx="15">
                        <c:v>509.47462499999995</c:v>
                      </c:pt>
                      <c:pt idx="16">
                        <c:v>514.31929411764702</c:v>
                      </c:pt>
                      <c:pt idx="17">
                        <c:v>509.08199999999999</c:v>
                      </c:pt>
                      <c:pt idx="18">
                        <c:v>484.37463157894734</c:v>
                      </c:pt>
                      <c:pt idx="19">
                        <c:v>521.30279999999993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1899-4209-8A89-CB86D5C8A2CB}"/>
                  </c:ext>
                </c:extLst>
              </c15:ser>
            </c15:filteredLineSeries>
          </c:ext>
        </c:extLst>
      </c:lineChart>
      <c:catAx>
        <c:axId val="49303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/>
                  <a:t># of memory requests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05472"/>
        <c:crosses val="autoZero"/>
        <c:auto val="1"/>
        <c:lblAlgn val="ctr"/>
        <c:lblOffset val="100"/>
        <c:noMultiLvlLbl val="0"/>
      </c:catAx>
      <c:valAx>
        <c:axId val="49305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/>
                  <a:t>TOTAL LATENCY (us)</a:t>
                </a:r>
                <a:endParaRPr lang="zh-CN" altLang="en-US" sz="8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03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 Write Total Time of M1,2,3</a:t>
            </a:r>
            <a:r>
              <a:rPr lang="en-US" baseline="0" dirty="0"/>
              <a:t> (</a:t>
            </a:r>
            <a:r>
              <a:rPr lang="en-US" baseline="0" dirty="0" err="1"/>
              <a:t>ms</a:t>
            </a:r>
            <a:r>
              <a:rPr lang="en-US" baseline="0" dirty="0"/>
              <a:t>) vs. # Mem Ops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mem_overlap_seq_access!$B$32:$AG$32</c:f>
              <c:numCache>
                <c:formatCode>0.0000</c:formatCode>
                <c:ptCount val="32"/>
                <c:pt idx="0">
                  <c:v>2.0479000000000001E-3</c:v>
                </c:pt>
                <c:pt idx="1">
                  <c:v>6.0838300000000001E-3</c:v>
                </c:pt>
                <c:pt idx="2">
                  <c:v>4.9233499999999999E-2</c:v>
                </c:pt>
                <c:pt idx="3">
                  <c:v>9.7604800000000005E-2</c:v>
                </c:pt>
                <c:pt idx="4">
                  <c:v>0.14558699999999999</c:v>
                </c:pt>
                <c:pt idx="5">
                  <c:v>0.19400600000000001</c:v>
                </c:pt>
                <c:pt idx="6">
                  <c:v>0.24190400000000001</c:v>
                </c:pt>
                <c:pt idx="7">
                  <c:v>0.29020400000000002</c:v>
                </c:pt>
                <c:pt idx="8">
                  <c:v>0.33816800000000002</c:v>
                </c:pt>
                <c:pt idx="9">
                  <c:v>0.38654500000000003</c:v>
                </c:pt>
                <c:pt idx="10">
                  <c:v>0.43443700000000002</c:v>
                </c:pt>
                <c:pt idx="11">
                  <c:v>0.48291000000000001</c:v>
                </c:pt>
                <c:pt idx="12">
                  <c:v>0.53078999999999998</c:v>
                </c:pt>
                <c:pt idx="13">
                  <c:v>0.58007799999999998</c:v>
                </c:pt>
                <c:pt idx="14">
                  <c:v>0.62740700000000005</c:v>
                </c:pt>
                <c:pt idx="15">
                  <c:v>0.67530500000000004</c:v>
                </c:pt>
                <c:pt idx="16">
                  <c:v>0.72348500000000004</c:v>
                </c:pt>
                <c:pt idx="17">
                  <c:v>0.771617</c:v>
                </c:pt>
                <c:pt idx="18">
                  <c:v>0.82020999999999999</c:v>
                </c:pt>
                <c:pt idx="19">
                  <c:v>0.86832900000000002</c:v>
                </c:pt>
                <c:pt idx="20">
                  <c:v>0.91622099999999995</c:v>
                </c:pt>
                <c:pt idx="21">
                  <c:v>0.96409599999999995</c:v>
                </c:pt>
                <c:pt idx="22">
                  <c:v>1.0137799999999999</c:v>
                </c:pt>
                <c:pt idx="23">
                  <c:v>1.0604499999999999</c:v>
                </c:pt>
                <c:pt idx="24">
                  <c:v>1.1110599999999999</c:v>
                </c:pt>
                <c:pt idx="25">
                  <c:v>1.15907</c:v>
                </c:pt>
                <c:pt idx="26">
                  <c:v>1.2053700000000001</c:v>
                </c:pt>
                <c:pt idx="27">
                  <c:v>1.25308</c:v>
                </c:pt>
                <c:pt idx="28">
                  <c:v>1.30196</c:v>
                </c:pt>
                <c:pt idx="29">
                  <c:v>1.34941</c:v>
                </c:pt>
                <c:pt idx="30">
                  <c:v>1.39775</c:v>
                </c:pt>
                <c:pt idx="31">
                  <c:v>1.4457500000000001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B72-4631-BBEF-38F513055AE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mem_overlap_seq_access!$B$33:$AG$33</c:f>
              <c:numCache>
                <c:formatCode>0.0000</c:formatCode>
                <c:ptCount val="32"/>
                <c:pt idx="0">
                  <c:v>1.8503E-3</c:v>
                </c:pt>
                <c:pt idx="1">
                  <c:v>5.8862300000000001E-3</c:v>
                </c:pt>
                <c:pt idx="2">
                  <c:v>4.90359E-2</c:v>
                </c:pt>
                <c:pt idx="3">
                  <c:v>9.7407199999999999E-2</c:v>
                </c:pt>
                <c:pt idx="4">
                  <c:v>0.14538899999999999</c:v>
                </c:pt>
                <c:pt idx="5">
                  <c:v>0.19380800000000001</c:v>
                </c:pt>
                <c:pt idx="6">
                  <c:v>0.24170700000000001</c:v>
                </c:pt>
                <c:pt idx="7">
                  <c:v>0.29000599999999999</c:v>
                </c:pt>
                <c:pt idx="8">
                  <c:v>0.33796999999999999</c:v>
                </c:pt>
                <c:pt idx="9">
                  <c:v>0.386347</c:v>
                </c:pt>
                <c:pt idx="10">
                  <c:v>0.43424000000000001</c:v>
                </c:pt>
                <c:pt idx="11">
                  <c:v>0.482713</c:v>
                </c:pt>
                <c:pt idx="12">
                  <c:v>0.53059299999999998</c:v>
                </c:pt>
                <c:pt idx="13">
                  <c:v>0.57987999999999995</c:v>
                </c:pt>
                <c:pt idx="14">
                  <c:v>0.62721000000000005</c:v>
                </c:pt>
                <c:pt idx="15">
                  <c:v>0.67510800000000004</c:v>
                </c:pt>
                <c:pt idx="16">
                  <c:v>0.72328700000000001</c:v>
                </c:pt>
                <c:pt idx="17">
                  <c:v>0.77141899999999997</c:v>
                </c:pt>
                <c:pt idx="18">
                  <c:v>0.82001199999999996</c:v>
                </c:pt>
                <c:pt idx="19">
                  <c:v>0.86813200000000001</c:v>
                </c:pt>
                <c:pt idx="20">
                  <c:v>0.91602399999999995</c:v>
                </c:pt>
                <c:pt idx="21">
                  <c:v>0.96398899999999998</c:v>
                </c:pt>
                <c:pt idx="22">
                  <c:v>1.0135799999999999</c:v>
                </c:pt>
                <c:pt idx="23">
                  <c:v>1.0602499999999999</c:v>
                </c:pt>
                <c:pt idx="24">
                  <c:v>1.11086</c:v>
                </c:pt>
                <c:pt idx="25">
                  <c:v>1.1588700000000001</c:v>
                </c:pt>
                <c:pt idx="26">
                  <c:v>1.2051700000000001</c:v>
                </c:pt>
                <c:pt idx="27">
                  <c:v>1.2528900000000001</c:v>
                </c:pt>
                <c:pt idx="28">
                  <c:v>1.30176</c:v>
                </c:pt>
                <c:pt idx="29">
                  <c:v>1.34921</c:v>
                </c:pt>
                <c:pt idx="30">
                  <c:v>1.3975599999999999</c:v>
                </c:pt>
                <c:pt idx="31">
                  <c:v>1.4455499999999999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B72-4631-BBEF-38F513055AE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mem_overlap_seq_access!$B$34:$AG$34</c:f>
              <c:numCache>
                <c:formatCode>0.0000</c:formatCode>
                <c:ptCount val="32"/>
                <c:pt idx="0">
                  <c:v>1.64072E-3</c:v>
                </c:pt>
                <c:pt idx="1">
                  <c:v>5.6586800000000001E-3</c:v>
                </c:pt>
                <c:pt idx="2">
                  <c:v>4.88204E-2</c:v>
                </c:pt>
                <c:pt idx="3">
                  <c:v>9.7167699999999996E-2</c:v>
                </c:pt>
                <c:pt idx="4">
                  <c:v>0.14518</c:v>
                </c:pt>
                <c:pt idx="5">
                  <c:v>0.193605</c:v>
                </c:pt>
                <c:pt idx="6">
                  <c:v>0.241479</c:v>
                </c:pt>
                <c:pt idx="7">
                  <c:v>0.28978399999999999</c:v>
                </c:pt>
                <c:pt idx="8">
                  <c:v>0.33777200000000002</c:v>
                </c:pt>
                <c:pt idx="9">
                  <c:v>0.38613199999999998</c:v>
                </c:pt>
                <c:pt idx="10">
                  <c:v>0.43401200000000001</c:v>
                </c:pt>
                <c:pt idx="11">
                  <c:v>0.482491</c:v>
                </c:pt>
                <c:pt idx="12">
                  <c:v>0.53036499999999998</c:v>
                </c:pt>
                <c:pt idx="13">
                  <c:v>0.57965900000000004</c:v>
                </c:pt>
                <c:pt idx="14">
                  <c:v>0.62698200000000004</c:v>
                </c:pt>
                <c:pt idx="15">
                  <c:v>0.67488000000000004</c:v>
                </c:pt>
                <c:pt idx="16">
                  <c:v>0.72307200000000005</c:v>
                </c:pt>
                <c:pt idx="17">
                  <c:v>0.77118600000000004</c:v>
                </c:pt>
                <c:pt idx="18">
                  <c:v>0.81980799999999998</c:v>
                </c:pt>
                <c:pt idx="19">
                  <c:v>0.86790400000000001</c:v>
                </c:pt>
                <c:pt idx="20">
                  <c:v>0.91582600000000003</c:v>
                </c:pt>
                <c:pt idx="21">
                  <c:v>0.96367100000000006</c:v>
                </c:pt>
                <c:pt idx="22">
                  <c:v>1.0133799999999999</c:v>
                </c:pt>
                <c:pt idx="23">
                  <c:v>1.06002</c:v>
                </c:pt>
                <c:pt idx="24">
                  <c:v>1.1106499999999999</c:v>
                </c:pt>
                <c:pt idx="25">
                  <c:v>1.15866</c:v>
                </c:pt>
                <c:pt idx="26">
                  <c:v>1.2049700000000001</c:v>
                </c:pt>
                <c:pt idx="27">
                  <c:v>1.2526600000000001</c:v>
                </c:pt>
                <c:pt idx="28">
                  <c:v>1.3015399999999999</c:v>
                </c:pt>
                <c:pt idx="29">
                  <c:v>1.3489800000000001</c:v>
                </c:pt>
                <c:pt idx="30">
                  <c:v>1.39733</c:v>
                </c:pt>
                <c:pt idx="31">
                  <c:v>1.4453199999999999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B72-4631-BBEF-38F513055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5046400"/>
        <c:axId val="45048576"/>
      </c:barChart>
      <c:catAx>
        <c:axId val="45046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 OPS.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48576"/>
        <c:crosses val="autoZero"/>
        <c:auto val="1"/>
        <c:lblAlgn val="ctr"/>
        <c:lblOffset val="100"/>
        <c:noMultiLvlLbl val="0"/>
      </c:catAx>
      <c:valAx>
        <c:axId val="4504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46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Fill Op. M1,2,3</a:t>
            </a:r>
            <a:r>
              <a:rPr lang="en-US" altLang="zh-CN" baseline="0" dirty="0"/>
              <a:t> (</a:t>
            </a:r>
            <a:r>
              <a:rPr lang="en-US" altLang="zh-CN" baseline="0" dirty="0" err="1"/>
              <a:t>ms</a:t>
            </a:r>
            <a:r>
              <a:rPr lang="en-US" altLang="zh-CN" baseline="0" dirty="0"/>
              <a:t>) vs. log(# Mem. Access)</a:t>
            </a:r>
            <a:endParaRPr lang="zh-C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'Random Access 1U 1L Opt 3'!$B$3</c:f>
              <c:strCache>
                <c:ptCount val="1"/>
                <c:pt idx="0">
                  <c:v>M1 (ms)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3'!$C$3:$Q$3</c:f>
              <c:numCache>
                <c:formatCode>0.000</c:formatCode>
                <c:ptCount val="15"/>
                <c:pt idx="0">
                  <c:v>0.152257</c:v>
                </c:pt>
                <c:pt idx="1">
                  <c:v>0.30119200000000002</c:v>
                </c:pt>
                <c:pt idx="2">
                  <c:v>0.59834100000000001</c:v>
                </c:pt>
                <c:pt idx="3">
                  <c:v>1.95503</c:v>
                </c:pt>
                <c:pt idx="4">
                  <c:v>2.3872930000000001</c:v>
                </c:pt>
                <c:pt idx="5">
                  <c:v>4.7747789999999997</c:v>
                </c:pt>
                <c:pt idx="6">
                  <c:v>9.5415569999999992</c:v>
                </c:pt>
                <c:pt idx="7">
                  <c:v>19.079508000000001</c:v>
                </c:pt>
                <c:pt idx="8">
                  <c:v>38.160561000000001</c:v>
                </c:pt>
                <c:pt idx="9">
                  <c:v>76.186897000000002</c:v>
                </c:pt>
                <c:pt idx="10">
                  <c:v>152.30981399999999</c:v>
                </c:pt>
                <c:pt idx="11">
                  <c:v>304.73983800000002</c:v>
                </c:pt>
                <c:pt idx="12">
                  <c:v>609.65417500000001</c:v>
                </c:pt>
                <c:pt idx="13">
                  <c:v>1219.079346</c:v>
                </c:pt>
                <c:pt idx="14">
                  <c:v>2441.405029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8A2-48C7-9A6C-F5BC9CA105A0}"/>
            </c:ext>
          </c:extLst>
        </c:ser>
        <c:ser>
          <c:idx val="2"/>
          <c:order val="1"/>
          <c:tx>
            <c:strRef>
              <c:f>'Random Access 1U 1L Opt 3'!$B$4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3'!$C$4:$Q$4</c:f>
              <c:numCache>
                <c:formatCode>0.000</c:formatCode>
                <c:ptCount val="15"/>
                <c:pt idx="0">
                  <c:v>0.15206</c:v>
                </c:pt>
                <c:pt idx="1">
                  <c:v>0.30079600000000001</c:v>
                </c:pt>
                <c:pt idx="2">
                  <c:v>0.59755100000000005</c:v>
                </c:pt>
                <c:pt idx="3">
                  <c:v>1.9392199999999999</c:v>
                </c:pt>
                <c:pt idx="4">
                  <c:v>2.3841320000000001</c:v>
                </c:pt>
                <c:pt idx="5">
                  <c:v>4.7684550000000003</c:v>
                </c:pt>
                <c:pt idx="6">
                  <c:v>9.5289099999999998</c:v>
                </c:pt>
                <c:pt idx="7">
                  <c:v>19.054214000000002</c:v>
                </c:pt>
                <c:pt idx="8">
                  <c:v>38.109977999999998</c:v>
                </c:pt>
                <c:pt idx="9">
                  <c:v>76.085716000000005</c:v>
                </c:pt>
                <c:pt idx="10">
                  <c:v>152.107483</c:v>
                </c:pt>
                <c:pt idx="11">
                  <c:v>304.33514400000001</c:v>
                </c:pt>
                <c:pt idx="12">
                  <c:v>608.84478799999999</c:v>
                </c:pt>
                <c:pt idx="13">
                  <c:v>1217.460693</c:v>
                </c:pt>
                <c:pt idx="14">
                  <c:v>2438.1669919999999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8A2-48C7-9A6C-F5BC9CA105A0}"/>
            </c:ext>
          </c:extLst>
        </c:ser>
        <c:ser>
          <c:idx val="3"/>
          <c:order val="2"/>
          <c:tx>
            <c:strRef>
              <c:f>'Random Access 1U 1L Opt 3'!$B$5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3'!$C$5:$Q$5</c:f>
              <c:numCache>
                <c:formatCode>0.000</c:formatCode>
                <c:ptCount val="15"/>
                <c:pt idx="0">
                  <c:v>0.148317</c:v>
                </c:pt>
                <c:pt idx="1">
                  <c:v>0.29685</c:v>
                </c:pt>
                <c:pt idx="2">
                  <c:v>0.593198</c:v>
                </c:pt>
                <c:pt idx="3">
                  <c:v>1.1883410000000001</c:v>
                </c:pt>
                <c:pt idx="4">
                  <c:v>2.3747240000000001</c:v>
                </c:pt>
                <c:pt idx="5">
                  <c:v>4.7450359999999998</c:v>
                </c:pt>
                <c:pt idx="6">
                  <c:v>9.5027899999999992</c:v>
                </c:pt>
                <c:pt idx="7">
                  <c:v>18.990670999999999</c:v>
                </c:pt>
                <c:pt idx="8">
                  <c:v>37.995471999999999</c:v>
                </c:pt>
                <c:pt idx="9">
                  <c:v>75.946410999999998</c:v>
                </c:pt>
                <c:pt idx="10">
                  <c:v>151.88682600000001</c:v>
                </c:pt>
                <c:pt idx="11">
                  <c:v>303.876373</c:v>
                </c:pt>
                <c:pt idx="12">
                  <c:v>607.81860400000005</c:v>
                </c:pt>
                <c:pt idx="13">
                  <c:v>1215.2062989999999</c:v>
                </c:pt>
                <c:pt idx="14">
                  <c:v>2430.8469239999999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8A2-48C7-9A6C-F5BC9CA10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5609216"/>
        <c:axId val="35619584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3'!$B$2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3'!$C$1:$Q$1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3'!$C$2:$Q$2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0.15240699999999999</c:v>
                      </c:pt>
                      <c:pt idx="1">
                        <c:v>0.30149100000000001</c:v>
                      </c:pt>
                      <c:pt idx="2">
                        <c:v>0.59894000000000003</c:v>
                      </c:pt>
                      <c:pt idx="3">
                        <c:v>1.196701</c:v>
                      </c:pt>
                      <c:pt idx="4">
                        <c:v>2.389688</c:v>
                      </c:pt>
                      <c:pt idx="5">
                        <c:v>4.7795690000000004</c:v>
                      </c:pt>
                      <c:pt idx="6">
                        <c:v>9.5511379999999999</c:v>
                      </c:pt>
                      <c:pt idx="7">
                        <c:v>19.098671</c:v>
                      </c:pt>
                      <c:pt idx="8">
                        <c:v>38.198883000000002</c:v>
                      </c:pt>
                      <c:pt idx="9">
                        <c:v>76.263542000000001</c:v>
                      </c:pt>
                      <c:pt idx="10">
                        <c:v>152.46310399999999</c:v>
                      </c:pt>
                      <c:pt idx="11">
                        <c:v>305.04641700000002</c:v>
                      </c:pt>
                      <c:pt idx="12">
                        <c:v>610.26733400000001</c:v>
                      </c:pt>
                      <c:pt idx="13">
                        <c:v>1220.305664</c:v>
                      </c:pt>
                      <c:pt idx="14">
                        <c:v>2443.8579100000002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38A2-48C7-9A6C-F5BC9CA105A0}"/>
                  </c:ext>
                </c:extLst>
              </c15:ser>
            </c15:filteredBarSeries>
          </c:ext>
        </c:extLst>
      </c:barChart>
      <c:catAx>
        <c:axId val="35609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19584"/>
        <c:crosses val="autoZero"/>
        <c:auto val="1"/>
        <c:lblAlgn val="ctr"/>
        <c:lblOffset val="100"/>
        <c:noMultiLvlLbl val="0"/>
      </c:catAx>
      <c:valAx>
        <c:axId val="3561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0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Drain Op. M1,2,3 (</a:t>
            </a:r>
            <a:r>
              <a:rPr lang="en-US" altLang="zh-CN" dirty="0" err="1"/>
              <a:t>ms</a:t>
            </a:r>
            <a:r>
              <a:rPr lang="en-US" altLang="zh-CN" dirty="0"/>
              <a:t>) vs. log(# Mem. Access)</a:t>
            </a:r>
            <a:endParaRPr lang="zh-C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'Random Access 1U 1L Opt 3'!$B$10</c:f>
              <c:strCache>
                <c:ptCount val="1"/>
                <c:pt idx="0">
                  <c:v>M1 (ms)</c:v>
                </c:pt>
              </c:strCache>
            </c:strRef>
          </c:tx>
          <c:spPr>
            <a:solidFill>
              <a:srgbClr val="508D47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3'!$C$10:$Q$10</c:f>
              <c:numCache>
                <c:formatCode>0.000</c:formatCode>
                <c:ptCount val="15"/>
                <c:pt idx="0">
                  <c:v>0.14860499999999999</c:v>
                </c:pt>
                <c:pt idx="1">
                  <c:v>0.29793399999999998</c:v>
                </c:pt>
                <c:pt idx="2">
                  <c:v>0.59473100000000001</c:v>
                </c:pt>
                <c:pt idx="3">
                  <c:v>1.1907490000000001</c:v>
                </c:pt>
                <c:pt idx="4">
                  <c:v>2.3816769999999998</c:v>
                </c:pt>
                <c:pt idx="5">
                  <c:v>4.7561669999999996</c:v>
                </c:pt>
                <c:pt idx="6">
                  <c:v>9.5398859999999992</c:v>
                </c:pt>
                <c:pt idx="7">
                  <c:v>19.035784</c:v>
                </c:pt>
                <c:pt idx="8">
                  <c:v>38.107532999999997</c:v>
                </c:pt>
                <c:pt idx="9">
                  <c:v>76.143851999999995</c:v>
                </c:pt>
                <c:pt idx="10">
                  <c:v>152.29075599999999</c:v>
                </c:pt>
                <c:pt idx="11">
                  <c:v>304.76104700000002</c:v>
                </c:pt>
                <c:pt idx="12">
                  <c:v>609.409851</c:v>
                </c:pt>
                <c:pt idx="13">
                  <c:v>1219.5076899999999</c:v>
                </c:pt>
                <c:pt idx="14">
                  <c:v>2440.3598630000001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B2C-4063-A35F-2310A02940FB}"/>
            </c:ext>
          </c:extLst>
        </c:ser>
        <c:ser>
          <c:idx val="2"/>
          <c:order val="1"/>
          <c:tx>
            <c:strRef>
              <c:f>'Random Access 1U 1L Opt 3'!$B$11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3'!$C$11:$Q$11</c:f>
              <c:numCache>
                <c:formatCode>0.000</c:formatCode>
                <c:ptCount val="15"/>
                <c:pt idx="0">
                  <c:v>0.14840700000000001</c:v>
                </c:pt>
                <c:pt idx="1">
                  <c:v>0.297539</c:v>
                </c:pt>
                <c:pt idx="2">
                  <c:v>0.59394000000000002</c:v>
                </c:pt>
                <c:pt idx="3">
                  <c:v>1.189168</c:v>
                </c:pt>
                <c:pt idx="4">
                  <c:v>2.3785150000000002</c:v>
                </c:pt>
                <c:pt idx="5">
                  <c:v>4.7498449999999997</c:v>
                </c:pt>
                <c:pt idx="6">
                  <c:v>9.5272400000000008</c:v>
                </c:pt>
                <c:pt idx="7">
                  <c:v>19.010408000000002</c:v>
                </c:pt>
                <c:pt idx="8">
                  <c:v>38.056946000000003</c:v>
                </c:pt>
                <c:pt idx="9">
                  <c:v>76.042648</c:v>
                </c:pt>
                <c:pt idx="10">
                  <c:v>152.08839399999999</c:v>
                </c:pt>
                <c:pt idx="11">
                  <c:v>304.35632299999997</c:v>
                </c:pt>
                <c:pt idx="12">
                  <c:v>608.60052499999995</c:v>
                </c:pt>
                <c:pt idx="13">
                  <c:v>1217.8883060000001</c:v>
                </c:pt>
                <c:pt idx="14">
                  <c:v>2437.1223140000002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B2C-4063-A35F-2310A02940FB}"/>
            </c:ext>
          </c:extLst>
        </c:ser>
        <c:ser>
          <c:idx val="3"/>
          <c:order val="2"/>
          <c:tx>
            <c:strRef>
              <c:f>'Random Access 1U 1L Opt 3'!$B$12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3'!$C$12:$Q$12</c:f>
              <c:numCache>
                <c:formatCode>0.000</c:formatCode>
                <c:ptCount val="15"/>
                <c:pt idx="0">
                  <c:v>0.14822199999999999</c:v>
                </c:pt>
                <c:pt idx="1">
                  <c:v>0.29713800000000001</c:v>
                </c:pt>
                <c:pt idx="2">
                  <c:v>0.59314999999999996</c:v>
                </c:pt>
                <c:pt idx="3">
                  <c:v>1.1875929999999999</c:v>
                </c:pt>
                <c:pt idx="4">
                  <c:v>2.3750900000000001</c:v>
                </c:pt>
                <c:pt idx="5">
                  <c:v>4.7433769999999997</c:v>
                </c:pt>
                <c:pt idx="6">
                  <c:v>9.5020299999999995</c:v>
                </c:pt>
                <c:pt idx="7">
                  <c:v>18.980795000000001</c:v>
                </c:pt>
                <c:pt idx="8">
                  <c:v>37.974235999999998</c:v>
                </c:pt>
                <c:pt idx="9">
                  <c:v>75.932761999999997</c:v>
                </c:pt>
                <c:pt idx="10">
                  <c:v>151.85232500000001</c:v>
                </c:pt>
                <c:pt idx="11">
                  <c:v>303.82061800000002</c:v>
                </c:pt>
                <c:pt idx="12">
                  <c:v>607.62457300000005</c:v>
                </c:pt>
                <c:pt idx="13">
                  <c:v>1215.151001</c:v>
                </c:pt>
                <c:pt idx="14">
                  <c:v>2430.2197270000001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B2C-4063-A35F-2310A02940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8201472"/>
        <c:axId val="148203392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3'!$B$9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3'!$C$8:$Q$8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3'!$C$9:$Q$9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0.29750900000000002</c:v>
                      </c:pt>
                      <c:pt idx="1">
                        <c:v>0.59646699999999997</c:v>
                      </c:pt>
                      <c:pt idx="2">
                        <c:v>1.1906589999999999</c:v>
                      </c:pt>
                      <c:pt idx="3">
                        <c:v>2.3838919999999999</c:v>
                      </c:pt>
                      <c:pt idx="4">
                        <c:v>4.7681440000000004</c:v>
                      </c:pt>
                      <c:pt idx="5">
                        <c:v>9.5219159999999992</c:v>
                      </c:pt>
                      <c:pt idx="6">
                        <c:v>19.098934</c:v>
                      </c:pt>
                      <c:pt idx="7">
                        <c:v>38.10989</c:v>
                      </c:pt>
                      <c:pt idx="8">
                        <c:v>76.291709999999995</c:v>
                      </c:pt>
                      <c:pt idx="9">
                        <c:v>152.44101000000001</c:v>
                      </c:pt>
                      <c:pt idx="10">
                        <c:v>304.88812300000001</c:v>
                      </c:pt>
                      <c:pt idx="11">
                        <c:v>610.13525400000003</c:v>
                      </c:pt>
                      <c:pt idx="12">
                        <c:v>1220.0460210000001</c:v>
                      </c:pt>
                      <c:pt idx="13">
                        <c:v>2441.4682619999999</c:v>
                      </c:pt>
                      <c:pt idx="14">
                        <c:v>4885.625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9B2C-4063-A35F-2310A02940FB}"/>
                  </c:ext>
                </c:extLst>
              </c15:ser>
            </c15:filteredBarSeries>
          </c:ext>
        </c:extLst>
      </c:barChart>
      <c:catAx>
        <c:axId val="148201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03392"/>
        <c:crosses val="autoZero"/>
        <c:auto val="1"/>
        <c:lblAlgn val="ctr"/>
        <c:lblOffset val="100"/>
        <c:noMultiLvlLbl val="0"/>
      </c:catAx>
      <c:valAx>
        <c:axId val="14820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01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sz="1050"/>
              <a:t>Memory Read: Total Latency</a:t>
            </a:r>
            <a:r>
              <a:rPr lang="en-US" altLang="zh-CN" sz="1050" baseline="0"/>
              <a:t> (us) vs. # of memory requests</a:t>
            </a:r>
            <a:r>
              <a:rPr lang="en-US" altLang="zh-CN" sz="1050"/>
              <a:t> 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4"/>
          <c:order val="0"/>
          <c:tx>
            <c:strRef>
              <c:f>'memory read'!$A$15</c:f>
              <c:strCache>
                <c:ptCount val="1"/>
                <c:pt idx="0">
                  <c:v>M3 Total overlapping latency (us)</c:v>
                </c:pt>
              </c:strCache>
            </c:strRef>
          </c:tx>
          <c:spPr>
            <a:ln w="34925" cap="rnd">
              <a:solidFill>
                <a:srgbClr val="FF4A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'memory read'!$B$1:$U$1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'memory read'!$B$15:$U$15</c:f>
              <c:numCache>
                <c:formatCode>General</c:formatCode>
                <c:ptCount val="20"/>
                <c:pt idx="0">
                  <c:v>48.63</c:v>
                </c:pt>
                <c:pt idx="1">
                  <c:v>96.858000000000004</c:v>
                </c:pt>
                <c:pt idx="2">
                  <c:v>145.26599999999999</c:v>
                </c:pt>
                <c:pt idx="3">
                  <c:v>193.24199999999999</c:v>
                </c:pt>
                <c:pt idx="4">
                  <c:v>241.81800000000001</c:v>
                </c:pt>
                <c:pt idx="5">
                  <c:v>289.63200000000001</c:v>
                </c:pt>
                <c:pt idx="6">
                  <c:v>337.96800000000002</c:v>
                </c:pt>
                <c:pt idx="7">
                  <c:v>386.14800000000002</c:v>
                </c:pt>
                <c:pt idx="8">
                  <c:v>434.87400000000002</c:v>
                </c:pt>
                <c:pt idx="9">
                  <c:v>483.22800000000001</c:v>
                </c:pt>
                <c:pt idx="10">
                  <c:v>531.80399999999997</c:v>
                </c:pt>
                <c:pt idx="11">
                  <c:v>579.07799999999997</c:v>
                </c:pt>
                <c:pt idx="12">
                  <c:v>627.25800000000004</c:v>
                </c:pt>
                <c:pt idx="13">
                  <c:v>675.43799999999999</c:v>
                </c:pt>
                <c:pt idx="14">
                  <c:v>723.51</c:v>
                </c:pt>
                <c:pt idx="15">
                  <c:v>771.97799999999995</c:v>
                </c:pt>
                <c:pt idx="16">
                  <c:v>821.64599999999996</c:v>
                </c:pt>
                <c:pt idx="17">
                  <c:v>869.11800000000005</c:v>
                </c:pt>
                <c:pt idx="18">
                  <c:v>917.77800000000002</c:v>
                </c:pt>
                <c:pt idx="19">
                  <c:v>964.83600000000001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A8C2-468E-88E2-79E88F0812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087168"/>
        <c:axId val="37618816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'memory read'!$A$1</c15:sqref>
                        </c15:formulaRef>
                      </c:ext>
                    </c:extLst>
                    <c:strCache>
                      <c:ptCount val="1"/>
                      <c:pt idx="0">
                        <c:v># of requests</c:v>
                      </c:pt>
                    </c:strCache>
                  </c:strRef>
                </c:tx>
                <c:spPr>
                  <a:ln w="34925" cap="rnd">
                    <a:solidFill>
                      <a:schemeClr val="accent1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A8C2-468E-88E2-79E88F081230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read'!$A$2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read'!$B$2:$U$2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8175</c:v>
                      </c:pt>
                      <c:pt idx="1">
                        <c:v>16211</c:v>
                      </c:pt>
                      <c:pt idx="2">
                        <c:v>24281</c:v>
                      </c:pt>
                      <c:pt idx="3">
                        <c:v>32276</c:v>
                      </c:pt>
                      <c:pt idx="4">
                        <c:v>40371</c:v>
                      </c:pt>
                      <c:pt idx="5">
                        <c:v>48341</c:v>
                      </c:pt>
                      <c:pt idx="6">
                        <c:v>56397</c:v>
                      </c:pt>
                      <c:pt idx="7">
                        <c:v>64428</c:v>
                      </c:pt>
                      <c:pt idx="8">
                        <c:v>72546</c:v>
                      </c:pt>
                      <c:pt idx="9">
                        <c:v>80605</c:v>
                      </c:pt>
                      <c:pt idx="10">
                        <c:v>88702</c:v>
                      </c:pt>
                      <c:pt idx="11">
                        <c:v>96581</c:v>
                      </c:pt>
                      <c:pt idx="12">
                        <c:v>104611</c:v>
                      </c:pt>
                      <c:pt idx="13">
                        <c:v>112641</c:v>
                      </c:pt>
                      <c:pt idx="14">
                        <c:v>120652</c:v>
                      </c:pt>
                      <c:pt idx="15">
                        <c:v>128733</c:v>
                      </c:pt>
                      <c:pt idx="16">
                        <c:v>137008</c:v>
                      </c:pt>
                      <c:pt idx="17">
                        <c:v>144921</c:v>
                      </c:pt>
                      <c:pt idx="18">
                        <c:v>153030</c:v>
                      </c:pt>
                      <c:pt idx="19">
                        <c:v>160874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A8C2-468E-88E2-79E88F081230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read'!$A$3</c15:sqref>
                        </c15:formulaRef>
                      </c:ext>
                    </c:extLst>
                    <c:strCache>
                      <c:ptCount val="1"/>
                      <c:pt idx="0">
                        <c:v>M1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read'!$B$3:$U$3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354561</c:v>
                      </c:pt>
                      <c:pt idx="1">
                        <c:v>714213</c:v>
                      </c:pt>
                      <c:pt idx="2">
                        <c:v>1075192</c:v>
                      </c:pt>
                      <c:pt idx="3">
                        <c:v>1433835</c:v>
                      </c:pt>
                      <c:pt idx="4">
                        <c:v>1794700</c:v>
                      </c:pt>
                      <c:pt idx="5">
                        <c:v>2153107</c:v>
                      </c:pt>
                      <c:pt idx="6">
                        <c:v>2512957</c:v>
                      </c:pt>
                      <c:pt idx="7">
                        <c:v>2874236</c:v>
                      </c:pt>
                      <c:pt idx="8">
                        <c:v>3234852</c:v>
                      </c:pt>
                      <c:pt idx="9">
                        <c:v>3594692</c:v>
                      </c:pt>
                      <c:pt idx="10">
                        <c:v>3955323</c:v>
                      </c:pt>
                      <c:pt idx="11">
                        <c:v>4314880</c:v>
                      </c:pt>
                      <c:pt idx="12">
                        <c:v>4670600</c:v>
                      </c:pt>
                      <c:pt idx="13">
                        <c:v>5031872</c:v>
                      </c:pt>
                      <c:pt idx="14">
                        <c:v>5391193</c:v>
                      </c:pt>
                      <c:pt idx="15">
                        <c:v>5752437</c:v>
                      </c:pt>
                      <c:pt idx="16">
                        <c:v>6115578</c:v>
                      </c:pt>
                      <c:pt idx="17">
                        <c:v>6472625</c:v>
                      </c:pt>
                      <c:pt idx="18">
                        <c:v>6833799</c:v>
                      </c:pt>
                      <c:pt idx="19">
                        <c:v>7194934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A8C2-468E-88E2-79E88F081230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read'!$A$4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read'!$B$4:$U$4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8142</c:v>
                      </c:pt>
                      <c:pt idx="1">
                        <c:v>16178</c:v>
                      </c:pt>
                      <c:pt idx="2">
                        <c:v>24248</c:v>
                      </c:pt>
                      <c:pt idx="3">
                        <c:v>32243</c:v>
                      </c:pt>
                      <c:pt idx="4">
                        <c:v>40338</c:v>
                      </c:pt>
                      <c:pt idx="5">
                        <c:v>48308</c:v>
                      </c:pt>
                      <c:pt idx="6">
                        <c:v>56364</c:v>
                      </c:pt>
                      <c:pt idx="7">
                        <c:v>64395</c:v>
                      </c:pt>
                      <c:pt idx="8">
                        <c:v>72513</c:v>
                      </c:pt>
                      <c:pt idx="9">
                        <c:v>80572</c:v>
                      </c:pt>
                      <c:pt idx="10">
                        <c:v>88669</c:v>
                      </c:pt>
                      <c:pt idx="11">
                        <c:v>96548</c:v>
                      </c:pt>
                      <c:pt idx="12">
                        <c:v>104578</c:v>
                      </c:pt>
                      <c:pt idx="13">
                        <c:v>112608</c:v>
                      </c:pt>
                      <c:pt idx="14">
                        <c:v>120619</c:v>
                      </c:pt>
                      <c:pt idx="15">
                        <c:v>128700</c:v>
                      </c:pt>
                      <c:pt idx="16">
                        <c:v>136975</c:v>
                      </c:pt>
                      <c:pt idx="17">
                        <c:v>144888</c:v>
                      </c:pt>
                      <c:pt idx="18">
                        <c:v>152997</c:v>
                      </c:pt>
                      <c:pt idx="19">
                        <c:v>160841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A8C2-468E-88E2-79E88F081230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read'!$A$5</c15:sqref>
                        </c15:formulaRef>
                      </c:ext>
                    </c:extLst>
                    <c:strCache>
                      <c:ptCount val="1"/>
                      <c:pt idx="0">
                        <c:v>M2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5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read'!$B$5:$U$5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166302</c:v>
                      </c:pt>
                      <c:pt idx="1">
                        <c:v>331754</c:v>
                      </c:pt>
                      <c:pt idx="2">
                        <c:v>498136</c:v>
                      </c:pt>
                      <c:pt idx="3">
                        <c:v>662610</c:v>
                      </c:pt>
                      <c:pt idx="4">
                        <c:v>829087</c:v>
                      </c:pt>
                      <c:pt idx="5">
                        <c:v>993268</c:v>
                      </c:pt>
                      <c:pt idx="6">
                        <c:v>1158833</c:v>
                      </c:pt>
                      <c:pt idx="7">
                        <c:v>1325757</c:v>
                      </c:pt>
                      <c:pt idx="8">
                        <c:v>1492069</c:v>
                      </c:pt>
                      <c:pt idx="9">
                        <c:v>1657405</c:v>
                      </c:pt>
                      <c:pt idx="10">
                        <c:v>1823881</c:v>
                      </c:pt>
                      <c:pt idx="11">
                        <c:v>1989289</c:v>
                      </c:pt>
                      <c:pt idx="12">
                        <c:v>2150769</c:v>
                      </c:pt>
                      <c:pt idx="13">
                        <c:v>2318405</c:v>
                      </c:pt>
                      <c:pt idx="14">
                        <c:v>2482754</c:v>
                      </c:pt>
                      <c:pt idx="15">
                        <c:v>2649533</c:v>
                      </c:pt>
                      <c:pt idx="16">
                        <c:v>2818295</c:v>
                      </c:pt>
                      <c:pt idx="17">
                        <c:v>2981106</c:v>
                      </c:pt>
                      <c:pt idx="18">
                        <c:v>3147804</c:v>
                      </c:pt>
                      <c:pt idx="19">
                        <c:v>3315060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A8C2-468E-88E2-79E88F081230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read'!$A$6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read'!$B$6:$U$6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8105</c:v>
                      </c:pt>
                      <c:pt idx="1">
                        <c:v>16143</c:v>
                      </c:pt>
                      <c:pt idx="2">
                        <c:v>24211</c:v>
                      </c:pt>
                      <c:pt idx="3">
                        <c:v>32207</c:v>
                      </c:pt>
                      <c:pt idx="4">
                        <c:v>40303</c:v>
                      </c:pt>
                      <c:pt idx="5">
                        <c:v>48272</c:v>
                      </c:pt>
                      <c:pt idx="6">
                        <c:v>56328</c:v>
                      </c:pt>
                      <c:pt idx="7">
                        <c:v>64358</c:v>
                      </c:pt>
                      <c:pt idx="8">
                        <c:v>72479</c:v>
                      </c:pt>
                      <c:pt idx="9">
                        <c:v>80538</c:v>
                      </c:pt>
                      <c:pt idx="10">
                        <c:v>88634</c:v>
                      </c:pt>
                      <c:pt idx="11">
                        <c:v>96513</c:v>
                      </c:pt>
                      <c:pt idx="12">
                        <c:v>104543</c:v>
                      </c:pt>
                      <c:pt idx="13">
                        <c:v>112573</c:v>
                      </c:pt>
                      <c:pt idx="14">
                        <c:v>120585</c:v>
                      </c:pt>
                      <c:pt idx="15">
                        <c:v>128663</c:v>
                      </c:pt>
                      <c:pt idx="16">
                        <c:v>136941</c:v>
                      </c:pt>
                      <c:pt idx="17">
                        <c:v>144853</c:v>
                      </c:pt>
                      <c:pt idx="18">
                        <c:v>152963</c:v>
                      </c:pt>
                      <c:pt idx="19">
                        <c:v>160806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A8C2-468E-88E2-79E88F081230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read'!$A$7</c15:sqref>
                        </c15:formulaRef>
                      </c:ext>
                    </c:extLst>
                    <c:strCache>
                      <c:ptCount val="1"/>
                      <c:pt idx="0">
                        <c:v>M3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read'!$B$7:$U$7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79742</c:v>
                      </c:pt>
                      <c:pt idx="1">
                        <c:v>159475</c:v>
                      </c:pt>
                      <c:pt idx="2">
                        <c:v>260128</c:v>
                      </c:pt>
                      <c:pt idx="3">
                        <c:v>339580</c:v>
                      </c:pt>
                      <c:pt idx="4">
                        <c:v>413313</c:v>
                      </c:pt>
                      <c:pt idx="5">
                        <c:v>509625</c:v>
                      </c:pt>
                      <c:pt idx="6">
                        <c:v>580248</c:v>
                      </c:pt>
                      <c:pt idx="7">
                        <c:v>687068</c:v>
                      </c:pt>
                      <c:pt idx="8">
                        <c:v>717959</c:v>
                      </c:pt>
                      <c:pt idx="9">
                        <c:v>827128</c:v>
                      </c:pt>
                      <c:pt idx="10">
                        <c:v>942665</c:v>
                      </c:pt>
                      <c:pt idx="11">
                        <c:v>1042789</c:v>
                      </c:pt>
                      <c:pt idx="12">
                        <c:v>1064559</c:v>
                      </c:pt>
                      <c:pt idx="13">
                        <c:v>1118470</c:v>
                      </c:pt>
                      <c:pt idx="14">
                        <c:v>1289001</c:v>
                      </c:pt>
                      <c:pt idx="15">
                        <c:v>1358599</c:v>
                      </c:pt>
                      <c:pt idx="16">
                        <c:v>1457238</c:v>
                      </c:pt>
                      <c:pt idx="17">
                        <c:v>1527246</c:v>
                      </c:pt>
                      <c:pt idx="18">
                        <c:v>1533853</c:v>
                      </c:pt>
                      <c:pt idx="19">
                        <c:v>1737676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A8C2-468E-88E2-79E88F081230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read'!$A$8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read'!$B$8:$U$8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354.56099999999998</c:v>
                      </c:pt>
                      <c:pt idx="1">
                        <c:v>357.10649999999998</c:v>
                      </c:pt>
                      <c:pt idx="2">
                        <c:v>358.39733333333334</c:v>
                      </c:pt>
                      <c:pt idx="3">
                        <c:v>358.45875000000001</c:v>
                      </c:pt>
                      <c:pt idx="4">
                        <c:v>358.94</c:v>
                      </c:pt>
                      <c:pt idx="5">
                        <c:v>358.85116666666664</c:v>
                      </c:pt>
                      <c:pt idx="6">
                        <c:v>358.99385714285717</c:v>
                      </c:pt>
                      <c:pt idx="7">
                        <c:v>359.27949999999998</c:v>
                      </c:pt>
                      <c:pt idx="8">
                        <c:v>359.428</c:v>
                      </c:pt>
                      <c:pt idx="9">
                        <c:v>359.4692</c:v>
                      </c:pt>
                      <c:pt idx="10">
                        <c:v>359.57481818181816</c:v>
                      </c:pt>
                      <c:pt idx="11">
                        <c:v>359.57333333333332</c:v>
                      </c:pt>
                      <c:pt idx="12">
                        <c:v>359.27692307692308</c:v>
                      </c:pt>
                      <c:pt idx="13">
                        <c:v>359.41942857142857</c:v>
                      </c:pt>
                      <c:pt idx="14">
                        <c:v>359.41286666666667</c:v>
                      </c:pt>
                      <c:pt idx="15">
                        <c:v>359.52731249999999</c:v>
                      </c:pt>
                      <c:pt idx="16">
                        <c:v>359.73988235294115</c:v>
                      </c:pt>
                      <c:pt idx="17">
                        <c:v>359.59027777777777</c:v>
                      </c:pt>
                      <c:pt idx="18">
                        <c:v>359.67363157894738</c:v>
                      </c:pt>
                      <c:pt idx="19">
                        <c:v>359.74669999999998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A8C2-468E-88E2-79E88F081230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read'!$A$9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read'!$B$9:$U$9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166.30199999999999</c:v>
                      </c:pt>
                      <c:pt idx="1">
                        <c:v>165.87700000000001</c:v>
                      </c:pt>
                      <c:pt idx="2">
                        <c:v>166.04533333333333</c:v>
                      </c:pt>
                      <c:pt idx="3">
                        <c:v>165.6525</c:v>
                      </c:pt>
                      <c:pt idx="4">
                        <c:v>165.81739999999999</c:v>
                      </c:pt>
                      <c:pt idx="5">
                        <c:v>165.54466666666667</c:v>
                      </c:pt>
                      <c:pt idx="6">
                        <c:v>165.54757142857142</c:v>
                      </c:pt>
                      <c:pt idx="7">
                        <c:v>165.71962500000001</c:v>
                      </c:pt>
                      <c:pt idx="8">
                        <c:v>165.78544444444444</c:v>
                      </c:pt>
                      <c:pt idx="9">
                        <c:v>165.7405</c:v>
                      </c:pt>
                      <c:pt idx="10">
                        <c:v>165.80736363636365</c:v>
                      </c:pt>
                      <c:pt idx="11">
                        <c:v>165.77408333333332</c:v>
                      </c:pt>
                      <c:pt idx="12">
                        <c:v>165.44376923076922</c:v>
                      </c:pt>
                      <c:pt idx="13">
                        <c:v>165.60035714285715</c:v>
                      </c:pt>
                      <c:pt idx="14">
                        <c:v>165.51693333333333</c:v>
                      </c:pt>
                      <c:pt idx="15">
                        <c:v>165.59581249999999</c:v>
                      </c:pt>
                      <c:pt idx="16">
                        <c:v>165.78205882352941</c:v>
                      </c:pt>
                      <c:pt idx="17">
                        <c:v>165.61699999999999</c:v>
                      </c:pt>
                      <c:pt idx="18">
                        <c:v>165.6738947368421</c:v>
                      </c:pt>
                      <c:pt idx="19">
                        <c:v>165.75299999999999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A8C2-468E-88E2-79E88F081230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read'!$A$10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read'!$B$10:$U$10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79.742000000000004</c:v>
                      </c:pt>
                      <c:pt idx="1">
                        <c:v>79.737499999999997</c:v>
                      </c:pt>
                      <c:pt idx="2">
                        <c:v>86.709333333333333</c:v>
                      </c:pt>
                      <c:pt idx="3">
                        <c:v>84.894999999999996</c:v>
                      </c:pt>
                      <c:pt idx="4">
                        <c:v>82.662599999999998</c:v>
                      </c:pt>
                      <c:pt idx="5">
                        <c:v>84.9375</c:v>
                      </c:pt>
                      <c:pt idx="6">
                        <c:v>82.892571428571429</c:v>
                      </c:pt>
                      <c:pt idx="7">
                        <c:v>85.883499999999998</c:v>
                      </c:pt>
                      <c:pt idx="8">
                        <c:v>79.773222222222216</c:v>
                      </c:pt>
                      <c:pt idx="9">
                        <c:v>82.712800000000001</c:v>
                      </c:pt>
                      <c:pt idx="10">
                        <c:v>85.696818181818188</c:v>
                      </c:pt>
                      <c:pt idx="11">
                        <c:v>86.899083333333337</c:v>
                      </c:pt>
                      <c:pt idx="12">
                        <c:v>81.889153846153846</c:v>
                      </c:pt>
                      <c:pt idx="13">
                        <c:v>79.890714285714282</c:v>
                      </c:pt>
                      <c:pt idx="14">
                        <c:v>85.933400000000006</c:v>
                      </c:pt>
                      <c:pt idx="15">
                        <c:v>84.912437499999996</c:v>
                      </c:pt>
                      <c:pt idx="16">
                        <c:v>85.71988235294117</c:v>
                      </c:pt>
                      <c:pt idx="17">
                        <c:v>84.846999999999994</c:v>
                      </c:pt>
                      <c:pt idx="18">
                        <c:v>80.729105263157891</c:v>
                      </c:pt>
                      <c:pt idx="19">
                        <c:v>86.883799999999994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A8C2-468E-88E2-79E88F081230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read'!$A$11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read'!$B$11:$U$11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49.05</c:v>
                      </c:pt>
                      <c:pt idx="1">
                        <c:v>97.266000000000005</c:v>
                      </c:pt>
                      <c:pt idx="2">
                        <c:v>145.68600000000001</c:v>
                      </c:pt>
                      <c:pt idx="3">
                        <c:v>193.65600000000001</c:v>
                      </c:pt>
                      <c:pt idx="4">
                        <c:v>242.226</c:v>
                      </c:pt>
                      <c:pt idx="5">
                        <c:v>290.04599999999999</c:v>
                      </c:pt>
                      <c:pt idx="6">
                        <c:v>338.38200000000001</c:v>
                      </c:pt>
                      <c:pt idx="7">
                        <c:v>386.56799999999998</c:v>
                      </c:pt>
                      <c:pt idx="8">
                        <c:v>435.27600000000001</c:v>
                      </c:pt>
                      <c:pt idx="9">
                        <c:v>483.63</c:v>
                      </c:pt>
                      <c:pt idx="10">
                        <c:v>532.21199999999999</c:v>
                      </c:pt>
                      <c:pt idx="11">
                        <c:v>579.48599999999999</c:v>
                      </c:pt>
                      <c:pt idx="12">
                        <c:v>627.66600000000005</c:v>
                      </c:pt>
                      <c:pt idx="13">
                        <c:v>675.846</c:v>
                      </c:pt>
                      <c:pt idx="14">
                        <c:v>723.91200000000003</c:v>
                      </c:pt>
                      <c:pt idx="15">
                        <c:v>772.39800000000002</c:v>
                      </c:pt>
                      <c:pt idx="16">
                        <c:v>822.048</c:v>
                      </c:pt>
                      <c:pt idx="17">
                        <c:v>869.52599999999995</c:v>
                      </c:pt>
                      <c:pt idx="18">
                        <c:v>918.18</c:v>
                      </c:pt>
                      <c:pt idx="19">
                        <c:v>965.24400000000003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0-A8C2-468E-88E2-79E88F081230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read'!$A$12</c15:sqref>
                        </c15:formulaRef>
                      </c:ext>
                    </c:extLst>
                    <c:strCache>
                      <c:ptCount val="1"/>
                      <c:pt idx="0">
                        <c:v>M1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read'!$B$12:$U$12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2127366</c:v>
                      </c:pt>
                      <c:pt idx="1">
                        <c:v>4285278</c:v>
                      </c:pt>
                      <c:pt idx="2">
                        <c:v>6451152</c:v>
                      </c:pt>
                      <c:pt idx="3">
                        <c:v>8603010</c:v>
                      </c:pt>
                      <c:pt idx="4">
                        <c:v>10768200</c:v>
                      </c:pt>
                      <c:pt idx="5">
                        <c:v>12918642</c:v>
                      </c:pt>
                      <c:pt idx="6">
                        <c:v>15077742</c:v>
                      </c:pt>
                      <c:pt idx="7">
                        <c:v>17245416</c:v>
                      </c:pt>
                      <c:pt idx="8">
                        <c:v>19409112</c:v>
                      </c:pt>
                      <c:pt idx="9">
                        <c:v>21568152</c:v>
                      </c:pt>
                      <c:pt idx="10">
                        <c:v>23731938</c:v>
                      </c:pt>
                      <c:pt idx="11">
                        <c:v>25889280</c:v>
                      </c:pt>
                      <c:pt idx="12">
                        <c:v>28023600</c:v>
                      </c:pt>
                      <c:pt idx="13">
                        <c:v>30191232</c:v>
                      </c:pt>
                      <c:pt idx="14">
                        <c:v>32347158</c:v>
                      </c:pt>
                      <c:pt idx="15">
                        <c:v>34514622</c:v>
                      </c:pt>
                      <c:pt idx="16">
                        <c:v>36693468</c:v>
                      </c:pt>
                      <c:pt idx="17">
                        <c:v>38835750</c:v>
                      </c:pt>
                      <c:pt idx="18">
                        <c:v>41002794</c:v>
                      </c:pt>
                      <c:pt idx="19">
                        <c:v>43169604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A8C2-468E-88E2-79E88F081230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read'!$A$13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read'!$B$13:$U$13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48.851999999999997</c:v>
                      </c:pt>
                      <c:pt idx="1">
                        <c:v>97.067999999999998</c:v>
                      </c:pt>
                      <c:pt idx="2">
                        <c:v>145.488</c:v>
                      </c:pt>
                      <c:pt idx="3">
                        <c:v>193.458</c:v>
                      </c:pt>
                      <c:pt idx="4">
                        <c:v>242.02799999999999</c:v>
                      </c:pt>
                      <c:pt idx="5">
                        <c:v>289.84800000000001</c:v>
                      </c:pt>
                      <c:pt idx="6">
                        <c:v>338.18400000000003</c:v>
                      </c:pt>
                      <c:pt idx="7">
                        <c:v>386.37</c:v>
                      </c:pt>
                      <c:pt idx="8">
                        <c:v>435.07799999999997</c:v>
                      </c:pt>
                      <c:pt idx="9">
                        <c:v>483.43200000000002</c:v>
                      </c:pt>
                      <c:pt idx="10">
                        <c:v>532.01400000000001</c:v>
                      </c:pt>
                      <c:pt idx="11">
                        <c:v>579.28800000000001</c:v>
                      </c:pt>
                      <c:pt idx="12">
                        <c:v>627.46799999999996</c:v>
                      </c:pt>
                      <c:pt idx="13">
                        <c:v>675.64800000000002</c:v>
                      </c:pt>
                      <c:pt idx="14">
                        <c:v>723.71400000000006</c:v>
                      </c:pt>
                      <c:pt idx="15">
                        <c:v>772.2</c:v>
                      </c:pt>
                      <c:pt idx="16">
                        <c:v>821.85</c:v>
                      </c:pt>
                      <c:pt idx="17">
                        <c:v>869.32799999999997</c:v>
                      </c:pt>
                      <c:pt idx="18">
                        <c:v>917.98199999999997</c:v>
                      </c:pt>
                      <c:pt idx="19">
                        <c:v>965.04600000000005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A8C2-468E-88E2-79E88F081230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read'!$A$14</c15:sqref>
                        </c15:formulaRef>
                      </c:ext>
                    </c:extLst>
                    <c:strCache>
                      <c:ptCount val="1"/>
                      <c:pt idx="0">
                        <c:v>M2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read'!$B$14:$U$14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997812</c:v>
                      </c:pt>
                      <c:pt idx="1">
                        <c:v>1990524</c:v>
                      </c:pt>
                      <c:pt idx="2">
                        <c:v>2988816</c:v>
                      </c:pt>
                      <c:pt idx="3">
                        <c:v>3975660</c:v>
                      </c:pt>
                      <c:pt idx="4">
                        <c:v>4974522</c:v>
                      </c:pt>
                      <c:pt idx="5">
                        <c:v>5959608</c:v>
                      </c:pt>
                      <c:pt idx="6">
                        <c:v>6952998</c:v>
                      </c:pt>
                      <c:pt idx="7">
                        <c:v>7954542</c:v>
                      </c:pt>
                      <c:pt idx="8">
                        <c:v>8952414</c:v>
                      </c:pt>
                      <c:pt idx="9">
                        <c:v>9944430</c:v>
                      </c:pt>
                      <c:pt idx="10">
                        <c:v>10943286</c:v>
                      </c:pt>
                      <c:pt idx="11">
                        <c:v>11935734</c:v>
                      </c:pt>
                      <c:pt idx="12">
                        <c:v>12904614</c:v>
                      </c:pt>
                      <c:pt idx="13">
                        <c:v>13910430</c:v>
                      </c:pt>
                      <c:pt idx="14">
                        <c:v>14896524</c:v>
                      </c:pt>
                      <c:pt idx="15">
                        <c:v>15897198</c:v>
                      </c:pt>
                      <c:pt idx="16">
                        <c:v>16909770</c:v>
                      </c:pt>
                      <c:pt idx="17">
                        <c:v>17886636</c:v>
                      </c:pt>
                      <c:pt idx="18">
                        <c:v>18886824</c:v>
                      </c:pt>
                      <c:pt idx="19">
                        <c:v>19890360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A8C2-468E-88E2-79E88F081230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read'!$A$16</c15:sqref>
                        </c15:formulaRef>
                      </c:ext>
                    </c:extLst>
                    <c:strCache>
                      <c:ptCount val="1"/>
                      <c:pt idx="0">
                        <c:v>M3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read'!$B$16:$U$16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478452</c:v>
                      </c:pt>
                      <c:pt idx="1">
                        <c:v>956850</c:v>
                      </c:pt>
                      <c:pt idx="2">
                        <c:v>1560768</c:v>
                      </c:pt>
                      <c:pt idx="3">
                        <c:v>2037480</c:v>
                      </c:pt>
                      <c:pt idx="4">
                        <c:v>2479878</c:v>
                      </c:pt>
                      <c:pt idx="5">
                        <c:v>3057750</c:v>
                      </c:pt>
                      <c:pt idx="6">
                        <c:v>3481488</c:v>
                      </c:pt>
                      <c:pt idx="7">
                        <c:v>4122408</c:v>
                      </c:pt>
                      <c:pt idx="8">
                        <c:v>4307754</c:v>
                      </c:pt>
                      <c:pt idx="9">
                        <c:v>4962768</c:v>
                      </c:pt>
                      <c:pt idx="10">
                        <c:v>5655990</c:v>
                      </c:pt>
                      <c:pt idx="11">
                        <c:v>6256734</c:v>
                      </c:pt>
                      <c:pt idx="12">
                        <c:v>6387354</c:v>
                      </c:pt>
                      <c:pt idx="13">
                        <c:v>6710820</c:v>
                      </c:pt>
                      <c:pt idx="14">
                        <c:v>7734006</c:v>
                      </c:pt>
                      <c:pt idx="15">
                        <c:v>8151594</c:v>
                      </c:pt>
                      <c:pt idx="16">
                        <c:v>8743428</c:v>
                      </c:pt>
                      <c:pt idx="17">
                        <c:v>9163476</c:v>
                      </c:pt>
                      <c:pt idx="18">
                        <c:v>9203118</c:v>
                      </c:pt>
                      <c:pt idx="19">
                        <c:v>10426056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A8C2-468E-88E2-79E88F081230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read'!$A$17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read'!$B$17:$U$17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2127.366</c:v>
                      </c:pt>
                      <c:pt idx="1">
                        <c:v>2142.6390000000001</c:v>
                      </c:pt>
                      <c:pt idx="2">
                        <c:v>2150.384</c:v>
                      </c:pt>
                      <c:pt idx="3">
                        <c:v>2150.7525000000001</c:v>
                      </c:pt>
                      <c:pt idx="4">
                        <c:v>2153.64</c:v>
                      </c:pt>
                      <c:pt idx="5">
                        <c:v>2153.107</c:v>
                      </c:pt>
                      <c:pt idx="6">
                        <c:v>2153.9631428571429</c:v>
                      </c:pt>
                      <c:pt idx="7">
                        <c:v>2155.6769999999997</c:v>
                      </c:pt>
                      <c:pt idx="8">
                        <c:v>2156.5680000000002</c:v>
                      </c:pt>
                      <c:pt idx="9">
                        <c:v>2156.8152</c:v>
                      </c:pt>
                      <c:pt idx="10">
                        <c:v>2157.4489090909092</c:v>
                      </c:pt>
                      <c:pt idx="11">
                        <c:v>2157.44</c:v>
                      </c:pt>
                      <c:pt idx="12">
                        <c:v>2155.6615384615384</c:v>
                      </c:pt>
                      <c:pt idx="13">
                        <c:v>2156.5165714285713</c:v>
                      </c:pt>
                      <c:pt idx="14">
                        <c:v>2156.4772000000003</c:v>
                      </c:pt>
                      <c:pt idx="15">
                        <c:v>2157.1638750000002</c:v>
                      </c:pt>
                      <c:pt idx="16">
                        <c:v>2158.439294117647</c:v>
                      </c:pt>
                      <c:pt idx="17">
                        <c:v>2157.5416666666665</c:v>
                      </c:pt>
                      <c:pt idx="18">
                        <c:v>2158.0417894736843</c:v>
                      </c:pt>
                      <c:pt idx="19">
                        <c:v>2158.4802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A8C2-468E-88E2-79E88F081230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read'!$A$18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read'!$B$18:$U$18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997.8119999999999</c:v>
                      </c:pt>
                      <c:pt idx="1">
                        <c:v>995.26200000000006</c:v>
                      </c:pt>
                      <c:pt idx="2">
                        <c:v>996.27199999999993</c:v>
                      </c:pt>
                      <c:pt idx="3">
                        <c:v>993.91499999999996</c:v>
                      </c:pt>
                      <c:pt idx="4">
                        <c:v>994.9043999999999</c:v>
                      </c:pt>
                      <c:pt idx="5">
                        <c:v>993.26800000000003</c:v>
                      </c:pt>
                      <c:pt idx="6">
                        <c:v>993.2854285714285</c:v>
                      </c:pt>
                      <c:pt idx="7">
                        <c:v>994.31775000000005</c:v>
                      </c:pt>
                      <c:pt idx="8">
                        <c:v>994.71266666666656</c:v>
                      </c:pt>
                      <c:pt idx="9">
                        <c:v>994.44299999999998</c:v>
                      </c:pt>
                      <c:pt idx="10">
                        <c:v>994.84418181818182</c:v>
                      </c:pt>
                      <c:pt idx="11">
                        <c:v>994.64449999999988</c:v>
                      </c:pt>
                      <c:pt idx="12">
                        <c:v>992.66261538461526</c:v>
                      </c:pt>
                      <c:pt idx="13">
                        <c:v>993.60214285714289</c:v>
                      </c:pt>
                      <c:pt idx="14">
                        <c:v>993.10159999999996</c:v>
                      </c:pt>
                      <c:pt idx="15">
                        <c:v>993.57487500000002</c:v>
                      </c:pt>
                      <c:pt idx="16">
                        <c:v>994.69235294117652</c:v>
                      </c:pt>
                      <c:pt idx="17">
                        <c:v>993.702</c:v>
                      </c:pt>
                      <c:pt idx="18">
                        <c:v>994.04336842105261</c:v>
                      </c:pt>
                      <c:pt idx="19">
                        <c:v>994.51799999999992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A8C2-468E-88E2-79E88F081230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read'!$A$19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read'!$B$19:$U$19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478.452</c:v>
                      </c:pt>
                      <c:pt idx="1">
                        <c:v>478.42499999999995</c:v>
                      </c:pt>
                      <c:pt idx="2">
                        <c:v>520.25599999999997</c:v>
                      </c:pt>
                      <c:pt idx="3">
                        <c:v>509.37</c:v>
                      </c:pt>
                      <c:pt idx="4">
                        <c:v>495.97559999999999</c:v>
                      </c:pt>
                      <c:pt idx="5">
                        <c:v>509.625</c:v>
                      </c:pt>
                      <c:pt idx="6">
                        <c:v>497.35542857142855</c:v>
                      </c:pt>
                      <c:pt idx="7">
                        <c:v>515.30099999999993</c:v>
                      </c:pt>
                      <c:pt idx="8">
                        <c:v>478.6393333333333</c:v>
                      </c:pt>
                      <c:pt idx="9">
                        <c:v>496.27679999999998</c:v>
                      </c:pt>
                      <c:pt idx="10">
                        <c:v>514.18090909090915</c:v>
                      </c:pt>
                      <c:pt idx="11">
                        <c:v>521.39449999999999</c:v>
                      </c:pt>
                      <c:pt idx="12">
                        <c:v>491.33492307692308</c:v>
                      </c:pt>
                      <c:pt idx="13">
                        <c:v>479.34428571428566</c:v>
                      </c:pt>
                      <c:pt idx="14">
                        <c:v>515.60040000000004</c:v>
                      </c:pt>
                      <c:pt idx="15">
                        <c:v>509.47462499999995</c:v>
                      </c:pt>
                      <c:pt idx="16">
                        <c:v>514.31929411764702</c:v>
                      </c:pt>
                      <c:pt idx="17">
                        <c:v>509.08199999999999</c:v>
                      </c:pt>
                      <c:pt idx="18">
                        <c:v>484.37463157894734</c:v>
                      </c:pt>
                      <c:pt idx="19">
                        <c:v>521.30279999999993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A8C2-468E-88E2-79E88F081230}"/>
                  </c:ext>
                </c:extLst>
              </c15:ser>
            </c15:filteredLineSeries>
            <c15:filteredLine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read'!$A$24</c15:sqref>
                        </c15:formulaRef>
                      </c:ext>
                    </c:extLst>
                    <c:strCache>
                      <c:ptCount val="1"/>
                      <c:pt idx="0">
                        <c:v>Sim Total latency (us)</c:v>
                      </c:pt>
                    </c:strCache>
                  </c:strRef>
                </c:tx>
                <c:spPr>
                  <a:ln w="34925" cap="rnd">
                    <a:solidFill>
                      <a:srgbClr val="92D050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read'!$B$24:$U$24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7.2783999999999995</c:v>
                      </c:pt>
                      <c:pt idx="1">
                        <c:v>14.494399999999999</c:v>
                      </c:pt>
                      <c:pt idx="2">
                        <c:v>21.6784</c:v>
                      </c:pt>
                      <c:pt idx="3">
                        <c:v>28.894400000000001</c:v>
                      </c:pt>
                      <c:pt idx="4">
                        <c:v>36.078400000000002</c:v>
                      </c:pt>
                      <c:pt idx="5">
                        <c:v>43.294400000000003</c:v>
                      </c:pt>
                      <c:pt idx="6">
                        <c:v>50.478400000000001</c:v>
                      </c:pt>
                      <c:pt idx="7">
                        <c:v>57.694400000000002</c:v>
                      </c:pt>
                      <c:pt idx="8">
                        <c:v>64.878399999999999</c:v>
                      </c:pt>
                      <c:pt idx="9">
                        <c:v>72.094399999999993</c:v>
                      </c:pt>
                      <c:pt idx="10">
                        <c:v>79.278399999999991</c:v>
                      </c:pt>
                      <c:pt idx="11">
                        <c:v>86.494399999999999</c:v>
                      </c:pt>
                      <c:pt idx="12">
                        <c:v>93.678399999999996</c:v>
                      </c:pt>
                      <c:pt idx="13">
                        <c:v>100</c:v>
                      </c:pt>
                      <c:pt idx="14">
                        <c:v>100</c:v>
                      </c:pt>
                      <c:pt idx="15">
                        <c:v>100</c:v>
                      </c:pt>
                      <c:pt idx="16">
                        <c:v>100</c:v>
                      </c:pt>
                      <c:pt idx="17">
                        <c:v>100</c:v>
                      </c:pt>
                      <c:pt idx="18">
                        <c:v>100</c:v>
                      </c:pt>
                      <c:pt idx="19">
                        <c:v>100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A8C2-468E-88E2-79E88F081230}"/>
                  </c:ext>
                </c:extLst>
              </c15:ser>
            </c15:filteredLineSeries>
          </c:ext>
        </c:extLst>
      </c:lineChart>
      <c:catAx>
        <c:axId val="460871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/>
                  <a:t># of memory requests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18816"/>
        <c:crosses val="autoZero"/>
        <c:auto val="1"/>
        <c:lblAlgn val="ctr"/>
        <c:lblOffset val="100"/>
        <c:noMultiLvlLbl val="0"/>
      </c:catAx>
      <c:valAx>
        <c:axId val="3761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/>
                  <a:t>TOTAL LATENCY (us)</a:t>
                </a:r>
                <a:endParaRPr lang="zh-CN" altLang="en-US" sz="8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87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sz="1050"/>
              <a:t>Memory Read: Average Latency (ns) vs. # of memory requests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8"/>
          <c:order val="0"/>
          <c:tx>
            <c:strRef>
              <c:f>'memory read'!$A$19</c:f>
              <c:strCache>
                <c:ptCount val="1"/>
                <c:pt idx="0">
                  <c:v>M3 Average latency (ns)</c:v>
                </c:pt>
              </c:strCache>
            </c:strRef>
          </c:tx>
          <c:spPr>
            <a:ln w="34925" cap="rnd">
              <a:solidFill>
                <a:srgbClr val="FF4A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'memory read'!$B$1:$U$1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'memory read'!$B$19:$U$19</c:f>
              <c:numCache>
                <c:formatCode>General</c:formatCode>
                <c:ptCount val="20"/>
                <c:pt idx="0">
                  <c:v>478.452</c:v>
                </c:pt>
                <c:pt idx="1">
                  <c:v>478.42499999999995</c:v>
                </c:pt>
                <c:pt idx="2">
                  <c:v>520.25599999999997</c:v>
                </c:pt>
                <c:pt idx="3">
                  <c:v>509.37</c:v>
                </c:pt>
                <c:pt idx="4">
                  <c:v>495.97559999999999</c:v>
                </c:pt>
                <c:pt idx="5">
                  <c:v>509.625</c:v>
                </c:pt>
                <c:pt idx="6">
                  <c:v>497.35542857142855</c:v>
                </c:pt>
                <c:pt idx="7">
                  <c:v>515.30099999999993</c:v>
                </c:pt>
                <c:pt idx="8">
                  <c:v>478.6393333333333</c:v>
                </c:pt>
                <c:pt idx="9">
                  <c:v>496.27679999999998</c:v>
                </c:pt>
                <c:pt idx="10">
                  <c:v>514.18090909090915</c:v>
                </c:pt>
                <c:pt idx="11">
                  <c:v>521.39449999999999</c:v>
                </c:pt>
                <c:pt idx="12">
                  <c:v>491.33492307692308</c:v>
                </c:pt>
                <c:pt idx="13">
                  <c:v>479.34428571428566</c:v>
                </c:pt>
                <c:pt idx="14">
                  <c:v>515.60040000000004</c:v>
                </c:pt>
                <c:pt idx="15">
                  <c:v>509.47462499999995</c:v>
                </c:pt>
                <c:pt idx="16">
                  <c:v>514.31929411764702</c:v>
                </c:pt>
                <c:pt idx="17">
                  <c:v>509.08199999999999</c:v>
                </c:pt>
                <c:pt idx="18">
                  <c:v>484.37463157894734</c:v>
                </c:pt>
                <c:pt idx="19">
                  <c:v>521.30279999999993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8C02-4F71-9D0C-6CFB000624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938176"/>
        <c:axId val="47952640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'memory read'!$A$1</c15:sqref>
                        </c15:formulaRef>
                      </c:ext>
                    </c:extLst>
                    <c:strCache>
                      <c:ptCount val="1"/>
                      <c:pt idx="0">
                        <c:v># of requests</c:v>
                      </c:pt>
                    </c:strCache>
                  </c:strRef>
                </c:tx>
                <c:spPr>
                  <a:ln w="34925" cap="rnd">
                    <a:solidFill>
                      <a:schemeClr val="accent1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8C02-4F71-9D0C-6CFB00062454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read'!$A$2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read'!$B$2:$U$2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8175</c:v>
                      </c:pt>
                      <c:pt idx="1">
                        <c:v>16211</c:v>
                      </c:pt>
                      <c:pt idx="2">
                        <c:v>24281</c:v>
                      </c:pt>
                      <c:pt idx="3">
                        <c:v>32276</c:v>
                      </c:pt>
                      <c:pt idx="4">
                        <c:v>40371</c:v>
                      </c:pt>
                      <c:pt idx="5">
                        <c:v>48341</c:v>
                      </c:pt>
                      <c:pt idx="6">
                        <c:v>56397</c:v>
                      </c:pt>
                      <c:pt idx="7">
                        <c:v>64428</c:v>
                      </c:pt>
                      <c:pt idx="8">
                        <c:v>72546</c:v>
                      </c:pt>
                      <c:pt idx="9">
                        <c:v>80605</c:v>
                      </c:pt>
                      <c:pt idx="10">
                        <c:v>88702</c:v>
                      </c:pt>
                      <c:pt idx="11">
                        <c:v>96581</c:v>
                      </c:pt>
                      <c:pt idx="12">
                        <c:v>104611</c:v>
                      </c:pt>
                      <c:pt idx="13">
                        <c:v>112641</c:v>
                      </c:pt>
                      <c:pt idx="14">
                        <c:v>120652</c:v>
                      </c:pt>
                      <c:pt idx="15">
                        <c:v>128733</c:v>
                      </c:pt>
                      <c:pt idx="16">
                        <c:v>137008</c:v>
                      </c:pt>
                      <c:pt idx="17">
                        <c:v>144921</c:v>
                      </c:pt>
                      <c:pt idx="18">
                        <c:v>153030</c:v>
                      </c:pt>
                      <c:pt idx="19">
                        <c:v>160874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8C02-4F71-9D0C-6CFB00062454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read'!$A$3</c15:sqref>
                        </c15:formulaRef>
                      </c:ext>
                    </c:extLst>
                    <c:strCache>
                      <c:ptCount val="1"/>
                      <c:pt idx="0">
                        <c:v>M1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read'!$B$3:$U$3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354561</c:v>
                      </c:pt>
                      <c:pt idx="1">
                        <c:v>714213</c:v>
                      </c:pt>
                      <c:pt idx="2">
                        <c:v>1075192</c:v>
                      </c:pt>
                      <c:pt idx="3">
                        <c:v>1433835</c:v>
                      </c:pt>
                      <c:pt idx="4">
                        <c:v>1794700</c:v>
                      </c:pt>
                      <c:pt idx="5">
                        <c:v>2153107</c:v>
                      </c:pt>
                      <c:pt idx="6">
                        <c:v>2512957</c:v>
                      </c:pt>
                      <c:pt idx="7">
                        <c:v>2874236</c:v>
                      </c:pt>
                      <c:pt idx="8">
                        <c:v>3234852</c:v>
                      </c:pt>
                      <c:pt idx="9">
                        <c:v>3594692</c:v>
                      </c:pt>
                      <c:pt idx="10">
                        <c:v>3955323</c:v>
                      </c:pt>
                      <c:pt idx="11">
                        <c:v>4314880</c:v>
                      </c:pt>
                      <c:pt idx="12">
                        <c:v>4670600</c:v>
                      </c:pt>
                      <c:pt idx="13">
                        <c:v>5031872</c:v>
                      </c:pt>
                      <c:pt idx="14">
                        <c:v>5391193</c:v>
                      </c:pt>
                      <c:pt idx="15">
                        <c:v>5752437</c:v>
                      </c:pt>
                      <c:pt idx="16">
                        <c:v>6115578</c:v>
                      </c:pt>
                      <c:pt idx="17">
                        <c:v>6472625</c:v>
                      </c:pt>
                      <c:pt idx="18">
                        <c:v>6833799</c:v>
                      </c:pt>
                      <c:pt idx="19">
                        <c:v>7194934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8C02-4F71-9D0C-6CFB00062454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read'!$A$4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read'!$B$4:$U$4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8142</c:v>
                      </c:pt>
                      <c:pt idx="1">
                        <c:v>16178</c:v>
                      </c:pt>
                      <c:pt idx="2">
                        <c:v>24248</c:v>
                      </c:pt>
                      <c:pt idx="3">
                        <c:v>32243</c:v>
                      </c:pt>
                      <c:pt idx="4">
                        <c:v>40338</c:v>
                      </c:pt>
                      <c:pt idx="5">
                        <c:v>48308</c:v>
                      </c:pt>
                      <c:pt idx="6">
                        <c:v>56364</c:v>
                      </c:pt>
                      <c:pt idx="7">
                        <c:v>64395</c:v>
                      </c:pt>
                      <c:pt idx="8">
                        <c:v>72513</c:v>
                      </c:pt>
                      <c:pt idx="9">
                        <c:v>80572</c:v>
                      </c:pt>
                      <c:pt idx="10">
                        <c:v>88669</c:v>
                      </c:pt>
                      <c:pt idx="11">
                        <c:v>96548</c:v>
                      </c:pt>
                      <c:pt idx="12">
                        <c:v>104578</c:v>
                      </c:pt>
                      <c:pt idx="13">
                        <c:v>112608</c:v>
                      </c:pt>
                      <c:pt idx="14">
                        <c:v>120619</c:v>
                      </c:pt>
                      <c:pt idx="15">
                        <c:v>128700</c:v>
                      </c:pt>
                      <c:pt idx="16">
                        <c:v>136975</c:v>
                      </c:pt>
                      <c:pt idx="17">
                        <c:v>144888</c:v>
                      </c:pt>
                      <c:pt idx="18">
                        <c:v>152997</c:v>
                      </c:pt>
                      <c:pt idx="19">
                        <c:v>160841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8C02-4F71-9D0C-6CFB00062454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read'!$A$5</c15:sqref>
                        </c15:formulaRef>
                      </c:ext>
                    </c:extLst>
                    <c:strCache>
                      <c:ptCount val="1"/>
                      <c:pt idx="0">
                        <c:v>M2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5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read'!$B$5:$U$5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166302</c:v>
                      </c:pt>
                      <c:pt idx="1">
                        <c:v>331754</c:v>
                      </c:pt>
                      <c:pt idx="2">
                        <c:v>498136</c:v>
                      </c:pt>
                      <c:pt idx="3">
                        <c:v>662610</c:v>
                      </c:pt>
                      <c:pt idx="4">
                        <c:v>829087</c:v>
                      </c:pt>
                      <c:pt idx="5">
                        <c:v>993268</c:v>
                      </c:pt>
                      <c:pt idx="6">
                        <c:v>1158833</c:v>
                      </c:pt>
                      <c:pt idx="7">
                        <c:v>1325757</c:v>
                      </c:pt>
                      <c:pt idx="8">
                        <c:v>1492069</c:v>
                      </c:pt>
                      <c:pt idx="9">
                        <c:v>1657405</c:v>
                      </c:pt>
                      <c:pt idx="10">
                        <c:v>1823881</c:v>
                      </c:pt>
                      <c:pt idx="11">
                        <c:v>1989289</c:v>
                      </c:pt>
                      <c:pt idx="12">
                        <c:v>2150769</c:v>
                      </c:pt>
                      <c:pt idx="13">
                        <c:v>2318405</c:v>
                      </c:pt>
                      <c:pt idx="14">
                        <c:v>2482754</c:v>
                      </c:pt>
                      <c:pt idx="15">
                        <c:v>2649533</c:v>
                      </c:pt>
                      <c:pt idx="16">
                        <c:v>2818295</c:v>
                      </c:pt>
                      <c:pt idx="17">
                        <c:v>2981106</c:v>
                      </c:pt>
                      <c:pt idx="18">
                        <c:v>3147804</c:v>
                      </c:pt>
                      <c:pt idx="19">
                        <c:v>3315060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8C02-4F71-9D0C-6CFB00062454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read'!$A$6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read'!$B$6:$U$6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8105</c:v>
                      </c:pt>
                      <c:pt idx="1">
                        <c:v>16143</c:v>
                      </c:pt>
                      <c:pt idx="2">
                        <c:v>24211</c:v>
                      </c:pt>
                      <c:pt idx="3">
                        <c:v>32207</c:v>
                      </c:pt>
                      <c:pt idx="4">
                        <c:v>40303</c:v>
                      </c:pt>
                      <c:pt idx="5">
                        <c:v>48272</c:v>
                      </c:pt>
                      <c:pt idx="6">
                        <c:v>56328</c:v>
                      </c:pt>
                      <c:pt idx="7">
                        <c:v>64358</c:v>
                      </c:pt>
                      <c:pt idx="8">
                        <c:v>72479</c:v>
                      </c:pt>
                      <c:pt idx="9">
                        <c:v>80538</c:v>
                      </c:pt>
                      <c:pt idx="10">
                        <c:v>88634</c:v>
                      </c:pt>
                      <c:pt idx="11">
                        <c:v>96513</c:v>
                      </c:pt>
                      <c:pt idx="12">
                        <c:v>104543</c:v>
                      </c:pt>
                      <c:pt idx="13">
                        <c:v>112573</c:v>
                      </c:pt>
                      <c:pt idx="14">
                        <c:v>120585</c:v>
                      </c:pt>
                      <c:pt idx="15">
                        <c:v>128663</c:v>
                      </c:pt>
                      <c:pt idx="16">
                        <c:v>136941</c:v>
                      </c:pt>
                      <c:pt idx="17">
                        <c:v>144853</c:v>
                      </c:pt>
                      <c:pt idx="18">
                        <c:v>152963</c:v>
                      </c:pt>
                      <c:pt idx="19">
                        <c:v>160806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8C02-4F71-9D0C-6CFB00062454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read'!$A$7</c15:sqref>
                        </c15:formulaRef>
                      </c:ext>
                    </c:extLst>
                    <c:strCache>
                      <c:ptCount val="1"/>
                      <c:pt idx="0">
                        <c:v>M3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read'!$B$7:$U$7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79742</c:v>
                      </c:pt>
                      <c:pt idx="1">
                        <c:v>159475</c:v>
                      </c:pt>
                      <c:pt idx="2">
                        <c:v>260128</c:v>
                      </c:pt>
                      <c:pt idx="3">
                        <c:v>339580</c:v>
                      </c:pt>
                      <c:pt idx="4">
                        <c:v>413313</c:v>
                      </c:pt>
                      <c:pt idx="5">
                        <c:v>509625</c:v>
                      </c:pt>
                      <c:pt idx="6">
                        <c:v>580248</c:v>
                      </c:pt>
                      <c:pt idx="7">
                        <c:v>687068</c:v>
                      </c:pt>
                      <c:pt idx="8">
                        <c:v>717959</c:v>
                      </c:pt>
                      <c:pt idx="9">
                        <c:v>827128</c:v>
                      </c:pt>
                      <c:pt idx="10">
                        <c:v>942665</c:v>
                      </c:pt>
                      <c:pt idx="11">
                        <c:v>1042789</c:v>
                      </c:pt>
                      <c:pt idx="12">
                        <c:v>1064559</c:v>
                      </c:pt>
                      <c:pt idx="13">
                        <c:v>1118470</c:v>
                      </c:pt>
                      <c:pt idx="14">
                        <c:v>1289001</c:v>
                      </c:pt>
                      <c:pt idx="15">
                        <c:v>1358599</c:v>
                      </c:pt>
                      <c:pt idx="16">
                        <c:v>1457238</c:v>
                      </c:pt>
                      <c:pt idx="17">
                        <c:v>1527246</c:v>
                      </c:pt>
                      <c:pt idx="18">
                        <c:v>1533853</c:v>
                      </c:pt>
                      <c:pt idx="19">
                        <c:v>1737676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8C02-4F71-9D0C-6CFB00062454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read'!$A$8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read'!$B$8:$U$8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354.56099999999998</c:v>
                      </c:pt>
                      <c:pt idx="1">
                        <c:v>357.10649999999998</c:v>
                      </c:pt>
                      <c:pt idx="2">
                        <c:v>358.39733333333334</c:v>
                      </c:pt>
                      <c:pt idx="3">
                        <c:v>358.45875000000001</c:v>
                      </c:pt>
                      <c:pt idx="4">
                        <c:v>358.94</c:v>
                      </c:pt>
                      <c:pt idx="5">
                        <c:v>358.85116666666664</c:v>
                      </c:pt>
                      <c:pt idx="6">
                        <c:v>358.99385714285717</c:v>
                      </c:pt>
                      <c:pt idx="7">
                        <c:v>359.27949999999998</c:v>
                      </c:pt>
                      <c:pt idx="8">
                        <c:v>359.428</c:v>
                      </c:pt>
                      <c:pt idx="9">
                        <c:v>359.4692</c:v>
                      </c:pt>
                      <c:pt idx="10">
                        <c:v>359.57481818181816</c:v>
                      </c:pt>
                      <c:pt idx="11">
                        <c:v>359.57333333333332</c:v>
                      </c:pt>
                      <c:pt idx="12">
                        <c:v>359.27692307692308</c:v>
                      </c:pt>
                      <c:pt idx="13">
                        <c:v>359.41942857142857</c:v>
                      </c:pt>
                      <c:pt idx="14">
                        <c:v>359.41286666666667</c:v>
                      </c:pt>
                      <c:pt idx="15">
                        <c:v>359.52731249999999</c:v>
                      </c:pt>
                      <c:pt idx="16">
                        <c:v>359.73988235294115</c:v>
                      </c:pt>
                      <c:pt idx="17">
                        <c:v>359.59027777777777</c:v>
                      </c:pt>
                      <c:pt idx="18">
                        <c:v>359.67363157894738</c:v>
                      </c:pt>
                      <c:pt idx="19">
                        <c:v>359.74669999999998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8C02-4F71-9D0C-6CFB00062454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read'!$A$9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read'!$B$9:$U$9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166.30199999999999</c:v>
                      </c:pt>
                      <c:pt idx="1">
                        <c:v>165.87700000000001</c:v>
                      </c:pt>
                      <c:pt idx="2">
                        <c:v>166.04533333333333</c:v>
                      </c:pt>
                      <c:pt idx="3">
                        <c:v>165.6525</c:v>
                      </c:pt>
                      <c:pt idx="4">
                        <c:v>165.81739999999999</c:v>
                      </c:pt>
                      <c:pt idx="5">
                        <c:v>165.54466666666667</c:v>
                      </c:pt>
                      <c:pt idx="6">
                        <c:v>165.54757142857142</c:v>
                      </c:pt>
                      <c:pt idx="7">
                        <c:v>165.71962500000001</c:v>
                      </c:pt>
                      <c:pt idx="8">
                        <c:v>165.78544444444444</c:v>
                      </c:pt>
                      <c:pt idx="9">
                        <c:v>165.7405</c:v>
                      </c:pt>
                      <c:pt idx="10">
                        <c:v>165.80736363636365</c:v>
                      </c:pt>
                      <c:pt idx="11">
                        <c:v>165.77408333333332</c:v>
                      </c:pt>
                      <c:pt idx="12">
                        <c:v>165.44376923076922</c:v>
                      </c:pt>
                      <c:pt idx="13">
                        <c:v>165.60035714285715</c:v>
                      </c:pt>
                      <c:pt idx="14">
                        <c:v>165.51693333333333</c:v>
                      </c:pt>
                      <c:pt idx="15">
                        <c:v>165.59581249999999</c:v>
                      </c:pt>
                      <c:pt idx="16">
                        <c:v>165.78205882352941</c:v>
                      </c:pt>
                      <c:pt idx="17">
                        <c:v>165.61699999999999</c:v>
                      </c:pt>
                      <c:pt idx="18">
                        <c:v>165.6738947368421</c:v>
                      </c:pt>
                      <c:pt idx="19">
                        <c:v>165.75299999999999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8C02-4F71-9D0C-6CFB00062454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read'!$A$10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read'!$B$10:$U$10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79.742000000000004</c:v>
                      </c:pt>
                      <c:pt idx="1">
                        <c:v>79.737499999999997</c:v>
                      </c:pt>
                      <c:pt idx="2">
                        <c:v>86.709333333333333</c:v>
                      </c:pt>
                      <c:pt idx="3">
                        <c:v>84.894999999999996</c:v>
                      </c:pt>
                      <c:pt idx="4">
                        <c:v>82.662599999999998</c:v>
                      </c:pt>
                      <c:pt idx="5">
                        <c:v>84.9375</c:v>
                      </c:pt>
                      <c:pt idx="6">
                        <c:v>82.892571428571429</c:v>
                      </c:pt>
                      <c:pt idx="7">
                        <c:v>85.883499999999998</c:v>
                      </c:pt>
                      <c:pt idx="8">
                        <c:v>79.773222222222216</c:v>
                      </c:pt>
                      <c:pt idx="9">
                        <c:v>82.712800000000001</c:v>
                      </c:pt>
                      <c:pt idx="10">
                        <c:v>85.696818181818188</c:v>
                      </c:pt>
                      <c:pt idx="11">
                        <c:v>86.899083333333337</c:v>
                      </c:pt>
                      <c:pt idx="12">
                        <c:v>81.889153846153846</c:v>
                      </c:pt>
                      <c:pt idx="13">
                        <c:v>79.890714285714282</c:v>
                      </c:pt>
                      <c:pt idx="14">
                        <c:v>85.933400000000006</c:v>
                      </c:pt>
                      <c:pt idx="15">
                        <c:v>84.912437499999996</c:v>
                      </c:pt>
                      <c:pt idx="16">
                        <c:v>85.71988235294117</c:v>
                      </c:pt>
                      <c:pt idx="17">
                        <c:v>84.846999999999994</c:v>
                      </c:pt>
                      <c:pt idx="18">
                        <c:v>80.729105263157891</c:v>
                      </c:pt>
                      <c:pt idx="19">
                        <c:v>86.883799999999994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8C02-4F71-9D0C-6CFB00062454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read'!$A$11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read'!$B$11:$U$11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49.05</c:v>
                      </c:pt>
                      <c:pt idx="1">
                        <c:v>97.266000000000005</c:v>
                      </c:pt>
                      <c:pt idx="2">
                        <c:v>145.68600000000001</c:v>
                      </c:pt>
                      <c:pt idx="3">
                        <c:v>193.65600000000001</c:v>
                      </c:pt>
                      <c:pt idx="4">
                        <c:v>242.226</c:v>
                      </c:pt>
                      <c:pt idx="5">
                        <c:v>290.04599999999999</c:v>
                      </c:pt>
                      <c:pt idx="6">
                        <c:v>338.38200000000001</c:v>
                      </c:pt>
                      <c:pt idx="7">
                        <c:v>386.56799999999998</c:v>
                      </c:pt>
                      <c:pt idx="8">
                        <c:v>435.27600000000001</c:v>
                      </c:pt>
                      <c:pt idx="9">
                        <c:v>483.63</c:v>
                      </c:pt>
                      <c:pt idx="10">
                        <c:v>532.21199999999999</c:v>
                      </c:pt>
                      <c:pt idx="11">
                        <c:v>579.48599999999999</c:v>
                      </c:pt>
                      <c:pt idx="12">
                        <c:v>627.66600000000005</c:v>
                      </c:pt>
                      <c:pt idx="13">
                        <c:v>675.846</c:v>
                      </c:pt>
                      <c:pt idx="14">
                        <c:v>723.91200000000003</c:v>
                      </c:pt>
                      <c:pt idx="15">
                        <c:v>772.39800000000002</c:v>
                      </c:pt>
                      <c:pt idx="16">
                        <c:v>822.048</c:v>
                      </c:pt>
                      <c:pt idx="17">
                        <c:v>869.52599999999995</c:v>
                      </c:pt>
                      <c:pt idx="18">
                        <c:v>918.18</c:v>
                      </c:pt>
                      <c:pt idx="19">
                        <c:v>965.24400000000003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8C02-4F71-9D0C-6CFB00062454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read'!$A$12</c15:sqref>
                        </c15:formulaRef>
                      </c:ext>
                    </c:extLst>
                    <c:strCache>
                      <c:ptCount val="1"/>
                      <c:pt idx="0">
                        <c:v>M1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read'!$B$12:$U$12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2127366</c:v>
                      </c:pt>
                      <c:pt idx="1">
                        <c:v>4285278</c:v>
                      </c:pt>
                      <c:pt idx="2">
                        <c:v>6451152</c:v>
                      </c:pt>
                      <c:pt idx="3">
                        <c:v>8603010</c:v>
                      </c:pt>
                      <c:pt idx="4">
                        <c:v>10768200</c:v>
                      </c:pt>
                      <c:pt idx="5">
                        <c:v>12918642</c:v>
                      </c:pt>
                      <c:pt idx="6">
                        <c:v>15077742</c:v>
                      </c:pt>
                      <c:pt idx="7">
                        <c:v>17245416</c:v>
                      </c:pt>
                      <c:pt idx="8">
                        <c:v>19409112</c:v>
                      </c:pt>
                      <c:pt idx="9">
                        <c:v>21568152</c:v>
                      </c:pt>
                      <c:pt idx="10">
                        <c:v>23731938</c:v>
                      </c:pt>
                      <c:pt idx="11">
                        <c:v>25889280</c:v>
                      </c:pt>
                      <c:pt idx="12">
                        <c:v>28023600</c:v>
                      </c:pt>
                      <c:pt idx="13">
                        <c:v>30191232</c:v>
                      </c:pt>
                      <c:pt idx="14">
                        <c:v>32347158</c:v>
                      </c:pt>
                      <c:pt idx="15">
                        <c:v>34514622</c:v>
                      </c:pt>
                      <c:pt idx="16">
                        <c:v>36693468</c:v>
                      </c:pt>
                      <c:pt idx="17">
                        <c:v>38835750</c:v>
                      </c:pt>
                      <c:pt idx="18">
                        <c:v>41002794</c:v>
                      </c:pt>
                      <c:pt idx="19">
                        <c:v>43169604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8C02-4F71-9D0C-6CFB00062454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read'!$A$13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read'!$B$13:$U$13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48.851999999999997</c:v>
                      </c:pt>
                      <c:pt idx="1">
                        <c:v>97.067999999999998</c:v>
                      </c:pt>
                      <c:pt idx="2">
                        <c:v>145.488</c:v>
                      </c:pt>
                      <c:pt idx="3">
                        <c:v>193.458</c:v>
                      </c:pt>
                      <c:pt idx="4">
                        <c:v>242.02799999999999</c:v>
                      </c:pt>
                      <c:pt idx="5">
                        <c:v>289.84800000000001</c:v>
                      </c:pt>
                      <c:pt idx="6">
                        <c:v>338.18400000000003</c:v>
                      </c:pt>
                      <c:pt idx="7">
                        <c:v>386.37</c:v>
                      </c:pt>
                      <c:pt idx="8">
                        <c:v>435.07799999999997</c:v>
                      </c:pt>
                      <c:pt idx="9">
                        <c:v>483.43200000000002</c:v>
                      </c:pt>
                      <c:pt idx="10">
                        <c:v>532.01400000000001</c:v>
                      </c:pt>
                      <c:pt idx="11">
                        <c:v>579.28800000000001</c:v>
                      </c:pt>
                      <c:pt idx="12">
                        <c:v>627.46799999999996</c:v>
                      </c:pt>
                      <c:pt idx="13">
                        <c:v>675.64800000000002</c:v>
                      </c:pt>
                      <c:pt idx="14">
                        <c:v>723.71400000000006</c:v>
                      </c:pt>
                      <c:pt idx="15">
                        <c:v>772.2</c:v>
                      </c:pt>
                      <c:pt idx="16">
                        <c:v>821.85</c:v>
                      </c:pt>
                      <c:pt idx="17">
                        <c:v>869.32799999999997</c:v>
                      </c:pt>
                      <c:pt idx="18">
                        <c:v>917.98199999999997</c:v>
                      </c:pt>
                      <c:pt idx="19">
                        <c:v>965.04600000000005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8C02-4F71-9D0C-6CFB00062454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read'!$A$14</c15:sqref>
                        </c15:formulaRef>
                      </c:ext>
                    </c:extLst>
                    <c:strCache>
                      <c:ptCount val="1"/>
                      <c:pt idx="0">
                        <c:v>M2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read'!$B$14:$U$14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997812</c:v>
                      </c:pt>
                      <c:pt idx="1">
                        <c:v>1990524</c:v>
                      </c:pt>
                      <c:pt idx="2">
                        <c:v>2988816</c:v>
                      </c:pt>
                      <c:pt idx="3">
                        <c:v>3975660</c:v>
                      </c:pt>
                      <c:pt idx="4">
                        <c:v>4974522</c:v>
                      </c:pt>
                      <c:pt idx="5">
                        <c:v>5959608</c:v>
                      </c:pt>
                      <c:pt idx="6">
                        <c:v>6952998</c:v>
                      </c:pt>
                      <c:pt idx="7">
                        <c:v>7954542</c:v>
                      </c:pt>
                      <c:pt idx="8">
                        <c:v>8952414</c:v>
                      </c:pt>
                      <c:pt idx="9">
                        <c:v>9944430</c:v>
                      </c:pt>
                      <c:pt idx="10">
                        <c:v>10943286</c:v>
                      </c:pt>
                      <c:pt idx="11">
                        <c:v>11935734</c:v>
                      </c:pt>
                      <c:pt idx="12">
                        <c:v>12904614</c:v>
                      </c:pt>
                      <c:pt idx="13">
                        <c:v>13910430</c:v>
                      </c:pt>
                      <c:pt idx="14">
                        <c:v>14896524</c:v>
                      </c:pt>
                      <c:pt idx="15">
                        <c:v>15897198</c:v>
                      </c:pt>
                      <c:pt idx="16">
                        <c:v>16909770</c:v>
                      </c:pt>
                      <c:pt idx="17">
                        <c:v>17886636</c:v>
                      </c:pt>
                      <c:pt idx="18">
                        <c:v>18886824</c:v>
                      </c:pt>
                      <c:pt idx="19">
                        <c:v>19890360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8C02-4F71-9D0C-6CFB00062454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read'!$A$15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read'!$B$15:$U$15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48.63</c:v>
                      </c:pt>
                      <c:pt idx="1">
                        <c:v>96.858000000000004</c:v>
                      </c:pt>
                      <c:pt idx="2">
                        <c:v>145.26599999999999</c:v>
                      </c:pt>
                      <c:pt idx="3">
                        <c:v>193.24199999999999</c:v>
                      </c:pt>
                      <c:pt idx="4">
                        <c:v>241.81800000000001</c:v>
                      </c:pt>
                      <c:pt idx="5">
                        <c:v>289.63200000000001</c:v>
                      </c:pt>
                      <c:pt idx="6">
                        <c:v>337.96800000000002</c:v>
                      </c:pt>
                      <c:pt idx="7">
                        <c:v>386.14800000000002</c:v>
                      </c:pt>
                      <c:pt idx="8">
                        <c:v>434.87400000000002</c:v>
                      </c:pt>
                      <c:pt idx="9">
                        <c:v>483.22800000000001</c:v>
                      </c:pt>
                      <c:pt idx="10">
                        <c:v>531.80399999999997</c:v>
                      </c:pt>
                      <c:pt idx="11">
                        <c:v>579.07799999999997</c:v>
                      </c:pt>
                      <c:pt idx="12">
                        <c:v>627.25800000000004</c:v>
                      </c:pt>
                      <c:pt idx="13">
                        <c:v>675.43799999999999</c:v>
                      </c:pt>
                      <c:pt idx="14">
                        <c:v>723.51</c:v>
                      </c:pt>
                      <c:pt idx="15">
                        <c:v>771.97799999999995</c:v>
                      </c:pt>
                      <c:pt idx="16">
                        <c:v>821.64599999999996</c:v>
                      </c:pt>
                      <c:pt idx="17">
                        <c:v>869.11800000000005</c:v>
                      </c:pt>
                      <c:pt idx="18">
                        <c:v>917.77800000000002</c:v>
                      </c:pt>
                      <c:pt idx="19">
                        <c:v>964.83600000000001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8C02-4F71-9D0C-6CFB00062454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read'!$A$16</c15:sqref>
                        </c15:formulaRef>
                      </c:ext>
                    </c:extLst>
                    <c:strCache>
                      <c:ptCount val="1"/>
                      <c:pt idx="0">
                        <c:v>M3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read'!$B$16:$U$16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478452</c:v>
                      </c:pt>
                      <c:pt idx="1">
                        <c:v>956850</c:v>
                      </c:pt>
                      <c:pt idx="2">
                        <c:v>1560768</c:v>
                      </c:pt>
                      <c:pt idx="3">
                        <c:v>2037480</c:v>
                      </c:pt>
                      <c:pt idx="4">
                        <c:v>2479878</c:v>
                      </c:pt>
                      <c:pt idx="5">
                        <c:v>3057750</c:v>
                      </c:pt>
                      <c:pt idx="6">
                        <c:v>3481488</c:v>
                      </c:pt>
                      <c:pt idx="7">
                        <c:v>4122408</c:v>
                      </c:pt>
                      <c:pt idx="8">
                        <c:v>4307754</c:v>
                      </c:pt>
                      <c:pt idx="9">
                        <c:v>4962768</c:v>
                      </c:pt>
                      <c:pt idx="10">
                        <c:v>5655990</c:v>
                      </c:pt>
                      <c:pt idx="11">
                        <c:v>6256734</c:v>
                      </c:pt>
                      <c:pt idx="12">
                        <c:v>6387354</c:v>
                      </c:pt>
                      <c:pt idx="13">
                        <c:v>6710820</c:v>
                      </c:pt>
                      <c:pt idx="14">
                        <c:v>7734006</c:v>
                      </c:pt>
                      <c:pt idx="15">
                        <c:v>8151594</c:v>
                      </c:pt>
                      <c:pt idx="16">
                        <c:v>8743428</c:v>
                      </c:pt>
                      <c:pt idx="17">
                        <c:v>9163476</c:v>
                      </c:pt>
                      <c:pt idx="18">
                        <c:v>9203118</c:v>
                      </c:pt>
                      <c:pt idx="19">
                        <c:v>10426056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8C02-4F71-9D0C-6CFB00062454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read'!$A$17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read'!$B$17:$U$17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2127.366</c:v>
                      </c:pt>
                      <c:pt idx="1">
                        <c:v>2142.6390000000001</c:v>
                      </c:pt>
                      <c:pt idx="2">
                        <c:v>2150.384</c:v>
                      </c:pt>
                      <c:pt idx="3">
                        <c:v>2150.7525000000001</c:v>
                      </c:pt>
                      <c:pt idx="4">
                        <c:v>2153.64</c:v>
                      </c:pt>
                      <c:pt idx="5">
                        <c:v>2153.107</c:v>
                      </c:pt>
                      <c:pt idx="6">
                        <c:v>2153.9631428571429</c:v>
                      </c:pt>
                      <c:pt idx="7">
                        <c:v>2155.6769999999997</c:v>
                      </c:pt>
                      <c:pt idx="8">
                        <c:v>2156.5680000000002</c:v>
                      </c:pt>
                      <c:pt idx="9">
                        <c:v>2156.8152</c:v>
                      </c:pt>
                      <c:pt idx="10">
                        <c:v>2157.4489090909092</c:v>
                      </c:pt>
                      <c:pt idx="11">
                        <c:v>2157.44</c:v>
                      </c:pt>
                      <c:pt idx="12">
                        <c:v>2155.6615384615384</c:v>
                      </c:pt>
                      <c:pt idx="13">
                        <c:v>2156.5165714285713</c:v>
                      </c:pt>
                      <c:pt idx="14">
                        <c:v>2156.4772000000003</c:v>
                      </c:pt>
                      <c:pt idx="15">
                        <c:v>2157.1638750000002</c:v>
                      </c:pt>
                      <c:pt idx="16">
                        <c:v>2158.439294117647</c:v>
                      </c:pt>
                      <c:pt idx="17">
                        <c:v>2157.5416666666665</c:v>
                      </c:pt>
                      <c:pt idx="18">
                        <c:v>2158.0417894736843</c:v>
                      </c:pt>
                      <c:pt idx="19">
                        <c:v>2158.4802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0-8C02-4F71-9D0C-6CFB00062454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read'!$A$18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read'!$B$18:$U$18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997.8119999999999</c:v>
                      </c:pt>
                      <c:pt idx="1">
                        <c:v>995.26200000000006</c:v>
                      </c:pt>
                      <c:pt idx="2">
                        <c:v>996.27199999999993</c:v>
                      </c:pt>
                      <c:pt idx="3">
                        <c:v>993.91499999999996</c:v>
                      </c:pt>
                      <c:pt idx="4">
                        <c:v>994.9043999999999</c:v>
                      </c:pt>
                      <c:pt idx="5">
                        <c:v>993.26800000000003</c:v>
                      </c:pt>
                      <c:pt idx="6">
                        <c:v>993.2854285714285</c:v>
                      </c:pt>
                      <c:pt idx="7">
                        <c:v>994.31775000000005</c:v>
                      </c:pt>
                      <c:pt idx="8">
                        <c:v>994.71266666666656</c:v>
                      </c:pt>
                      <c:pt idx="9">
                        <c:v>994.44299999999998</c:v>
                      </c:pt>
                      <c:pt idx="10">
                        <c:v>994.84418181818182</c:v>
                      </c:pt>
                      <c:pt idx="11">
                        <c:v>994.64449999999988</c:v>
                      </c:pt>
                      <c:pt idx="12">
                        <c:v>992.66261538461526</c:v>
                      </c:pt>
                      <c:pt idx="13">
                        <c:v>993.60214285714289</c:v>
                      </c:pt>
                      <c:pt idx="14">
                        <c:v>993.10159999999996</c:v>
                      </c:pt>
                      <c:pt idx="15">
                        <c:v>993.57487500000002</c:v>
                      </c:pt>
                      <c:pt idx="16">
                        <c:v>994.69235294117652</c:v>
                      </c:pt>
                      <c:pt idx="17">
                        <c:v>993.702</c:v>
                      </c:pt>
                      <c:pt idx="18">
                        <c:v>994.04336842105261</c:v>
                      </c:pt>
                      <c:pt idx="19">
                        <c:v>994.51799999999992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8C02-4F71-9D0C-6CFB00062454}"/>
                  </c:ext>
                </c:extLst>
              </c15:ser>
            </c15:filteredLineSeries>
            <c15:filteredLine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read'!$A$22</c15:sqref>
                        </c15:formulaRef>
                      </c:ext>
                    </c:extLst>
                    <c:strCache>
                      <c:ptCount val="1"/>
                      <c:pt idx="0">
                        <c:v>Sim Average latency (ns)</c:v>
                      </c:pt>
                    </c:strCache>
                  </c:strRef>
                </c:tx>
                <c:spPr>
                  <a:ln w="34925" cap="rnd">
                    <a:solidFill>
                      <a:srgbClr val="92D050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read'!$B$22:$U$22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88.82</c:v>
                      </c:pt>
                      <c:pt idx="1">
                        <c:v>89.07</c:v>
                      </c:pt>
                      <c:pt idx="2">
                        <c:v>88.98</c:v>
                      </c:pt>
                      <c:pt idx="3">
                        <c:v>89.07</c:v>
                      </c:pt>
                      <c:pt idx="4">
                        <c:v>89.02</c:v>
                      </c:pt>
                      <c:pt idx="5">
                        <c:v>89.07</c:v>
                      </c:pt>
                      <c:pt idx="6">
                        <c:v>89.04</c:v>
                      </c:pt>
                      <c:pt idx="7">
                        <c:v>89.02</c:v>
                      </c:pt>
                      <c:pt idx="8">
                        <c:v>89.04</c:v>
                      </c:pt>
                      <c:pt idx="9">
                        <c:v>89.03</c:v>
                      </c:pt>
                      <c:pt idx="10">
                        <c:v>89.05</c:v>
                      </c:pt>
                      <c:pt idx="11">
                        <c:v>89.04</c:v>
                      </c:pt>
                      <c:pt idx="12">
                        <c:v>89.05</c:v>
                      </c:pt>
                      <c:pt idx="13">
                        <c:v>89.04</c:v>
                      </c:pt>
                      <c:pt idx="14">
                        <c:v>89.04</c:v>
                      </c:pt>
                      <c:pt idx="15">
                        <c:v>89.04</c:v>
                      </c:pt>
                      <c:pt idx="16">
                        <c:v>89.04</c:v>
                      </c:pt>
                      <c:pt idx="17">
                        <c:v>89.04</c:v>
                      </c:pt>
                      <c:pt idx="18">
                        <c:v>89.04</c:v>
                      </c:pt>
                      <c:pt idx="19">
                        <c:v>89.04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8C02-4F71-9D0C-6CFB00062454}"/>
                  </c:ext>
                </c:extLst>
              </c15:ser>
            </c15:filteredLineSeries>
          </c:ext>
        </c:extLst>
      </c:lineChart>
      <c:catAx>
        <c:axId val="47938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/>
                  <a:t># of memory requests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52640"/>
        <c:crosses val="autoZero"/>
        <c:auto val="1"/>
        <c:lblAlgn val="ctr"/>
        <c:lblOffset val="100"/>
        <c:noMultiLvlLbl val="0"/>
      </c:catAx>
      <c:valAx>
        <c:axId val="47952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/>
                  <a:t>average latency (ns)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38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sz="1050"/>
              <a:t>Memory Read: Average Latency (ns) vs. # of memory requests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9"/>
          <c:order val="0"/>
          <c:tx>
            <c:strRef>
              <c:f>'memory read'!$A$22</c:f>
              <c:strCache>
                <c:ptCount val="1"/>
                <c:pt idx="0">
                  <c:v>Sim Average latency (ns)</c:v>
                </c:pt>
              </c:strCache>
              <c:extLst xmlns:c16r2="http://schemas.microsoft.com/office/drawing/2015/06/chart" xmlns:c15="http://schemas.microsoft.com/office/drawing/2012/chart"/>
            </c:strRef>
          </c:tx>
          <c:spPr>
            <a:ln w="34925" cap="rnd">
              <a:solidFill>
                <a:srgbClr val="92D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'memory read'!$B$1:$U$1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'memory read'!$B$22:$U$22</c:f>
              <c:numCache>
                <c:formatCode>General</c:formatCode>
                <c:ptCount val="20"/>
                <c:pt idx="0">
                  <c:v>88.82</c:v>
                </c:pt>
                <c:pt idx="1">
                  <c:v>89.07</c:v>
                </c:pt>
                <c:pt idx="2">
                  <c:v>88.98</c:v>
                </c:pt>
                <c:pt idx="3">
                  <c:v>89.07</c:v>
                </c:pt>
                <c:pt idx="4">
                  <c:v>89.02</c:v>
                </c:pt>
                <c:pt idx="5">
                  <c:v>89.07</c:v>
                </c:pt>
                <c:pt idx="6">
                  <c:v>89.04</c:v>
                </c:pt>
                <c:pt idx="7">
                  <c:v>89.02</c:v>
                </c:pt>
                <c:pt idx="8">
                  <c:v>89.04</c:v>
                </c:pt>
                <c:pt idx="9">
                  <c:v>89.03</c:v>
                </c:pt>
                <c:pt idx="10">
                  <c:v>89.05</c:v>
                </c:pt>
                <c:pt idx="11">
                  <c:v>89.04</c:v>
                </c:pt>
                <c:pt idx="12">
                  <c:v>89.05</c:v>
                </c:pt>
                <c:pt idx="13">
                  <c:v>89.04</c:v>
                </c:pt>
                <c:pt idx="14">
                  <c:v>89.04</c:v>
                </c:pt>
                <c:pt idx="15">
                  <c:v>89.04</c:v>
                </c:pt>
                <c:pt idx="16">
                  <c:v>89.04</c:v>
                </c:pt>
                <c:pt idx="17">
                  <c:v>89.04</c:v>
                </c:pt>
                <c:pt idx="18">
                  <c:v>89.04</c:v>
                </c:pt>
                <c:pt idx="19">
                  <c:v>89.04</c:v>
                </c:pt>
              </c:numCache>
              <c:extLst xmlns:c16r2="http://schemas.microsoft.com/office/drawing/2015/06/chart" xmlns:c15="http://schemas.microsoft.com/office/drawing/2012/chart"/>
            </c:numRef>
          </c:val>
          <c:smooth val="0"/>
          <c:extLst xmlns:c16r2="http://schemas.microsoft.com/office/drawing/2015/06/chart" xmlns:c15="http://schemas.microsoft.com/office/drawing/2012/chart">
            <c:ext xmlns:c16="http://schemas.microsoft.com/office/drawing/2014/chart" uri="{C3380CC4-5D6E-409C-BE32-E72D297353CC}">
              <c16:uniqueId val="{00000013-F538-4CF9-97AD-DF1A8F2216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670976"/>
        <c:axId val="48673152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'memory read'!$A$1</c15:sqref>
                        </c15:formulaRef>
                      </c:ext>
                    </c:extLst>
                    <c:strCache>
                      <c:ptCount val="1"/>
                      <c:pt idx="0">
                        <c:v># of requests</c:v>
                      </c:pt>
                    </c:strCache>
                  </c:strRef>
                </c:tx>
                <c:spPr>
                  <a:ln w="34925" cap="rnd">
                    <a:solidFill>
                      <a:schemeClr val="accent1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F538-4CF9-97AD-DF1A8F221605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read'!$A$2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read'!$B$2:$U$2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8175</c:v>
                      </c:pt>
                      <c:pt idx="1">
                        <c:v>16211</c:v>
                      </c:pt>
                      <c:pt idx="2">
                        <c:v>24281</c:v>
                      </c:pt>
                      <c:pt idx="3">
                        <c:v>32276</c:v>
                      </c:pt>
                      <c:pt idx="4">
                        <c:v>40371</c:v>
                      </c:pt>
                      <c:pt idx="5">
                        <c:v>48341</c:v>
                      </c:pt>
                      <c:pt idx="6">
                        <c:v>56397</c:v>
                      </c:pt>
                      <c:pt idx="7">
                        <c:v>64428</c:v>
                      </c:pt>
                      <c:pt idx="8">
                        <c:v>72546</c:v>
                      </c:pt>
                      <c:pt idx="9">
                        <c:v>80605</c:v>
                      </c:pt>
                      <c:pt idx="10">
                        <c:v>88702</c:v>
                      </c:pt>
                      <c:pt idx="11">
                        <c:v>96581</c:v>
                      </c:pt>
                      <c:pt idx="12">
                        <c:v>104611</c:v>
                      </c:pt>
                      <c:pt idx="13">
                        <c:v>112641</c:v>
                      </c:pt>
                      <c:pt idx="14">
                        <c:v>120652</c:v>
                      </c:pt>
                      <c:pt idx="15">
                        <c:v>128733</c:v>
                      </c:pt>
                      <c:pt idx="16">
                        <c:v>137008</c:v>
                      </c:pt>
                      <c:pt idx="17">
                        <c:v>144921</c:v>
                      </c:pt>
                      <c:pt idx="18">
                        <c:v>153030</c:v>
                      </c:pt>
                      <c:pt idx="19">
                        <c:v>160874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F538-4CF9-97AD-DF1A8F221605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read'!$A$3</c15:sqref>
                        </c15:formulaRef>
                      </c:ext>
                    </c:extLst>
                    <c:strCache>
                      <c:ptCount val="1"/>
                      <c:pt idx="0">
                        <c:v>M1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read'!$B$3:$U$3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354561</c:v>
                      </c:pt>
                      <c:pt idx="1">
                        <c:v>714213</c:v>
                      </c:pt>
                      <c:pt idx="2">
                        <c:v>1075192</c:v>
                      </c:pt>
                      <c:pt idx="3">
                        <c:v>1433835</c:v>
                      </c:pt>
                      <c:pt idx="4">
                        <c:v>1794700</c:v>
                      </c:pt>
                      <c:pt idx="5">
                        <c:v>2153107</c:v>
                      </c:pt>
                      <c:pt idx="6">
                        <c:v>2512957</c:v>
                      </c:pt>
                      <c:pt idx="7">
                        <c:v>2874236</c:v>
                      </c:pt>
                      <c:pt idx="8">
                        <c:v>3234852</c:v>
                      </c:pt>
                      <c:pt idx="9">
                        <c:v>3594692</c:v>
                      </c:pt>
                      <c:pt idx="10">
                        <c:v>3955323</c:v>
                      </c:pt>
                      <c:pt idx="11">
                        <c:v>4314880</c:v>
                      </c:pt>
                      <c:pt idx="12">
                        <c:v>4670600</c:v>
                      </c:pt>
                      <c:pt idx="13">
                        <c:v>5031872</c:v>
                      </c:pt>
                      <c:pt idx="14">
                        <c:v>5391193</c:v>
                      </c:pt>
                      <c:pt idx="15">
                        <c:v>5752437</c:v>
                      </c:pt>
                      <c:pt idx="16">
                        <c:v>6115578</c:v>
                      </c:pt>
                      <c:pt idx="17">
                        <c:v>6472625</c:v>
                      </c:pt>
                      <c:pt idx="18">
                        <c:v>6833799</c:v>
                      </c:pt>
                      <c:pt idx="19">
                        <c:v>7194934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F538-4CF9-97AD-DF1A8F221605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read'!$A$4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read'!$B$4:$U$4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8142</c:v>
                      </c:pt>
                      <c:pt idx="1">
                        <c:v>16178</c:v>
                      </c:pt>
                      <c:pt idx="2">
                        <c:v>24248</c:v>
                      </c:pt>
                      <c:pt idx="3">
                        <c:v>32243</c:v>
                      </c:pt>
                      <c:pt idx="4">
                        <c:v>40338</c:v>
                      </c:pt>
                      <c:pt idx="5">
                        <c:v>48308</c:v>
                      </c:pt>
                      <c:pt idx="6">
                        <c:v>56364</c:v>
                      </c:pt>
                      <c:pt idx="7">
                        <c:v>64395</c:v>
                      </c:pt>
                      <c:pt idx="8">
                        <c:v>72513</c:v>
                      </c:pt>
                      <c:pt idx="9">
                        <c:v>80572</c:v>
                      </c:pt>
                      <c:pt idx="10">
                        <c:v>88669</c:v>
                      </c:pt>
                      <c:pt idx="11">
                        <c:v>96548</c:v>
                      </c:pt>
                      <c:pt idx="12">
                        <c:v>104578</c:v>
                      </c:pt>
                      <c:pt idx="13">
                        <c:v>112608</c:v>
                      </c:pt>
                      <c:pt idx="14">
                        <c:v>120619</c:v>
                      </c:pt>
                      <c:pt idx="15">
                        <c:v>128700</c:v>
                      </c:pt>
                      <c:pt idx="16">
                        <c:v>136975</c:v>
                      </c:pt>
                      <c:pt idx="17">
                        <c:v>144888</c:v>
                      </c:pt>
                      <c:pt idx="18">
                        <c:v>152997</c:v>
                      </c:pt>
                      <c:pt idx="19">
                        <c:v>160841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F538-4CF9-97AD-DF1A8F221605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read'!$A$5</c15:sqref>
                        </c15:formulaRef>
                      </c:ext>
                    </c:extLst>
                    <c:strCache>
                      <c:ptCount val="1"/>
                      <c:pt idx="0">
                        <c:v>M2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5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read'!$B$5:$U$5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166302</c:v>
                      </c:pt>
                      <c:pt idx="1">
                        <c:v>331754</c:v>
                      </c:pt>
                      <c:pt idx="2">
                        <c:v>498136</c:v>
                      </c:pt>
                      <c:pt idx="3">
                        <c:v>662610</c:v>
                      </c:pt>
                      <c:pt idx="4">
                        <c:v>829087</c:v>
                      </c:pt>
                      <c:pt idx="5">
                        <c:v>993268</c:v>
                      </c:pt>
                      <c:pt idx="6">
                        <c:v>1158833</c:v>
                      </c:pt>
                      <c:pt idx="7">
                        <c:v>1325757</c:v>
                      </c:pt>
                      <c:pt idx="8">
                        <c:v>1492069</c:v>
                      </c:pt>
                      <c:pt idx="9">
                        <c:v>1657405</c:v>
                      </c:pt>
                      <c:pt idx="10">
                        <c:v>1823881</c:v>
                      </c:pt>
                      <c:pt idx="11">
                        <c:v>1989289</c:v>
                      </c:pt>
                      <c:pt idx="12">
                        <c:v>2150769</c:v>
                      </c:pt>
                      <c:pt idx="13">
                        <c:v>2318405</c:v>
                      </c:pt>
                      <c:pt idx="14">
                        <c:v>2482754</c:v>
                      </c:pt>
                      <c:pt idx="15">
                        <c:v>2649533</c:v>
                      </c:pt>
                      <c:pt idx="16">
                        <c:v>2818295</c:v>
                      </c:pt>
                      <c:pt idx="17">
                        <c:v>2981106</c:v>
                      </c:pt>
                      <c:pt idx="18">
                        <c:v>3147804</c:v>
                      </c:pt>
                      <c:pt idx="19">
                        <c:v>3315060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F538-4CF9-97AD-DF1A8F221605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read'!$A$6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read'!$B$6:$U$6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8105</c:v>
                      </c:pt>
                      <c:pt idx="1">
                        <c:v>16143</c:v>
                      </c:pt>
                      <c:pt idx="2">
                        <c:v>24211</c:v>
                      </c:pt>
                      <c:pt idx="3">
                        <c:v>32207</c:v>
                      </c:pt>
                      <c:pt idx="4">
                        <c:v>40303</c:v>
                      </c:pt>
                      <c:pt idx="5">
                        <c:v>48272</c:v>
                      </c:pt>
                      <c:pt idx="6">
                        <c:v>56328</c:v>
                      </c:pt>
                      <c:pt idx="7">
                        <c:v>64358</c:v>
                      </c:pt>
                      <c:pt idx="8">
                        <c:v>72479</c:v>
                      </c:pt>
                      <c:pt idx="9">
                        <c:v>80538</c:v>
                      </c:pt>
                      <c:pt idx="10">
                        <c:v>88634</c:v>
                      </c:pt>
                      <c:pt idx="11">
                        <c:v>96513</c:v>
                      </c:pt>
                      <c:pt idx="12">
                        <c:v>104543</c:v>
                      </c:pt>
                      <c:pt idx="13">
                        <c:v>112573</c:v>
                      </c:pt>
                      <c:pt idx="14">
                        <c:v>120585</c:v>
                      </c:pt>
                      <c:pt idx="15">
                        <c:v>128663</c:v>
                      </c:pt>
                      <c:pt idx="16">
                        <c:v>136941</c:v>
                      </c:pt>
                      <c:pt idx="17">
                        <c:v>144853</c:v>
                      </c:pt>
                      <c:pt idx="18">
                        <c:v>152963</c:v>
                      </c:pt>
                      <c:pt idx="19">
                        <c:v>160806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F538-4CF9-97AD-DF1A8F221605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read'!$A$7</c15:sqref>
                        </c15:formulaRef>
                      </c:ext>
                    </c:extLst>
                    <c:strCache>
                      <c:ptCount val="1"/>
                      <c:pt idx="0">
                        <c:v>M3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read'!$B$7:$U$7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79742</c:v>
                      </c:pt>
                      <c:pt idx="1">
                        <c:v>159475</c:v>
                      </c:pt>
                      <c:pt idx="2">
                        <c:v>260128</c:v>
                      </c:pt>
                      <c:pt idx="3">
                        <c:v>339580</c:v>
                      </c:pt>
                      <c:pt idx="4">
                        <c:v>413313</c:v>
                      </c:pt>
                      <c:pt idx="5">
                        <c:v>509625</c:v>
                      </c:pt>
                      <c:pt idx="6">
                        <c:v>580248</c:v>
                      </c:pt>
                      <c:pt idx="7">
                        <c:v>687068</c:v>
                      </c:pt>
                      <c:pt idx="8">
                        <c:v>717959</c:v>
                      </c:pt>
                      <c:pt idx="9">
                        <c:v>827128</c:v>
                      </c:pt>
                      <c:pt idx="10">
                        <c:v>942665</c:v>
                      </c:pt>
                      <c:pt idx="11">
                        <c:v>1042789</c:v>
                      </c:pt>
                      <c:pt idx="12">
                        <c:v>1064559</c:v>
                      </c:pt>
                      <c:pt idx="13">
                        <c:v>1118470</c:v>
                      </c:pt>
                      <c:pt idx="14">
                        <c:v>1289001</c:v>
                      </c:pt>
                      <c:pt idx="15">
                        <c:v>1358599</c:v>
                      </c:pt>
                      <c:pt idx="16">
                        <c:v>1457238</c:v>
                      </c:pt>
                      <c:pt idx="17">
                        <c:v>1527246</c:v>
                      </c:pt>
                      <c:pt idx="18">
                        <c:v>1533853</c:v>
                      </c:pt>
                      <c:pt idx="19">
                        <c:v>1737676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F538-4CF9-97AD-DF1A8F221605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read'!$A$8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read'!$B$8:$U$8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354.56099999999998</c:v>
                      </c:pt>
                      <c:pt idx="1">
                        <c:v>357.10649999999998</c:v>
                      </c:pt>
                      <c:pt idx="2">
                        <c:v>358.39733333333334</c:v>
                      </c:pt>
                      <c:pt idx="3">
                        <c:v>358.45875000000001</c:v>
                      </c:pt>
                      <c:pt idx="4">
                        <c:v>358.94</c:v>
                      </c:pt>
                      <c:pt idx="5">
                        <c:v>358.85116666666664</c:v>
                      </c:pt>
                      <c:pt idx="6">
                        <c:v>358.99385714285717</c:v>
                      </c:pt>
                      <c:pt idx="7">
                        <c:v>359.27949999999998</c:v>
                      </c:pt>
                      <c:pt idx="8">
                        <c:v>359.428</c:v>
                      </c:pt>
                      <c:pt idx="9">
                        <c:v>359.4692</c:v>
                      </c:pt>
                      <c:pt idx="10">
                        <c:v>359.57481818181816</c:v>
                      </c:pt>
                      <c:pt idx="11">
                        <c:v>359.57333333333332</c:v>
                      </c:pt>
                      <c:pt idx="12">
                        <c:v>359.27692307692308</c:v>
                      </c:pt>
                      <c:pt idx="13">
                        <c:v>359.41942857142857</c:v>
                      </c:pt>
                      <c:pt idx="14">
                        <c:v>359.41286666666667</c:v>
                      </c:pt>
                      <c:pt idx="15">
                        <c:v>359.52731249999999</c:v>
                      </c:pt>
                      <c:pt idx="16">
                        <c:v>359.73988235294115</c:v>
                      </c:pt>
                      <c:pt idx="17">
                        <c:v>359.59027777777777</c:v>
                      </c:pt>
                      <c:pt idx="18">
                        <c:v>359.67363157894738</c:v>
                      </c:pt>
                      <c:pt idx="19">
                        <c:v>359.74669999999998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F538-4CF9-97AD-DF1A8F221605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read'!$A$9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read'!$B$9:$U$9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166.30199999999999</c:v>
                      </c:pt>
                      <c:pt idx="1">
                        <c:v>165.87700000000001</c:v>
                      </c:pt>
                      <c:pt idx="2">
                        <c:v>166.04533333333333</c:v>
                      </c:pt>
                      <c:pt idx="3">
                        <c:v>165.6525</c:v>
                      </c:pt>
                      <c:pt idx="4">
                        <c:v>165.81739999999999</c:v>
                      </c:pt>
                      <c:pt idx="5">
                        <c:v>165.54466666666667</c:v>
                      </c:pt>
                      <c:pt idx="6">
                        <c:v>165.54757142857142</c:v>
                      </c:pt>
                      <c:pt idx="7">
                        <c:v>165.71962500000001</c:v>
                      </c:pt>
                      <c:pt idx="8">
                        <c:v>165.78544444444444</c:v>
                      </c:pt>
                      <c:pt idx="9">
                        <c:v>165.7405</c:v>
                      </c:pt>
                      <c:pt idx="10">
                        <c:v>165.80736363636365</c:v>
                      </c:pt>
                      <c:pt idx="11">
                        <c:v>165.77408333333332</c:v>
                      </c:pt>
                      <c:pt idx="12">
                        <c:v>165.44376923076922</c:v>
                      </c:pt>
                      <c:pt idx="13">
                        <c:v>165.60035714285715</c:v>
                      </c:pt>
                      <c:pt idx="14">
                        <c:v>165.51693333333333</c:v>
                      </c:pt>
                      <c:pt idx="15">
                        <c:v>165.59581249999999</c:v>
                      </c:pt>
                      <c:pt idx="16">
                        <c:v>165.78205882352941</c:v>
                      </c:pt>
                      <c:pt idx="17">
                        <c:v>165.61699999999999</c:v>
                      </c:pt>
                      <c:pt idx="18">
                        <c:v>165.6738947368421</c:v>
                      </c:pt>
                      <c:pt idx="19">
                        <c:v>165.75299999999999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F538-4CF9-97AD-DF1A8F221605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read'!$A$10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read'!$B$10:$U$10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79.742000000000004</c:v>
                      </c:pt>
                      <c:pt idx="1">
                        <c:v>79.737499999999997</c:v>
                      </c:pt>
                      <c:pt idx="2">
                        <c:v>86.709333333333333</c:v>
                      </c:pt>
                      <c:pt idx="3">
                        <c:v>84.894999999999996</c:v>
                      </c:pt>
                      <c:pt idx="4">
                        <c:v>82.662599999999998</c:v>
                      </c:pt>
                      <c:pt idx="5">
                        <c:v>84.9375</c:v>
                      </c:pt>
                      <c:pt idx="6">
                        <c:v>82.892571428571429</c:v>
                      </c:pt>
                      <c:pt idx="7">
                        <c:v>85.883499999999998</c:v>
                      </c:pt>
                      <c:pt idx="8">
                        <c:v>79.773222222222216</c:v>
                      </c:pt>
                      <c:pt idx="9">
                        <c:v>82.712800000000001</c:v>
                      </c:pt>
                      <c:pt idx="10">
                        <c:v>85.696818181818188</c:v>
                      </c:pt>
                      <c:pt idx="11">
                        <c:v>86.899083333333337</c:v>
                      </c:pt>
                      <c:pt idx="12">
                        <c:v>81.889153846153846</c:v>
                      </c:pt>
                      <c:pt idx="13">
                        <c:v>79.890714285714282</c:v>
                      </c:pt>
                      <c:pt idx="14">
                        <c:v>85.933400000000006</c:v>
                      </c:pt>
                      <c:pt idx="15">
                        <c:v>84.912437499999996</c:v>
                      </c:pt>
                      <c:pt idx="16">
                        <c:v>85.71988235294117</c:v>
                      </c:pt>
                      <c:pt idx="17">
                        <c:v>84.846999999999994</c:v>
                      </c:pt>
                      <c:pt idx="18">
                        <c:v>80.729105263157891</c:v>
                      </c:pt>
                      <c:pt idx="19">
                        <c:v>86.883799999999994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F538-4CF9-97AD-DF1A8F221605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read'!$A$11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read'!$B$11:$U$11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49.05</c:v>
                      </c:pt>
                      <c:pt idx="1">
                        <c:v>97.266000000000005</c:v>
                      </c:pt>
                      <c:pt idx="2">
                        <c:v>145.68600000000001</c:v>
                      </c:pt>
                      <c:pt idx="3">
                        <c:v>193.65600000000001</c:v>
                      </c:pt>
                      <c:pt idx="4">
                        <c:v>242.226</c:v>
                      </c:pt>
                      <c:pt idx="5">
                        <c:v>290.04599999999999</c:v>
                      </c:pt>
                      <c:pt idx="6">
                        <c:v>338.38200000000001</c:v>
                      </c:pt>
                      <c:pt idx="7">
                        <c:v>386.56799999999998</c:v>
                      </c:pt>
                      <c:pt idx="8">
                        <c:v>435.27600000000001</c:v>
                      </c:pt>
                      <c:pt idx="9">
                        <c:v>483.63</c:v>
                      </c:pt>
                      <c:pt idx="10">
                        <c:v>532.21199999999999</c:v>
                      </c:pt>
                      <c:pt idx="11">
                        <c:v>579.48599999999999</c:v>
                      </c:pt>
                      <c:pt idx="12">
                        <c:v>627.66600000000005</c:v>
                      </c:pt>
                      <c:pt idx="13">
                        <c:v>675.846</c:v>
                      </c:pt>
                      <c:pt idx="14">
                        <c:v>723.91200000000003</c:v>
                      </c:pt>
                      <c:pt idx="15">
                        <c:v>772.39800000000002</c:v>
                      </c:pt>
                      <c:pt idx="16">
                        <c:v>822.048</c:v>
                      </c:pt>
                      <c:pt idx="17">
                        <c:v>869.52599999999995</c:v>
                      </c:pt>
                      <c:pt idx="18">
                        <c:v>918.18</c:v>
                      </c:pt>
                      <c:pt idx="19">
                        <c:v>965.24400000000003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F538-4CF9-97AD-DF1A8F221605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read'!$A$12</c15:sqref>
                        </c15:formulaRef>
                      </c:ext>
                    </c:extLst>
                    <c:strCache>
                      <c:ptCount val="1"/>
                      <c:pt idx="0">
                        <c:v>M1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read'!$B$12:$U$12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2127366</c:v>
                      </c:pt>
                      <c:pt idx="1">
                        <c:v>4285278</c:v>
                      </c:pt>
                      <c:pt idx="2">
                        <c:v>6451152</c:v>
                      </c:pt>
                      <c:pt idx="3">
                        <c:v>8603010</c:v>
                      </c:pt>
                      <c:pt idx="4">
                        <c:v>10768200</c:v>
                      </c:pt>
                      <c:pt idx="5">
                        <c:v>12918642</c:v>
                      </c:pt>
                      <c:pt idx="6">
                        <c:v>15077742</c:v>
                      </c:pt>
                      <c:pt idx="7">
                        <c:v>17245416</c:v>
                      </c:pt>
                      <c:pt idx="8">
                        <c:v>19409112</c:v>
                      </c:pt>
                      <c:pt idx="9">
                        <c:v>21568152</c:v>
                      </c:pt>
                      <c:pt idx="10">
                        <c:v>23731938</c:v>
                      </c:pt>
                      <c:pt idx="11">
                        <c:v>25889280</c:v>
                      </c:pt>
                      <c:pt idx="12">
                        <c:v>28023600</c:v>
                      </c:pt>
                      <c:pt idx="13">
                        <c:v>30191232</c:v>
                      </c:pt>
                      <c:pt idx="14">
                        <c:v>32347158</c:v>
                      </c:pt>
                      <c:pt idx="15">
                        <c:v>34514622</c:v>
                      </c:pt>
                      <c:pt idx="16">
                        <c:v>36693468</c:v>
                      </c:pt>
                      <c:pt idx="17">
                        <c:v>38835750</c:v>
                      </c:pt>
                      <c:pt idx="18">
                        <c:v>41002794</c:v>
                      </c:pt>
                      <c:pt idx="19">
                        <c:v>43169604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F538-4CF9-97AD-DF1A8F221605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read'!$A$13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read'!$B$13:$U$13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48.851999999999997</c:v>
                      </c:pt>
                      <c:pt idx="1">
                        <c:v>97.067999999999998</c:v>
                      </c:pt>
                      <c:pt idx="2">
                        <c:v>145.488</c:v>
                      </c:pt>
                      <c:pt idx="3">
                        <c:v>193.458</c:v>
                      </c:pt>
                      <c:pt idx="4">
                        <c:v>242.02799999999999</c:v>
                      </c:pt>
                      <c:pt idx="5">
                        <c:v>289.84800000000001</c:v>
                      </c:pt>
                      <c:pt idx="6">
                        <c:v>338.18400000000003</c:v>
                      </c:pt>
                      <c:pt idx="7">
                        <c:v>386.37</c:v>
                      </c:pt>
                      <c:pt idx="8">
                        <c:v>435.07799999999997</c:v>
                      </c:pt>
                      <c:pt idx="9">
                        <c:v>483.43200000000002</c:v>
                      </c:pt>
                      <c:pt idx="10">
                        <c:v>532.01400000000001</c:v>
                      </c:pt>
                      <c:pt idx="11">
                        <c:v>579.28800000000001</c:v>
                      </c:pt>
                      <c:pt idx="12">
                        <c:v>627.46799999999996</c:v>
                      </c:pt>
                      <c:pt idx="13">
                        <c:v>675.64800000000002</c:v>
                      </c:pt>
                      <c:pt idx="14">
                        <c:v>723.71400000000006</c:v>
                      </c:pt>
                      <c:pt idx="15">
                        <c:v>772.2</c:v>
                      </c:pt>
                      <c:pt idx="16">
                        <c:v>821.85</c:v>
                      </c:pt>
                      <c:pt idx="17">
                        <c:v>869.32799999999997</c:v>
                      </c:pt>
                      <c:pt idx="18">
                        <c:v>917.98199999999997</c:v>
                      </c:pt>
                      <c:pt idx="19">
                        <c:v>965.04600000000005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F538-4CF9-97AD-DF1A8F221605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read'!$A$14</c15:sqref>
                        </c15:formulaRef>
                      </c:ext>
                    </c:extLst>
                    <c:strCache>
                      <c:ptCount val="1"/>
                      <c:pt idx="0">
                        <c:v>M2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read'!$B$14:$U$14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997812</c:v>
                      </c:pt>
                      <c:pt idx="1">
                        <c:v>1990524</c:v>
                      </c:pt>
                      <c:pt idx="2">
                        <c:v>2988816</c:v>
                      </c:pt>
                      <c:pt idx="3">
                        <c:v>3975660</c:v>
                      </c:pt>
                      <c:pt idx="4">
                        <c:v>4974522</c:v>
                      </c:pt>
                      <c:pt idx="5">
                        <c:v>5959608</c:v>
                      </c:pt>
                      <c:pt idx="6">
                        <c:v>6952998</c:v>
                      </c:pt>
                      <c:pt idx="7">
                        <c:v>7954542</c:v>
                      </c:pt>
                      <c:pt idx="8">
                        <c:v>8952414</c:v>
                      </c:pt>
                      <c:pt idx="9">
                        <c:v>9944430</c:v>
                      </c:pt>
                      <c:pt idx="10">
                        <c:v>10943286</c:v>
                      </c:pt>
                      <c:pt idx="11">
                        <c:v>11935734</c:v>
                      </c:pt>
                      <c:pt idx="12">
                        <c:v>12904614</c:v>
                      </c:pt>
                      <c:pt idx="13">
                        <c:v>13910430</c:v>
                      </c:pt>
                      <c:pt idx="14">
                        <c:v>14896524</c:v>
                      </c:pt>
                      <c:pt idx="15">
                        <c:v>15897198</c:v>
                      </c:pt>
                      <c:pt idx="16">
                        <c:v>16909770</c:v>
                      </c:pt>
                      <c:pt idx="17">
                        <c:v>17886636</c:v>
                      </c:pt>
                      <c:pt idx="18">
                        <c:v>18886824</c:v>
                      </c:pt>
                      <c:pt idx="19">
                        <c:v>19890360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F538-4CF9-97AD-DF1A8F221605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read'!$A$15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read'!$B$15:$U$15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48.63</c:v>
                      </c:pt>
                      <c:pt idx="1">
                        <c:v>96.858000000000004</c:v>
                      </c:pt>
                      <c:pt idx="2">
                        <c:v>145.26599999999999</c:v>
                      </c:pt>
                      <c:pt idx="3">
                        <c:v>193.24199999999999</c:v>
                      </c:pt>
                      <c:pt idx="4">
                        <c:v>241.81800000000001</c:v>
                      </c:pt>
                      <c:pt idx="5">
                        <c:v>289.63200000000001</c:v>
                      </c:pt>
                      <c:pt idx="6">
                        <c:v>337.96800000000002</c:v>
                      </c:pt>
                      <c:pt idx="7">
                        <c:v>386.14800000000002</c:v>
                      </c:pt>
                      <c:pt idx="8">
                        <c:v>434.87400000000002</c:v>
                      </c:pt>
                      <c:pt idx="9">
                        <c:v>483.22800000000001</c:v>
                      </c:pt>
                      <c:pt idx="10">
                        <c:v>531.80399999999997</c:v>
                      </c:pt>
                      <c:pt idx="11">
                        <c:v>579.07799999999997</c:v>
                      </c:pt>
                      <c:pt idx="12">
                        <c:v>627.25800000000004</c:v>
                      </c:pt>
                      <c:pt idx="13">
                        <c:v>675.43799999999999</c:v>
                      </c:pt>
                      <c:pt idx="14">
                        <c:v>723.51</c:v>
                      </c:pt>
                      <c:pt idx="15">
                        <c:v>771.97799999999995</c:v>
                      </c:pt>
                      <c:pt idx="16">
                        <c:v>821.64599999999996</c:v>
                      </c:pt>
                      <c:pt idx="17">
                        <c:v>869.11800000000005</c:v>
                      </c:pt>
                      <c:pt idx="18">
                        <c:v>917.77800000000002</c:v>
                      </c:pt>
                      <c:pt idx="19">
                        <c:v>964.83600000000001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F538-4CF9-97AD-DF1A8F221605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read'!$A$16</c15:sqref>
                        </c15:formulaRef>
                      </c:ext>
                    </c:extLst>
                    <c:strCache>
                      <c:ptCount val="1"/>
                      <c:pt idx="0">
                        <c:v>M3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read'!$B$16:$U$16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478452</c:v>
                      </c:pt>
                      <c:pt idx="1">
                        <c:v>956850</c:v>
                      </c:pt>
                      <c:pt idx="2">
                        <c:v>1560768</c:v>
                      </c:pt>
                      <c:pt idx="3">
                        <c:v>2037480</c:v>
                      </c:pt>
                      <c:pt idx="4">
                        <c:v>2479878</c:v>
                      </c:pt>
                      <c:pt idx="5">
                        <c:v>3057750</c:v>
                      </c:pt>
                      <c:pt idx="6">
                        <c:v>3481488</c:v>
                      </c:pt>
                      <c:pt idx="7">
                        <c:v>4122408</c:v>
                      </c:pt>
                      <c:pt idx="8">
                        <c:v>4307754</c:v>
                      </c:pt>
                      <c:pt idx="9">
                        <c:v>4962768</c:v>
                      </c:pt>
                      <c:pt idx="10">
                        <c:v>5655990</c:v>
                      </c:pt>
                      <c:pt idx="11">
                        <c:v>6256734</c:v>
                      </c:pt>
                      <c:pt idx="12">
                        <c:v>6387354</c:v>
                      </c:pt>
                      <c:pt idx="13">
                        <c:v>6710820</c:v>
                      </c:pt>
                      <c:pt idx="14">
                        <c:v>7734006</c:v>
                      </c:pt>
                      <c:pt idx="15">
                        <c:v>8151594</c:v>
                      </c:pt>
                      <c:pt idx="16">
                        <c:v>8743428</c:v>
                      </c:pt>
                      <c:pt idx="17">
                        <c:v>9163476</c:v>
                      </c:pt>
                      <c:pt idx="18">
                        <c:v>9203118</c:v>
                      </c:pt>
                      <c:pt idx="19">
                        <c:v>10426056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F538-4CF9-97AD-DF1A8F221605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read'!$A$17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read'!$B$17:$U$17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2127.366</c:v>
                      </c:pt>
                      <c:pt idx="1">
                        <c:v>2142.6390000000001</c:v>
                      </c:pt>
                      <c:pt idx="2">
                        <c:v>2150.384</c:v>
                      </c:pt>
                      <c:pt idx="3">
                        <c:v>2150.7525000000001</c:v>
                      </c:pt>
                      <c:pt idx="4">
                        <c:v>2153.64</c:v>
                      </c:pt>
                      <c:pt idx="5">
                        <c:v>2153.107</c:v>
                      </c:pt>
                      <c:pt idx="6">
                        <c:v>2153.9631428571429</c:v>
                      </c:pt>
                      <c:pt idx="7">
                        <c:v>2155.6769999999997</c:v>
                      </c:pt>
                      <c:pt idx="8">
                        <c:v>2156.5680000000002</c:v>
                      </c:pt>
                      <c:pt idx="9">
                        <c:v>2156.8152</c:v>
                      </c:pt>
                      <c:pt idx="10">
                        <c:v>2157.4489090909092</c:v>
                      </c:pt>
                      <c:pt idx="11">
                        <c:v>2157.44</c:v>
                      </c:pt>
                      <c:pt idx="12">
                        <c:v>2155.6615384615384</c:v>
                      </c:pt>
                      <c:pt idx="13">
                        <c:v>2156.5165714285713</c:v>
                      </c:pt>
                      <c:pt idx="14">
                        <c:v>2156.4772000000003</c:v>
                      </c:pt>
                      <c:pt idx="15">
                        <c:v>2157.1638750000002</c:v>
                      </c:pt>
                      <c:pt idx="16">
                        <c:v>2158.439294117647</c:v>
                      </c:pt>
                      <c:pt idx="17">
                        <c:v>2157.5416666666665</c:v>
                      </c:pt>
                      <c:pt idx="18">
                        <c:v>2158.0417894736843</c:v>
                      </c:pt>
                      <c:pt idx="19">
                        <c:v>2158.4802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F538-4CF9-97AD-DF1A8F221605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read'!$A$18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read'!$B$18:$U$18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997.8119999999999</c:v>
                      </c:pt>
                      <c:pt idx="1">
                        <c:v>995.26200000000006</c:v>
                      </c:pt>
                      <c:pt idx="2">
                        <c:v>996.27199999999993</c:v>
                      </c:pt>
                      <c:pt idx="3">
                        <c:v>993.91499999999996</c:v>
                      </c:pt>
                      <c:pt idx="4">
                        <c:v>994.9043999999999</c:v>
                      </c:pt>
                      <c:pt idx="5">
                        <c:v>993.26800000000003</c:v>
                      </c:pt>
                      <c:pt idx="6">
                        <c:v>993.2854285714285</c:v>
                      </c:pt>
                      <c:pt idx="7">
                        <c:v>994.31775000000005</c:v>
                      </c:pt>
                      <c:pt idx="8">
                        <c:v>994.71266666666656</c:v>
                      </c:pt>
                      <c:pt idx="9">
                        <c:v>994.44299999999998</c:v>
                      </c:pt>
                      <c:pt idx="10">
                        <c:v>994.84418181818182</c:v>
                      </c:pt>
                      <c:pt idx="11">
                        <c:v>994.64449999999988</c:v>
                      </c:pt>
                      <c:pt idx="12">
                        <c:v>992.66261538461526</c:v>
                      </c:pt>
                      <c:pt idx="13">
                        <c:v>993.60214285714289</c:v>
                      </c:pt>
                      <c:pt idx="14">
                        <c:v>993.10159999999996</c:v>
                      </c:pt>
                      <c:pt idx="15">
                        <c:v>993.57487500000002</c:v>
                      </c:pt>
                      <c:pt idx="16">
                        <c:v>994.69235294117652</c:v>
                      </c:pt>
                      <c:pt idx="17">
                        <c:v>993.702</c:v>
                      </c:pt>
                      <c:pt idx="18">
                        <c:v>994.04336842105261</c:v>
                      </c:pt>
                      <c:pt idx="19">
                        <c:v>994.51799999999992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F538-4CF9-97AD-DF1A8F221605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read'!$A$19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(ns)</c:v>
                      </c:pt>
                    </c:strCache>
                  </c:strRef>
                </c:tx>
                <c:spPr>
                  <a:ln w="34925" cap="rnd">
                    <a:solidFill>
                      <a:srgbClr val="FF4A00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read'!$B$19:$U$19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478.452</c:v>
                      </c:pt>
                      <c:pt idx="1">
                        <c:v>478.42499999999995</c:v>
                      </c:pt>
                      <c:pt idx="2">
                        <c:v>520.25599999999997</c:v>
                      </c:pt>
                      <c:pt idx="3">
                        <c:v>509.37</c:v>
                      </c:pt>
                      <c:pt idx="4">
                        <c:v>495.97559999999999</c:v>
                      </c:pt>
                      <c:pt idx="5">
                        <c:v>509.625</c:v>
                      </c:pt>
                      <c:pt idx="6">
                        <c:v>497.35542857142855</c:v>
                      </c:pt>
                      <c:pt idx="7">
                        <c:v>515.30099999999993</c:v>
                      </c:pt>
                      <c:pt idx="8">
                        <c:v>478.6393333333333</c:v>
                      </c:pt>
                      <c:pt idx="9">
                        <c:v>496.27679999999998</c:v>
                      </c:pt>
                      <c:pt idx="10">
                        <c:v>514.18090909090915</c:v>
                      </c:pt>
                      <c:pt idx="11">
                        <c:v>521.39449999999999</c:v>
                      </c:pt>
                      <c:pt idx="12">
                        <c:v>491.33492307692308</c:v>
                      </c:pt>
                      <c:pt idx="13">
                        <c:v>479.34428571428566</c:v>
                      </c:pt>
                      <c:pt idx="14">
                        <c:v>515.60040000000004</c:v>
                      </c:pt>
                      <c:pt idx="15">
                        <c:v>509.47462499999995</c:v>
                      </c:pt>
                      <c:pt idx="16">
                        <c:v>514.31929411764702</c:v>
                      </c:pt>
                      <c:pt idx="17">
                        <c:v>509.08199999999999</c:v>
                      </c:pt>
                      <c:pt idx="18">
                        <c:v>484.37463157894734</c:v>
                      </c:pt>
                      <c:pt idx="19">
                        <c:v>521.30279999999993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0-F538-4CF9-97AD-DF1A8F221605}"/>
                  </c:ext>
                </c:extLst>
              </c15:ser>
            </c15:filteredLineSeries>
          </c:ext>
        </c:extLst>
      </c:lineChart>
      <c:catAx>
        <c:axId val="48670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/>
                  <a:t># of memory requests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73152"/>
        <c:crosses val="autoZero"/>
        <c:auto val="1"/>
        <c:lblAlgn val="ctr"/>
        <c:lblOffset val="100"/>
        <c:noMultiLvlLbl val="0"/>
      </c:catAx>
      <c:valAx>
        <c:axId val="4867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/>
                  <a:t>average latency (ns)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7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sz="1050"/>
              <a:t>Memory Read: Total Latency</a:t>
            </a:r>
            <a:r>
              <a:rPr lang="en-US" altLang="zh-CN" sz="1050" baseline="0"/>
              <a:t> (us) vs. # of memory requests</a:t>
            </a:r>
            <a:r>
              <a:rPr lang="en-US" altLang="zh-CN" sz="1050"/>
              <a:t> 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9"/>
          <c:order val="0"/>
          <c:tx>
            <c:strRef>
              <c:f>'memory read'!$A$24</c:f>
              <c:strCache>
                <c:ptCount val="1"/>
                <c:pt idx="0">
                  <c:v>Sim Total latency (us)</c:v>
                </c:pt>
              </c:strCache>
              <c:extLst xmlns:c16r2="http://schemas.microsoft.com/office/drawing/2015/06/chart" xmlns:c15="http://schemas.microsoft.com/office/drawing/2012/chart"/>
            </c:strRef>
          </c:tx>
          <c:spPr>
            <a:ln w="34925" cap="rnd">
              <a:solidFill>
                <a:srgbClr val="92D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'memory read'!$B$24:$U$24</c:f>
              <c:numCache>
                <c:formatCode>General</c:formatCode>
                <c:ptCount val="20"/>
                <c:pt idx="0">
                  <c:v>7.2783999999999995</c:v>
                </c:pt>
                <c:pt idx="1">
                  <c:v>14.494399999999999</c:v>
                </c:pt>
                <c:pt idx="2">
                  <c:v>21.6784</c:v>
                </c:pt>
                <c:pt idx="3">
                  <c:v>28.894400000000001</c:v>
                </c:pt>
                <c:pt idx="4">
                  <c:v>36.078400000000002</c:v>
                </c:pt>
                <c:pt idx="5">
                  <c:v>43.294400000000003</c:v>
                </c:pt>
                <c:pt idx="6">
                  <c:v>50.478400000000001</c:v>
                </c:pt>
                <c:pt idx="7">
                  <c:v>57.694400000000002</c:v>
                </c:pt>
                <c:pt idx="8">
                  <c:v>64.878399999999999</c:v>
                </c:pt>
                <c:pt idx="9">
                  <c:v>72.094399999999993</c:v>
                </c:pt>
                <c:pt idx="10">
                  <c:v>79.278399999999991</c:v>
                </c:pt>
                <c:pt idx="11">
                  <c:v>86.494399999999999</c:v>
                </c:pt>
                <c:pt idx="12">
                  <c:v>93.678399999999996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</c:numCache>
              <c:extLst xmlns:c16r2="http://schemas.microsoft.com/office/drawing/2015/06/chart" xmlns:c15="http://schemas.microsoft.com/office/drawing/2012/chart"/>
            </c:numRef>
          </c:val>
          <c:smooth val="0"/>
          <c:extLst xmlns:c16r2="http://schemas.microsoft.com/office/drawing/2015/06/chart" xmlns:c15="http://schemas.microsoft.com/office/drawing/2012/chart">
            <c:ext xmlns:c16="http://schemas.microsoft.com/office/drawing/2014/chart" uri="{C3380CC4-5D6E-409C-BE32-E72D297353CC}">
              <c16:uniqueId val="{00000013-1899-4209-8A89-CB86D5C8A2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719744"/>
        <c:axId val="48721920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'memory read'!$A$1</c15:sqref>
                        </c15:formulaRef>
                      </c:ext>
                    </c:extLst>
                    <c:strCache>
                      <c:ptCount val="1"/>
                      <c:pt idx="0">
                        <c:v># of requests</c:v>
                      </c:pt>
                    </c:strCache>
                  </c:strRef>
                </c:tx>
                <c:spPr>
                  <a:ln w="34925" cap="rnd">
                    <a:solidFill>
                      <a:schemeClr val="accent1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1899-4209-8A89-CB86D5C8A2CB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read'!$A$2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read'!$B$2:$U$2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8175</c:v>
                      </c:pt>
                      <c:pt idx="1">
                        <c:v>16211</c:v>
                      </c:pt>
                      <c:pt idx="2">
                        <c:v>24281</c:v>
                      </c:pt>
                      <c:pt idx="3">
                        <c:v>32276</c:v>
                      </c:pt>
                      <c:pt idx="4">
                        <c:v>40371</c:v>
                      </c:pt>
                      <c:pt idx="5">
                        <c:v>48341</c:v>
                      </c:pt>
                      <c:pt idx="6">
                        <c:v>56397</c:v>
                      </c:pt>
                      <c:pt idx="7">
                        <c:v>64428</c:v>
                      </c:pt>
                      <c:pt idx="8">
                        <c:v>72546</c:v>
                      </c:pt>
                      <c:pt idx="9">
                        <c:v>80605</c:v>
                      </c:pt>
                      <c:pt idx="10">
                        <c:v>88702</c:v>
                      </c:pt>
                      <c:pt idx="11">
                        <c:v>96581</c:v>
                      </c:pt>
                      <c:pt idx="12">
                        <c:v>104611</c:v>
                      </c:pt>
                      <c:pt idx="13">
                        <c:v>112641</c:v>
                      </c:pt>
                      <c:pt idx="14">
                        <c:v>120652</c:v>
                      </c:pt>
                      <c:pt idx="15">
                        <c:v>128733</c:v>
                      </c:pt>
                      <c:pt idx="16">
                        <c:v>137008</c:v>
                      </c:pt>
                      <c:pt idx="17">
                        <c:v>144921</c:v>
                      </c:pt>
                      <c:pt idx="18">
                        <c:v>153030</c:v>
                      </c:pt>
                      <c:pt idx="19">
                        <c:v>160874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1899-4209-8A89-CB86D5C8A2CB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read'!$A$3</c15:sqref>
                        </c15:formulaRef>
                      </c:ext>
                    </c:extLst>
                    <c:strCache>
                      <c:ptCount val="1"/>
                      <c:pt idx="0">
                        <c:v>M1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read'!$B$3:$U$3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354561</c:v>
                      </c:pt>
                      <c:pt idx="1">
                        <c:v>714213</c:v>
                      </c:pt>
                      <c:pt idx="2">
                        <c:v>1075192</c:v>
                      </c:pt>
                      <c:pt idx="3">
                        <c:v>1433835</c:v>
                      </c:pt>
                      <c:pt idx="4">
                        <c:v>1794700</c:v>
                      </c:pt>
                      <c:pt idx="5">
                        <c:v>2153107</c:v>
                      </c:pt>
                      <c:pt idx="6">
                        <c:v>2512957</c:v>
                      </c:pt>
                      <c:pt idx="7">
                        <c:v>2874236</c:v>
                      </c:pt>
                      <c:pt idx="8">
                        <c:v>3234852</c:v>
                      </c:pt>
                      <c:pt idx="9">
                        <c:v>3594692</c:v>
                      </c:pt>
                      <c:pt idx="10">
                        <c:v>3955323</c:v>
                      </c:pt>
                      <c:pt idx="11">
                        <c:v>4314880</c:v>
                      </c:pt>
                      <c:pt idx="12">
                        <c:v>4670600</c:v>
                      </c:pt>
                      <c:pt idx="13">
                        <c:v>5031872</c:v>
                      </c:pt>
                      <c:pt idx="14">
                        <c:v>5391193</c:v>
                      </c:pt>
                      <c:pt idx="15">
                        <c:v>5752437</c:v>
                      </c:pt>
                      <c:pt idx="16">
                        <c:v>6115578</c:v>
                      </c:pt>
                      <c:pt idx="17">
                        <c:v>6472625</c:v>
                      </c:pt>
                      <c:pt idx="18">
                        <c:v>6833799</c:v>
                      </c:pt>
                      <c:pt idx="19">
                        <c:v>7194934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1899-4209-8A89-CB86D5C8A2CB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read'!$A$4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read'!$B$4:$U$4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8142</c:v>
                      </c:pt>
                      <c:pt idx="1">
                        <c:v>16178</c:v>
                      </c:pt>
                      <c:pt idx="2">
                        <c:v>24248</c:v>
                      </c:pt>
                      <c:pt idx="3">
                        <c:v>32243</c:v>
                      </c:pt>
                      <c:pt idx="4">
                        <c:v>40338</c:v>
                      </c:pt>
                      <c:pt idx="5">
                        <c:v>48308</c:v>
                      </c:pt>
                      <c:pt idx="6">
                        <c:v>56364</c:v>
                      </c:pt>
                      <c:pt idx="7">
                        <c:v>64395</c:v>
                      </c:pt>
                      <c:pt idx="8">
                        <c:v>72513</c:v>
                      </c:pt>
                      <c:pt idx="9">
                        <c:v>80572</c:v>
                      </c:pt>
                      <c:pt idx="10">
                        <c:v>88669</c:v>
                      </c:pt>
                      <c:pt idx="11">
                        <c:v>96548</c:v>
                      </c:pt>
                      <c:pt idx="12">
                        <c:v>104578</c:v>
                      </c:pt>
                      <c:pt idx="13">
                        <c:v>112608</c:v>
                      </c:pt>
                      <c:pt idx="14">
                        <c:v>120619</c:v>
                      </c:pt>
                      <c:pt idx="15">
                        <c:v>128700</c:v>
                      </c:pt>
                      <c:pt idx="16">
                        <c:v>136975</c:v>
                      </c:pt>
                      <c:pt idx="17">
                        <c:v>144888</c:v>
                      </c:pt>
                      <c:pt idx="18">
                        <c:v>152997</c:v>
                      </c:pt>
                      <c:pt idx="19">
                        <c:v>160841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1899-4209-8A89-CB86D5C8A2CB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read'!$A$5</c15:sqref>
                        </c15:formulaRef>
                      </c:ext>
                    </c:extLst>
                    <c:strCache>
                      <c:ptCount val="1"/>
                      <c:pt idx="0">
                        <c:v>M2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5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read'!$B$5:$U$5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166302</c:v>
                      </c:pt>
                      <c:pt idx="1">
                        <c:v>331754</c:v>
                      </c:pt>
                      <c:pt idx="2">
                        <c:v>498136</c:v>
                      </c:pt>
                      <c:pt idx="3">
                        <c:v>662610</c:v>
                      </c:pt>
                      <c:pt idx="4">
                        <c:v>829087</c:v>
                      </c:pt>
                      <c:pt idx="5">
                        <c:v>993268</c:v>
                      </c:pt>
                      <c:pt idx="6">
                        <c:v>1158833</c:v>
                      </c:pt>
                      <c:pt idx="7">
                        <c:v>1325757</c:v>
                      </c:pt>
                      <c:pt idx="8">
                        <c:v>1492069</c:v>
                      </c:pt>
                      <c:pt idx="9">
                        <c:v>1657405</c:v>
                      </c:pt>
                      <c:pt idx="10">
                        <c:v>1823881</c:v>
                      </c:pt>
                      <c:pt idx="11">
                        <c:v>1989289</c:v>
                      </c:pt>
                      <c:pt idx="12">
                        <c:v>2150769</c:v>
                      </c:pt>
                      <c:pt idx="13">
                        <c:v>2318405</c:v>
                      </c:pt>
                      <c:pt idx="14">
                        <c:v>2482754</c:v>
                      </c:pt>
                      <c:pt idx="15">
                        <c:v>2649533</c:v>
                      </c:pt>
                      <c:pt idx="16">
                        <c:v>2818295</c:v>
                      </c:pt>
                      <c:pt idx="17">
                        <c:v>2981106</c:v>
                      </c:pt>
                      <c:pt idx="18">
                        <c:v>3147804</c:v>
                      </c:pt>
                      <c:pt idx="19">
                        <c:v>3315060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1899-4209-8A89-CB86D5C8A2CB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read'!$A$6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read'!$B$6:$U$6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8105</c:v>
                      </c:pt>
                      <c:pt idx="1">
                        <c:v>16143</c:v>
                      </c:pt>
                      <c:pt idx="2">
                        <c:v>24211</c:v>
                      </c:pt>
                      <c:pt idx="3">
                        <c:v>32207</c:v>
                      </c:pt>
                      <c:pt idx="4">
                        <c:v>40303</c:v>
                      </c:pt>
                      <c:pt idx="5">
                        <c:v>48272</c:v>
                      </c:pt>
                      <c:pt idx="6">
                        <c:v>56328</c:v>
                      </c:pt>
                      <c:pt idx="7">
                        <c:v>64358</c:v>
                      </c:pt>
                      <c:pt idx="8">
                        <c:v>72479</c:v>
                      </c:pt>
                      <c:pt idx="9">
                        <c:v>80538</c:v>
                      </c:pt>
                      <c:pt idx="10">
                        <c:v>88634</c:v>
                      </c:pt>
                      <c:pt idx="11">
                        <c:v>96513</c:v>
                      </c:pt>
                      <c:pt idx="12">
                        <c:v>104543</c:v>
                      </c:pt>
                      <c:pt idx="13">
                        <c:v>112573</c:v>
                      </c:pt>
                      <c:pt idx="14">
                        <c:v>120585</c:v>
                      </c:pt>
                      <c:pt idx="15">
                        <c:v>128663</c:v>
                      </c:pt>
                      <c:pt idx="16">
                        <c:v>136941</c:v>
                      </c:pt>
                      <c:pt idx="17">
                        <c:v>144853</c:v>
                      </c:pt>
                      <c:pt idx="18">
                        <c:v>152963</c:v>
                      </c:pt>
                      <c:pt idx="19">
                        <c:v>160806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1899-4209-8A89-CB86D5C8A2CB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read'!$A$7</c15:sqref>
                        </c15:formulaRef>
                      </c:ext>
                    </c:extLst>
                    <c:strCache>
                      <c:ptCount val="1"/>
                      <c:pt idx="0">
                        <c:v>M3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read'!$B$7:$U$7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79742</c:v>
                      </c:pt>
                      <c:pt idx="1">
                        <c:v>159475</c:v>
                      </c:pt>
                      <c:pt idx="2">
                        <c:v>260128</c:v>
                      </c:pt>
                      <c:pt idx="3">
                        <c:v>339580</c:v>
                      </c:pt>
                      <c:pt idx="4">
                        <c:v>413313</c:v>
                      </c:pt>
                      <c:pt idx="5">
                        <c:v>509625</c:v>
                      </c:pt>
                      <c:pt idx="6">
                        <c:v>580248</c:v>
                      </c:pt>
                      <c:pt idx="7">
                        <c:v>687068</c:v>
                      </c:pt>
                      <c:pt idx="8">
                        <c:v>717959</c:v>
                      </c:pt>
                      <c:pt idx="9">
                        <c:v>827128</c:v>
                      </c:pt>
                      <c:pt idx="10">
                        <c:v>942665</c:v>
                      </c:pt>
                      <c:pt idx="11">
                        <c:v>1042789</c:v>
                      </c:pt>
                      <c:pt idx="12">
                        <c:v>1064559</c:v>
                      </c:pt>
                      <c:pt idx="13">
                        <c:v>1118470</c:v>
                      </c:pt>
                      <c:pt idx="14">
                        <c:v>1289001</c:v>
                      </c:pt>
                      <c:pt idx="15">
                        <c:v>1358599</c:v>
                      </c:pt>
                      <c:pt idx="16">
                        <c:v>1457238</c:v>
                      </c:pt>
                      <c:pt idx="17">
                        <c:v>1527246</c:v>
                      </c:pt>
                      <c:pt idx="18">
                        <c:v>1533853</c:v>
                      </c:pt>
                      <c:pt idx="19">
                        <c:v>1737676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1899-4209-8A89-CB86D5C8A2CB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read'!$A$8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read'!$B$8:$U$8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354.56099999999998</c:v>
                      </c:pt>
                      <c:pt idx="1">
                        <c:v>357.10649999999998</c:v>
                      </c:pt>
                      <c:pt idx="2">
                        <c:v>358.39733333333334</c:v>
                      </c:pt>
                      <c:pt idx="3">
                        <c:v>358.45875000000001</c:v>
                      </c:pt>
                      <c:pt idx="4">
                        <c:v>358.94</c:v>
                      </c:pt>
                      <c:pt idx="5">
                        <c:v>358.85116666666664</c:v>
                      </c:pt>
                      <c:pt idx="6">
                        <c:v>358.99385714285717</c:v>
                      </c:pt>
                      <c:pt idx="7">
                        <c:v>359.27949999999998</c:v>
                      </c:pt>
                      <c:pt idx="8">
                        <c:v>359.428</c:v>
                      </c:pt>
                      <c:pt idx="9">
                        <c:v>359.4692</c:v>
                      </c:pt>
                      <c:pt idx="10">
                        <c:v>359.57481818181816</c:v>
                      </c:pt>
                      <c:pt idx="11">
                        <c:v>359.57333333333332</c:v>
                      </c:pt>
                      <c:pt idx="12">
                        <c:v>359.27692307692308</c:v>
                      </c:pt>
                      <c:pt idx="13">
                        <c:v>359.41942857142857</c:v>
                      </c:pt>
                      <c:pt idx="14">
                        <c:v>359.41286666666667</c:v>
                      </c:pt>
                      <c:pt idx="15">
                        <c:v>359.52731249999999</c:v>
                      </c:pt>
                      <c:pt idx="16">
                        <c:v>359.73988235294115</c:v>
                      </c:pt>
                      <c:pt idx="17">
                        <c:v>359.59027777777777</c:v>
                      </c:pt>
                      <c:pt idx="18">
                        <c:v>359.67363157894738</c:v>
                      </c:pt>
                      <c:pt idx="19">
                        <c:v>359.74669999999998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1899-4209-8A89-CB86D5C8A2CB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read'!$A$9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read'!$B$9:$U$9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166.30199999999999</c:v>
                      </c:pt>
                      <c:pt idx="1">
                        <c:v>165.87700000000001</c:v>
                      </c:pt>
                      <c:pt idx="2">
                        <c:v>166.04533333333333</c:v>
                      </c:pt>
                      <c:pt idx="3">
                        <c:v>165.6525</c:v>
                      </c:pt>
                      <c:pt idx="4">
                        <c:v>165.81739999999999</c:v>
                      </c:pt>
                      <c:pt idx="5">
                        <c:v>165.54466666666667</c:v>
                      </c:pt>
                      <c:pt idx="6">
                        <c:v>165.54757142857142</c:v>
                      </c:pt>
                      <c:pt idx="7">
                        <c:v>165.71962500000001</c:v>
                      </c:pt>
                      <c:pt idx="8">
                        <c:v>165.78544444444444</c:v>
                      </c:pt>
                      <c:pt idx="9">
                        <c:v>165.7405</c:v>
                      </c:pt>
                      <c:pt idx="10">
                        <c:v>165.80736363636365</c:v>
                      </c:pt>
                      <c:pt idx="11">
                        <c:v>165.77408333333332</c:v>
                      </c:pt>
                      <c:pt idx="12">
                        <c:v>165.44376923076922</c:v>
                      </c:pt>
                      <c:pt idx="13">
                        <c:v>165.60035714285715</c:v>
                      </c:pt>
                      <c:pt idx="14">
                        <c:v>165.51693333333333</c:v>
                      </c:pt>
                      <c:pt idx="15">
                        <c:v>165.59581249999999</c:v>
                      </c:pt>
                      <c:pt idx="16">
                        <c:v>165.78205882352941</c:v>
                      </c:pt>
                      <c:pt idx="17">
                        <c:v>165.61699999999999</c:v>
                      </c:pt>
                      <c:pt idx="18">
                        <c:v>165.6738947368421</c:v>
                      </c:pt>
                      <c:pt idx="19">
                        <c:v>165.75299999999999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1899-4209-8A89-CB86D5C8A2CB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read'!$A$10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read'!$B$10:$U$10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79.742000000000004</c:v>
                      </c:pt>
                      <c:pt idx="1">
                        <c:v>79.737499999999997</c:v>
                      </c:pt>
                      <c:pt idx="2">
                        <c:v>86.709333333333333</c:v>
                      </c:pt>
                      <c:pt idx="3">
                        <c:v>84.894999999999996</c:v>
                      </c:pt>
                      <c:pt idx="4">
                        <c:v>82.662599999999998</c:v>
                      </c:pt>
                      <c:pt idx="5">
                        <c:v>84.9375</c:v>
                      </c:pt>
                      <c:pt idx="6">
                        <c:v>82.892571428571429</c:v>
                      </c:pt>
                      <c:pt idx="7">
                        <c:v>85.883499999999998</c:v>
                      </c:pt>
                      <c:pt idx="8">
                        <c:v>79.773222222222216</c:v>
                      </c:pt>
                      <c:pt idx="9">
                        <c:v>82.712800000000001</c:v>
                      </c:pt>
                      <c:pt idx="10">
                        <c:v>85.696818181818188</c:v>
                      </c:pt>
                      <c:pt idx="11">
                        <c:v>86.899083333333337</c:v>
                      </c:pt>
                      <c:pt idx="12">
                        <c:v>81.889153846153846</c:v>
                      </c:pt>
                      <c:pt idx="13">
                        <c:v>79.890714285714282</c:v>
                      </c:pt>
                      <c:pt idx="14">
                        <c:v>85.933400000000006</c:v>
                      </c:pt>
                      <c:pt idx="15">
                        <c:v>84.912437499999996</c:v>
                      </c:pt>
                      <c:pt idx="16">
                        <c:v>85.71988235294117</c:v>
                      </c:pt>
                      <c:pt idx="17">
                        <c:v>84.846999999999994</c:v>
                      </c:pt>
                      <c:pt idx="18">
                        <c:v>80.729105263157891</c:v>
                      </c:pt>
                      <c:pt idx="19">
                        <c:v>86.883799999999994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1899-4209-8A89-CB86D5C8A2CB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read'!$A$11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read'!$B$11:$U$11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49.05</c:v>
                      </c:pt>
                      <c:pt idx="1">
                        <c:v>97.266000000000005</c:v>
                      </c:pt>
                      <c:pt idx="2">
                        <c:v>145.68600000000001</c:v>
                      </c:pt>
                      <c:pt idx="3">
                        <c:v>193.65600000000001</c:v>
                      </c:pt>
                      <c:pt idx="4">
                        <c:v>242.226</c:v>
                      </c:pt>
                      <c:pt idx="5">
                        <c:v>290.04599999999999</c:v>
                      </c:pt>
                      <c:pt idx="6">
                        <c:v>338.38200000000001</c:v>
                      </c:pt>
                      <c:pt idx="7">
                        <c:v>386.56799999999998</c:v>
                      </c:pt>
                      <c:pt idx="8">
                        <c:v>435.27600000000001</c:v>
                      </c:pt>
                      <c:pt idx="9">
                        <c:v>483.63</c:v>
                      </c:pt>
                      <c:pt idx="10">
                        <c:v>532.21199999999999</c:v>
                      </c:pt>
                      <c:pt idx="11">
                        <c:v>579.48599999999999</c:v>
                      </c:pt>
                      <c:pt idx="12">
                        <c:v>627.66600000000005</c:v>
                      </c:pt>
                      <c:pt idx="13">
                        <c:v>675.846</c:v>
                      </c:pt>
                      <c:pt idx="14">
                        <c:v>723.91200000000003</c:v>
                      </c:pt>
                      <c:pt idx="15">
                        <c:v>772.39800000000002</c:v>
                      </c:pt>
                      <c:pt idx="16">
                        <c:v>822.048</c:v>
                      </c:pt>
                      <c:pt idx="17">
                        <c:v>869.52599999999995</c:v>
                      </c:pt>
                      <c:pt idx="18">
                        <c:v>918.18</c:v>
                      </c:pt>
                      <c:pt idx="19">
                        <c:v>965.24400000000003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1899-4209-8A89-CB86D5C8A2CB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read'!$A$12</c15:sqref>
                        </c15:formulaRef>
                      </c:ext>
                    </c:extLst>
                    <c:strCache>
                      <c:ptCount val="1"/>
                      <c:pt idx="0">
                        <c:v>M1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read'!$B$12:$U$12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2127366</c:v>
                      </c:pt>
                      <c:pt idx="1">
                        <c:v>4285278</c:v>
                      </c:pt>
                      <c:pt idx="2">
                        <c:v>6451152</c:v>
                      </c:pt>
                      <c:pt idx="3">
                        <c:v>8603010</c:v>
                      </c:pt>
                      <c:pt idx="4">
                        <c:v>10768200</c:v>
                      </c:pt>
                      <c:pt idx="5">
                        <c:v>12918642</c:v>
                      </c:pt>
                      <c:pt idx="6">
                        <c:v>15077742</c:v>
                      </c:pt>
                      <c:pt idx="7">
                        <c:v>17245416</c:v>
                      </c:pt>
                      <c:pt idx="8">
                        <c:v>19409112</c:v>
                      </c:pt>
                      <c:pt idx="9">
                        <c:v>21568152</c:v>
                      </c:pt>
                      <c:pt idx="10">
                        <c:v>23731938</c:v>
                      </c:pt>
                      <c:pt idx="11">
                        <c:v>25889280</c:v>
                      </c:pt>
                      <c:pt idx="12">
                        <c:v>28023600</c:v>
                      </c:pt>
                      <c:pt idx="13">
                        <c:v>30191232</c:v>
                      </c:pt>
                      <c:pt idx="14">
                        <c:v>32347158</c:v>
                      </c:pt>
                      <c:pt idx="15">
                        <c:v>34514622</c:v>
                      </c:pt>
                      <c:pt idx="16">
                        <c:v>36693468</c:v>
                      </c:pt>
                      <c:pt idx="17">
                        <c:v>38835750</c:v>
                      </c:pt>
                      <c:pt idx="18">
                        <c:v>41002794</c:v>
                      </c:pt>
                      <c:pt idx="19">
                        <c:v>43169604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1899-4209-8A89-CB86D5C8A2CB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read'!$A$13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read'!$B$13:$U$13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48.851999999999997</c:v>
                      </c:pt>
                      <c:pt idx="1">
                        <c:v>97.067999999999998</c:v>
                      </c:pt>
                      <c:pt idx="2">
                        <c:v>145.488</c:v>
                      </c:pt>
                      <c:pt idx="3">
                        <c:v>193.458</c:v>
                      </c:pt>
                      <c:pt idx="4">
                        <c:v>242.02799999999999</c:v>
                      </c:pt>
                      <c:pt idx="5">
                        <c:v>289.84800000000001</c:v>
                      </c:pt>
                      <c:pt idx="6">
                        <c:v>338.18400000000003</c:v>
                      </c:pt>
                      <c:pt idx="7">
                        <c:v>386.37</c:v>
                      </c:pt>
                      <c:pt idx="8">
                        <c:v>435.07799999999997</c:v>
                      </c:pt>
                      <c:pt idx="9">
                        <c:v>483.43200000000002</c:v>
                      </c:pt>
                      <c:pt idx="10">
                        <c:v>532.01400000000001</c:v>
                      </c:pt>
                      <c:pt idx="11">
                        <c:v>579.28800000000001</c:v>
                      </c:pt>
                      <c:pt idx="12">
                        <c:v>627.46799999999996</c:v>
                      </c:pt>
                      <c:pt idx="13">
                        <c:v>675.64800000000002</c:v>
                      </c:pt>
                      <c:pt idx="14">
                        <c:v>723.71400000000006</c:v>
                      </c:pt>
                      <c:pt idx="15">
                        <c:v>772.2</c:v>
                      </c:pt>
                      <c:pt idx="16">
                        <c:v>821.85</c:v>
                      </c:pt>
                      <c:pt idx="17">
                        <c:v>869.32799999999997</c:v>
                      </c:pt>
                      <c:pt idx="18">
                        <c:v>917.98199999999997</c:v>
                      </c:pt>
                      <c:pt idx="19">
                        <c:v>965.04600000000005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1899-4209-8A89-CB86D5C8A2CB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read'!$A$14</c15:sqref>
                        </c15:formulaRef>
                      </c:ext>
                    </c:extLst>
                    <c:strCache>
                      <c:ptCount val="1"/>
                      <c:pt idx="0">
                        <c:v>M2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read'!$B$14:$U$14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997812</c:v>
                      </c:pt>
                      <c:pt idx="1">
                        <c:v>1990524</c:v>
                      </c:pt>
                      <c:pt idx="2">
                        <c:v>2988816</c:v>
                      </c:pt>
                      <c:pt idx="3">
                        <c:v>3975660</c:v>
                      </c:pt>
                      <c:pt idx="4">
                        <c:v>4974522</c:v>
                      </c:pt>
                      <c:pt idx="5">
                        <c:v>5959608</c:v>
                      </c:pt>
                      <c:pt idx="6">
                        <c:v>6952998</c:v>
                      </c:pt>
                      <c:pt idx="7">
                        <c:v>7954542</c:v>
                      </c:pt>
                      <c:pt idx="8">
                        <c:v>8952414</c:v>
                      </c:pt>
                      <c:pt idx="9">
                        <c:v>9944430</c:v>
                      </c:pt>
                      <c:pt idx="10">
                        <c:v>10943286</c:v>
                      </c:pt>
                      <c:pt idx="11">
                        <c:v>11935734</c:v>
                      </c:pt>
                      <c:pt idx="12">
                        <c:v>12904614</c:v>
                      </c:pt>
                      <c:pt idx="13">
                        <c:v>13910430</c:v>
                      </c:pt>
                      <c:pt idx="14">
                        <c:v>14896524</c:v>
                      </c:pt>
                      <c:pt idx="15">
                        <c:v>15897198</c:v>
                      </c:pt>
                      <c:pt idx="16">
                        <c:v>16909770</c:v>
                      </c:pt>
                      <c:pt idx="17">
                        <c:v>17886636</c:v>
                      </c:pt>
                      <c:pt idx="18">
                        <c:v>18886824</c:v>
                      </c:pt>
                      <c:pt idx="19">
                        <c:v>19890360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1899-4209-8A89-CB86D5C8A2CB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read'!$A$15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rgbClr val="FF4A00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read'!$B$15:$U$15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48.63</c:v>
                      </c:pt>
                      <c:pt idx="1">
                        <c:v>96.858000000000004</c:v>
                      </c:pt>
                      <c:pt idx="2">
                        <c:v>145.26599999999999</c:v>
                      </c:pt>
                      <c:pt idx="3">
                        <c:v>193.24199999999999</c:v>
                      </c:pt>
                      <c:pt idx="4">
                        <c:v>241.81800000000001</c:v>
                      </c:pt>
                      <c:pt idx="5">
                        <c:v>289.63200000000001</c:v>
                      </c:pt>
                      <c:pt idx="6">
                        <c:v>337.96800000000002</c:v>
                      </c:pt>
                      <c:pt idx="7">
                        <c:v>386.14800000000002</c:v>
                      </c:pt>
                      <c:pt idx="8">
                        <c:v>434.87400000000002</c:v>
                      </c:pt>
                      <c:pt idx="9">
                        <c:v>483.22800000000001</c:v>
                      </c:pt>
                      <c:pt idx="10">
                        <c:v>531.80399999999997</c:v>
                      </c:pt>
                      <c:pt idx="11">
                        <c:v>579.07799999999997</c:v>
                      </c:pt>
                      <c:pt idx="12">
                        <c:v>627.25800000000004</c:v>
                      </c:pt>
                      <c:pt idx="13">
                        <c:v>675.43799999999999</c:v>
                      </c:pt>
                      <c:pt idx="14">
                        <c:v>723.51</c:v>
                      </c:pt>
                      <c:pt idx="15">
                        <c:v>771.97799999999995</c:v>
                      </c:pt>
                      <c:pt idx="16">
                        <c:v>821.64599999999996</c:v>
                      </c:pt>
                      <c:pt idx="17">
                        <c:v>869.11800000000005</c:v>
                      </c:pt>
                      <c:pt idx="18">
                        <c:v>917.77800000000002</c:v>
                      </c:pt>
                      <c:pt idx="19">
                        <c:v>964.83600000000001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0-1899-4209-8A89-CB86D5C8A2CB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read'!$A$16</c15:sqref>
                        </c15:formulaRef>
                      </c:ext>
                    </c:extLst>
                    <c:strCache>
                      <c:ptCount val="1"/>
                      <c:pt idx="0">
                        <c:v>M3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read'!$B$16:$U$16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478452</c:v>
                      </c:pt>
                      <c:pt idx="1">
                        <c:v>956850</c:v>
                      </c:pt>
                      <c:pt idx="2">
                        <c:v>1560768</c:v>
                      </c:pt>
                      <c:pt idx="3">
                        <c:v>2037480</c:v>
                      </c:pt>
                      <c:pt idx="4">
                        <c:v>2479878</c:v>
                      </c:pt>
                      <c:pt idx="5">
                        <c:v>3057750</c:v>
                      </c:pt>
                      <c:pt idx="6">
                        <c:v>3481488</c:v>
                      </c:pt>
                      <c:pt idx="7">
                        <c:v>4122408</c:v>
                      </c:pt>
                      <c:pt idx="8">
                        <c:v>4307754</c:v>
                      </c:pt>
                      <c:pt idx="9">
                        <c:v>4962768</c:v>
                      </c:pt>
                      <c:pt idx="10">
                        <c:v>5655990</c:v>
                      </c:pt>
                      <c:pt idx="11">
                        <c:v>6256734</c:v>
                      </c:pt>
                      <c:pt idx="12">
                        <c:v>6387354</c:v>
                      </c:pt>
                      <c:pt idx="13">
                        <c:v>6710820</c:v>
                      </c:pt>
                      <c:pt idx="14">
                        <c:v>7734006</c:v>
                      </c:pt>
                      <c:pt idx="15">
                        <c:v>8151594</c:v>
                      </c:pt>
                      <c:pt idx="16">
                        <c:v>8743428</c:v>
                      </c:pt>
                      <c:pt idx="17">
                        <c:v>9163476</c:v>
                      </c:pt>
                      <c:pt idx="18">
                        <c:v>9203118</c:v>
                      </c:pt>
                      <c:pt idx="19">
                        <c:v>10426056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1899-4209-8A89-CB86D5C8A2CB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read'!$A$17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read'!$B$17:$U$17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2127.366</c:v>
                      </c:pt>
                      <c:pt idx="1">
                        <c:v>2142.6390000000001</c:v>
                      </c:pt>
                      <c:pt idx="2">
                        <c:v>2150.384</c:v>
                      </c:pt>
                      <c:pt idx="3">
                        <c:v>2150.7525000000001</c:v>
                      </c:pt>
                      <c:pt idx="4">
                        <c:v>2153.64</c:v>
                      </c:pt>
                      <c:pt idx="5">
                        <c:v>2153.107</c:v>
                      </c:pt>
                      <c:pt idx="6">
                        <c:v>2153.9631428571429</c:v>
                      </c:pt>
                      <c:pt idx="7">
                        <c:v>2155.6769999999997</c:v>
                      </c:pt>
                      <c:pt idx="8">
                        <c:v>2156.5680000000002</c:v>
                      </c:pt>
                      <c:pt idx="9">
                        <c:v>2156.8152</c:v>
                      </c:pt>
                      <c:pt idx="10">
                        <c:v>2157.4489090909092</c:v>
                      </c:pt>
                      <c:pt idx="11">
                        <c:v>2157.44</c:v>
                      </c:pt>
                      <c:pt idx="12">
                        <c:v>2155.6615384615384</c:v>
                      </c:pt>
                      <c:pt idx="13">
                        <c:v>2156.5165714285713</c:v>
                      </c:pt>
                      <c:pt idx="14">
                        <c:v>2156.4772000000003</c:v>
                      </c:pt>
                      <c:pt idx="15">
                        <c:v>2157.1638750000002</c:v>
                      </c:pt>
                      <c:pt idx="16">
                        <c:v>2158.439294117647</c:v>
                      </c:pt>
                      <c:pt idx="17">
                        <c:v>2157.5416666666665</c:v>
                      </c:pt>
                      <c:pt idx="18">
                        <c:v>2158.0417894736843</c:v>
                      </c:pt>
                      <c:pt idx="19">
                        <c:v>2158.4802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1899-4209-8A89-CB86D5C8A2CB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read'!$A$18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read'!$B$18:$U$18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997.8119999999999</c:v>
                      </c:pt>
                      <c:pt idx="1">
                        <c:v>995.26200000000006</c:v>
                      </c:pt>
                      <c:pt idx="2">
                        <c:v>996.27199999999993</c:v>
                      </c:pt>
                      <c:pt idx="3">
                        <c:v>993.91499999999996</c:v>
                      </c:pt>
                      <c:pt idx="4">
                        <c:v>994.9043999999999</c:v>
                      </c:pt>
                      <c:pt idx="5">
                        <c:v>993.26800000000003</c:v>
                      </c:pt>
                      <c:pt idx="6">
                        <c:v>993.2854285714285</c:v>
                      </c:pt>
                      <c:pt idx="7">
                        <c:v>994.31775000000005</c:v>
                      </c:pt>
                      <c:pt idx="8">
                        <c:v>994.71266666666656</c:v>
                      </c:pt>
                      <c:pt idx="9">
                        <c:v>994.44299999999998</c:v>
                      </c:pt>
                      <c:pt idx="10">
                        <c:v>994.84418181818182</c:v>
                      </c:pt>
                      <c:pt idx="11">
                        <c:v>994.64449999999988</c:v>
                      </c:pt>
                      <c:pt idx="12">
                        <c:v>992.66261538461526</c:v>
                      </c:pt>
                      <c:pt idx="13">
                        <c:v>993.60214285714289</c:v>
                      </c:pt>
                      <c:pt idx="14">
                        <c:v>993.10159999999996</c:v>
                      </c:pt>
                      <c:pt idx="15">
                        <c:v>993.57487500000002</c:v>
                      </c:pt>
                      <c:pt idx="16">
                        <c:v>994.69235294117652</c:v>
                      </c:pt>
                      <c:pt idx="17">
                        <c:v>993.702</c:v>
                      </c:pt>
                      <c:pt idx="18">
                        <c:v>994.04336842105261</c:v>
                      </c:pt>
                      <c:pt idx="19">
                        <c:v>994.51799999999992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1899-4209-8A89-CB86D5C8A2CB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read'!$A$19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read'!$B$19:$U$19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478.452</c:v>
                      </c:pt>
                      <c:pt idx="1">
                        <c:v>478.42499999999995</c:v>
                      </c:pt>
                      <c:pt idx="2">
                        <c:v>520.25599999999997</c:v>
                      </c:pt>
                      <c:pt idx="3">
                        <c:v>509.37</c:v>
                      </c:pt>
                      <c:pt idx="4">
                        <c:v>495.97559999999999</c:v>
                      </c:pt>
                      <c:pt idx="5">
                        <c:v>509.625</c:v>
                      </c:pt>
                      <c:pt idx="6">
                        <c:v>497.35542857142855</c:v>
                      </c:pt>
                      <c:pt idx="7">
                        <c:v>515.30099999999993</c:v>
                      </c:pt>
                      <c:pt idx="8">
                        <c:v>478.6393333333333</c:v>
                      </c:pt>
                      <c:pt idx="9">
                        <c:v>496.27679999999998</c:v>
                      </c:pt>
                      <c:pt idx="10">
                        <c:v>514.18090909090915</c:v>
                      </c:pt>
                      <c:pt idx="11">
                        <c:v>521.39449999999999</c:v>
                      </c:pt>
                      <c:pt idx="12">
                        <c:v>491.33492307692308</c:v>
                      </c:pt>
                      <c:pt idx="13">
                        <c:v>479.34428571428566</c:v>
                      </c:pt>
                      <c:pt idx="14">
                        <c:v>515.60040000000004</c:v>
                      </c:pt>
                      <c:pt idx="15">
                        <c:v>509.47462499999995</c:v>
                      </c:pt>
                      <c:pt idx="16">
                        <c:v>514.31929411764702</c:v>
                      </c:pt>
                      <c:pt idx="17">
                        <c:v>509.08199999999999</c:v>
                      </c:pt>
                      <c:pt idx="18">
                        <c:v>484.37463157894734</c:v>
                      </c:pt>
                      <c:pt idx="19">
                        <c:v>521.30279999999993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1899-4209-8A89-CB86D5C8A2CB}"/>
                  </c:ext>
                </c:extLst>
              </c15:ser>
            </c15:filteredLineSeries>
          </c:ext>
        </c:extLst>
      </c:lineChart>
      <c:catAx>
        <c:axId val="48719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/>
                  <a:t># of memory requests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21920"/>
        <c:crosses val="autoZero"/>
        <c:auto val="1"/>
        <c:lblAlgn val="ctr"/>
        <c:lblOffset val="100"/>
        <c:noMultiLvlLbl val="0"/>
      </c:catAx>
      <c:valAx>
        <c:axId val="48721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/>
                  <a:t>TOTAL LATENCY (us)</a:t>
                </a:r>
                <a:endParaRPr lang="zh-CN" altLang="en-US" sz="8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1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sz="1050"/>
              <a:t>Memory Read: Total Latency</a:t>
            </a:r>
            <a:r>
              <a:rPr lang="en-US" altLang="zh-CN" sz="1050" baseline="0"/>
              <a:t> (us) vs. # of memory requests</a:t>
            </a:r>
            <a:r>
              <a:rPr lang="en-US" altLang="zh-CN" sz="1050"/>
              <a:t> 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4"/>
          <c:order val="0"/>
          <c:tx>
            <c:strRef>
              <c:f>'memory read'!$A$15</c:f>
              <c:strCache>
                <c:ptCount val="1"/>
                <c:pt idx="0">
                  <c:v>M3 Total overlapping latency (us)</c:v>
                </c:pt>
              </c:strCache>
            </c:strRef>
          </c:tx>
          <c:spPr>
            <a:ln w="34925" cap="rnd">
              <a:solidFill>
                <a:srgbClr val="FF4A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'memory read'!$B$1:$U$1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'memory read'!$B$15:$U$15</c:f>
              <c:numCache>
                <c:formatCode>General</c:formatCode>
                <c:ptCount val="20"/>
                <c:pt idx="0">
                  <c:v>48.63</c:v>
                </c:pt>
                <c:pt idx="1">
                  <c:v>96.858000000000004</c:v>
                </c:pt>
                <c:pt idx="2">
                  <c:v>145.26599999999999</c:v>
                </c:pt>
                <c:pt idx="3">
                  <c:v>193.24199999999999</c:v>
                </c:pt>
                <c:pt idx="4">
                  <c:v>241.81800000000001</c:v>
                </c:pt>
                <c:pt idx="5">
                  <c:v>289.63200000000001</c:v>
                </c:pt>
                <c:pt idx="6">
                  <c:v>337.96800000000002</c:v>
                </c:pt>
                <c:pt idx="7">
                  <c:v>386.14800000000002</c:v>
                </c:pt>
                <c:pt idx="8">
                  <c:v>434.87400000000002</c:v>
                </c:pt>
                <c:pt idx="9">
                  <c:v>483.22800000000001</c:v>
                </c:pt>
                <c:pt idx="10">
                  <c:v>531.80399999999997</c:v>
                </c:pt>
                <c:pt idx="11">
                  <c:v>579.07799999999997</c:v>
                </c:pt>
                <c:pt idx="12">
                  <c:v>627.25800000000004</c:v>
                </c:pt>
                <c:pt idx="13">
                  <c:v>675.43799999999999</c:v>
                </c:pt>
                <c:pt idx="14">
                  <c:v>723.51</c:v>
                </c:pt>
                <c:pt idx="15">
                  <c:v>771.97799999999995</c:v>
                </c:pt>
                <c:pt idx="16">
                  <c:v>821.64599999999996</c:v>
                </c:pt>
                <c:pt idx="17">
                  <c:v>869.11800000000005</c:v>
                </c:pt>
                <c:pt idx="18">
                  <c:v>917.77800000000002</c:v>
                </c:pt>
                <c:pt idx="19">
                  <c:v>964.83600000000001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A8C2-468E-88E2-79E88F0812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281344"/>
        <c:axId val="74283264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'memory read'!$A$1</c15:sqref>
                        </c15:formulaRef>
                      </c:ext>
                    </c:extLst>
                    <c:strCache>
                      <c:ptCount val="1"/>
                      <c:pt idx="0">
                        <c:v># of requests</c:v>
                      </c:pt>
                    </c:strCache>
                  </c:strRef>
                </c:tx>
                <c:spPr>
                  <a:ln w="34925" cap="rnd">
                    <a:solidFill>
                      <a:schemeClr val="accent1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A8C2-468E-88E2-79E88F081230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read'!$A$2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read'!$B$2:$U$2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8175</c:v>
                      </c:pt>
                      <c:pt idx="1">
                        <c:v>16211</c:v>
                      </c:pt>
                      <c:pt idx="2">
                        <c:v>24281</c:v>
                      </c:pt>
                      <c:pt idx="3">
                        <c:v>32276</c:v>
                      </c:pt>
                      <c:pt idx="4">
                        <c:v>40371</c:v>
                      </c:pt>
                      <c:pt idx="5">
                        <c:v>48341</c:v>
                      </c:pt>
                      <c:pt idx="6">
                        <c:v>56397</c:v>
                      </c:pt>
                      <c:pt idx="7">
                        <c:v>64428</c:v>
                      </c:pt>
                      <c:pt idx="8">
                        <c:v>72546</c:v>
                      </c:pt>
                      <c:pt idx="9">
                        <c:v>80605</c:v>
                      </c:pt>
                      <c:pt idx="10">
                        <c:v>88702</c:v>
                      </c:pt>
                      <c:pt idx="11">
                        <c:v>96581</c:v>
                      </c:pt>
                      <c:pt idx="12">
                        <c:v>104611</c:v>
                      </c:pt>
                      <c:pt idx="13">
                        <c:v>112641</c:v>
                      </c:pt>
                      <c:pt idx="14">
                        <c:v>120652</c:v>
                      </c:pt>
                      <c:pt idx="15">
                        <c:v>128733</c:v>
                      </c:pt>
                      <c:pt idx="16">
                        <c:v>137008</c:v>
                      </c:pt>
                      <c:pt idx="17">
                        <c:v>144921</c:v>
                      </c:pt>
                      <c:pt idx="18">
                        <c:v>153030</c:v>
                      </c:pt>
                      <c:pt idx="19">
                        <c:v>160874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A8C2-468E-88E2-79E88F081230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read'!$A$3</c15:sqref>
                        </c15:formulaRef>
                      </c:ext>
                    </c:extLst>
                    <c:strCache>
                      <c:ptCount val="1"/>
                      <c:pt idx="0">
                        <c:v>M1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read'!$B$3:$U$3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354561</c:v>
                      </c:pt>
                      <c:pt idx="1">
                        <c:v>714213</c:v>
                      </c:pt>
                      <c:pt idx="2">
                        <c:v>1075192</c:v>
                      </c:pt>
                      <c:pt idx="3">
                        <c:v>1433835</c:v>
                      </c:pt>
                      <c:pt idx="4">
                        <c:v>1794700</c:v>
                      </c:pt>
                      <c:pt idx="5">
                        <c:v>2153107</c:v>
                      </c:pt>
                      <c:pt idx="6">
                        <c:v>2512957</c:v>
                      </c:pt>
                      <c:pt idx="7">
                        <c:v>2874236</c:v>
                      </c:pt>
                      <c:pt idx="8">
                        <c:v>3234852</c:v>
                      </c:pt>
                      <c:pt idx="9">
                        <c:v>3594692</c:v>
                      </c:pt>
                      <c:pt idx="10">
                        <c:v>3955323</c:v>
                      </c:pt>
                      <c:pt idx="11">
                        <c:v>4314880</c:v>
                      </c:pt>
                      <c:pt idx="12">
                        <c:v>4670600</c:v>
                      </c:pt>
                      <c:pt idx="13">
                        <c:v>5031872</c:v>
                      </c:pt>
                      <c:pt idx="14">
                        <c:v>5391193</c:v>
                      </c:pt>
                      <c:pt idx="15">
                        <c:v>5752437</c:v>
                      </c:pt>
                      <c:pt idx="16">
                        <c:v>6115578</c:v>
                      </c:pt>
                      <c:pt idx="17">
                        <c:v>6472625</c:v>
                      </c:pt>
                      <c:pt idx="18">
                        <c:v>6833799</c:v>
                      </c:pt>
                      <c:pt idx="19">
                        <c:v>7194934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A8C2-468E-88E2-79E88F081230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read'!$A$4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read'!$B$4:$U$4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8142</c:v>
                      </c:pt>
                      <c:pt idx="1">
                        <c:v>16178</c:v>
                      </c:pt>
                      <c:pt idx="2">
                        <c:v>24248</c:v>
                      </c:pt>
                      <c:pt idx="3">
                        <c:v>32243</c:v>
                      </c:pt>
                      <c:pt idx="4">
                        <c:v>40338</c:v>
                      </c:pt>
                      <c:pt idx="5">
                        <c:v>48308</c:v>
                      </c:pt>
                      <c:pt idx="6">
                        <c:v>56364</c:v>
                      </c:pt>
                      <c:pt idx="7">
                        <c:v>64395</c:v>
                      </c:pt>
                      <c:pt idx="8">
                        <c:v>72513</c:v>
                      </c:pt>
                      <c:pt idx="9">
                        <c:v>80572</c:v>
                      </c:pt>
                      <c:pt idx="10">
                        <c:v>88669</c:v>
                      </c:pt>
                      <c:pt idx="11">
                        <c:v>96548</c:v>
                      </c:pt>
                      <c:pt idx="12">
                        <c:v>104578</c:v>
                      </c:pt>
                      <c:pt idx="13">
                        <c:v>112608</c:v>
                      </c:pt>
                      <c:pt idx="14">
                        <c:v>120619</c:v>
                      </c:pt>
                      <c:pt idx="15">
                        <c:v>128700</c:v>
                      </c:pt>
                      <c:pt idx="16">
                        <c:v>136975</c:v>
                      </c:pt>
                      <c:pt idx="17">
                        <c:v>144888</c:v>
                      </c:pt>
                      <c:pt idx="18">
                        <c:v>152997</c:v>
                      </c:pt>
                      <c:pt idx="19">
                        <c:v>160841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A8C2-468E-88E2-79E88F081230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read'!$A$5</c15:sqref>
                        </c15:formulaRef>
                      </c:ext>
                    </c:extLst>
                    <c:strCache>
                      <c:ptCount val="1"/>
                      <c:pt idx="0">
                        <c:v>M2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5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read'!$B$5:$U$5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166302</c:v>
                      </c:pt>
                      <c:pt idx="1">
                        <c:v>331754</c:v>
                      </c:pt>
                      <c:pt idx="2">
                        <c:v>498136</c:v>
                      </c:pt>
                      <c:pt idx="3">
                        <c:v>662610</c:v>
                      </c:pt>
                      <c:pt idx="4">
                        <c:v>829087</c:v>
                      </c:pt>
                      <c:pt idx="5">
                        <c:v>993268</c:v>
                      </c:pt>
                      <c:pt idx="6">
                        <c:v>1158833</c:v>
                      </c:pt>
                      <c:pt idx="7">
                        <c:v>1325757</c:v>
                      </c:pt>
                      <c:pt idx="8">
                        <c:v>1492069</c:v>
                      </c:pt>
                      <c:pt idx="9">
                        <c:v>1657405</c:v>
                      </c:pt>
                      <c:pt idx="10">
                        <c:v>1823881</c:v>
                      </c:pt>
                      <c:pt idx="11">
                        <c:v>1989289</c:v>
                      </c:pt>
                      <c:pt idx="12">
                        <c:v>2150769</c:v>
                      </c:pt>
                      <c:pt idx="13">
                        <c:v>2318405</c:v>
                      </c:pt>
                      <c:pt idx="14">
                        <c:v>2482754</c:v>
                      </c:pt>
                      <c:pt idx="15">
                        <c:v>2649533</c:v>
                      </c:pt>
                      <c:pt idx="16">
                        <c:v>2818295</c:v>
                      </c:pt>
                      <c:pt idx="17">
                        <c:v>2981106</c:v>
                      </c:pt>
                      <c:pt idx="18">
                        <c:v>3147804</c:v>
                      </c:pt>
                      <c:pt idx="19">
                        <c:v>3315060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A8C2-468E-88E2-79E88F081230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read'!$A$6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read'!$B$6:$U$6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8105</c:v>
                      </c:pt>
                      <c:pt idx="1">
                        <c:v>16143</c:v>
                      </c:pt>
                      <c:pt idx="2">
                        <c:v>24211</c:v>
                      </c:pt>
                      <c:pt idx="3">
                        <c:v>32207</c:v>
                      </c:pt>
                      <c:pt idx="4">
                        <c:v>40303</c:v>
                      </c:pt>
                      <c:pt idx="5">
                        <c:v>48272</c:v>
                      </c:pt>
                      <c:pt idx="6">
                        <c:v>56328</c:v>
                      </c:pt>
                      <c:pt idx="7">
                        <c:v>64358</c:v>
                      </c:pt>
                      <c:pt idx="8">
                        <c:v>72479</c:v>
                      </c:pt>
                      <c:pt idx="9">
                        <c:v>80538</c:v>
                      </c:pt>
                      <c:pt idx="10">
                        <c:v>88634</c:v>
                      </c:pt>
                      <c:pt idx="11">
                        <c:v>96513</c:v>
                      </c:pt>
                      <c:pt idx="12">
                        <c:v>104543</c:v>
                      </c:pt>
                      <c:pt idx="13">
                        <c:v>112573</c:v>
                      </c:pt>
                      <c:pt idx="14">
                        <c:v>120585</c:v>
                      </c:pt>
                      <c:pt idx="15">
                        <c:v>128663</c:v>
                      </c:pt>
                      <c:pt idx="16">
                        <c:v>136941</c:v>
                      </c:pt>
                      <c:pt idx="17">
                        <c:v>144853</c:v>
                      </c:pt>
                      <c:pt idx="18">
                        <c:v>152963</c:v>
                      </c:pt>
                      <c:pt idx="19">
                        <c:v>160806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A8C2-468E-88E2-79E88F081230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read'!$A$7</c15:sqref>
                        </c15:formulaRef>
                      </c:ext>
                    </c:extLst>
                    <c:strCache>
                      <c:ptCount val="1"/>
                      <c:pt idx="0">
                        <c:v>M3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read'!$B$7:$U$7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79742</c:v>
                      </c:pt>
                      <c:pt idx="1">
                        <c:v>159475</c:v>
                      </c:pt>
                      <c:pt idx="2">
                        <c:v>260128</c:v>
                      </c:pt>
                      <c:pt idx="3">
                        <c:v>339580</c:v>
                      </c:pt>
                      <c:pt idx="4">
                        <c:v>413313</c:v>
                      </c:pt>
                      <c:pt idx="5">
                        <c:v>509625</c:v>
                      </c:pt>
                      <c:pt idx="6">
                        <c:v>580248</c:v>
                      </c:pt>
                      <c:pt idx="7">
                        <c:v>687068</c:v>
                      </c:pt>
                      <c:pt idx="8">
                        <c:v>717959</c:v>
                      </c:pt>
                      <c:pt idx="9">
                        <c:v>827128</c:v>
                      </c:pt>
                      <c:pt idx="10">
                        <c:v>942665</c:v>
                      </c:pt>
                      <c:pt idx="11">
                        <c:v>1042789</c:v>
                      </c:pt>
                      <c:pt idx="12">
                        <c:v>1064559</c:v>
                      </c:pt>
                      <c:pt idx="13">
                        <c:v>1118470</c:v>
                      </c:pt>
                      <c:pt idx="14">
                        <c:v>1289001</c:v>
                      </c:pt>
                      <c:pt idx="15">
                        <c:v>1358599</c:v>
                      </c:pt>
                      <c:pt idx="16">
                        <c:v>1457238</c:v>
                      </c:pt>
                      <c:pt idx="17">
                        <c:v>1527246</c:v>
                      </c:pt>
                      <c:pt idx="18">
                        <c:v>1533853</c:v>
                      </c:pt>
                      <c:pt idx="19">
                        <c:v>1737676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A8C2-468E-88E2-79E88F081230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read'!$A$8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read'!$B$8:$U$8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354.56099999999998</c:v>
                      </c:pt>
                      <c:pt idx="1">
                        <c:v>357.10649999999998</c:v>
                      </c:pt>
                      <c:pt idx="2">
                        <c:v>358.39733333333334</c:v>
                      </c:pt>
                      <c:pt idx="3">
                        <c:v>358.45875000000001</c:v>
                      </c:pt>
                      <c:pt idx="4">
                        <c:v>358.94</c:v>
                      </c:pt>
                      <c:pt idx="5">
                        <c:v>358.85116666666664</c:v>
                      </c:pt>
                      <c:pt idx="6">
                        <c:v>358.99385714285717</c:v>
                      </c:pt>
                      <c:pt idx="7">
                        <c:v>359.27949999999998</c:v>
                      </c:pt>
                      <c:pt idx="8">
                        <c:v>359.428</c:v>
                      </c:pt>
                      <c:pt idx="9">
                        <c:v>359.4692</c:v>
                      </c:pt>
                      <c:pt idx="10">
                        <c:v>359.57481818181816</c:v>
                      </c:pt>
                      <c:pt idx="11">
                        <c:v>359.57333333333332</c:v>
                      </c:pt>
                      <c:pt idx="12">
                        <c:v>359.27692307692308</c:v>
                      </c:pt>
                      <c:pt idx="13">
                        <c:v>359.41942857142857</c:v>
                      </c:pt>
                      <c:pt idx="14">
                        <c:v>359.41286666666667</c:v>
                      </c:pt>
                      <c:pt idx="15">
                        <c:v>359.52731249999999</c:v>
                      </c:pt>
                      <c:pt idx="16">
                        <c:v>359.73988235294115</c:v>
                      </c:pt>
                      <c:pt idx="17">
                        <c:v>359.59027777777777</c:v>
                      </c:pt>
                      <c:pt idx="18">
                        <c:v>359.67363157894738</c:v>
                      </c:pt>
                      <c:pt idx="19">
                        <c:v>359.74669999999998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A8C2-468E-88E2-79E88F081230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read'!$A$9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read'!$B$9:$U$9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166.30199999999999</c:v>
                      </c:pt>
                      <c:pt idx="1">
                        <c:v>165.87700000000001</c:v>
                      </c:pt>
                      <c:pt idx="2">
                        <c:v>166.04533333333333</c:v>
                      </c:pt>
                      <c:pt idx="3">
                        <c:v>165.6525</c:v>
                      </c:pt>
                      <c:pt idx="4">
                        <c:v>165.81739999999999</c:v>
                      </c:pt>
                      <c:pt idx="5">
                        <c:v>165.54466666666667</c:v>
                      </c:pt>
                      <c:pt idx="6">
                        <c:v>165.54757142857142</c:v>
                      </c:pt>
                      <c:pt idx="7">
                        <c:v>165.71962500000001</c:v>
                      </c:pt>
                      <c:pt idx="8">
                        <c:v>165.78544444444444</c:v>
                      </c:pt>
                      <c:pt idx="9">
                        <c:v>165.7405</c:v>
                      </c:pt>
                      <c:pt idx="10">
                        <c:v>165.80736363636365</c:v>
                      </c:pt>
                      <c:pt idx="11">
                        <c:v>165.77408333333332</c:v>
                      </c:pt>
                      <c:pt idx="12">
                        <c:v>165.44376923076922</c:v>
                      </c:pt>
                      <c:pt idx="13">
                        <c:v>165.60035714285715</c:v>
                      </c:pt>
                      <c:pt idx="14">
                        <c:v>165.51693333333333</c:v>
                      </c:pt>
                      <c:pt idx="15">
                        <c:v>165.59581249999999</c:v>
                      </c:pt>
                      <c:pt idx="16">
                        <c:v>165.78205882352941</c:v>
                      </c:pt>
                      <c:pt idx="17">
                        <c:v>165.61699999999999</c:v>
                      </c:pt>
                      <c:pt idx="18">
                        <c:v>165.6738947368421</c:v>
                      </c:pt>
                      <c:pt idx="19">
                        <c:v>165.75299999999999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A8C2-468E-88E2-79E88F081230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read'!$A$10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read'!$B$10:$U$10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79.742000000000004</c:v>
                      </c:pt>
                      <c:pt idx="1">
                        <c:v>79.737499999999997</c:v>
                      </c:pt>
                      <c:pt idx="2">
                        <c:v>86.709333333333333</c:v>
                      </c:pt>
                      <c:pt idx="3">
                        <c:v>84.894999999999996</c:v>
                      </c:pt>
                      <c:pt idx="4">
                        <c:v>82.662599999999998</c:v>
                      </c:pt>
                      <c:pt idx="5">
                        <c:v>84.9375</c:v>
                      </c:pt>
                      <c:pt idx="6">
                        <c:v>82.892571428571429</c:v>
                      </c:pt>
                      <c:pt idx="7">
                        <c:v>85.883499999999998</c:v>
                      </c:pt>
                      <c:pt idx="8">
                        <c:v>79.773222222222216</c:v>
                      </c:pt>
                      <c:pt idx="9">
                        <c:v>82.712800000000001</c:v>
                      </c:pt>
                      <c:pt idx="10">
                        <c:v>85.696818181818188</c:v>
                      </c:pt>
                      <c:pt idx="11">
                        <c:v>86.899083333333337</c:v>
                      </c:pt>
                      <c:pt idx="12">
                        <c:v>81.889153846153846</c:v>
                      </c:pt>
                      <c:pt idx="13">
                        <c:v>79.890714285714282</c:v>
                      </c:pt>
                      <c:pt idx="14">
                        <c:v>85.933400000000006</c:v>
                      </c:pt>
                      <c:pt idx="15">
                        <c:v>84.912437499999996</c:v>
                      </c:pt>
                      <c:pt idx="16">
                        <c:v>85.71988235294117</c:v>
                      </c:pt>
                      <c:pt idx="17">
                        <c:v>84.846999999999994</c:v>
                      </c:pt>
                      <c:pt idx="18">
                        <c:v>80.729105263157891</c:v>
                      </c:pt>
                      <c:pt idx="19">
                        <c:v>86.883799999999994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A8C2-468E-88E2-79E88F081230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read'!$A$11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read'!$B$11:$U$11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49.05</c:v>
                      </c:pt>
                      <c:pt idx="1">
                        <c:v>97.266000000000005</c:v>
                      </c:pt>
                      <c:pt idx="2">
                        <c:v>145.68600000000001</c:v>
                      </c:pt>
                      <c:pt idx="3">
                        <c:v>193.65600000000001</c:v>
                      </c:pt>
                      <c:pt idx="4">
                        <c:v>242.226</c:v>
                      </c:pt>
                      <c:pt idx="5">
                        <c:v>290.04599999999999</c:v>
                      </c:pt>
                      <c:pt idx="6">
                        <c:v>338.38200000000001</c:v>
                      </c:pt>
                      <c:pt idx="7">
                        <c:v>386.56799999999998</c:v>
                      </c:pt>
                      <c:pt idx="8">
                        <c:v>435.27600000000001</c:v>
                      </c:pt>
                      <c:pt idx="9">
                        <c:v>483.63</c:v>
                      </c:pt>
                      <c:pt idx="10">
                        <c:v>532.21199999999999</c:v>
                      </c:pt>
                      <c:pt idx="11">
                        <c:v>579.48599999999999</c:v>
                      </c:pt>
                      <c:pt idx="12">
                        <c:v>627.66600000000005</c:v>
                      </c:pt>
                      <c:pt idx="13">
                        <c:v>675.846</c:v>
                      </c:pt>
                      <c:pt idx="14">
                        <c:v>723.91200000000003</c:v>
                      </c:pt>
                      <c:pt idx="15">
                        <c:v>772.39800000000002</c:v>
                      </c:pt>
                      <c:pt idx="16">
                        <c:v>822.048</c:v>
                      </c:pt>
                      <c:pt idx="17">
                        <c:v>869.52599999999995</c:v>
                      </c:pt>
                      <c:pt idx="18">
                        <c:v>918.18</c:v>
                      </c:pt>
                      <c:pt idx="19">
                        <c:v>965.24400000000003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0-A8C2-468E-88E2-79E88F081230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read'!$A$12</c15:sqref>
                        </c15:formulaRef>
                      </c:ext>
                    </c:extLst>
                    <c:strCache>
                      <c:ptCount val="1"/>
                      <c:pt idx="0">
                        <c:v>M1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read'!$B$12:$U$12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2127366</c:v>
                      </c:pt>
                      <c:pt idx="1">
                        <c:v>4285278</c:v>
                      </c:pt>
                      <c:pt idx="2">
                        <c:v>6451152</c:v>
                      </c:pt>
                      <c:pt idx="3">
                        <c:v>8603010</c:v>
                      </c:pt>
                      <c:pt idx="4">
                        <c:v>10768200</c:v>
                      </c:pt>
                      <c:pt idx="5">
                        <c:v>12918642</c:v>
                      </c:pt>
                      <c:pt idx="6">
                        <c:v>15077742</c:v>
                      </c:pt>
                      <c:pt idx="7">
                        <c:v>17245416</c:v>
                      </c:pt>
                      <c:pt idx="8">
                        <c:v>19409112</c:v>
                      </c:pt>
                      <c:pt idx="9">
                        <c:v>21568152</c:v>
                      </c:pt>
                      <c:pt idx="10">
                        <c:v>23731938</c:v>
                      </c:pt>
                      <c:pt idx="11">
                        <c:v>25889280</c:v>
                      </c:pt>
                      <c:pt idx="12">
                        <c:v>28023600</c:v>
                      </c:pt>
                      <c:pt idx="13">
                        <c:v>30191232</c:v>
                      </c:pt>
                      <c:pt idx="14">
                        <c:v>32347158</c:v>
                      </c:pt>
                      <c:pt idx="15">
                        <c:v>34514622</c:v>
                      </c:pt>
                      <c:pt idx="16">
                        <c:v>36693468</c:v>
                      </c:pt>
                      <c:pt idx="17">
                        <c:v>38835750</c:v>
                      </c:pt>
                      <c:pt idx="18">
                        <c:v>41002794</c:v>
                      </c:pt>
                      <c:pt idx="19">
                        <c:v>43169604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A8C2-468E-88E2-79E88F081230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read'!$A$13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read'!$B$13:$U$13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48.851999999999997</c:v>
                      </c:pt>
                      <c:pt idx="1">
                        <c:v>97.067999999999998</c:v>
                      </c:pt>
                      <c:pt idx="2">
                        <c:v>145.488</c:v>
                      </c:pt>
                      <c:pt idx="3">
                        <c:v>193.458</c:v>
                      </c:pt>
                      <c:pt idx="4">
                        <c:v>242.02799999999999</c:v>
                      </c:pt>
                      <c:pt idx="5">
                        <c:v>289.84800000000001</c:v>
                      </c:pt>
                      <c:pt idx="6">
                        <c:v>338.18400000000003</c:v>
                      </c:pt>
                      <c:pt idx="7">
                        <c:v>386.37</c:v>
                      </c:pt>
                      <c:pt idx="8">
                        <c:v>435.07799999999997</c:v>
                      </c:pt>
                      <c:pt idx="9">
                        <c:v>483.43200000000002</c:v>
                      </c:pt>
                      <c:pt idx="10">
                        <c:v>532.01400000000001</c:v>
                      </c:pt>
                      <c:pt idx="11">
                        <c:v>579.28800000000001</c:v>
                      </c:pt>
                      <c:pt idx="12">
                        <c:v>627.46799999999996</c:v>
                      </c:pt>
                      <c:pt idx="13">
                        <c:v>675.64800000000002</c:v>
                      </c:pt>
                      <c:pt idx="14">
                        <c:v>723.71400000000006</c:v>
                      </c:pt>
                      <c:pt idx="15">
                        <c:v>772.2</c:v>
                      </c:pt>
                      <c:pt idx="16">
                        <c:v>821.85</c:v>
                      </c:pt>
                      <c:pt idx="17">
                        <c:v>869.32799999999997</c:v>
                      </c:pt>
                      <c:pt idx="18">
                        <c:v>917.98199999999997</c:v>
                      </c:pt>
                      <c:pt idx="19">
                        <c:v>965.04600000000005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A8C2-468E-88E2-79E88F081230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read'!$A$14</c15:sqref>
                        </c15:formulaRef>
                      </c:ext>
                    </c:extLst>
                    <c:strCache>
                      <c:ptCount val="1"/>
                      <c:pt idx="0">
                        <c:v>M2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read'!$B$14:$U$14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997812</c:v>
                      </c:pt>
                      <c:pt idx="1">
                        <c:v>1990524</c:v>
                      </c:pt>
                      <c:pt idx="2">
                        <c:v>2988816</c:v>
                      </c:pt>
                      <c:pt idx="3">
                        <c:v>3975660</c:v>
                      </c:pt>
                      <c:pt idx="4">
                        <c:v>4974522</c:v>
                      </c:pt>
                      <c:pt idx="5">
                        <c:v>5959608</c:v>
                      </c:pt>
                      <c:pt idx="6">
                        <c:v>6952998</c:v>
                      </c:pt>
                      <c:pt idx="7">
                        <c:v>7954542</c:v>
                      </c:pt>
                      <c:pt idx="8">
                        <c:v>8952414</c:v>
                      </c:pt>
                      <c:pt idx="9">
                        <c:v>9944430</c:v>
                      </c:pt>
                      <c:pt idx="10">
                        <c:v>10943286</c:v>
                      </c:pt>
                      <c:pt idx="11">
                        <c:v>11935734</c:v>
                      </c:pt>
                      <c:pt idx="12">
                        <c:v>12904614</c:v>
                      </c:pt>
                      <c:pt idx="13">
                        <c:v>13910430</c:v>
                      </c:pt>
                      <c:pt idx="14">
                        <c:v>14896524</c:v>
                      </c:pt>
                      <c:pt idx="15">
                        <c:v>15897198</c:v>
                      </c:pt>
                      <c:pt idx="16">
                        <c:v>16909770</c:v>
                      </c:pt>
                      <c:pt idx="17">
                        <c:v>17886636</c:v>
                      </c:pt>
                      <c:pt idx="18">
                        <c:v>18886824</c:v>
                      </c:pt>
                      <c:pt idx="19">
                        <c:v>19890360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A8C2-468E-88E2-79E88F081230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read'!$A$16</c15:sqref>
                        </c15:formulaRef>
                      </c:ext>
                    </c:extLst>
                    <c:strCache>
                      <c:ptCount val="1"/>
                      <c:pt idx="0">
                        <c:v>M3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read'!$B$16:$U$16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478452</c:v>
                      </c:pt>
                      <c:pt idx="1">
                        <c:v>956850</c:v>
                      </c:pt>
                      <c:pt idx="2">
                        <c:v>1560768</c:v>
                      </c:pt>
                      <c:pt idx="3">
                        <c:v>2037480</c:v>
                      </c:pt>
                      <c:pt idx="4">
                        <c:v>2479878</c:v>
                      </c:pt>
                      <c:pt idx="5">
                        <c:v>3057750</c:v>
                      </c:pt>
                      <c:pt idx="6">
                        <c:v>3481488</c:v>
                      </c:pt>
                      <c:pt idx="7">
                        <c:v>4122408</c:v>
                      </c:pt>
                      <c:pt idx="8">
                        <c:v>4307754</c:v>
                      </c:pt>
                      <c:pt idx="9">
                        <c:v>4962768</c:v>
                      </c:pt>
                      <c:pt idx="10">
                        <c:v>5655990</c:v>
                      </c:pt>
                      <c:pt idx="11">
                        <c:v>6256734</c:v>
                      </c:pt>
                      <c:pt idx="12">
                        <c:v>6387354</c:v>
                      </c:pt>
                      <c:pt idx="13">
                        <c:v>6710820</c:v>
                      </c:pt>
                      <c:pt idx="14">
                        <c:v>7734006</c:v>
                      </c:pt>
                      <c:pt idx="15">
                        <c:v>8151594</c:v>
                      </c:pt>
                      <c:pt idx="16">
                        <c:v>8743428</c:v>
                      </c:pt>
                      <c:pt idx="17">
                        <c:v>9163476</c:v>
                      </c:pt>
                      <c:pt idx="18">
                        <c:v>9203118</c:v>
                      </c:pt>
                      <c:pt idx="19">
                        <c:v>10426056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A8C2-468E-88E2-79E88F081230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read'!$A$17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read'!$B$17:$U$17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2127.366</c:v>
                      </c:pt>
                      <c:pt idx="1">
                        <c:v>2142.6390000000001</c:v>
                      </c:pt>
                      <c:pt idx="2">
                        <c:v>2150.384</c:v>
                      </c:pt>
                      <c:pt idx="3">
                        <c:v>2150.7525000000001</c:v>
                      </c:pt>
                      <c:pt idx="4">
                        <c:v>2153.64</c:v>
                      </c:pt>
                      <c:pt idx="5">
                        <c:v>2153.107</c:v>
                      </c:pt>
                      <c:pt idx="6">
                        <c:v>2153.9631428571429</c:v>
                      </c:pt>
                      <c:pt idx="7">
                        <c:v>2155.6769999999997</c:v>
                      </c:pt>
                      <c:pt idx="8">
                        <c:v>2156.5680000000002</c:v>
                      </c:pt>
                      <c:pt idx="9">
                        <c:v>2156.8152</c:v>
                      </c:pt>
                      <c:pt idx="10">
                        <c:v>2157.4489090909092</c:v>
                      </c:pt>
                      <c:pt idx="11">
                        <c:v>2157.44</c:v>
                      </c:pt>
                      <c:pt idx="12">
                        <c:v>2155.6615384615384</c:v>
                      </c:pt>
                      <c:pt idx="13">
                        <c:v>2156.5165714285713</c:v>
                      </c:pt>
                      <c:pt idx="14">
                        <c:v>2156.4772000000003</c:v>
                      </c:pt>
                      <c:pt idx="15">
                        <c:v>2157.1638750000002</c:v>
                      </c:pt>
                      <c:pt idx="16">
                        <c:v>2158.439294117647</c:v>
                      </c:pt>
                      <c:pt idx="17">
                        <c:v>2157.5416666666665</c:v>
                      </c:pt>
                      <c:pt idx="18">
                        <c:v>2158.0417894736843</c:v>
                      </c:pt>
                      <c:pt idx="19">
                        <c:v>2158.4802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A8C2-468E-88E2-79E88F081230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read'!$A$18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read'!$B$18:$U$18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997.8119999999999</c:v>
                      </c:pt>
                      <c:pt idx="1">
                        <c:v>995.26200000000006</c:v>
                      </c:pt>
                      <c:pt idx="2">
                        <c:v>996.27199999999993</c:v>
                      </c:pt>
                      <c:pt idx="3">
                        <c:v>993.91499999999996</c:v>
                      </c:pt>
                      <c:pt idx="4">
                        <c:v>994.9043999999999</c:v>
                      </c:pt>
                      <c:pt idx="5">
                        <c:v>993.26800000000003</c:v>
                      </c:pt>
                      <c:pt idx="6">
                        <c:v>993.2854285714285</c:v>
                      </c:pt>
                      <c:pt idx="7">
                        <c:v>994.31775000000005</c:v>
                      </c:pt>
                      <c:pt idx="8">
                        <c:v>994.71266666666656</c:v>
                      </c:pt>
                      <c:pt idx="9">
                        <c:v>994.44299999999998</c:v>
                      </c:pt>
                      <c:pt idx="10">
                        <c:v>994.84418181818182</c:v>
                      </c:pt>
                      <c:pt idx="11">
                        <c:v>994.64449999999988</c:v>
                      </c:pt>
                      <c:pt idx="12">
                        <c:v>992.66261538461526</c:v>
                      </c:pt>
                      <c:pt idx="13">
                        <c:v>993.60214285714289</c:v>
                      </c:pt>
                      <c:pt idx="14">
                        <c:v>993.10159999999996</c:v>
                      </c:pt>
                      <c:pt idx="15">
                        <c:v>993.57487500000002</c:v>
                      </c:pt>
                      <c:pt idx="16">
                        <c:v>994.69235294117652</c:v>
                      </c:pt>
                      <c:pt idx="17">
                        <c:v>993.702</c:v>
                      </c:pt>
                      <c:pt idx="18">
                        <c:v>994.04336842105261</c:v>
                      </c:pt>
                      <c:pt idx="19">
                        <c:v>994.51799999999992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A8C2-468E-88E2-79E88F081230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read'!$A$19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read'!$B$19:$U$19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478.452</c:v>
                      </c:pt>
                      <c:pt idx="1">
                        <c:v>478.42499999999995</c:v>
                      </c:pt>
                      <c:pt idx="2">
                        <c:v>520.25599999999997</c:v>
                      </c:pt>
                      <c:pt idx="3">
                        <c:v>509.37</c:v>
                      </c:pt>
                      <c:pt idx="4">
                        <c:v>495.97559999999999</c:v>
                      </c:pt>
                      <c:pt idx="5">
                        <c:v>509.625</c:v>
                      </c:pt>
                      <c:pt idx="6">
                        <c:v>497.35542857142855</c:v>
                      </c:pt>
                      <c:pt idx="7">
                        <c:v>515.30099999999993</c:v>
                      </c:pt>
                      <c:pt idx="8">
                        <c:v>478.6393333333333</c:v>
                      </c:pt>
                      <c:pt idx="9">
                        <c:v>496.27679999999998</c:v>
                      </c:pt>
                      <c:pt idx="10">
                        <c:v>514.18090909090915</c:v>
                      </c:pt>
                      <c:pt idx="11">
                        <c:v>521.39449999999999</c:v>
                      </c:pt>
                      <c:pt idx="12">
                        <c:v>491.33492307692308</c:v>
                      </c:pt>
                      <c:pt idx="13">
                        <c:v>479.34428571428566</c:v>
                      </c:pt>
                      <c:pt idx="14">
                        <c:v>515.60040000000004</c:v>
                      </c:pt>
                      <c:pt idx="15">
                        <c:v>509.47462499999995</c:v>
                      </c:pt>
                      <c:pt idx="16">
                        <c:v>514.31929411764702</c:v>
                      </c:pt>
                      <c:pt idx="17">
                        <c:v>509.08199999999999</c:v>
                      </c:pt>
                      <c:pt idx="18">
                        <c:v>484.37463157894734</c:v>
                      </c:pt>
                      <c:pt idx="19">
                        <c:v>521.30279999999993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A8C2-468E-88E2-79E88F081230}"/>
                  </c:ext>
                </c:extLst>
              </c15:ser>
            </c15:filteredLineSeries>
            <c15:filteredLine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read'!$A$24</c15:sqref>
                        </c15:formulaRef>
                      </c:ext>
                    </c:extLst>
                    <c:strCache>
                      <c:ptCount val="1"/>
                      <c:pt idx="0">
                        <c:v>Sim Total latency (us)</c:v>
                      </c:pt>
                    </c:strCache>
                  </c:strRef>
                </c:tx>
                <c:spPr>
                  <a:ln w="34925" cap="rnd">
                    <a:solidFill>
                      <a:srgbClr val="92D050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read'!$B$24:$U$24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7.2783999999999995</c:v>
                      </c:pt>
                      <c:pt idx="1">
                        <c:v>14.494399999999999</c:v>
                      </c:pt>
                      <c:pt idx="2">
                        <c:v>21.6784</c:v>
                      </c:pt>
                      <c:pt idx="3">
                        <c:v>28.894400000000001</c:v>
                      </c:pt>
                      <c:pt idx="4">
                        <c:v>36.078400000000002</c:v>
                      </c:pt>
                      <c:pt idx="5">
                        <c:v>43.294400000000003</c:v>
                      </c:pt>
                      <c:pt idx="6">
                        <c:v>50.478400000000001</c:v>
                      </c:pt>
                      <c:pt idx="7">
                        <c:v>57.694400000000002</c:v>
                      </c:pt>
                      <c:pt idx="8">
                        <c:v>64.878399999999999</c:v>
                      </c:pt>
                      <c:pt idx="9">
                        <c:v>72.094399999999993</c:v>
                      </c:pt>
                      <c:pt idx="10">
                        <c:v>79.278399999999991</c:v>
                      </c:pt>
                      <c:pt idx="11">
                        <c:v>86.494399999999999</c:v>
                      </c:pt>
                      <c:pt idx="12">
                        <c:v>93.678399999999996</c:v>
                      </c:pt>
                      <c:pt idx="13">
                        <c:v>100</c:v>
                      </c:pt>
                      <c:pt idx="14">
                        <c:v>100</c:v>
                      </c:pt>
                      <c:pt idx="15">
                        <c:v>100</c:v>
                      </c:pt>
                      <c:pt idx="16">
                        <c:v>100</c:v>
                      </c:pt>
                      <c:pt idx="17">
                        <c:v>100</c:v>
                      </c:pt>
                      <c:pt idx="18">
                        <c:v>100</c:v>
                      </c:pt>
                      <c:pt idx="19">
                        <c:v>100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A8C2-468E-88E2-79E88F081230}"/>
                  </c:ext>
                </c:extLst>
              </c15:ser>
            </c15:filteredLineSeries>
          </c:ext>
        </c:extLst>
      </c:lineChart>
      <c:catAx>
        <c:axId val="74281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/>
                  <a:t># of memory requests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283264"/>
        <c:crosses val="autoZero"/>
        <c:auto val="1"/>
        <c:lblAlgn val="ctr"/>
        <c:lblOffset val="100"/>
        <c:noMultiLvlLbl val="0"/>
      </c:catAx>
      <c:valAx>
        <c:axId val="7428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/>
                  <a:t>TOTAL LATENCY (us)</a:t>
                </a:r>
                <a:endParaRPr lang="zh-CN" altLang="en-US" sz="8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281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62581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19743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9909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09385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6147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5376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47085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36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39985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686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12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69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18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4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17598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672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3.emf"/><Relationship Id="rId10" Type="http://schemas.openxmlformats.org/officeDocument/2006/relationships/image" Target="../media/image16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4000" dirty="0"/>
              <a:t>Research Platform for Custom Memory Cube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657061" y="4313114"/>
            <a:ext cx="3874164" cy="197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ts val="12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Yu Zou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Vinayak</a:t>
            </a:r>
            <a:r>
              <a:rPr lang="en-US" altLang="zh-CN" sz="2000" b="1" dirty="0">
                <a:ea typeface="宋体" charset="-122"/>
              </a:rPr>
              <a:t> Deshpande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Jeshalraj Thakaria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213529" y="4396268"/>
            <a:ext cx="2438400" cy="103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5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8210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1165552"/>
          </a:xfrm>
        </p:spPr>
        <p:txBody>
          <a:bodyPr/>
          <a:lstStyle/>
          <a:p>
            <a:pPr marL="1306513" indent="-1306513"/>
            <a:r>
              <a:rPr lang="en-US" sz="3200" dirty="0"/>
              <a:t>Exp. 1: Average Latency, Blocking Access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263069"/>
              </p:ext>
            </p:extLst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18" name="Content Placeholder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34"/>
          <p:cNvSpPr txBox="1"/>
          <p:nvPr/>
        </p:nvSpPr>
        <p:spPr>
          <a:xfrm>
            <a:off x="189515" y="1441850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234034" y="4829659"/>
            <a:ext cx="2041332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1. Input </a:t>
            </a:r>
            <a:r>
              <a:rPr lang="en-US" sz="1600" dirty="0">
                <a:solidFill>
                  <a:srgbClr val="0021A5"/>
                </a:solidFill>
              </a:rPr>
              <a:t>(e.g. 100,000) </a:t>
            </a:r>
            <a:r>
              <a:rPr lang="en-US" sz="1600" dirty="0">
                <a:solidFill>
                  <a:srgbClr val="FF4A00"/>
                </a:solidFill>
              </a:rPr>
              <a:t>blocking</a:t>
            </a:r>
            <a:r>
              <a:rPr lang="en-US" sz="1600" dirty="0"/>
              <a:t> memory requests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8"/>
          <p:cNvCxnSpPr>
            <a:stCxn id="30" idx="3"/>
          </p:cNvCxnSpPr>
          <p:nvPr/>
        </p:nvCxnSpPr>
        <p:spPr>
          <a:xfrm>
            <a:off x="2275366" y="5245158"/>
            <a:ext cx="2211877" cy="20010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2" name="TextBox 13"/>
          <p:cNvSpPr txBox="1"/>
          <p:nvPr/>
        </p:nvSpPr>
        <p:spPr>
          <a:xfrm>
            <a:off x="6284888" y="3472910"/>
            <a:ext cx="2614563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2. Measure latency of each single memory access at </a:t>
            </a:r>
            <a:r>
              <a:rPr lang="en-US" sz="1600" dirty="0"/>
              <a:t>M3; Calculate average </a:t>
            </a:r>
            <a:r>
              <a:rPr lang="en-US" sz="1600" dirty="0">
                <a:solidFill>
                  <a:srgbClr val="0021A5"/>
                </a:solidFill>
              </a:rPr>
              <a:t>(e.g. 100,000 accesses) </a:t>
            </a:r>
            <a:r>
              <a:rPr lang="en-US" sz="1600" dirty="0"/>
              <a:t>latency </a:t>
            </a:r>
            <a:endParaRPr lang="en-US" sz="1600" dirty="0"/>
          </a:p>
        </p:txBody>
      </p:sp>
      <p:cxnSp>
        <p:nvCxnSpPr>
          <p:cNvPr id="13" name="Straight Arrow Connector 10"/>
          <p:cNvCxnSpPr>
            <a:endCxn id="12" idx="1"/>
          </p:cNvCxnSpPr>
          <p:nvPr/>
        </p:nvCxnSpPr>
        <p:spPr>
          <a:xfrm>
            <a:off x="4843305" y="3155182"/>
            <a:ext cx="1441583" cy="97944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3899101" y="3747076"/>
            <a:ext cx="1423716" cy="33855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33363" indent="-233363">
              <a:defRPr sz="1600">
                <a:solidFill>
                  <a:schemeClr val="dk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4. Compare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8"/>
          <p:cNvCxnSpPr>
            <a:stCxn id="30" idx="3"/>
          </p:cNvCxnSpPr>
          <p:nvPr/>
        </p:nvCxnSpPr>
        <p:spPr>
          <a:xfrm flipV="1">
            <a:off x="2275366" y="3155184"/>
            <a:ext cx="1593249" cy="208997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9" name="Straight Arrow Connector 8"/>
          <p:cNvCxnSpPr>
            <a:stCxn id="16" idx="3"/>
            <a:endCxn id="14" idx="1"/>
          </p:cNvCxnSpPr>
          <p:nvPr/>
        </p:nvCxnSpPr>
        <p:spPr>
          <a:xfrm>
            <a:off x="2678585" y="3847432"/>
            <a:ext cx="1220516" cy="68921"/>
          </a:xfrm>
          <a:prstGeom prst="straightConnector1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  <a:tailEnd type="triangle"/>
          </a:ln>
          <a:effectLst/>
        </p:spPr>
      </p:cxnSp>
      <p:sp>
        <p:nvSpPr>
          <p:cNvPr id="16" name="TextBox 13"/>
          <p:cNvSpPr txBox="1"/>
          <p:nvPr/>
        </p:nvSpPr>
        <p:spPr>
          <a:xfrm>
            <a:off x="479738" y="3431933"/>
            <a:ext cx="2198847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3</a:t>
            </a:r>
            <a:r>
              <a:rPr lang="en-US" sz="1600" dirty="0"/>
              <a:t>. avg. latency reported in </a:t>
            </a:r>
            <a:r>
              <a:rPr lang="en-US" sz="1600" dirty="0" err="1">
                <a:solidFill>
                  <a:srgbClr val="0021A5"/>
                </a:solidFill>
              </a:rPr>
              <a:t>SystemC</a:t>
            </a:r>
            <a:r>
              <a:rPr lang="en-US" sz="1600" dirty="0">
                <a:solidFill>
                  <a:srgbClr val="0021A5"/>
                </a:solidFill>
              </a:rPr>
              <a:t> Simulator</a:t>
            </a:r>
            <a:endParaRPr lang="en-US" sz="1600" dirty="0">
              <a:solidFill>
                <a:srgbClr val="0021A5"/>
              </a:solidFill>
            </a:endParaRPr>
          </a:p>
        </p:txBody>
      </p:sp>
      <p:cxnSp>
        <p:nvCxnSpPr>
          <p:cNvPr id="17" name="Straight Arrow Connector 10"/>
          <p:cNvCxnSpPr/>
          <p:nvPr/>
        </p:nvCxnSpPr>
        <p:spPr>
          <a:xfrm flipH="1" flipV="1">
            <a:off x="2678585" y="4057685"/>
            <a:ext cx="1808659" cy="61266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24" name="Straight Arrow Connector 8"/>
          <p:cNvCxnSpPr/>
          <p:nvPr/>
        </p:nvCxnSpPr>
        <p:spPr>
          <a:xfrm flipH="1" flipV="1">
            <a:off x="5322817" y="3916353"/>
            <a:ext cx="962072" cy="387556"/>
          </a:xfrm>
          <a:prstGeom prst="straightConnector1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65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animBg="1"/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641955"/>
            <a:ext cx="7604756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/>
              <a:t>Avg. Latency measured on Merlin board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1010963"/>
            <a:ext cx="5146549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04813" indent="-404813">
              <a:buFont typeface="Wingdings" panose="05000000000000000000" pitchFamily="2" charset="2"/>
              <a:buChar char="q"/>
            </a:pPr>
            <a:r>
              <a:rPr lang="en-US" sz="2200" dirty="0"/>
              <a:t>Results from SystemC Simulator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734665"/>
          </a:xfrm>
        </p:spPr>
        <p:txBody>
          <a:bodyPr/>
          <a:lstStyle/>
          <a:p>
            <a:pPr marL="1023938" indent="-1023938"/>
            <a:r>
              <a:rPr lang="en-US" sz="3000" dirty="0"/>
              <a:t>Exp. </a:t>
            </a:r>
            <a:r>
              <a:rPr lang="en-US" sz="3000" dirty="0" smtClean="0"/>
              <a:t>1 Results: </a:t>
            </a:r>
            <a:r>
              <a:rPr lang="en-US" sz="3000" dirty="0" err="1" smtClean="0"/>
              <a:t>SystemC</a:t>
            </a:r>
            <a:r>
              <a:rPr lang="en-US" sz="3000" dirty="0" smtClean="0"/>
              <a:t> Simulator &amp; Merlin Board</a:t>
            </a:r>
            <a:endParaRPr lang="en-US" sz="3000" dirty="0">
              <a:solidFill>
                <a:schemeClr val="tx1"/>
              </a:solidFill>
            </a:endParaRPr>
          </a:p>
        </p:txBody>
      </p:sp>
      <p:pic>
        <p:nvPicPr>
          <p:cNvPr id="4126" name="Picture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79" y="1558859"/>
            <a:ext cx="3861685" cy="175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33530" y="2783393"/>
            <a:ext cx="2296944" cy="190919"/>
          </a:xfrm>
          <a:prstGeom prst="rect">
            <a:avLst/>
          </a:prstGeom>
          <a:noFill/>
          <a:ln w="9525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661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66880157"/>
              </p:ext>
            </p:extLst>
          </p:nvPr>
        </p:nvGraphicFramePr>
        <p:xfrm>
          <a:off x="176204" y="1294609"/>
          <a:ext cx="5340676" cy="439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5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04" y="1294609"/>
                        <a:ext cx="5340676" cy="439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71256"/>
              </p:ext>
            </p:extLst>
          </p:nvPr>
        </p:nvGraphicFramePr>
        <p:xfrm>
          <a:off x="3348763" y="1294609"/>
          <a:ext cx="5523932" cy="2415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6" name="Visio" r:id="rId6" imgW="11635454" imgH="4373880" progId="Visio.Drawing.15">
                  <p:embed/>
                </p:oleObj>
              </mc:Choice>
              <mc:Fallback>
                <p:oleObj name="Visio" r:id="rId6" imgW="11635454" imgH="4373880" progId="Visio.Drawing.15">
                  <p:embed/>
                  <p:pic>
                    <p:nvPicPr>
                      <p:cNvPr id="16" name="Object 2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48763" y="1294609"/>
                        <a:ext cx="5523932" cy="2415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586798"/>
          </a:xfrm>
        </p:spPr>
        <p:txBody>
          <a:bodyPr/>
          <a:lstStyle/>
          <a:p>
            <a:pPr marL="1023938" indent="-1023938"/>
            <a:r>
              <a:rPr lang="en-US" sz="3200" dirty="0"/>
              <a:t>Exp. 1: </a:t>
            </a:r>
            <a:r>
              <a:rPr lang="en-US" sz="3200" dirty="0" smtClean="0"/>
              <a:t>Analysis of Results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69608" y="863096"/>
            <a:ext cx="235131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Merlin Board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301533" y="863096"/>
            <a:ext cx="17873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HMC Simulator</a:t>
            </a:r>
          </a:p>
        </p:txBody>
      </p:sp>
      <p:cxnSp>
        <p:nvCxnSpPr>
          <p:cNvPr id="16" name="Straight Connector 11"/>
          <p:cNvCxnSpPr/>
          <p:nvPr/>
        </p:nvCxnSpPr>
        <p:spPr>
          <a:xfrm>
            <a:off x="1115657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18" name="Straight Connector 11"/>
          <p:cNvCxnSpPr/>
          <p:nvPr/>
        </p:nvCxnSpPr>
        <p:spPr>
          <a:xfrm>
            <a:off x="2710856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0" name="Straight Connector 11"/>
          <p:cNvCxnSpPr/>
          <p:nvPr/>
        </p:nvCxnSpPr>
        <p:spPr>
          <a:xfrm>
            <a:off x="6416040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3" name="Straight Connector 11"/>
          <p:cNvCxnSpPr/>
          <p:nvPr/>
        </p:nvCxnSpPr>
        <p:spPr>
          <a:xfrm>
            <a:off x="1117561" y="3592829"/>
            <a:ext cx="1593294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5" name="Straight Connector 11"/>
          <p:cNvCxnSpPr/>
          <p:nvPr/>
        </p:nvCxnSpPr>
        <p:spPr>
          <a:xfrm>
            <a:off x="3515957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6" name="Straight Connector 11"/>
          <p:cNvCxnSpPr/>
          <p:nvPr/>
        </p:nvCxnSpPr>
        <p:spPr>
          <a:xfrm>
            <a:off x="5067299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30" name="Straight Connector 11"/>
          <p:cNvCxnSpPr/>
          <p:nvPr/>
        </p:nvCxnSpPr>
        <p:spPr>
          <a:xfrm>
            <a:off x="8088923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32" name="Straight Connector 11"/>
          <p:cNvCxnSpPr/>
          <p:nvPr/>
        </p:nvCxnSpPr>
        <p:spPr>
          <a:xfrm>
            <a:off x="3515957" y="3592829"/>
            <a:ext cx="1551342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4" name="Straight Connector 11"/>
          <p:cNvCxnSpPr/>
          <p:nvPr/>
        </p:nvCxnSpPr>
        <p:spPr>
          <a:xfrm>
            <a:off x="6416040" y="3592829"/>
            <a:ext cx="1672883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37" name="文本框 36"/>
          <p:cNvSpPr txBox="1"/>
          <p:nvPr/>
        </p:nvSpPr>
        <p:spPr>
          <a:xfrm>
            <a:off x="690289" y="3588528"/>
            <a:ext cx="2650528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/>
              <a:t>f</a:t>
            </a:r>
            <a:r>
              <a:rPr lang="en-US" sz="1400" baseline="-25000" dirty="0" err="1">
                <a:solidFill>
                  <a:srgbClr val="0021A5"/>
                </a:solidFill>
              </a:rPr>
              <a:t>pga</a:t>
            </a:r>
            <a:r>
              <a:rPr lang="en-US" sz="1400" dirty="0"/>
              <a:t> = 167MHz (</a:t>
            </a:r>
            <a:r>
              <a:rPr lang="en-US" sz="1400" dirty="0">
                <a:solidFill>
                  <a:srgbClr val="FF0000"/>
                </a:solidFill>
              </a:rPr>
              <a:t>6ns/</a:t>
            </a:r>
            <a:r>
              <a:rPr lang="en-US" sz="1400" dirty="0" err="1">
                <a:solidFill>
                  <a:srgbClr val="FF0000"/>
                </a:solidFill>
              </a:rPr>
              <a:t>clk</a:t>
            </a:r>
            <a:r>
              <a:rPr lang="en-US" sz="1400" dirty="0"/>
              <a:t>)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132105" y="3597394"/>
            <a:ext cx="2578509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>
                <a:solidFill>
                  <a:srgbClr val="0021A5"/>
                </a:solidFill>
              </a:rPr>
              <a:t>hmc</a:t>
            </a:r>
            <a:r>
              <a:rPr lang="en-US" sz="1400" dirty="0"/>
              <a:t> = 333MHz (</a:t>
            </a:r>
            <a:r>
              <a:rPr lang="en-US" sz="1400" dirty="0">
                <a:solidFill>
                  <a:srgbClr val="FF0000"/>
                </a:solidFill>
              </a:rPr>
              <a:t>3ns/</a:t>
            </a:r>
            <a:r>
              <a:rPr lang="en-US" sz="1400" dirty="0" err="1">
                <a:solidFill>
                  <a:srgbClr val="FF0000"/>
                </a:solidFill>
              </a:rPr>
              <a:t>clk</a:t>
            </a:r>
            <a:r>
              <a:rPr lang="en-US" sz="1400" dirty="0"/>
              <a:t>)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110729" y="3588528"/>
            <a:ext cx="2543967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>
                <a:solidFill>
                  <a:srgbClr val="0021A5"/>
                </a:solidFill>
              </a:rPr>
              <a:t>sim</a:t>
            </a:r>
            <a:r>
              <a:rPr lang="en-US" sz="1400" dirty="0"/>
              <a:t> = 625MHz (</a:t>
            </a:r>
            <a:r>
              <a:rPr lang="en-US" sz="1400" dirty="0">
                <a:solidFill>
                  <a:srgbClr val="FF0000"/>
                </a:solidFill>
              </a:rPr>
              <a:t>1.6ns/</a:t>
            </a:r>
            <a:r>
              <a:rPr lang="en-US" sz="1400" dirty="0" err="1">
                <a:solidFill>
                  <a:srgbClr val="FF0000"/>
                </a:solidFill>
              </a:rPr>
              <a:t>clk</a:t>
            </a:r>
            <a:r>
              <a:rPr lang="en-US" sz="1400" dirty="0"/>
              <a:t>)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-334402" y="3588528"/>
            <a:ext cx="1583203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rgbClr val="0021A5"/>
                </a:solidFill>
              </a:rPr>
              <a:t>Clk</a:t>
            </a:r>
            <a:r>
              <a:rPr lang="en-US" sz="1400" b="1" dirty="0">
                <a:solidFill>
                  <a:srgbClr val="0021A5"/>
                </a:solidFill>
              </a:rPr>
              <a:t> </a:t>
            </a:r>
            <a:r>
              <a:rPr lang="en-US" sz="1400" b="1" dirty="0" err="1" smtClean="0">
                <a:solidFill>
                  <a:srgbClr val="0021A5"/>
                </a:solidFill>
              </a:rPr>
              <a:t>freq</a:t>
            </a:r>
            <a:r>
              <a:rPr lang="en-US" sz="1400" b="1" dirty="0" smtClean="0">
                <a:solidFill>
                  <a:srgbClr val="0021A5"/>
                </a:solidFill>
              </a:rPr>
              <a:t>:</a:t>
            </a:r>
            <a:endParaRPr lang="en-US" sz="1400" b="1" dirty="0">
              <a:solidFill>
                <a:srgbClr val="0021A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457200" y="3980937"/>
                <a:ext cx="4610099" cy="98751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Assume delay between M3 &amp; M5 is </a:t>
                </a:r>
                <a:r>
                  <a:rPr lang="en-US" sz="1600" i="1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clk</a:t>
                </a:r>
                <a:r>
                  <a:rPr lang="en-US" sz="1600" baseline="-25000" dirty="0" err="1"/>
                  <a:t>fpga</a:t>
                </a:r>
                <a:endParaRPr lang="en-US" sz="1600" baseline="-25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Average HMC latency on Merlin board: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500 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𝑛𝑠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𝑓𝑝𝑔𝑎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h𝑚𝑐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>
                    <a:solidFill>
                      <a:srgbClr val="008080"/>
                    </a:solidFill>
                  </a:rPr>
                  <a:t> </a:t>
                </a:r>
                <a:r>
                  <a:rPr lang="en-US" sz="1400" dirty="0" smtClean="0"/>
                  <a:t>(HMC clock </a:t>
                </a:r>
                <a:r>
                  <a:rPr lang="en-US" sz="1400" dirty="0"/>
                  <a:t>cycles)</a:t>
                </a:r>
                <a:endParaRPr lang="en-US" dirty="0"/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80937"/>
                <a:ext cx="4610099" cy="987514"/>
              </a:xfrm>
              <a:prstGeom prst="rect">
                <a:avLst/>
              </a:prstGeom>
              <a:blipFill rotWithShape="1">
                <a:blip r:embed="rId8"/>
                <a:stretch>
                  <a:fillRect l="-397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42"/>
              <p:cNvSpPr txBox="1"/>
              <p:nvPr/>
            </p:nvSpPr>
            <p:spPr>
              <a:xfrm>
                <a:off x="4999818" y="4202269"/>
                <a:ext cx="4505326" cy="72019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Average HMC latency on HMC simulator: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76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𝑛𝑠</m:t>
                        </m:r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𝑠𝑖𝑚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/>
                  <a:t> </a:t>
                </a:r>
                <a:r>
                  <a:rPr lang="en-US" sz="1400" dirty="0" smtClean="0"/>
                  <a:t>(HMC clock cycles)</a:t>
                </a:r>
                <a:endParaRPr lang="en-US" sz="1400" dirty="0"/>
              </a:p>
            </p:txBody>
          </p:sp>
        </mc:Choice>
        <mc:Fallback>
          <p:sp>
            <p:nvSpPr>
              <p:cNvPr id="24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818" y="4202269"/>
                <a:ext cx="4505326" cy="720197"/>
              </a:xfrm>
              <a:prstGeom prst="rect">
                <a:avLst/>
              </a:prstGeom>
              <a:blipFill rotWithShape="1">
                <a:blip r:embed="rId9"/>
                <a:stretch>
                  <a:fillRect l="-406" t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42"/>
              <p:cNvSpPr txBox="1"/>
              <p:nvPr/>
            </p:nvSpPr>
            <p:spPr>
              <a:xfrm>
                <a:off x="457198" y="4909039"/>
                <a:ext cx="8534401" cy="49603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500 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𝑛𝑠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𝑓𝑝𝑔𝑎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h𝑚𝑐</m:t>
                            </m:r>
                          </m:sub>
                        </m:sSub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76 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𝑛𝑠</m:t>
                        </m:r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𝑠𝑖𝑚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/>
                  <a:t> =&gt; </a:t>
                </a:r>
                <a:r>
                  <a:rPr lang="en-US" sz="1600" dirty="0">
                    <a:solidFill>
                      <a:srgbClr val="FF4A00"/>
                    </a:solidFill>
                  </a:rPr>
                  <a:t>n = </a:t>
                </a:r>
                <a:r>
                  <a:rPr lang="en-US" sz="1600" dirty="0" smtClean="0">
                    <a:solidFill>
                      <a:srgbClr val="FF4A00"/>
                    </a:solidFill>
                  </a:rPr>
                  <a:t>58 </a:t>
                </a:r>
                <a:r>
                  <a:rPr lang="en-US" sz="1600" dirty="0" err="1" smtClean="0">
                    <a:solidFill>
                      <a:srgbClr val="FF4A00"/>
                    </a:solidFill>
                  </a:rPr>
                  <a:t>fpga</a:t>
                </a:r>
                <a:r>
                  <a:rPr lang="en-US" sz="1600" dirty="0" smtClean="0">
                    <a:solidFill>
                      <a:srgbClr val="FF4A00"/>
                    </a:solidFill>
                  </a:rPr>
                  <a:t> clock cycles</a:t>
                </a:r>
                <a:endParaRPr lang="en-US" sz="1600" dirty="0">
                  <a:solidFill>
                    <a:srgbClr val="FF4A00"/>
                  </a:solidFill>
                </a:endParaRPr>
              </a:p>
            </p:txBody>
          </p:sp>
        </mc:Choice>
        <mc:Fallback>
          <p:sp>
            <p:nvSpPr>
              <p:cNvPr id="27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8" y="4909039"/>
                <a:ext cx="8534401" cy="49603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4788196" y="4968451"/>
            <a:ext cx="698207" cy="356024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8949" y="4909039"/>
            <a:ext cx="34290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8215" y="5596715"/>
            <a:ext cx="741089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/>
              <a:t>Next step: </a:t>
            </a:r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 smtClean="0">
                <a:solidFill>
                  <a:srgbClr val="0021A5"/>
                </a:solidFill>
              </a:rPr>
              <a:t>Synopsys VCS (RTL simulator)</a:t>
            </a:r>
            <a:r>
              <a:rPr lang="en-US" dirty="0" smtClean="0"/>
              <a:t>, to validate n ~ 58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296633" y="2498651"/>
            <a:ext cx="1219324" cy="1850065"/>
          </a:xfrm>
          <a:prstGeom prst="straightConnector1">
            <a:avLst/>
          </a:prstGeom>
          <a:noFill/>
          <a:ln w="9525" cap="flat" cmpd="sng" algn="ctr">
            <a:solidFill>
              <a:srgbClr val="008080"/>
            </a:solidFill>
            <a:prstDash val="solid"/>
            <a:round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flipV="1">
            <a:off x="5966460" y="2498652"/>
            <a:ext cx="252682" cy="1850064"/>
          </a:xfrm>
          <a:prstGeom prst="straightConnector1">
            <a:avLst/>
          </a:prstGeom>
          <a:noFill/>
          <a:ln w="9525" cap="flat" cmpd="sng" algn="ctr">
            <a:solidFill>
              <a:srgbClr val="008080"/>
            </a:solidFill>
            <a:prstDash val="solid"/>
            <a:round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5656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24" grpId="0"/>
      <p:bldP spid="27" grpId="0" animBg="1"/>
      <p:bldP spid="3" grpId="0" animBg="1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49363804"/>
              </p:ext>
            </p:extLst>
          </p:nvPr>
        </p:nvGraphicFramePr>
        <p:xfrm>
          <a:off x="176204" y="1294609"/>
          <a:ext cx="5340676" cy="439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0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2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04" y="1294609"/>
                        <a:ext cx="5340676" cy="439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586798"/>
          </a:xfrm>
        </p:spPr>
        <p:txBody>
          <a:bodyPr/>
          <a:lstStyle/>
          <a:p>
            <a:pPr marL="1023938" indent="-1023938"/>
            <a:r>
              <a:rPr lang="en-US" sz="3200" dirty="0"/>
              <a:t>Exp. 1: Avg. Latency, Blocking Access</a:t>
            </a: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1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673580"/>
              </p:ext>
            </p:extLst>
          </p:nvPr>
        </p:nvGraphicFramePr>
        <p:xfrm>
          <a:off x="3348763" y="1294609"/>
          <a:ext cx="5523932" cy="2415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" name="Visio" r:id="rId6" imgW="11635454" imgH="4373880" progId="Visio.Drawing.15">
                  <p:embed/>
                </p:oleObj>
              </mc:Choice>
              <mc:Fallback>
                <p:oleObj name="Visio" r:id="rId6" imgW="11635454" imgH="4373880" progId="Visio.Drawing.15">
                  <p:embed/>
                  <p:pic>
                    <p:nvPicPr>
                      <p:cNvPr id="13" name="Object 2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48763" y="1294609"/>
                        <a:ext cx="5523932" cy="2415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869608" y="863096"/>
            <a:ext cx="235131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Merlin Board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301533" y="863096"/>
            <a:ext cx="17873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HMC Simulator</a:t>
            </a:r>
          </a:p>
        </p:txBody>
      </p:sp>
      <p:cxnSp>
        <p:nvCxnSpPr>
          <p:cNvPr id="16" name="Straight Connector 11"/>
          <p:cNvCxnSpPr/>
          <p:nvPr/>
        </p:nvCxnSpPr>
        <p:spPr>
          <a:xfrm>
            <a:off x="1115657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18" name="Straight Connector 11"/>
          <p:cNvCxnSpPr/>
          <p:nvPr/>
        </p:nvCxnSpPr>
        <p:spPr>
          <a:xfrm>
            <a:off x="2710856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0" name="Straight Connector 11"/>
          <p:cNvCxnSpPr/>
          <p:nvPr/>
        </p:nvCxnSpPr>
        <p:spPr>
          <a:xfrm>
            <a:off x="6416040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3" name="Straight Connector 11"/>
          <p:cNvCxnSpPr/>
          <p:nvPr/>
        </p:nvCxnSpPr>
        <p:spPr>
          <a:xfrm>
            <a:off x="1117561" y="3592829"/>
            <a:ext cx="1593294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5" name="Straight Connector 11"/>
          <p:cNvCxnSpPr/>
          <p:nvPr/>
        </p:nvCxnSpPr>
        <p:spPr>
          <a:xfrm>
            <a:off x="3515957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6" name="Straight Connector 11"/>
          <p:cNvCxnSpPr/>
          <p:nvPr/>
        </p:nvCxnSpPr>
        <p:spPr>
          <a:xfrm>
            <a:off x="5067299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30" name="Straight Connector 11"/>
          <p:cNvCxnSpPr/>
          <p:nvPr/>
        </p:nvCxnSpPr>
        <p:spPr>
          <a:xfrm>
            <a:off x="8088923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32" name="Straight Connector 11"/>
          <p:cNvCxnSpPr/>
          <p:nvPr/>
        </p:nvCxnSpPr>
        <p:spPr>
          <a:xfrm>
            <a:off x="3515957" y="3592829"/>
            <a:ext cx="1551342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4" name="Straight Connector 11"/>
          <p:cNvCxnSpPr/>
          <p:nvPr/>
        </p:nvCxnSpPr>
        <p:spPr>
          <a:xfrm>
            <a:off x="6416040" y="3592829"/>
            <a:ext cx="1672883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37" name="文本框 36"/>
          <p:cNvSpPr txBox="1"/>
          <p:nvPr/>
        </p:nvSpPr>
        <p:spPr>
          <a:xfrm>
            <a:off x="690289" y="3588528"/>
            <a:ext cx="2650528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/>
              <a:t>fpga</a:t>
            </a:r>
            <a:r>
              <a:rPr lang="en-US" sz="1400" dirty="0"/>
              <a:t> = 167MHz (6ns/</a:t>
            </a:r>
            <a:r>
              <a:rPr lang="en-US" sz="1400" dirty="0" err="1"/>
              <a:t>clk</a:t>
            </a:r>
            <a:r>
              <a:rPr lang="en-US" sz="1400" dirty="0"/>
              <a:t>)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132105" y="3597394"/>
            <a:ext cx="2578509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/>
              <a:t>hmc</a:t>
            </a:r>
            <a:r>
              <a:rPr lang="en-US" sz="1400" dirty="0"/>
              <a:t> = 333MHz (3ns/</a:t>
            </a:r>
            <a:r>
              <a:rPr lang="en-US" sz="1400" dirty="0" err="1"/>
              <a:t>clk</a:t>
            </a:r>
            <a:r>
              <a:rPr lang="en-US" sz="1400" dirty="0"/>
              <a:t>)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110729" y="3588528"/>
            <a:ext cx="2543967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/>
              <a:t>sim</a:t>
            </a:r>
            <a:r>
              <a:rPr lang="en-US" sz="1400" dirty="0"/>
              <a:t> = 625MHz (1.6ns/</a:t>
            </a:r>
            <a:r>
              <a:rPr lang="en-US" sz="1400" dirty="0" err="1"/>
              <a:t>clk</a:t>
            </a:r>
            <a:r>
              <a:rPr lang="en-US" sz="1400" dirty="0"/>
              <a:t>)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-334402" y="3588528"/>
            <a:ext cx="1583203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Clk</a:t>
            </a:r>
            <a:r>
              <a:rPr lang="en-US" sz="1400" dirty="0"/>
              <a:t> freq.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65760" y="4044391"/>
            <a:ext cx="8288936" cy="1846659"/>
          </a:xfrm>
          <a:prstGeom prst="rect">
            <a:avLst/>
          </a:prstGeom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Approach</a:t>
            </a:r>
            <a:r>
              <a:rPr lang="en-US" sz="16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M3 – M4 delay: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Setting up </a:t>
            </a:r>
            <a:r>
              <a:rPr lang="en-US" sz="1600" dirty="0">
                <a:solidFill>
                  <a:srgbClr val="FF4A00"/>
                </a:solidFill>
              </a:rPr>
              <a:t>RTL simulation </a:t>
            </a:r>
            <a:r>
              <a:rPr lang="en-US" sz="1600" dirty="0"/>
              <a:t>of Merlin infrastructure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Working on getting Synopsys VCS license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M4 – M5 delay: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</a:t>
            </a:r>
            <a:r>
              <a:rPr lang="en-US" sz="1600" dirty="0" smtClean="0"/>
              <a:t>ontact </a:t>
            </a:r>
            <a:r>
              <a:rPr lang="en-US" sz="1600" dirty="0"/>
              <a:t>Altera about measurement information of </a:t>
            </a:r>
            <a:r>
              <a:rPr lang="en-US" sz="1600" dirty="0">
                <a:solidFill>
                  <a:srgbClr val="FF4A00"/>
                </a:solidFill>
              </a:rPr>
              <a:t>HMCC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350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1165552"/>
          </a:xfrm>
        </p:spPr>
        <p:txBody>
          <a:bodyPr/>
          <a:lstStyle/>
          <a:p>
            <a:pPr marL="1306513" indent="-1306513"/>
            <a:r>
              <a:rPr lang="en-US" sz="3200" dirty="0"/>
              <a:t>Exp. 2a: Average Latency, </a:t>
            </a:r>
            <a:r>
              <a:rPr lang="en-US" sz="3200" dirty="0" smtClean="0"/>
              <a:t>Pipelined </a:t>
            </a:r>
            <a:r>
              <a:rPr lang="en-US" sz="3200" dirty="0"/>
              <a:t>Access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4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18" name="Content Placeholder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34"/>
          <p:cNvSpPr txBox="1"/>
          <p:nvPr/>
        </p:nvSpPr>
        <p:spPr>
          <a:xfrm>
            <a:off x="189515" y="1441850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234034" y="4829659"/>
            <a:ext cx="2041332" cy="10772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1. Input </a:t>
            </a:r>
            <a:r>
              <a:rPr lang="en-US" sz="1600" dirty="0">
                <a:solidFill>
                  <a:srgbClr val="0021A5"/>
                </a:solidFill>
              </a:rPr>
              <a:t>(e.g. 100,000) </a:t>
            </a:r>
            <a:r>
              <a:rPr lang="en-US" sz="1600" dirty="0">
                <a:solidFill>
                  <a:srgbClr val="FF4A00"/>
                </a:solidFill>
              </a:rPr>
              <a:t>pipelined</a:t>
            </a:r>
            <a:r>
              <a:rPr lang="en-US" sz="1600" dirty="0"/>
              <a:t> memory requests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8"/>
          <p:cNvCxnSpPr>
            <a:stCxn id="30" idx="3"/>
          </p:cNvCxnSpPr>
          <p:nvPr/>
        </p:nvCxnSpPr>
        <p:spPr>
          <a:xfrm>
            <a:off x="2275366" y="5368268"/>
            <a:ext cx="2211877" cy="7699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2" name="TextBox 13"/>
          <p:cNvSpPr txBox="1"/>
          <p:nvPr/>
        </p:nvSpPr>
        <p:spPr>
          <a:xfrm>
            <a:off x="6284888" y="3472910"/>
            <a:ext cx="2614563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2. Measure latency of each single memory access at M3</a:t>
            </a:r>
          </a:p>
        </p:txBody>
      </p:sp>
      <p:cxnSp>
        <p:nvCxnSpPr>
          <p:cNvPr id="13" name="Straight Arrow Connector 10"/>
          <p:cNvCxnSpPr>
            <a:endCxn id="12" idx="1"/>
          </p:cNvCxnSpPr>
          <p:nvPr/>
        </p:nvCxnSpPr>
        <p:spPr>
          <a:xfrm>
            <a:off x="4843305" y="3155182"/>
            <a:ext cx="1441583" cy="73322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105823" y="2893365"/>
            <a:ext cx="2169543" cy="18158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33363" indent="-233363">
              <a:defRPr sz="1600">
                <a:solidFill>
                  <a:schemeClr val="dk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3. Calculate average </a:t>
            </a:r>
            <a:r>
              <a:rPr lang="en-US" dirty="0">
                <a:solidFill>
                  <a:srgbClr val="0021A5"/>
                </a:solidFill>
              </a:rPr>
              <a:t>(e.g. 100,000 accesses) </a:t>
            </a:r>
            <a:r>
              <a:rPr lang="en-US" dirty="0"/>
              <a:t>latency &amp; compare with avg. latency reported in </a:t>
            </a:r>
            <a:r>
              <a:rPr lang="en-US" dirty="0" err="1">
                <a:solidFill>
                  <a:srgbClr val="FF4A00"/>
                </a:solidFill>
              </a:rPr>
              <a:t>SystemC</a:t>
            </a:r>
            <a:r>
              <a:rPr lang="en-US" dirty="0">
                <a:solidFill>
                  <a:srgbClr val="FF4A00"/>
                </a:solidFill>
              </a:rPr>
              <a:t> Simulator</a:t>
            </a:r>
          </a:p>
        </p:txBody>
      </p:sp>
      <p:cxnSp>
        <p:nvCxnSpPr>
          <p:cNvPr id="15" name="Straight Arrow Connector 8"/>
          <p:cNvCxnSpPr>
            <a:stCxn id="30" idx="3"/>
          </p:cNvCxnSpPr>
          <p:nvPr/>
        </p:nvCxnSpPr>
        <p:spPr>
          <a:xfrm flipV="1">
            <a:off x="2275366" y="3155184"/>
            <a:ext cx="1593249" cy="221308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9" name="Straight Arrow Connector 8"/>
          <p:cNvCxnSpPr/>
          <p:nvPr/>
        </p:nvCxnSpPr>
        <p:spPr>
          <a:xfrm flipH="1" flipV="1">
            <a:off x="2157984" y="4511041"/>
            <a:ext cx="2329259" cy="318618"/>
          </a:xfrm>
          <a:prstGeom prst="straightConnector1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677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075681"/>
              </p:ext>
            </p:extLst>
          </p:nvPr>
        </p:nvGraphicFramePr>
        <p:xfrm>
          <a:off x="2900601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0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18" name="Content Placeholder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0601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34"/>
          <p:cNvSpPr txBox="1"/>
          <p:nvPr/>
        </p:nvSpPr>
        <p:spPr>
          <a:xfrm>
            <a:off x="1512107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3493767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cxnSp>
        <p:nvCxnSpPr>
          <p:cNvPr id="25" name="Straight Arrow Connector 20"/>
          <p:cNvCxnSpPr>
            <a:cxnSpLocks/>
          </p:cNvCxnSpPr>
          <p:nvPr/>
        </p:nvCxnSpPr>
        <p:spPr>
          <a:xfrm>
            <a:off x="5094471" y="3611001"/>
            <a:ext cx="363737" cy="91076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3" name="Straight Arrow Connector 15"/>
          <p:cNvCxnSpPr>
            <a:cxnSpLocks/>
          </p:cNvCxnSpPr>
          <p:nvPr/>
        </p:nvCxnSpPr>
        <p:spPr>
          <a:xfrm flipV="1">
            <a:off x="5596128" y="3244825"/>
            <a:ext cx="151128" cy="20224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586798"/>
          </a:xfrm>
        </p:spPr>
        <p:txBody>
          <a:bodyPr/>
          <a:lstStyle/>
          <a:p>
            <a:pPr marL="1023938" indent="-1023938"/>
            <a:r>
              <a:rPr lang="en-US" sz="3200" dirty="0"/>
              <a:t>Exp. 2b: Total Latency, Pipelined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1148317" y="4890911"/>
            <a:ext cx="2041332" cy="10772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1. Input </a:t>
            </a:r>
            <a:r>
              <a:rPr lang="en-US" sz="1600" dirty="0">
                <a:solidFill>
                  <a:srgbClr val="0021A5"/>
                </a:solidFill>
              </a:rPr>
              <a:t>(e.g. 100,000) </a:t>
            </a:r>
            <a:r>
              <a:rPr lang="en-US" sz="1600" dirty="0"/>
              <a:t>pipelined memory requests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8"/>
          <p:cNvCxnSpPr>
            <a:stCxn id="19" idx="3"/>
          </p:cNvCxnSpPr>
          <p:nvPr/>
        </p:nvCxnSpPr>
        <p:spPr>
          <a:xfrm>
            <a:off x="3189649" y="5429520"/>
            <a:ext cx="2211877" cy="7699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33" name="Straight Arrow Connector 8"/>
          <p:cNvCxnSpPr>
            <a:stCxn id="19" idx="3"/>
          </p:cNvCxnSpPr>
          <p:nvPr/>
        </p:nvCxnSpPr>
        <p:spPr>
          <a:xfrm flipV="1">
            <a:off x="3189649" y="3216436"/>
            <a:ext cx="1593249" cy="221308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34" name="内容占位符 2"/>
          <p:cNvSpPr txBox="1">
            <a:spLocks/>
          </p:cNvSpPr>
          <p:nvPr/>
        </p:nvSpPr>
        <p:spPr bwMode="auto">
          <a:xfrm>
            <a:off x="-26891" y="1830731"/>
            <a:ext cx="3359766" cy="2731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kern="0" dirty="0"/>
              <a:t>Recall (Slide 7)</a:t>
            </a:r>
          </a:p>
          <a:p>
            <a:pPr lvl="1"/>
            <a:r>
              <a:rPr lang="en-US" sz="1600" kern="0" dirty="0">
                <a:solidFill>
                  <a:schemeClr val="tx1"/>
                </a:solidFill>
              </a:rPr>
              <a:t>In overlapping access</a:t>
            </a:r>
          </a:p>
          <a:p>
            <a:pPr marL="669925" lvl="2" indent="0">
              <a:buFont typeface="Wingdings" pitchFamily="2" charset="2"/>
              <a:buNone/>
            </a:pPr>
            <a:r>
              <a:rPr lang="en-US" sz="1200" kern="0" dirty="0">
                <a:solidFill>
                  <a:srgbClr val="FF4A00"/>
                </a:solidFill>
              </a:rPr>
              <a:t>M1 = M2 = M3 = </a:t>
            </a:r>
            <a:r>
              <a:rPr 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(M4 = M5)</a:t>
            </a:r>
          </a:p>
          <a:p>
            <a:pPr lvl="1">
              <a:spcBef>
                <a:spcPts val="600"/>
              </a:spcBef>
            </a:pPr>
            <a:r>
              <a:rPr lang="en-US" sz="1600" kern="0" dirty="0">
                <a:solidFill>
                  <a:schemeClr val="tx1"/>
                </a:solidFill>
              </a:rPr>
              <a:t>For HMC</a:t>
            </a:r>
          </a:p>
          <a:p>
            <a:pPr lvl="2"/>
            <a:r>
              <a:rPr lang="en-US" sz="1200" kern="0" dirty="0">
                <a:solidFill>
                  <a:srgbClr val="FF4A00"/>
                </a:solidFill>
              </a:rPr>
              <a:t>M5 = </a:t>
            </a:r>
            <a:r>
              <a:rPr lang="en-US" sz="1200" kern="0" dirty="0">
                <a:solidFill>
                  <a:srgbClr val="0032AF"/>
                </a:solidFill>
              </a:rPr>
              <a:t>C (from simulator)</a:t>
            </a:r>
          </a:p>
          <a:p>
            <a:pPr lvl="1"/>
            <a:endParaRPr lang="en-US" sz="1600" kern="0" dirty="0"/>
          </a:p>
        </p:txBody>
      </p:sp>
      <p:grpSp>
        <p:nvGrpSpPr>
          <p:cNvPr id="35" name="Group 34"/>
          <p:cNvGrpSpPr/>
          <p:nvPr/>
        </p:nvGrpSpPr>
        <p:grpSpPr>
          <a:xfrm>
            <a:off x="337057" y="3380337"/>
            <a:ext cx="2563544" cy="1094134"/>
            <a:chOff x="4851401" y="3446453"/>
            <a:chExt cx="3321050" cy="1417442"/>
          </a:xfrm>
        </p:grpSpPr>
        <p:grpSp>
          <p:nvGrpSpPr>
            <p:cNvPr id="36" name="Group 35"/>
            <p:cNvGrpSpPr/>
            <p:nvPr/>
          </p:nvGrpSpPr>
          <p:grpSpPr>
            <a:xfrm>
              <a:off x="4851401" y="3446453"/>
              <a:ext cx="3321050" cy="1239847"/>
              <a:chOff x="4851401" y="3446453"/>
              <a:chExt cx="3321050" cy="1239847"/>
            </a:xfrm>
          </p:grpSpPr>
          <p:pic>
            <p:nvPicPr>
              <p:cNvPr id="40" name="Picture 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1401" y="3446453"/>
                <a:ext cx="3321050" cy="12398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1" name="Rectangle 40"/>
              <p:cNvSpPr/>
              <p:nvPr/>
            </p:nvSpPr>
            <p:spPr>
              <a:xfrm>
                <a:off x="5829300" y="4257675"/>
                <a:ext cx="247650" cy="16192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329488" y="4257674"/>
                <a:ext cx="247650" cy="16192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561137" y="4481513"/>
                <a:ext cx="247650" cy="10001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5941511" y="4184747"/>
              <a:ext cx="600076" cy="33891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100" i="1" dirty="0"/>
                <a:t>D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277100" y="4173735"/>
              <a:ext cx="600076" cy="33891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100" i="1" dirty="0"/>
                <a:t>L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590507" y="4524981"/>
              <a:ext cx="600076" cy="33891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100" i="1" dirty="0"/>
                <a:t>T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974452" y="3447070"/>
            <a:ext cx="5250315" cy="685380"/>
            <a:chOff x="3023259" y="4055489"/>
            <a:chExt cx="2520729" cy="989624"/>
          </a:xfrm>
        </p:grpSpPr>
        <p:sp>
          <p:nvSpPr>
            <p:cNvPr id="45" name="Oval 44"/>
            <p:cNvSpPr/>
            <p:nvPr/>
          </p:nvSpPr>
          <p:spPr>
            <a:xfrm>
              <a:off x="3023259" y="4055489"/>
              <a:ext cx="2483755" cy="9126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29388" y="4200753"/>
              <a:ext cx="2514600" cy="84436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Measure T (total latency) at </a:t>
              </a:r>
              <a:r>
                <a:rPr lang="en-US" sz="1600" dirty="0">
                  <a:solidFill>
                    <a:srgbClr val="FF4A00"/>
                  </a:solidFill>
                </a:rPr>
                <a:t>M3 (</a:t>
              </a:r>
              <a:r>
                <a:rPr lang="en-US" sz="1600" dirty="0" err="1">
                  <a:solidFill>
                    <a:srgbClr val="FF4A00"/>
                  </a:solidFill>
                </a:rPr>
                <a:t>T</a:t>
              </a:r>
              <a:r>
                <a:rPr lang="en-US" sz="1600" baseline="-25000" dirty="0" err="1">
                  <a:solidFill>
                    <a:srgbClr val="FF4A00"/>
                  </a:solidFill>
                </a:rPr>
                <a:t>measure</a:t>
              </a:r>
              <a:r>
                <a:rPr lang="en-US" sz="1600" dirty="0">
                  <a:solidFill>
                    <a:srgbClr val="FF4A00"/>
                  </a:solidFill>
                </a:rPr>
                <a:t>) &amp; </a:t>
              </a:r>
              <a:r>
                <a:rPr lang="en-US" sz="1600" dirty="0">
                  <a:solidFill>
                    <a:srgbClr val="0021A5"/>
                  </a:solidFill>
                </a:rPr>
                <a:t>C (</a:t>
              </a:r>
              <a:r>
                <a:rPr lang="en-US" sz="1600" dirty="0" err="1">
                  <a:solidFill>
                    <a:srgbClr val="0021A5"/>
                  </a:solidFill>
                </a:rPr>
                <a:t>T</a:t>
              </a:r>
              <a:r>
                <a:rPr lang="en-US" sz="1600" baseline="-25000" dirty="0" err="1">
                  <a:solidFill>
                    <a:srgbClr val="0021A5"/>
                  </a:solidFill>
                </a:rPr>
                <a:t>sim</a:t>
              </a:r>
              <a:r>
                <a:rPr lang="en-US" sz="1600" dirty="0">
                  <a:solidFill>
                    <a:srgbClr val="0021A5"/>
                  </a:solidFill>
                </a:rPr>
                <a:t>)</a:t>
              </a:r>
              <a:r>
                <a:rPr lang="en-US" sz="1600" dirty="0"/>
                <a:t>, and compare </a:t>
              </a:r>
              <a:r>
                <a:rPr lang="en-US" sz="1600" dirty="0" err="1"/>
                <a:t>T</a:t>
              </a:r>
              <a:r>
                <a:rPr lang="en-US" sz="1600" baseline="-25000" dirty="0" err="1"/>
                <a:t>measure</a:t>
              </a:r>
              <a:r>
                <a:rPr lang="en-US" sz="1600" dirty="0"/>
                <a:t> and </a:t>
              </a:r>
              <a:r>
                <a:rPr lang="en-US" sz="1600" dirty="0" err="1"/>
                <a:t>T</a:t>
              </a:r>
              <a:r>
                <a:rPr lang="en-US" sz="1600" baseline="-25000" dirty="0" err="1"/>
                <a:t>sim</a:t>
              </a:r>
              <a:endParaRPr lang="en-US" sz="1600" baseline="-25000" dirty="0"/>
            </a:p>
          </p:txBody>
        </p:sp>
      </p:grpSp>
      <p:cxnSp>
        <p:nvCxnSpPr>
          <p:cNvPr id="31" name="Straight Arrow Connector 15"/>
          <p:cNvCxnSpPr>
            <a:cxnSpLocks/>
          </p:cNvCxnSpPr>
          <p:nvPr/>
        </p:nvCxnSpPr>
        <p:spPr>
          <a:xfrm flipV="1">
            <a:off x="2015262" y="3854248"/>
            <a:ext cx="1174387" cy="42747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8075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Exp. </a:t>
            </a:r>
            <a:r>
              <a:rPr lang="en-US" dirty="0" smtClean="0"/>
              <a:t>2a </a:t>
            </a:r>
            <a:r>
              <a:rPr lang="en-US" dirty="0"/>
              <a:t>Results – Average Latency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287" y="1096733"/>
            <a:ext cx="2981011" cy="4983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Merlin board</a:t>
            </a:r>
          </a:p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xmlns="" id="{756D7B20-34CE-46FD-9C85-64F2E6CF0C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4370190"/>
              </p:ext>
            </p:extLst>
          </p:nvPr>
        </p:nvGraphicFramePr>
        <p:xfrm>
          <a:off x="10189029" y="1498342"/>
          <a:ext cx="4195185" cy="2517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图表 9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8346250"/>
              </p:ext>
            </p:extLst>
          </p:nvPr>
        </p:nvGraphicFramePr>
        <p:xfrm>
          <a:off x="457200" y="1597001"/>
          <a:ext cx="4195187" cy="2517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10322777" y="499315"/>
            <a:ext cx="2981011" cy="49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/>
              <a:t>Total Latency</a:t>
            </a:r>
          </a:p>
          <a:p>
            <a:pPr marL="0" indent="0">
              <a:buFont typeface="Wingdings" pitchFamily="2" charset="2"/>
              <a:buNone/>
            </a:pPr>
            <a:endParaRPr lang="en-US" kern="0" dirty="0"/>
          </a:p>
        </p:txBody>
      </p:sp>
      <p:graphicFrame>
        <p:nvGraphicFramePr>
          <p:cNvPr id="9" name="图表 8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5933389"/>
              </p:ext>
            </p:extLst>
          </p:nvPr>
        </p:nvGraphicFramePr>
        <p:xfrm>
          <a:off x="4716026" y="1597000"/>
          <a:ext cx="4195187" cy="2517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图表 11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2907676"/>
              </p:ext>
            </p:extLst>
          </p:nvPr>
        </p:nvGraphicFramePr>
        <p:xfrm>
          <a:off x="10580913" y="4222283"/>
          <a:ext cx="4195185" cy="2517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5103079" y="1096733"/>
            <a:ext cx="2981011" cy="49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kern="0" dirty="0"/>
              <a:t>HMC simulation</a:t>
            </a:r>
          </a:p>
          <a:p>
            <a:pPr marL="0" indent="0" algn="ctr">
              <a:buFont typeface="Wingdings" pitchFamily="2" charset="2"/>
              <a:buNone/>
            </a:pPr>
            <a:endParaRPr lang="en-US" kern="0" dirty="0"/>
          </a:p>
          <a:p>
            <a:pPr algn="ctr"/>
            <a:endParaRPr lang="en-US" kern="0" dirty="0"/>
          </a:p>
          <a:p>
            <a:pPr algn="ctr"/>
            <a:endParaRPr lang="en-US" kern="0" dirty="0"/>
          </a:p>
          <a:p>
            <a:pPr marL="0" indent="0" algn="ctr">
              <a:buFont typeface="Wingdings" pitchFamily="2" charset="2"/>
              <a:buNone/>
            </a:pPr>
            <a:endParaRPr lang="en-US" kern="0" dirty="0"/>
          </a:p>
        </p:txBody>
      </p:sp>
      <p:sp>
        <p:nvSpPr>
          <p:cNvPr id="6" name="文本框 5"/>
          <p:cNvSpPr txBox="1"/>
          <p:nvPr/>
        </p:nvSpPr>
        <p:spPr>
          <a:xfrm>
            <a:off x="457200" y="4222283"/>
            <a:ext cx="8454013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Avg. latency in simulation increases and keeps stable at some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Avg. latency in Merlin board keeps unstable</a:t>
            </a:r>
            <a:endParaRPr lang="en-US" dirty="0"/>
          </a:p>
          <a:p>
            <a:r>
              <a:rPr lang="en-US" dirty="0" smtClean="0"/>
              <a:t>Observation: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Merlin board result is not consistent with expected result (from simulator)</a:t>
            </a:r>
          </a:p>
          <a:p>
            <a:r>
              <a:rPr lang="en-US" dirty="0" smtClean="0"/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M3 point also includes HT infrastructure logic, which delay is </a:t>
            </a:r>
            <a:r>
              <a:rPr lang="en-US" dirty="0" err="1" smtClean="0"/>
              <a:t>nonderministic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Small FIFO size in HT infrastructure serializes pipelined memory access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15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Exp. 2 Results – Total Latency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287" y="1096733"/>
            <a:ext cx="2981011" cy="4983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Merlin board</a:t>
            </a:r>
          </a:p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xmlns="" id="{756D7B20-34CE-46FD-9C85-64F2E6CF0C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3443543"/>
              </p:ext>
            </p:extLst>
          </p:nvPr>
        </p:nvGraphicFramePr>
        <p:xfrm>
          <a:off x="457200" y="1571630"/>
          <a:ext cx="4195185" cy="2517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图表 11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1558303"/>
              </p:ext>
            </p:extLst>
          </p:nvPr>
        </p:nvGraphicFramePr>
        <p:xfrm>
          <a:off x="4716028" y="1569276"/>
          <a:ext cx="4195185" cy="2517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5103079" y="1096733"/>
            <a:ext cx="2981011" cy="49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kern="0" dirty="0"/>
              <a:t>HMC simulation</a:t>
            </a:r>
          </a:p>
          <a:p>
            <a:pPr marL="0" indent="0" algn="ctr">
              <a:buFont typeface="Wingdings" pitchFamily="2" charset="2"/>
              <a:buNone/>
            </a:pPr>
            <a:endParaRPr lang="en-US" kern="0" dirty="0"/>
          </a:p>
        </p:txBody>
      </p:sp>
      <p:sp>
        <p:nvSpPr>
          <p:cNvPr id="6" name="文本框 5"/>
          <p:cNvSpPr txBox="1"/>
          <p:nvPr/>
        </p:nvSpPr>
        <p:spPr>
          <a:xfrm>
            <a:off x="457200" y="4222283"/>
            <a:ext cx="8559209" cy="258532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Trend of measured result is consistent with that of simulator (up to 15,000 </a:t>
            </a:r>
            <a:r>
              <a:rPr lang="en-US" dirty="0" err="1" smtClean="0"/>
              <a:t>reqs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Analysis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Limitation of simulator: Maximum number of requests </a:t>
            </a:r>
            <a:r>
              <a:rPr lang="en-US" dirty="0" smtClean="0"/>
              <a:t>is 15,000.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Exp. 2 does not prove the actual number (for total latency) is accurate;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however, it </a:t>
            </a:r>
          </a:p>
          <a:p>
            <a:r>
              <a:rPr lang="en-US" dirty="0" err="1" smtClean="0"/>
              <a:t>Futrue</a:t>
            </a:r>
            <a:r>
              <a:rPr lang="en-US" dirty="0" smtClean="0"/>
              <a:t> work: </a:t>
            </a:r>
            <a:r>
              <a:rPr lang="en-US" dirty="0"/>
              <a:t>change FIFO size of Merlin infrastructure to fully utilize HMC bandwidth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144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Brief 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ea"/>
              </a:rPr>
              <a:t>Experiment 1</a:t>
            </a:r>
          </a:p>
          <a:p>
            <a:pPr marL="1012825" lvl="3" indent="-342900"/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ea"/>
              </a:rPr>
              <a:t>Experiment 2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Bloom filter examples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Sorting examples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Going forward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HT Programming Basics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5722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36561"/>
            <a:ext cx="8534400" cy="5134039"/>
          </a:xfrm>
        </p:spPr>
        <p:txBody>
          <a:bodyPr/>
          <a:lstStyle/>
          <a:p>
            <a:r>
              <a:rPr lang="en-US" dirty="0"/>
              <a:t>Spell checker</a:t>
            </a:r>
          </a:p>
          <a:p>
            <a:pPr lvl="1"/>
            <a:r>
              <a:rPr lang="en-US" dirty="0"/>
              <a:t>Input</a:t>
            </a:r>
          </a:p>
          <a:p>
            <a:pPr lvl="2"/>
            <a:r>
              <a:rPr lang="en-US" dirty="0"/>
              <a:t>A dictionary</a:t>
            </a:r>
          </a:p>
          <a:p>
            <a:pPr lvl="2"/>
            <a:r>
              <a:rPr lang="en-US" dirty="0"/>
              <a:t>Words to check</a:t>
            </a:r>
          </a:p>
          <a:p>
            <a:pPr lvl="1"/>
            <a:r>
              <a:rPr lang="en-US" dirty="0"/>
              <a:t>Function</a:t>
            </a:r>
          </a:p>
          <a:p>
            <a:pPr lvl="2"/>
            <a:r>
              <a:rPr lang="en-US" dirty="0"/>
              <a:t>A bloom filter was pre-set using the dictionary</a:t>
            </a:r>
          </a:p>
          <a:p>
            <a:pPr lvl="2"/>
            <a:r>
              <a:rPr lang="en-US" dirty="0"/>
              <a:t>A new word was compared against bloom filter to check existence in the dictionary</a:t>
            </a:r>
          </a:p>
          <a:p>
            <a:pPr lvl="1"/>
            <a:r>
              <a:rPr lang="en-US" dirty="0"/>
              <a:t>Output</a:t>
            </a:r>
          </a:p>
          <a:p>
            <a:pPr lvl="2"/>
            <a:r>
              <a:rPr lang="en-US" dirty="0"/>
              <a:t>A wrong spelling is reported if the new word doesn’t exist in bloom filter</a:t>
            </a:r>
          </a:p>
          <a:p>
            <a:pPr lvl="1"/>
            <a:r>
              <a:rPr lang="en-US" dirty="0"/>
              <a:t>HT utilization</a:t>
            </a:r>
          </a:p>
          <a:p>
            <a:pPr lvl="2"/>
            <a:r>
              <a:rPr lang="en-US" dirty="0"/>
              <a:t>1 HT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602" y="1449324"/>
            <a:ext cx="5143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4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-0.6533 -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7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rgbClr val="FF4A00"/>
                </a:solidFill>
              </a:rPr>
              <a:t>Brief 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Experiment 1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Experiment 2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Bloom filter examples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Bucket sorting examples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69762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4911725"/>
          </a:xfrm>
        </p:spPr>
        <p:txBody>
          <a:bodyPr/>
          <a:lstStyle/>
          <a:p>
            <a:r>
              <a:rPr lang="en-US" sz="2400" dirty="0"/>
              <a:t>Content-based deep packet inspection (longest string match)</a:t>
            </a:r>
          </a:p>
          <a:p>
            <a:pPr lvl="1"/>
            <a:r>
              <a:rPr lang="en-US" sz="2000" dirty="0"/>
              <a:t>Input</a:t>
            </a:r>
          </a:p>
          <a:p>
            <a:pPr lvl="2"/>
            <a:r>
              <a:rPr lang="en-US" sz="1800" dirty="0"/>
              <a:t>A group of different-length sensitive words</a:t>
            </a:r>
          </a:p>
          <a:p>
            <a:pPr lvl="2"/>
            <a:r>
              <a:rPr lang="en-US" sz="1800" dirty="0"/>
              <a:t>Packet to inspect</a:t>
            </a:r>
          </a:p>
          <a:p>
            <a:pPr lvl="1"/>
            <a:r>
              <a:rPr lang="en-US" sz="2000" dirty="0"/>
              <a:t>Function</a:t>
            </a:r>
          </a:p>
          <a:p>
            <a:pPr lvl="2"/>
            <a:r>
              <a:rPr lang="en-US" sz="1800" dirty="0"/>
              <a:t>All same-length sensitive words are used to set the same bloom filter</a:t>
            </a:r>
          </a:p>
          <a:p>
            <a:pPr lvl="2"/>
            <a:r>
              <a:rPr lang="en-US" sz="1800" dirty="0"/>
              <a:t>Multiple bloom filters are pre-set</a:t>
            </a:r>
          </a:p>
          <a:p>
            <a:pPr lvl="2"/>
            <a:r>
              <a:rPr lang="en-US" sz="1800" dirty="0"/>
              <a:t>A new packet is compared against bloom filters to check existence of sensitive words</a:t>
            </a:r>
          </a:p>
          <a:p>
            <a:pPr lvl="1"/>
            <a:r>
              <a:rPr lang="en-US" sz="2000" dirty="0"/>
              <a:t>Output</a:t>
            </a:r>
          </a:p>
          <a:p>
            <a:pPr lvl="2"/>
            <a:r>
              <a:rPr lang="en-US" sz="1800" dirty="0"/>
              <a:t>Report the packet contains sensitive information, if matched</a:t>
            </a:r>
          </a:p>
          <a:p>
            <a:pPr lvl="1"/>
            <a:r>
              <a:rPr lang="en-US" sz="2000" dirty="0"/>
              <a:t>HT utilization</a:t>
            </a:r>
          </a:p>
          <a:p>
            <a:pPr lvl="2"/>
            <a:r>
              <a:rPr lang="en-US" sz="1600" dirty="0"/>
              <a:t>16 HT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660524"/>
            <a:ext cx="64198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6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0.71771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8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4911725"/>
          </a:xfrm>
        </p:spPr>
        <p:txBody>
          <a:bodyPr/>
          <a:lstStyle/>
          <a:p>
            <a:r>
              <a:rPr lang="en-US" sz="2400" dirty="0"/>
              <a:t>Sorting an array of numbers</a:t>
            </a:r>
          </a:p>
          <a:p>
            <a:pPr lvl="1"/>
            <a:r>
              <a:rPr lang="en-US" sz="2000" dirty="0"/>
              <a:t>Input</a:t>
            </a:r>
          </a:p>
          <a:p>
            <a:pPr lvl="2"/>
            <a:r>
              <a:rPr lang="en-US" sz="1800" dirty="0"/>
              <a:t>Array length (Maximum 1024)</a:t>
            </a:r>
          </a:p>
          <a:p>
            <a:pPr lvl="1"/>
            <a:r>
              <a:rPr lang="en-US" sz="2000" dirty="0"/>
              <a:t>Function</a:t>
            </a:r>
          </a:p>
          <a:p>
            <a:pPr lvl="2"/>
            <a:r>
              <a:rPr lang="en-US" sz="1800" dirty="0"/>
              <a:t>Array is initialized with random uniformly distributed integers between 0-256</a:t>
            </a:r>
          </a:p>
          <a:p>
            <a:pPr lvl="2"/>
            <a:r>
              <a:rPr lang="en-US" sz="1800" dirty="0"/>
              <a:t>Numbers are distributed to the buckets</a:t>
            </a:r>
          </a:p>
          <a:p>
            <a:pPr lvl="2"/>
            <a:r>
              <a:rPr lang="en-US" sz="1800" dirty="0"/>
              <a:t>Each bucket is sorted individually</a:t>
            </a:r>
          </a:p>
          <a:p>
            <a:pPr lvl="2"/>
            <a:r>
              <a:rPr lang="en-US" sz="1800" dirty="0"/>
              <a:t>Sorted buckets are concatenated to obtain the sorted array</a:t>
            </a:r>
          </a:p>
          <a:p>
            <a:pPr lvl="1"/>
            <a:r>
              <a:rPr lang="en-US" sz="2000" dirty="0"/>
              <a:t>Output</a:t>
            </a:r>
          </a:p>
          <a:p>
            <a:pPr lvl="2"/>
            <a:r>
              <a:rPr lang="en-US" sz="1800" dirty="0"/>
              <a:t>Sorted array is reported</a:t>
            </a:r>
          </a:p>
          <a:p>
            <a:pPr lvl="1"/>
            <a:r>
              <a:rPr lang="en-US" sz="2000" dirty="0"/>
              <a:t>HT utilization</a:t>
            </a:r>
          </a:p>
          <a:p>
            <a:pPr lvl="2"/>
            <a:r>
              <a:rPr lang="en-US" sz="1600" dirty="0"/>
              <a:t>1 HT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311245" y="644237"/>
            <a:ext cx="7267575" cy="5392882"/>
            <a:chOff x="10311245" y="644237"/>
            <a:chExt cx="7267575" cy="539288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2" b="5476"/>
            <a:stretch/>
          </p:blipFill>
          <p:spPr>
            <a:xfrm>
              <a:off x="10311245" y="644237"/>
              <a:ext cx="7267575" cy="539288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0311245" y="1219200"/>
              <a:ext cx="6792191" cy="1950027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311245" y="3865418"/>
              <a:ext cx="6792191" cy="1828799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29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2.96296E-6 L -0.93628 -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2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89684" y="920321"/>
            <a:ext cx="8197116" cy="515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Platform development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Complete validation </a:t>
            </a:r>
            <a:r>
              <a:rPr lang="en-US" sz="2000" dirty="0"/>
              <a:t>of CMC platform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Complete development &amp; instrumentation </a:t>
            </a:r>
            <a:r>
              <a:rPr lang="en-US" sz="2000" dirty="0"/>
              <a:t>of CMC platform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Develop library for customization </a:t>
            </a:r>
            <a:r>
              <a:rPr lang="en-US" sz="2000" dirty="0"/>
              <a:t>of notional CMC architecture under study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Create user-friendly CMC API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Explore CMC apps using HT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/>
              <a:t>Case studies to explore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Notional CMC architectures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CMC apps, including: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Data Reordering/Rearrangement Engine, sorting algorithms, bloom filter</a:t>
            </a:r>
          </a:p>
          <a:p>
            <a:pPr marL="341313" indent="-22860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Lessons learned, including: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Characteristics of </a:t>
            </a:r>
            <a:r>
              <a:rPr lang="en-US" sz="1800" dirty="0">
                <a:solidFill>
                  <a:srgbClr val="000000"/>
                </a:solidFill>
              </a:rPr>
              <a:t>CMC-amenable</a:t>
            </a:r>
            <a:r>
              <a:rPr lang="en-US" sz="1800" dirty="0">
                <a:solidFill>
                  <a:schemeClr val="tx1"/>
                </a:solidFill>
              </a:rPr>
              <a:t> apps</a:t>
            </a:r>
          </a:p>
          <a:p>
            <a:pPr marL="555625" lvl="1" indent="-228600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How to re-factor algorithms to become CMC-amenable</a:t>
            </a:r>
          </a:p>
        </p:txBody>
      </p:sp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248400"/>
            <a:ext cx="1828800" cy="457200"/>
          </a:xfrm>
        </p:spPr>
        <p:txBody>
          <a:bodyPr/>
          <a:lstStyle/>
          <a:p>
            <a:fld id="{81CDB180-F93F-440A-8193-8CC661418732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9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F1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2" name="矩形 1"/>
          <p:cNvSpPr/>
          <p:nvPr/>
        </p:nvSpPr>
        <p:spPr>
          <a:xfrm>
            <a:off x="4602145" y="2924070"/>
            <a:ext cx="4084655" cy="10852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sz="1800" b="0" i="0" u="none" strike="noStrike" cap="none" normalizeH="0" baseline="0" dirty="0">
                <a:solidFill>
                  <a:schemeClr val="tx1"/>
                </a:solidFill>
                <a:latin typeface="Arial"/>
                <a:cs typeface="Arial"/>
              </a:rPr>
              <a:t>To be discussed</a:t>
            </a:r>
          </a:p>
        </p:txBody>
      </p:sp>
    </p:spTree>
    <p:extLst>
      <p:ext uri="{BB962C8B-B14F-4D97-AF65-F5344CB8AC3E}">
        <p14:creationId xmlns:p14="http://schemas.microsoft.com/office/powerpoint/2010/main" val="113307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rgbClr val="FF4A00"/>
                </a:solidFill>
              </a:rPr>
              <a:t>Brief 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ea"/>
              </a:rPr>
              <a:t>Experiment 1</a:t>
            </a:r>
          </a:p>
          <a:p>
            <a:pPr marL="1012825" lvl="3" indent="-342900"/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ea"/>
              </a:rPr>
              <a:t>Experiment 2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Bloom filter examples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Bucket sorting examples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29105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62174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Performance Measurement on Merlin Board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2389921" y="872716"/>
            <a:ext cx="4665932" cy="30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3399"/>
                </a:solidFill>
              </a:rPr>
              <a:t>CMC platform on Merlin board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799269" y="4437112"/>
            <a:ext cx="8129215" cy="153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Instrumented Merlin infrastructure with </a:t>
            </a:r>
            <a:r>
              <a:rPr lang="en-US" sz="1800" i="1" dirty="0"/>
              <a:t>hardware performance monitors</a:t>
            </a:r>
          </a:p>
          <a:p>
            <a:pPr marL="736600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A’, B’, C’, D’, M1, M2, M3, </a:t>
            </a:r>
            <a:r>
              <a:rPr lang="en-US" sz="1600" dirty="0">
                <a:solidFill>
                  <a:srgbClr val="00B0F0"/>
                </a:solidFill>
              </a:rPr>
              <a:t>M4, and M5.</a:t>
            </a:r>
            <a:endParaRPr lang="en-US" sz="1600" dirty="0">
              <a:solidFill>
                <a:srgbClr val="0021A5"/>
              </a:solidFill>
            </a:endParaRP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Progress: Able to measure all listed parameters except:</a:t>
            </a:r>
          </a:p>
          <a:p>
            <a:pPr marL="682625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rgbClr val="00B0F0"/>
                </a:solidFill>
              </a:rPr>
              <a:t>M4, M5: </a:t>
            </a:r>
            <a:r>
              <a:rPr lang="en-US" sz="1600" dirty="0">
                <a:solidFill>
                  <a:schemeClr val="tx1"/>
                </a:solidFill>
              </a:rPr>
              <a:t>Cannot measure currently; if necessary will seek help from Convey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471473"/>
              </p:ext>
            </p:extLst>
          </p:nvPr>
        </p:nvGraphicFramePr>
        <p:xfrm>
          <a:off x="694943" y="1215123"/>
          <a:ext cx="8055229" cy="3048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2" name="Visio" r:id="rId4" imgW="9110139" imgH="3448609" progId="Visio.Drawing.15">
                  <p:embed/>
                </p:oleObj>
              </mc:Choice>
              <mc:Fallback>
                <p:oleObj name="Visio" r:id="rId4" imgW="9110139" imgH="344860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4943" y="1215123"/>
                        <a:ext cx="8055229" cy="30486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210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55224" y="1682062"/>
            <a:ext cx="1360918" cy="111612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39630" y="4379054"/>
            <a:ext cx="1744306" cy="128970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070078"/>
              </p:ext>
            </p:extLst>
          </p:nvPr>
        </p:nvGraphicFramePr>
        <p:xfrm>
          <a:off x="1520572" y="1103886"/>
          <a:ext cx="6283053" cy="4855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Visio" r:id="rId4" imgW="9305663" imgH="7189876" progId="Visio.Drawing.15">
                  <p:embed/>
                </p:oleObj>
              </mc:Choice>
              <mc:Fallback>
                <p:oleObj name="Visio" r:id="rId4" imgW="9305663" imgH="718987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0572" y="1103886"/>
                        <a:ext cx="6283053" cy="4855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1160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Mapping Notional CMC onto Merlin Board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625316" y="2798188"/>
            <a:ext cx="3007369" cy="2293697"/>
            <a:chOff x="5625316" y="3006734"/>
            <a:chExt cx="3007369" cy="2293697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7003608" y="3006734"/>
              <a:ext cx="0" cy="99030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 flipH="1">
              <a:off x="5625316" y="4674949"/>
              <a:ext cx="629908" cy="37468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5976156" y="3932279"/>
              <a:ext cx="2656529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/>
                <a:t>Simplifying assumption: </a:t>
              </a:r>
            </a:p>
            <a:p>
              <a:pPr marL="339725" indent="-228600">
                <a:spcBef>
                  <a:spcPts val="60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21A5"/>
                  </a:solidFill>
                </a:rPr>
                <a:t>For this model, this part of CMC is assumed to have an HMC architecture</a:t>
              </a:r>
              <a:endParaRPr lang="en-US" sz="1400" i="1" dirty="0">
                <a:solidFill>
                  <a:srgbClr val="0021A5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2251" y="832071"/>
            <a:ext cx="3485188" cy="3382224"/>
            <a:chOff x="368030" y="975435"/>
            <a:chExt cx="3485188" cy="3382224"/>
          </a:xfrm>
        </p:grpSpPr>
        <p:sp>
          <p:nvSpPr>
            <p:cNvPr id="6" name="TextBox 5"/>
            <p:cNvSpPr txBox="1"/>
            <p:nvPr/>
          </p:nvSpPr>
          <p:spPr>
            <a:xfrm>
              <a:off x="511314" y="975435"/>
              <a:ext cx="201622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Merlin board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8030" y="3711328"/>
              <a:ext cx="2136643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Case study: model of a notional CMC*</a:t>
              </a:r>
            </a:p>
          </p:txBody>
        </p: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V="1">
              <a:off x="3657600" y="4103372"/>
              <a:ext cx="195618" cy="73461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</a:ln>
            <a:effectLst/>
          </p:spPr>
        </p:cxnSp>
      </p:grp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6018995" y="4841083"/>
            <a:ext cx="2656529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Observation:</a:t>
            </a:r>
          </a:p>
          <a:p>
            <a:pPr marL="339725" indent="-228600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rgbClr val="0021A5"/>
                </a:solidFill>
              </a:rPr>
              <a:t>“Pipelining” effect of overlapping memory access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950721" y="6275132"/>
            <a:ext cx="5665422" cy="764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120650" indent="-120650">
              <a:lnSpc>
                <a:spcPct val="90000"/>
              </a:lnSpc>
            </a:pPr>
            <a:r>
              <a:rPr lang="en-US" sz="1100" b="1" dirty="0">
                <a:solidFill>
                  <a:srgbClr val="000000"/>
                </a:solidFill>
                <a:cs typeface="DejaVu Sans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cs typeface="DejaVu Sans" charset="0"/>
              </a:rPr>
              <a:t> </a:t>
            </a:r>
            <a:r>
              <a:rPr lang="en-US" sz="1100" dirty="0"/>
              <a:t>Nair, R., et al. "Active Memory Cube: A processing-in-memory architecture for </a:t>
            </a:r>
            <a:r>
              <a:rPr lang="en-US" sz="1100" dirty="0" err="1"/>
              <a:t>exascale</a:t>
            </a:r>
            <a:r>
              <a:rPr lang="en-US" sz="1100" dirty="0"/>
              <a:t> systems.“ IBM Journal of Res.</a:t>
            </a:r>
            <a:br>
              <a:rPr lang="en-US" sz="1100" dirty="0"/>
            </a:br>
            <a:r>
              <a:rPr lang="en-US" sz="1100" dirty="0"/>
              <a:t>&amp; Development 59.2/3 (2015): 17-1.</a:t>
            </a:r>
          </a:p>
          <a:p>
            <a:pPr marL="114300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79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Observation: Overlapping Memory Access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363694" y="1077154"/>
            <a:ext cx="3844611" cy="138129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0021A5"/>
                </a:solidFill>
              </a:rPr>
              <a:t>For overlapping read/write ops:</a:t>
            </a:r>
          </a:p>
          <a:p>
            <a:pPr marL="288925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1A5"/>
                </a:solidFill>
              </a:rPr>
              <a:t> Measurements at </a:t>
            </a:r>
            <a:r>
              <a:rPr lang="en-US" sz="1800" dirty="0">
                <a:solidFill>
                  <a:srgbClr val="FF0000"/>
                </a:solidFill>
              </a:rPr>
              <a:t>M1, M2, M3</a:t>
            </a:r>
            <a:r>
              <a:rPr lang="en-US" sz="1800" dirty="0"/>
              <a:t>, </a:t>
            </a:r>
            <a:br>
              <a:rPr lang="en-US" sz="1800" dirty="0"/>
            </a:br>
            <a:r>
              <a:rPr lang="en-US" sz="1800" dirty="0"/>
              <a:t>        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(M4, M5, E’) </a:t>
            </a:r>
            <a:r>
              <a:rPr lang="en-US" sz="1800" dirty="0"/>
              <a:t>have</a:t>
            </a:r>
            <a:r>
              <a:rPr lang="en-US" sz="1800" dirty="0">
                <a:solidFill>
                  <a:srgbClr val="0021A5"/>
                </a:solidFill>
              </a:rPr>
              <a:t> </a:t>
            </a:r>
            <a:br>
              <a:rPr lang="en-US" sz="1800" dirty="0">
                <a:solidFill>
                  <a:srgbClr val="0021A5"/>
                </a:solidFill>
              </a:rPr>
            </a:br>
            <a:r>
              <a:rPr lang="en-US" sz="1800" dirty="0">
                <a:solidFill>
                  <a:srgbClr val="0021A5"/>
                </a:solidFill>
              </a:rPr>
              <a:t>     no significant </a:t>
            </a:r>
            <a:r>
              <a:rPr lang="en-US" sz="1600" dirty="0">
                <a:solidFill>
                  <a:srgbClr val="0021A5"/>
                </a:solidFill>
              </a:rPr>
              <a:t>difference</a:t>
            </a:r>
          </a:p>
        </p:txBody>
      </p:sp>
      <p:graphicFrame>
        <p:nvGraphicFramePr>
          <p:cNvPr id="44" name="Chart 43"/>
          <p:cNvGraphicFramePr>
            <a:graphicFrameLocks/>
          </p:cNvGraphicFramePr>
          <p:nvPr>
            <p:extLst/>
          </p:nvPr>
        </p:nvGraphicFramePr>
        <p:xfrm>
          <a:off x="0" y="31238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8" name="Chart 47"/>
          <p:cNvGraphicFramePr>
            <a:graphicFrameLocks/>
          </p:cNvGraphicFramePr>
          <p:nvPr>
            <p:extLst/>
          </p:nvPr>
        </p:nvGraphicFramePr>
        <p:xfrm>
          <a:off x="4572000" y="31238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287320"/>
              </p:ext>
            </p:extLst>
          </p:nvPr>
        </p:nvGraphicFramePr>
        <p:xfrm>
          <a:off x="4511040" y="1077154"/>
          <a:ext cx="4400202" cy="1665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4" name="Visio" r:id="rId6" imgW="9110139" imgH="3448609" progId="Visio.Drawing.15">
                  <p:embed/>
                </p:oleObj>
              </mc:Choice>
              <mc:Fallback>
                <p:oleObj name="Visio" r:id="rId6" imgW="9110139" imgH="344860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11040" y="1077154"/>
                        <a:ext cx="4400202" cy="1665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206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4" grpId="0">
        <p:bldAsOne/>
      </p:bldGraphic>
      <p:bldGraphic spid="4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DRE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072051" y="915576"/>
            <a:ext cx="6966169" cy="821784"/>
          </a:xfrm>
        </p:spPr>
        <p:txBody>
          <a:bodyPr/>
          <a:lstStyle/>
          <a:p>
            <a:r>
              <a:rPr lang="en-US" sz="2000" dirty="0">
                <a:solidFill>
                  <a:srgbClr val="0021A5"/>
                </a:solidFill>
              </a:rPr>
              <a:t>Observation: </a:t>
            </a:r>
            <a:r>
              <a:rPr lang="en-US" sz="2000" dirty="0">
                <a:solidFill>
                  <a:srgbClr val="FF0000"/>
                </a:solidFill>
              </a:rPr>
              <a:t>M1, M2, M3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(M4, M5, E’)</a:t>
            </a:r>
            <a:r>
              <a:rPr lang="en-US" sz="2000" dirty="0"/>
              <a:t> again have </a:t>
            </a:r>
            <a:br>
              <a:rPr lang="en-US" sz="2000" dirty="0"/>
            </a:br>
            <a:r>
              <a:rPr lang="en-US" sz="20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9" name="图表 4"/>
          <p:cNvGraphicFramePr>
            <a:graphicFrameLocks/>
          </p:cNvGraphicFramePr>
          <p:nvPr>
            <p:extLst/>
          </p:nvPr>
        </p:nvGraphicFramePr>
        <p:xfrm>
          <a:off x="194165" y="1683860"/>
          <a:ext cx="4366905" cy="2828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0" name="图表 5"/>
          <p:cNvGraphicFramePr>
            <a:graphicFrameLocks/>
          </p:cNvGraphicFramePr>
          <p:nvPr>
            <p:extLst/>
          </p:nvPr>
        </p:nvGraphicFramePr>
        <p:xfrm>
          <a:off x="4593365" y="1681427"/>
          <a:ext cx="4366906" cy="2830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58115" y="4677043"/>
            <a:ext cx="7413828" cy="145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2000" kern="0" dirty="0">
                <a:solidFill>
                  <a:schemeClr val="tx1"/>
                </a:solidFill>
              </a:rPr>
              <a:t>For </a:t>
            </a:r>
            <a:r>
              <a:rPr lang="en-US" sz="2000" kern="0" dirty="0">
                <a:solidFill>
                  <a:srgbClr val="0021A5"/>
                </a:solidFill>
              </a:rPr>
              <a:t>overlapping memory access</a:t>
            </a:r>
            <a:r>
              <a:rPr lang="en-US" sz="2000" kern="0" dirty="0">
                <a:solidFill>
                  <a:schemeClr val="tx1"/>
                </a:solidFill>
              </a:rPr>
              <a:t>, discrepancy between M1, M2, M3, </a:t>
            </a: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(M4, M5, E’) </a:t>
            </a:r>
            <a:r>
              <a:rPr lang="en-US" sz="2000" kern="0" dirty="0">
                <a:solidFill>
                  <a:schemeClr val="tx1"/>
                </a:solidFill>
              </a:rPr>
              <a:t>is </a:t>
            </a:r>
            <a:r>
              <a:rPr lang="en-US" sz="2000" kern="0" dirty="0"/>
              <a:t>hidden by “pipeline effect”</a:t>
            </a:r>
          </a:p>
          <a:p>
            <a:pPr lvl="1"/>
            <a:r>
              <a:rPr lang="en-US" sz="2000" kern="0" dirty="0">
                <a:solidFill>
                  <a:schemeClr val="tx1"/>
                </a:solidFill>
              </a:rPr>
              <a:t>Thus, for </a:t>
            </a:r>
            <a:r>
              <a:rPr lang="en-US" sz="2000" kern="0" dirty="0">
                <a:solidFill>
                  <a:srgbClr val="0021A5"/>
                </a:solidFill>
              </a:rPr>
              <a:t>overlapping memory access</a:t>
            </a:r>
            <a:r>
              <a:rPr lang="en-US" sz="2000" kern="0" dirty="0">
                <a:solidFill>
                  <a:schemeClr val="tx1"/>
                </a:solidFill>
              </a:rPr>
              <a:t>, we will use measurements at </a:t>
            </a:r>
            <a:r>
              <a:rPr lang="en-US" sz="2000" kern="0" dirty="0"/>
              <a:t>M3 in this presentation</a:t>
            </a:r>
            <a:r>
              <a:rPr lang="en-US" sz="2000" kern="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888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9" grpId="0">
        <p:bldAsOne/>
      </p:bldGraphic>
      <p:bldGraphic spid="5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Brief 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Experiment 1 – blocking memory access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Experiment 2 – pipelined memory access</a:t>
            </a:r>
            <a:endParaRPr lang="en-US" sz="1400" dirty="0">
              <a:solidFill>
                <a:srgbClr val="0021A5"/>
              </a:solidFill>
              <a:ea typeface="+mn-ea"/>
            </a:endParaRP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Bloom filter examples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Going forward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HT Programming Basics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3786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200" y="934312"/>
            <a:ext cx="8430634" cy="529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1" indent="0">
              <a:buClr>
                <a:schemeClr val="accent1"/>
              </a:buClr>
              <a:buSzPct val="65000"/>
              <a:buNone/>
            </a:pPr>
            <a:r>
              <a:rPr lang="en-US" kern="0" dirty="0">
                <a:ea typeface="+mn-ea"/>
              </a:rPr>
              <a:t>Validation of</a:t>
            </a:r>
            <a:r>
              <a:rPr lang="en-US" kern="0" dirty="0">
                <a:solidFill>
                  <a:schemeClr val="tx1"/>
                </a:solidFill>
                <a:ea typeface="+mn-ea"/>
              </a:rPr>
              <a:t> performance measurement on </a:t>
            </a:r>
            <a:r>
              <a:rPr lang="en-US" kern="0" dirty="0">
                <a:solidFill>
                  <a:srgbClr val="0021A5"/>
                </a:solidFill>
                <a:ea typeface="+mn-ea"/>
              </a:rPr>
              <a:t>Merlin board</a:t>
            </a:r>
          </a:p>
          <a:p>
            <a:pPr marL="0" lvl="1" indent="0">
              <a:buClr>
                <a:schemeClr val="accent1"/>
              </a:buClr>
              <a:buSzPct val="65000"/>
              <a:buNone/>
            </a:pPr>
            <a:endParaRPr lang="en-US" sz="2000" kern="0" dirty="0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61987"/>
          </a:xfrm>
        </p:spPr>
        <p:txBody>
          <a:bodyPr/>
          <a:lstStyle/>
          <a:p>
            <a:r>
              <a:rPr lang="en-US" dirty="0"/>
              <a:t>Validation Experiments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272733"/>
            <a:ext cx="8229600" cy="19749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400" b="1" dirty="0">
                <a:latin typeface="+mn-lt"/>
                <a:cs typeface="+mn-cs"/>
              </a:rPr>
              <a:t>Experiments:</a:t>
            </a:r>
            <a:endParaRPr lang="en-US" dirty="0">
              <a:solidFill>
                <a:srgbClr val="FF4A00"/>
              </a:solidFill>
              <a:latin typeface="+mn-lt"/>
              <a:cs typeface="+mn-cs"/>
            </a:endParaRPr>
          </a:p>
          <a:p>
            <a:pPr marL="687387" lvl="1" indent="-342900" eaLnBrk="0" hangingPunct="0">
              <a:spcBef>
                <a:spcPts val="200"/>
              </a:spcBef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Blocking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memory access pattern</a:t>
            </a:r>
          </a:p>
          <a:p>
            <a:pPr marL="801687" lvl="2" eaLnBrk="0" hangingPunct="0">
              <a:spcBef>
                <a:spcPts val="200"/>
              </a:spcBef>
              <a:buClr>
                <a:srgbClr val="0021A5"/>
              </a:buClr>
              <a:buSzPct val="100000"/>
            </a:pP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Comparison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average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latency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single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memory access</a:t>
            </a:r>
          </a:p>
          <a:p>
            <a:pPr marL="687387" lvl="1" indent="-342900" eaLnBrk="0" hangingPunct="0">
              <a:spcBef>
                <a:spcPts val="200"/>
              </a:spcBef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Pipelined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memory access pattern</a:t>
            </a:r>
          </a:p>
          <a:p>
            <a:pPr marL="1144587" lvl="2" indent="-342900" eaLnBrk="0" hangingPunct="0">
              <a:spcBef>
                <a:spcPts val="200"/>
              </a:spcBef>
              <a:buClr>
                <a:srgbClr val="0021A5"/>
              </a:buClr>
              <a:buSzPct val="100000"/>
              <a:buFont typeface="+mj-lt"/>
              <a:buAutoNum type="alphaLcPeriod"/>
            </a:pP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Comparison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average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latency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single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memory access</a:t>
            </a:r>
          </a:p>
          <a:p>
            <a:pPr marL="1144587" lvl="2" indent="-342900" eaLnBrk="0" hangingPunct="0">
              <a:spcBef>
                <a:spcPts val="200"/>
              </a:spcBef>
              <a:buClr>
                <a:srgbClr val="0021A5"/>
              </a:buClr>
              <a:buSzPct val="100000"/>
              <a:buFont typeface="+mj-lt"/>
              <a:buAutoNum type="alphaLcPeriod"/>
            </a:pP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Comparison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total overlapping 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latency</a:t>
            </a: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35037"/>
              </p:ext>
            </p:extLst>
          </p:nvPr>
        </p:nvGraphicFramePr>
        <p:xfrm>
          <a:off x="591635" y="1967796"/>
          <a:ext cx="4369699" cy="1564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" name="Visio" r:id="rId3" imgW="14336292" imgH="4757217" progId="Visio.Drawing.15">
                  <p:embed/>
                </p:oleObj>
              </mc:Choice>
              <mc:Fallback>
                <p:oleObj name="Visio" r:id="rId3" imgW="14336292" imgH="4757217" progId="Visio.Drawing.15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1635" y="1967796"/>
                        <a:ext cx="4369699" cy="1564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602325"/>
              </p:ext>
            </p:extLst>
          </p:nvPr>
        </p:nvGraphicFramePr>
        <p:xfrm>
          <a:off x="3308571" y="2094752"/>
          <a:ext cx="3606978" cy="15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" name="Visio" r:id="rId5" imgW="11635454" imgH="4373880" progId="Visio.Drawing.15">
                  <p:embed/>
                </p:oleObj>
              </mc:Choice>
              <mc:Fallback>
                <p:oleObj name="Visio" r:id="rId5" imgW="11635454" imgH="4373880" progId="Visio.Drawing.15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08571" y="2094752"/>
                        <a:ext cx="3606978" cy="15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3"/>
          <p:cNvSpPr txBox="1"/>
          <p:nvPr/>
        </p:nvSpPr>
        <p:spPr>
          <a:xfrm>
            <a:off x="457200" y="1367410"/>
            <a:ext cx="87209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Approach</a:t>
            </a:r>
            <a:endParaRPr lang="en-US" sz="1700" dirty="0"/>
          </a:p>
          <a:p>
            <a:r>
              <a:rPr lang="en-US" dirty="0"/>
              <a:t>Compare </a:t>
            </a:r>
            <a:r>
              <a:rPr lang="en-US" dirty="0">
                <a:solidFill>
                  <a:srgbClr val="3851AE"/>
                </a:solidFill>
              </a:rPr>
              <a:t>Merlin board </a:t>
            </a:r>
            <a:r>
              <a:rPr lang="en-US" dirty="0">
                <a:solidFill>
                  <a:srgbClr val="FF4A00"/>
                </a:solidFill>
              </a:rPr>
              <a:t>measurement</a:t>
            </a:r>
            <a:r>
              <a:rPr lang="en-US" dirty="0"/>
              <a:t> vs. </a:t>
            </a:r>
            <a:r>
              <a:rPr lang="en-US" dirty="0">
                <a:solidFill>
                  <a:srgbClr val="3851AE"/>
                </a:solidFill>
              </a:rPr>
              <a:t>Micron</a:t>
            </a:r>
            <a:r>
              <a:rPr lang="en-US" dirty="0"/>
              <a:t> </a:t>
            </a:r>
            <a:r>
              <a:rPr lang="en-US" dirty="0">
                <a:solidFill>
                  <a:srgbClr val="3851AE"/>
                </a:solidFill>
              </a:rPr>
              <a:t>HMC SystemC </a:t>
            </a:r>
            <a:r>
              <a:rPr lang="en-US" dirty="0">
                <a:solidFill>
                  <a:srgbClr val="FF4A00"/>
                </a:solidFill>
              </a:rPr>
              <a:t>simulator results</a:t>
            </a:r>
          </a:p>
        </p:txBody>
      </p:sp>
      <p:sp>
        <p:nvSpPr>
          <p:cNvPr id="19" name="TextBox 32"/>
          <p:cNvSpPr txBox="1"/>
          <p:nvPr/>
        </p:nvSpPr>
        <p:spPr>
          <a:xfrm>
            <a:off x="4204465" y="2338322"/>
            <a:ext cx="4680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vs.</a:t>
            </a:r>
            <a:endParaRPr lang="en-US" sz="1700" dirty="0">
              <a:solidFill>
                <a:srgbClr val="FF4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1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16553</TotalTime>
  <Words>1595</Words>
  <Application>Microsoft Office PowerPoint</Application>
  <PresentationFormat>On-screen Show (4:3)</PresentationFormat>
  <Paragraphs>300</Paragraphs>
  <Slides>22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3_Edge</vt:lpstr>
      <vt:lpstr>Visio</vt:lpstr>
      <vt:lpstr>Research Platform for Custom Memory Cube</vt:lpstr>
      <vt:lpstr>Outline</vt:lpstr>
      <vt:lpstr>Outline</vt:lpstr>
      <vt:lpstr>Performance Measurement on Merlin Board</vt:lpstr>
      <vt:lpstr>Mapping Notional CMC onto Merlin Board</vt:lpstr>
      <vt:lpstr>Observation: Overlapping Memory Access</vt:lpstr>
      <vt:lpstr>Overlapping Memory Access: DRE ops </vt:lpstr>
      <vt:lpstr>Outline</vt:lpstr>
      <vt:lpstr>Validation Experiments</vt:lpstr>
      <vt:lpstr>Exp. 1: Average Latency, Blocking Access</vt:lpstr>
      <vt:lpstr>Exp. 1 Results: SystemC Simulator &amp; Merlin Board</vt:lpstr>
      <vt:lpstr>Exp. 1: Analysis of Results</vt:lpstr>
      <vt:lpstr>Exp. 1: Avg. Latency, Blocking Access</vt:lpstr>
      <vt:lpstr>Exp. 2a: Average Latency, Pipelined Access</vt:lpstr>
      <vt:lpstr>Exp. 2b: Total Latency, Pipelined</vt:lpstr>
      <vt:lpstr>Exp. 2a Results – Average Latency</vt:lpstr>
      <vt:lpstr>Exp. 2 Results – Total Latency</vt:lpstr>
      <vt:lpstr>Outline</vt:lpstr>
      <vt:lpstr>Bloom Filter HT Demos</vt:lpstr>
      <vt:lpstr>Bloom Filter HT Demos</vt:lpstr>
      <vt:lpstr>Bucket Sort HT Demos</vt:lpstr>
      <vt:lpstr>Going Forward</vt:lpstr>
    </vt:vector>
  </TitlesOfParts>
  <Company>University of Florida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hlam</cp:lastModifiedBy>
  <cp:revision>3444</cp:revision>
  <dcterms:created xsi:type="dcterms:W3CDTF">2003-07-12T15:21:27Z</dcterms:created>
  <dcterms:modified xsi:type="dcterms:W3CDTF">2017-06-09T16:30:12Z</dcterms:modified>
</cp:coreProperties>
</file>