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2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4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5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4"/>
  </p:notesMasterIdLst>
  <p:handoutMasterIdLst>
    <p:handoutMasterId r:id="rId25"/>
  </p:handoutMasterIdLst>
  <p:sldIdLst>
    <p:sldId id="481" r:id="rId2"/>
    <p:sldId id="482" r:id="rId3"/>
    <p:sldId id="524" r:id="rId4"/>
    <p:sldId id="484" r:id="rId5"/>
    <p:sldId id="485" r:id="rId6"/>
    <p:sldId id="486" r:id="rId7"/>
    <p:sldId id="487" r:id="rId8"/>
    <p:sldId id="525" r:id="rId9"/>
    <p:sldId id="493" r:id="rId10"/>
    <p:sldId id="496" r:id="rId11"/>
    <p:sldId id="497" r:id="rId12"/>
    <p:sldId id="498" r:id="rId13"/>
    <p:sldId id="526" r:id="rId14"/>
    <p:sldId id="538" r:id="rId15"/>
    <p:sldId id="529" r:id="rId16"/>
    <p:sldId id="532" r:id="rId17"/>
    <p:sldId id="539" r:id="rId18"/>
    <p:sldId id="533" r:id="rId19"/>
    <p:sldId id="534" r:id="rId20"/>
    <p:sldId id="514" r:id="rId21"/>
    <p:sldId id="536" r:id="rId22"/>
    <p:sldId id="516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A5"/>
    <a:srgbClr val="008080"/>
    <a:srgbClr val="009999"/>
    <a:srgbClr val="FF4A00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4" autoAdjust="0"/>
    <p:restoredTop sz="91745" autoAdjust="0"/>
  </p:normalViewPr>
  <p:slideViewPr>
    <p:cSldViewPr snapToGrid="0">
      <p:cViewPr varScale="1">
        <p:scale>
          <a:sx n="76" d="100"/>
          <a:sy n="76" d="100"/>
        </p:scale>
        <p:origin x="768" y="6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ropBox\Dropbox%20Folder\Dropbox\CHREC\CMC_Measurement\mem_blocking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1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2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865024"/>
        <c:axId val="44866944"/>
      </c:barChart>
      <c:catAx>
        <c:axId val="44865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6944"/>
        <c:crosses val="autoZero"/>
        <c:auto val="1"/>
        <c:lblAlgn val="ctr"/>
        <c:lblOffset val="100"/>
        <c:noMultiLvlLbl val="0"/>
      </c:catAx>
      <c:valAx>
        <c:axId val="4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6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046400"/>
        <c:axId val="45048576"/>
      </c:barChart>
      <c:catAx>
        <c:axId val="45046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8576"/>
        <c:crosses val="autoZero"/>
        <c:auto val="1"/>
        <c:lblAlgn val="ctr"/>
        <c:lblOffset val="100"/>
        <c:noMultiLvlLbl val="0"/>
      </c:catAx>
      <c:valAx>
        <c:axId val="45048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6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5609216"/>
        <c:axId val="356195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35609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19584"/>
        <c:crosses val="autoZero"/>
        <c:auto val="1"/>
        <c:lblAlgn val="ctr"/>
        <c:lblOffset val="100"/>
        <c:noMultiLvlLbl val="0"/>
      </c:catAx>
      <c:valAx>
        <c:axId val="35619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9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8201472"/>
        <c:axId val="14820339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48201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3392"/>
        <c:crosses val="autoZero"/>
        <c:auto val="1"/>
        <c:lblAlgn val="ctr"/>
        <c:lblOffset val="100"/>
        <c:noMultiLvlLbl val="0"/>
      </c:catAx>
      <c:valAx>
        <c:axId val="14820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20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1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'memory read'!$B$19:$U$19</c:f>
              <c:numCache>
                <c:formatCode>General</c:formatCode>
                <c:ptCount val="20"/>
                <c:pt idx="0">
                  <c:v>459.22799999999995</c:v>
                </c:pt>
                <c:pt idx="1">
                  <c:v>495.28499999999997</c:v>
                </c:pt>
                <c:pt idx="2">
                  <c:v>495.30999999999995</c:v>
                </c:pt>
                <c:pt idx="3">
                  <c:v>477.28499999999997</c:v>
                </c:pt>
                <c:pt idx="4">
                  <c:v>471.28440000000001</c:v>
                </c:pt>
                <c:pt idx="5">
                  <c:v>501.29699999999997</c:v>
                </c:pt>
                <c:pt idx="6">
                  <c:v>459.22371428571432</c:v>
                </c:pt>
                <c:pt idx="7">
                  <c:v>471.29999999999995</c:v>
                </c:pt>
                <c:pt idx="8">
                  <c:v>459.23666666666668</c:v>
                </c:pt>
                <c:pt idx="9">
                  <c:v>471.28800000000001</c:v>
                </c:pt>
                <c:pt idx="10">
                  <c:v>459.2285454545455</c:v>
                </c:pt>
                <c:pt idx="11">
                  <c:v>459.226</c:v>
                </c:pt>
                <c:pt idx="12">
                  <c:v>495.30138461538456</c:v>
                </c:pt>
                <c:pt idx="13">
                  <c:v>495.28499999999997</c:v>
                </c:pt>
                <c:pt idx="14">
                  <c:v>501.2944</c:v>
                </c:pt>
                <c:pt idx="15">
                  <c:v>459.22912500000007</c:v>
                </c:pt>
                <c:pt idx="16">
                  <c:v>477.30600000000004</c:v>
                </c:pt>
                <c:pt idx="17">
                  <c:v>471.28800000000001</c:v>
                </c:pt>
                <c:pt idx="18">
                  <c:v>471.29336842105261</c:v>
                </c:pt>
                <c:pt idx="19">
                  <c:v>459.23220000000003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64-44A0-B7A2-723744612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57391696"/>
        <c:axId val="374209072"/>
        <c:extLst>
          <c:ext xmlns:c15="http://schemas.microsoft.com/office/drawing/2012/chart" uri="{02D57815-91ED-43cb-92C2-25804820EDAC}">
            <c15:filteredLineSeries>
              <c15:ser>
                <c:idx val="9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76.537999999999997</c:v>
                      </c:pt>
                      <c:pt idx="1">
                        <c:v>82.547499999999999</c:v>
                      </c:pt>
                      <c:pt idx="2">
                        <c:v>82.551666666666662</c:v>
                      </c:pt>
                      <c:pt idx="3">
                        <c:v>79.547499999999999</c:v>
                      </c:pt>
                      <c:pt idx="4">
                        <c:v>78.547399999999996</c:v>
                      </c:pt>
                      <c:pt idx="5">
                        <c:v>83.549499999999995</c:v>
                      </c:pt>
                      <c:pt idx="6">
                        <c:v>76.537285714285716</c:v>
                      </c:pt>
                      <c:pt idx="7">
                        <c:v>78.55</c:v>
                      </c:pt>
                      <c:pt idx="8">
                        <c:v>76.539444444444442</c:v>
                      </c:pt>
                      <c:pt idx="9">
                        <c:v>78.548000000000002</c:v>
                      </c:pt>
                      <c:pt idx="10">
                        <c:v>76.538090909090911</c:v>
                      </c:pt>
                      <c:pt idx="11">
                        <c:v>76.537666666666667</c:v>
                      </c:pt>
                      <c:pt idx="12">
                        <c:v>82.550230769230765</c:v>
                      </c:pt>
                      <c:pt idx="13">
                        <c:v>82.547499999999999</c:v>
                      </c:pt>
                      <c:pt idx="14">
                        <c:v>83.549066666666661</c:v>
                      </c:pt>
                      <c:pt idx="15">
                        <c:v>76.538187500000006</c:v>
                      </c:pt>
                      <c:pt idx="16">
                        <c:v>79.551000000000002</c:v>
                      </c:pt>
                      <c:pt idx="17">
                        <c:v>78.548000000000002</c:v>
                      </c:pt>
                      <c:pt idx="18">
                        <c:v>78.548894736842101</c:v>
                      </c:pt>
                      <c:pt idx="19">
                        <c:v>76.538700000000006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4B64-44A0-B7A2-723744612E11}"/>
                  </c:ext>
                </c:extLst>
              </c15:ser>
            </c15:filteredLineSeries>
          </c:ext>
        </c:extLst>
      </c:lineChart>
      <c:catAx>
        <c:axId val="25739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209072"/>
        <c:crosses val="autoZero"/>
        <c:auto val="1"/>
        <c:lblAlgn val="ctr"/>
        <c:lblOffset val="100"/>
        <c:noMultiLvlLbl val="0"/>
      </c:catAx>
      <c:valAx>
        <c:axId val="37420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739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Average Latency (ns) vs. # of memory requests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8"/>
          <c:order val="18"/>
          <c:tx>
            <c:strRef>
              <c:f>'memory read'!$A$19</c:f>
              <c:strCache>
                <c:ptCount val="1"/>
                <c:pt idx="0">
                  <c:v>M3 Average latency (ns)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read'!$B$19:$U$19</c:f>
              <c:numCache>
                <c:formatCode>General</c:formatCode>
                <c:ptCount val="20"/>
                <c:pt idx="0">
                  <c:v>478.452</c:v>
                </c:pt>
                <c:pt idx="1">
                  <c:v>478.42499999999995</c:v>
                </c:pt>
                <c:pt idx="2">
                  <c:v>520.25599999999997</c:v>
                </c:pt>
                <c:pt idx="3">
                  <c:v>509.37</c:v>
                </c:pt>
                <c:pt idx="4">
                  <c:v>495.97559999999999</c:v>
                </c:pt>
                <c:pt idx="5">
                  <c:v>509.625</c:v>
                </c:pt>
                <c:pt idx="6">
                  <c:v>497.35542857142855</c:v>
                </c:pt>
                <c:pt idx="7">
                  <c:v>515.30099999999993</c:v>
                </c:pt>
                <c:pt idx="8">
                  <c:v>478.6393333333333</c:v>
                </c:pt>
                <c:pt idx="9">
                  <c:v>496.27679999999998</c:v>
                </c:pt>
                <c:pt idx="10">
                  <c:v>514.18090909090915</c:v>
                </c:pt>
                <c:pt idx="11">
                  <c:v>521.39449999999999</c:v>
                </c:pt>
                <c:pt idx="12">
                  <c:v>491.33492307692308</c:v>
                </c:pt>
                <c:pt idx="13">
                  <c:v>479.34428571428566</c:v>
                </c:pt>
                <c:pt idx="14">
                  <c:v>515.60040000000004</c:v>
                </c:pt>
                <c:pt idx="15">
                  <c:v>509.47462499999995</c:v>
                </c:pt>
                <c:pt idx="16">
                  <c:v>514.31929411764702</c:v>
                </c:pt>
                <c:pt idx="17">
                  <c:v>509.08199999999999</c:v>
                </c:pt>
                <c:pt idx="18">
                  <c:v>484.37463157894734</c:v>
                </c:pt>
                <c:pt idx="19">
                  <c:v>521.30279999999993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02-4F71-9D0C-6CFB00062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938176"/>
        <c:axId val="479526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8C02-4F71-9D0C-6CFB00062454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8C02-4F71-9D0C-6CFB0006245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8C02-4F71-9D0C-6CFB0006245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C02-4F71-9D0C-6CFB0006245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8C02-4F71-9D0C-6CFB00062454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8C02-4F71-9D0C-6CFB00062454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8C02-4F71-9D0C-6CFB00062454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8C02-4F71-9D0C-6CFB00062454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8C02-4F71-9D0C-6CFB00062454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8C02-4F71-9D0C-6CFB00062454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8C02-4F71-9D0C-6CFB00062454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8C02-4F71-9D0C-6CFB00062454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8C02-4F71-9D0C-6CFB00062454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8C02-4F71-9D0C-6CFB00062454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8C02-4F71-9D0C-6CFB00062454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8C02-4F71-9D0C-6CFB00062454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8C02-4F71-9D0C-6CFB00062454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1-8C02-4F71-9D0C-6CFB00062454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read'!$A$22</c15:sqref>
                        </c15:formulaRef>
                      </c:ext>
                    </c:extLst>
                    <c:strCache>
                      <c:ptCount val="1"/>
                      <c:pt idx="0">
                        <c:v>Sim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read'!$B$22:$U$22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88.82</c:v>
                      </c:pt>
                      <c:pt idx="1">
                        <c:v>89.07</c:v>
                      </c:pt>
                      <c:pt idx="2">
                        <c:v>88.98</c:v>
                      </c:pt>
                      <c:pt idx="3">
                        <c:v>89.07</c:v>
                      </c:pt>
                      <c:pt idx="4">
                        <c:v>89.02</c:v>
                      </c:pt>
                      <c:pt idx="5">
                        <c:v>89.07</c:v>
                      </c:pt>
                      <c:pt idx="6">
                        <c:v>89.04</c:v>
                      </c:pt>
                      <c:pt idx="7">
                        <c:v>89.02</c:v>
                      </c:pt>
                      <c:pt idx="8">
                        <c:v>89.04</c:v>
                      </c:pt>
                      <c:pt idx="9">
                        <c:v>89.03</c:v>
                      </c:pt>
                      <c:pt idx="10">
                        <c:v>89.05</c:v>
                      </c:pt>
                      <c:pt idx="11">
                        <c:v>89.04</c:v>
                      </c:pt>
                      <c:pt idx="12">
                        <c:v>89.05</c:v>
                      </c:pt>
                      <c:pt idx="13">
                        <c:v>89.04</c:v>
                      </c:pt>
                      <c:pt idx="14">
                        <c:v>89.04</c:v>
                      </c:pt>
                      <c:pt idx="15">
                        <c:v>89.04</c:v>
                      </c:pt>
                      <c:pt idx="16">
                        <c:v>89.04</c:v>
                      </c:pt>
                      <c:pt idx="17">
                        <c:v>89.04</c:v>
                      </c:pt>
                      <c:pt idx="18">
                        <c:v>89.04</c:v>
                      </c:pt>
                      <c:pt idx="19">
                        <c:v>89.04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8C02-4F71-9D0C-6CFB00062454}"/>
                  </c:ext>
                </c:extLst>
              </c15:ser>
            </c15:filteredLineSeries>
          </c:ext>
        </c:extLst>
      </c:lineChart>
      <c:catAx>
        <c:axId val="479381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52640"/>
        <c:crosses val="autoZero"/>
        <c:auto val="1"/>
        <c:lblAlgn val="ctr"/>
        <c:lblOffset val="100"/>
        <c:noMultiLvlLbl val="0"/>
      </c:catAx>
      <c:valAx>
        <c:axId val="4795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/>
                  <a:t>average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3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Average Latency (ns) vs. # of memory requests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read'!$A$22</c:f>
              <c:strCache>
                <c:ptCount val="1"/>
                <c:pt idx="0">
                  <c:v>Sim Average latency (ns)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read'!$B$22:$U$22</c:f>
              <c:numCache>
                <c:formatCode>General</c:formatCode>
                <c:ptCount val="20"/>
                <c:pt idx="0">
                  <c:v>88.82</c:v>
                </c:pt>
                <c:pt idx="1">
                  <c:v>89.07</c:v>
                </c:pt>
                <c:pt idx="2">
                  <c:v>88.98</c:v>
                </c:pt>
                <c:pt idx="3">
                  <c:v>89.07</c:v>
                </c:pt>
                <c:pt idx="4">
                  <c:v>89.02</c:v>
                </c:pt>
                <c:pt idx="5">
                  <c:v>89.07</c:v>
                </c:pt>
                <c:pt idx="6">
                  <c:v>89.04</c:v>
                </c:pt>
                <c:pt idx="7">
                  <c:v>89.02</c:v>
                </c:pt>
                <c:pt idx="8">
                  <c:v>89.04</c:v>
                </c:pt>
                <c:pt idx="9">
                  <c:v>89.03</c:v>
                </c:pt>
                <c:pt idx="10">
                  <c:v>89.05</c:v>
                </c:pt>
                <c:pt idx="11">
                  <c:v>89.04</c:v>
                </c:pt>
                <c:pt idx="12">
                  <c:v>89.05</c:v>
                </c:pt>
                <c:pt idx="13">
                  <c:v>89.04</c:v>
                </c:pt>
                <c:pt idx="14">
                  <c:v>89.04</c:v>
                </c:pt>
                <c:pt idx="15">
                  <c:v>89.04</c:v>
                </c:pt>
                <c:pt idx="16">
                  <c:v>89.04</c:v>
                </c:pt>
                <c:pt idx="17">
                  <c:v>89.04</c:v>
                </c:pt>
                <c:pt idx="18">
                  <c:v>89.04</c:v>
                </c:pt>
                <c:pt idx="19">
                  <c:v>89.04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13-F538-4CF9-97AD-DF1A8F2216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670976"/>
        <c:axId val="486731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F538-4CF9-97AD-DF1A8F221605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538-4CF9-97AD-DF1A8F221605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F538-4CF9-97AD-DF1A8F221605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538-4CF9-97AD-DF1A8F221605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F538-4CF9-97AD-DF1A8F221605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F538-4CF9-97AD-DF1A8F221605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F538-4CF9-97AD-DF1A8F221605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F538-4CF9-97AD-DF1A8F221605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F538-4CF9-97AD-DF1A8F221605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F538-4CF9-97AD-DF1A8F221605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F538-4CF9-97AD-DF1A8F221605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F538-4CF9-97AD-DF1A8F221605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F538-4CF9-97AD-DF1A8F221605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F538-4CF9-97AD-DF1A8F221605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F538-4CF9-97AD-DF1A8F221605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F538-4CF9-97AD-DF1A8F221605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F538-4CF9-97AD-DF1A8F221605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F538-4CF9-97AD-DF1A8F221605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0-F538-4CF9-97AD-DF1A8F221605}"/>
                  </c:ext>
                </c:extLst>
              </c15:ser>
            </c15:filteredLineSeries>
          </c:ext>
        </c:extLst>
      </c:lineChart>
      <c:catAx>
        <c:axId val="48670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73152"/>
        <c:crosses val="autoZero"/>
        <c:auto val="1"/>
        <c:lblAlgn val="ctr"/>
        <c:lblOffset val="100"/>
        <c:noMultiLvlLbl val="0"/>
      </c:catAx>
      <c:valAx>
        <c:axId val="486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7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700"/>
                  <a:t>average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7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67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Total Latency</a:t>
            </a:r>
            <a:r>
              <a:rPr lang="en-US" altLang="zh-CN" sz="1000" baseline="0"/>
              <a:t> (us) vs. # of memory requests</a:t>
            </a:r>
            <a:r>
              <a:rPr lang="en-US" altLang="zh-CN" sz="10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4"/>
          <c:order val="14"/>
          <c:tx>
            <c:strRef>
              <c:f>'memory read'!$A$15</c:f>
              <c:strCache>
                <c:ptCount val="1"/>
                <c:pt idx="0">
                  <c:v>M3 Total overlapping latency (us)</c:v>
                </c:pt>
              </c:strCache>
            </c:strRef>
          </c:tx>
          <c:spPr>
            <a:ln w="34925" cap="rnd">
              <a:solidFill>
                <a:srgbClr val="FF4A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read'!$B$15:$U$15</c:f>
              <c:numCache>
                <c:formatCode>General</c:formatCode>
                <c:ptCount val="20"/>
                <c:pt idx="0">
                  <c:v>48.63</c:v>
                </c:pt>
                <c:pt idx="1">
                  <c:v>96.858000000000004</c:v>
                </c:pt>
                <c:pt idx="2">
                  <c:v>145.26599999999999</c:v>
                </c:pt>
                <c:pt idx="3">
                  <c:v>193.24199999999999</c:v>
                </c:pt>
                <c:pt idx="4">
                  <c:v>241.81800000000001</c:v>
                </c:pt>
                <c:pt idx="5">
                  <c:v>289.63200000000001</c:v>
                </c:pt>
                <c:pt idx="6">
                  <c:v>337.96800000000002</c:v>
                </c:pt>
                <c:pt idx="7">
                  <c:v>386.14800000000002</c:v>
                </c:pt>
                <c:pt idx="8">
                  <c:v>434.87400000000002</c:v>
                </c:pt>
                <c:pt idx="9">
                  <c:v>483.22800000000001</c:v>
                </c:pt>
                <c:pt idx="10">
                  <c:v>531.80399999999997</c:v>
                </c:pt>
                <c:pt idx="11">
                  <c:v>579.07799999999997</c:v>
                </c:pt>
                <c:pt idx="12">
                  <c:v>627.25800000000004</c:v>
                </c:pt>
                <c:pt idx="13">
                  <c:v>675.43799999999999</c:v>
                </c:pt>
                <c:pt idx="14">
                  <c:v>723.51</c:v>
                </c:pt>
                <c:pt idx="15">
                  <c:v>771.97799999999995</c:v>
                </c:pt>
                <c:pt idx="16">
                  <c:v>821.64599999999996</c:v>
                </c:pt>
                <c:pt idx="17">
                  <c:v>869.11800000000005</c:v>
                </c:pt>
                <c:pt idx="18">
                  <c:v>917.77800000000002</c:v>
                </c:pt>
                <c:pt idx="19">
                  <c:v>964.83600000000001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C3-4402-B0D6-C91AF889C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281344"/>
        <c:axId val="7428326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A1C3-4402-B0D6-C91AF889C122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A1C3-4402-B0D6-C91AF889C12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1C3-4402-B0D6-C91AF889C12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1C3-4402-B0D6-C91AF889C12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A1C3-4402-B0D6-C91AF889C122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A1C3-4402-B0D6-C91AF889C122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A1C3-4402-B0D6-C91AF889C122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A1C3-4402-B0D6-C91AF889C122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A1C3-4402-B0D6-C91AF889C122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A1C3-4402-B0D6-C91AF889C122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A1C3-4402-B0D6-C91AF889C122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A1C3-4402-B0D6-C91AF889C122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A1C3-4402-B0D6-C91AF889C122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A1C3-4402-B0D6-C91AF889C122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A1C3-4402-B0D6-C91AF889C122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A1C3-4402-B0D6-C91AF889C122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A1C3-4402-B0D6-C91AF889C122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A1C3-4402-B0D6-C91AF889C122}"/>
                  </c:ext>
                </c:extLst>
              </c15:ser>
            </c15:filteredLineSeries>
            <c15:filteredLine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read'!$A$24</c15:sqref>
                        </c15:formulaRef>
                      </c:ext>
                    </c:extLst>
                    <c:strCache>
                      <c:ptCount val="1"/>
                      <c:pt idx="0">
                        <c:v>Sim Total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92D05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read'!$B$24:$U$24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7.2783999999999995</c:v>
                      </c:pt>
                      <c:pt idx="1">
                        <c:v>14.494399999999999</c:v>
                      </c:pt>
                      <c:pt idx="2">
                        <c:v>21.6784</c:v>
                      </c:pt>
                      <c:pt idx="3">
                        <c:v>28.894400000000001</c:v>
                      </c:pt>
                      <c:pt idx="4">
                        <c:v>36.078400000000002</c:v>
                      </c:pt>
                      <c:pt idx="5">
                        <c:v>43.294400000000003</c:v>
                      </c:pt>
                      <c:pt idx="6">
                        <c:v>50.478400000000001</c:v>
                      </c:pt>
                      <c:pt idx="7">
                        <c:v>57.694400000000002</c:v>
                      </c:pt>
                      <c:pt idx="8">
                        <c:v>64.878399999999999</c:v>
                      </c:pt>
                      <c:pt idx="9">
                        <c:v>72.094399999999993</c:v>
                      </c:pt>
                      <c:pt idx="10">
                        <c:v>79.278399999999991</c:v>
                      </c:pt>
                      <c:pt idx="11">
                        <c:v>86.494399999999999</c:v>
                      </c:pt>
                      <c:pt idx="12">
                        <c:v>93.678399999999996</c:v>
                      </c:pt>
                      <c:pt idx="13">
                        <c:v>100</c:v>
                      </c:pt>
                      <c:pt idx="14">
                        <c:v>100</c:v>
                      </c:pt>
                      <c:pt idx="15">
                        <c:v>100</c:v>
                      </c:pt>
                      <c:pt idx="16">
                        <c:v>100</c:v>
                      </c:pt>
                      <c:pt idx="17">
                        <c:v>100</c:v>
                      </c:pt>
                      <c:pt idx="18">
                        <c:v>100</c:v>
                      </c:pt>
                      <c:pt idx="19">
                        <c:v>100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A1C3-4402-B0D6-C91AF889C122}"/>
                  </c:ext>
                </c:extLst>
              </c15:ser>
            </c15:filteredLineSeries>
          </c:ext>
        </c:extLst>
      </c:lineChart>
      <c:catAx>
        <c:axId val="74281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3264"/>
        <c:crosses val="autoZero"/>
        <c:auto val="1"/>
        <c:lblAlgn val="ctr"/>
        <c:lblOffset val="100"/>
        <c:noMultiLvlLbl val="0"/>
      </c:catAx>
      <c:valAx>
        <c:axId val="7428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281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sz="1000"/>
              <a:t>Memory Read: Total Latency</a:t>
            </a:r>
            <a:r>
              <a:rPr lang="en-US" altLang="zh-CN" sz="1000" baseline="0"/>
              <a:t> (us) vs. # of memory requests</a:t>
            </a:r>
            <a:r>
              <a:rPr lang="en-US" altLang="zh-CN" sz="100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9"/>
          <c:order val="19"/>
          <c:tx>
            <c:strRef>
              <c:f>'memory read'!$A$24</c:f>
              <c:strCache>
                <c:ptCount val="1"/>
                <c:pt idx="0">
                  <c:v>Sim Total latency (us)</c:v>
                </c:pt>
              </c:strCache>
              <c:extLst xmlns:c15="http://schemas.microsoft.com/office/drawing/2012/chart"/>
            </c:strRef>
          </c:tx>
          <c:spPr>
            <a:ln w="34925" cap="rnd">
              <a:solidFill>
                <a:srgbClr val="92D05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numRef>
              <c:f>'memory read'!$B$1:$U$1</c:f>
              <c:numCache>
                <c:formatCode>General</c:formatCode>
                <c:ptCount val="20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  <c:pt idx="6">
                  <c:v>7000</c:v>
                </c:pt>
                <c:pt idx="7">
                  <c:v>8000</c:v>
                </c:pt>
                <c:pt idx="8">
                  <c:v>9000</c:v>
                </c:pt>
                <c:pt idx="9">
                  <c:v>10000</c:v>
                </c:pt>
                <c:pt idx="10">
                  <c:v>11000</c:v>
                </c:pt>
                <c:pt idx="11">
                  <c:v>12000</c:v>
                </c:pt>
                <c:pt idx="12">
                  <c:v>13000</c:v>
                </c:pt>
                <c:pt idx="13">
                  <c:v>14000</c:v>
                </c:pt>
                <c:pt idx="14">
                  <c:v>15000</c:v>
                </c:pt>
                <c:pt idx="15">
                  <c:v>16000</c:v>
                </c:pt>
                <c:pt idx="16">
                  <c:v>17000</c:v>
                </c:pt>
                <c:pt idx="17">
                  <c:v>18000</c:v>
                </c:pt>
                <c:pt idx="18">
                  <c:v>19000</c:v>
                </c:pt>
                <c:pt idx="19">
                  <c:v>20000</c:v>
                </c:pt>
              </c:numCache>
            </c:numRef>
          </c:cat>
          <c:val>
            <c:numRef>
              <c:f>'memory read'!$B$24:$U$24</c:f>
              <c:numCache>
                <c:formatCode>General</c:formatCode>
                <c:ptCount val="20"/>
                <c:pt idx="0">
                  <c:v>7.2783999999999995</c:v>
                </c:pt>
                <c:pt idx="1">
                  <c:v>14.494399999999999</c:v>
                </c:pt>
                <c:pt idx="2">
                  <c:v>21.6784</c:v>
                </c:pt>
                <c:pt idx="3">
                  <c:v>28.894400000000001</c:v>
                </c:pt>
                <c:pt idx="4">
                  <c:v>36.078400000000002</c:v>
                </c:pt>
                <c:pt idx="5">
                  <c:v>43.294400000000003</c:v>
                </c:pt>
                <c:pt idx="6">
                  <c:v>50.478400000000001</c:v>
                </c:pt>
                <c:pt idx="7">
                  <c:v>57.694400000000002</c:v>
                </c:pt>
                <c:pt idx="8">
                  <c:v>64.878399999999999</c:v>
                </c:pt>
                <c:pt idx="9">
                  <c:v>72.094399999999993</c:v>
                </c:pt>
                <c:pt idx="10">
                  <c:v>79.278399999999991</c:v>
                </c:pt>
                <c:pt idx="11">
                  <c:v>86.494399999999999</c:v>
                </c:pt>
                <c:pt idx="12">
                  <c:v>93.678399999999996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</c:numCache>
              <c:extLst xmlns:c15="http://schemas.microsoft.com/office/drawing/2012/chart"/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08A8-4EAC-936F-7D3BEB177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303552"/>
        <c:axId val="4930547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'memory read'!$A$1</c15:sqref>
                        </c15:formulaRef>
                      </c:ext>
                    </c:extLst>
                    <c:strCache>
                      <c:ptCount val="1"/>
                      <c:pt idx="0">
                        <c:v># of requests</c:v>
                      </c:pt>
                    </c:strCache>
                  </c:strRef>
                </c:tx>
                <c:spPr>
                  <a:ln w="34925" cap="rnd">
                    <a:solidFill>
                      <a:schemeClr val="accent1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8A8-4EAC-936F-7D3BEB177A8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read'!$A$2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read'!$B$2:$U$2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8175</c:v>
                      </c:pt>
                      <c:pt idx="1">
                        <c:v>16211</c:v>
                      </c:pt>
                      <c:pt idx="2">
                        <c:v>24281</c:v>
                      </c:pt>
                      <c:pt idx="3">
                        <c:v>32276</c:v>
                      </c:pt>
                      <c:pt idx="4">
                        <c:v>40371</c:v>
                      </c:pt>
                      <c:pt idx="5">
                        <c:v>48341</c:v>
                      </c:pt>
                      <c:pt idx="6">
                        <c:v>56397</c:v>
                      </c:pt>
                      <c:pt idx="7">
                        <c:v>64428</c:v>
                      </c:pt>
                      <c:pt idx="8">
                        <c:v>72546</c:v>
                      </c:pt>
                      <c:pt idx="9">
                        <c:v>80605</c:v>
                      </c:pt>
                      <c:pt idx="10">
                        <c:v>88702</c:v>
                      </c:pt>
                      <c:pt idx="11">
                        <c:v>96581</c:v>
                      </c:pt>
                      <c:pt idx="12">
                        <c:v>104611</c:v>
                      </c:pt>
                      <c:pt idx="13">
                        <c:v>112641</c:v>
                      </c:pt>
                      <c:pt idx="14">
                        <c:v>120652</c:v>
                      </c:pt>
                      <c:pt idx="15">
                        <c:v>128733</c:v>
                      </c:pt>
                      <c:pt idx="16">
                        <c:v>137008</c:v>
                      </c:pt>
                      <c:pt idx="17">
                        <c:v>144921</c:v>
                      </c:pt>
                      <c:pt idx="18">
                        <c:v>153030</c:v>
                      </c:pt>
                      <c:pt idx="19">
                        <c:v>160874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8A8-4EAC-936F-7D3BEB177A8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read'!$A$3</c15:sqref>
                        </c15:formulaRef>
                      </c:ext>
                    </c:extLst>
                    <c:strCache>
                      <c:ptCount val="1"/>
                      <c:pt idx="0">
                        <c:v>M1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read'!$B$3:$U$3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354561</c:v>
                      </c:pt>
                      <c:pt idx="1">
                        <c:v>714213</c:v>
                      </c:pt>
                      <c:pt idx="2">
                        <c:v>1075192</c:v>
                      </c:pt>
                      <c:pt idx="3">
                        <c:v>1433835</c:v>
                      </c:pt>
                      <c:pt idx="4">
                        <c:v>1794700</c:v>
                      </c:pt>
                      <c:pt idx="5">
                        <c:v>2153107</c:v>
                      </c:pt>
                      <c:pt idx="6">
                        <c:v>2512957</c:v>
                      </c:pt>
                      <c:pt idx="7">
                        <c:v>2874236</c:v>
                      </c:pt>
                      <c:pt idx="8">
                        <c:v>3234852</c:v>
                      </c:pt>
                      <c:pt idx="9">
                        <c:v>3594692</c:v>
                      </c:pt>
                      <c:pt idx="10">
                        <c:v>3955323</c:v>
                      </c:pt>
                      <c:pt idx="11">
                        <c:v>4314880</c:v>
                      </c:pt>
                      <c:pt idx="12">
                        <c:v>4670600</c:v>
                      </c:pt>
                      <c:pt idx="13">
                        <c:v>5031872</c:v>
                      </c:pt>
                      <c:pt idx="14">
                        <c:v>5391193</c:v>
                      </c:pt>
                      <c:pt idx="15">
                        <c:v>5752437</c:v>
                      </c:pt>
                      <c:pt idx="16">
                        <c:v>6115578</c:v>
                      </c:pt>
                      <c:pt idx="17">
                        <c:v>6472625</c:v>
                      </c:pt>
                      <c:pt idx="18">
                        <c:v>6833799</c:v>
                      </c:pt>
                      <c:pt idx="19">
                        <c:v>7194934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8A8-4EAC-936F-7D3BEB177A8A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read'!$A$4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read'!$B$4:$U$4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8142</c:v>
                      </c:pt>
                      <c:pt idx="1">
                        <c:v>16178</c:v>
                      </c:pt>
                      <c:pt idx="2">
                        <c:v>24248</c:v>
                      </c:pt>
                      <c:pt idx="3">
                        <c:v>32243</c:v>
                      </c:pt>
                      <c:pt idx="4">
                        <c:v>40338</c:v>
                      </c:pt>
                      <c:pt idx="5">
                        <c:v>48308</c:v>
                      </c:pt>
                      <c:pt idx="6">
                        <c:v>56364</c:v>
                      </c:pt>
                      <c:pt idx="7">
                        <c:v>64395</c:v>
                      </c:pt>
                      <c:pt idx="8">
                        <c:v>72513</c:v>
                      </c:pt>
                      <c:pt idx="9">
                        <c:v>80572</c:v>
                      </c:pt>
                      <c:pt idx="10">
                        <c:v>88669</c:v>
                      </c:pt>
                      <c:pt idx="11">
                        <c:v>96548</c:v>
                      </c:pt>
                      <c:pt idx="12">
                        <c:v>104578</c:v>
                      </c:pt>
                      <c:pt idx="13">
                        <c:v>112608</c:v>
                      </c:pt>
                      <c:pt idx="14">
                        <c:v>120619</c:v>
                      </c:pt>
                      <c:pt idx="15">
                        <c:v>128700</c:v>
                      </c:pt>
                      <c:pt idx="16">
                        <c:v>136975</c:v>
                      </c:pt>
                      <c:pt idx="17">
                        <c:v>144888</c:v>
                      </c:pt>
                      <c:pt idx="18">
                        <c:v>152997</c:v>
                      </c:pt>
                      <c:pt idx="19">
                        <c:v>160841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8A8-4EAC-936F-7D3BEB177A8A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read'!$A$5</c15:sqref>
                        </c15:formulaRef>
                      </c:ext>
                    </c:extLst>
                    <c:strCache>
                      <c:ptCount val="1"/>
                      <c:pt idx="0">
                        <c:v>M2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5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read'!$B$5:$U$5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166302</c:v>
                      </c:pt>
                      <c:pt idx="1">
                        <c:v>331754</c:v>
                      </c:pt>
                      <c:pt idx="2">
                        <c:v>498136</c:v>
                      </c:pt>
                      <c:pt idx="3">
                        <c:v>662610</c:v>
                      </c:pt>
                      <c:pt idx="4">
                        <c:v>829087</c:v>
                      </c:pt>
                      <c:pt idx="5">
                        <c:v>993268</c:v>
                      </c:pt>
                      <c:pt idx="6">
                        <c:v>1158833</c:v>
                      </c:pt>
                      <c:pt idx="7">
                        <c:v>1325757</c:v>
                      </c:pt>
                      <c:pt idx="8">
                        <c:v>1492069</c:v>
                      </c:pt>
                      <c:pt idx="9">
                        <c:v>1657405</c:v>
                      </c:pt>
                      <c:pt idx="10">
                        <c:v>1823881</c:v>
                      </c:pt>
                      <c:pt idx="11">
                        <c:v>1989289</c:v>
                      </c:pt>
                      <c:pt idx="12">
                        <c:v>2150769</c:v>
                      </c:pt>
                      <c:pt idx="13">
                        <c:v>2318405</c:v>
                      </c:pt>
                      <c:pt idx="14">
                        <c:v>2482754</c:v>
                      </c:pt>
                      <c:pt idx="15">
                        <c:v>2649533</c:v>
                      </c:pt>
                      <c:pt idx="16">
                        <c:v>2818295</c:v>
                      </c:pt>
                      <c:pt idx="17">
                        <c:v>2981106</c:v>
                      </c:pt>
                      <c:pt idx="18">
                        <c:v>3147804</c:v>
                      </c:pt>
                      <c:pt idx="19">
                        <c:v>3315060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8A8-4EAC-936F-7D3BEB177A8A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read'!$A$6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read'!$B$6:$U$6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8105</c:v>
                      </c:pt>
                      <c:pt idx="1">
                        <c:v>16143</c:v>
                      </c:pt>
                      <c:pt idx="2">
                        <c:v>24211</c:v>
                      </c:pt>
                      <c:pt idx="3">
                        <c:v>32207</c:v>
                      </c:pt>
                      <c:pt idx="4">
                        <c:v>40303</c:v>
                      </c:pt>
                      <c:pt idx="5">
                        <c:v>48272</c:v>
                      </c:pt>
                      <c:pt idx="6">
                        <c:v>56328</c:v>
                      </c:pt>
                      <c:pt idx="7">
                        <c:v>64358</c:v>
                      </c:pt>
                      <c:pt idx="8">
                        <c:v>72479</c:v>
                      </c:pt>
                      <c:pt idx="9">
                        <c:v>80538</c:v>
                      </c:pt>
                      <c:pt idx="10">
                        <c:v>88634</c:v>
                      </c:pt>
                      <c:pt idx="11">
                        <c:v>96513</c:v>
                      </c:pt>
                      <c:pt idx="12">
                        <c:v>104543</c:v>
                      </c:pt>
                      <c:pt idx="13">
                        <c:v>112573</c:v>
                      </c:pt>
                      <c:pt idx="14">
                        <c:v>120585</c:v>
                      </c:pt>
                      <c:pt idx="15">
                        <c:v>128663</c:v>
                      </c:pt>
                      <c:pt idx="16">
                        <c:v>136941</c:v>
                      </c:pt>
                      <c:pt idx="17">
                        <c:v>144853</c:v>
                      </c:pt>
                      <c:pt idx="18">
                        <c:v>152963</c:v>
                      </c:pt>
                      <c:pt idx="19">
                        <c:v>160806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08A8-4EAC-936F-7D3BEB177A8A}"/>
                  </c:ext>
                </c:extLst>
              </c15:ser>
            </c15:filteredLineSeries>
            <c15:filteredLin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read'!$A$7</c15:sqref>
                        </c15:formulaRef>
                      </c:ext>
                    </c:extLst>
                    <c:strCache>
                      <c:ptCount val="1"/>
                      <c:pt idx="0">
                        <c:v>M3 Sum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read'!$B$7:$U$7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79742</c:v>
                      </c:pt>
                      <c:pt idx="1">
                        <c:v>159475</c:v>
                      </c:pt>
                      <c:pt idx="2">
                        <c:v>260128</c:v>
                      </c:pt>
                      <c:pt idx="3">
                        <c:v>339580</c:v>
                      </c:pt>
                      <c:pt idx="4">
                        <c:v>413313</c:v>
                      </c:pt>
                      <c:pt idx="5">
                        <c:v>509625</c:v>
                      </c:pt>
                      <c:pt idx="6">
                        <c:v>580248</c:v>
                      </c:pt>
                      <c:pt idx="7">
                        <c:v>687068</c:v>
                      </c:pt>
                      <c:pt idx="8">
                        <c:v>717959</c:v>
                      </c:pt>
                      <c:pt idx="9">
                        <c:v>827128</c:v>
                      </c:pt>
                      <c:pt idx="10">
                        <c:v>942665</c:v>
                      </c:pt>
                      <c:pt idx="11">
                        <c:v>1042789</c:v>
                      </c:pt>
                      <c:pt idx="12">
                        <c:v>1064559</c:v>
                      </c:pt>
                      <c:pt idx="13">
                        <c:v>1118470</c:v>
                      </c:pt>
                      <c:pt idx="14">
                        <c:v>1289001</c:v>
                      </c:pt>
                      <c:pt idx="15">
                        <c:v>1358599</c:v>
                      </c:pt>
                      <c:pt idx="16">
                        <c:v>1457238</c:v>
                      </c:pt>
                      <c:pt idx="17">
                        <c:v>1527246</c:v>
                      </c:pt>
                      <c:pt idx="18">
                        <c:v>1533853</c:v>
                      </c:pt>
                      <c:pt idx="19">
                        <c:v>1737676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08A8-4EAC-936F-7D3BEB177A8A}"/>
                  </c:ext>
                </c:extLst>
              </c15:ser>
            </c15:filteredLineSeries>
            <c15:filteredLin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read'!$A$8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read'!$B$8:$U$8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354.56099999999998</c:v>
                      </c:pt>
                      <c:pt idx="1">
                        <c:v>357.10649999999998</c:v>
                      </c:pt>
                      <c:pt idx="2">
                        <c:v>358.39733333333334</c:v>
                      </c:pt>
                      <c:pt idx="3">
                        <c:v>358.45875000000001</c:v>
                      </c:pt>
                      <c:pt idx="4">
                        <c:v>358.94</c:v>
                      </c:pt>
                      <c:pt idx="5">
                        <c:v>358.85116666666664</c:v>
                      </c:pt>
                      <c:pt idx="6">
                        <c:v>358.99385714285717</c:v>
                      </c:pt>
                      <c:pt idx="7">
                        <c:v>359.27949999999998</c:v>
                      </c:pt>
                      <c:pt idx="8">
                        <c:v>359.428</c:v>
                      </c:pt>
                      <c:pt idx="9">
                        <c:v>359.4692</c:v>
                      </c:pt>
                      <c:pt idx="10">
                        <c:v>359.57481818181816</c:v>
                      </c:pt>
                      <c:pt idx="11">
                        <c:v>359.57333333333332</c:v>
                      </c:pt>
                      <c:pt idx="12">
                        <c:v>359.27692307692308</c:v>
                      </c:pt>
                      <c:pt idx="13">
                        <c:v>359.41942857142857</c:v>
                      </c:pt>
                      <c:pt idx="14">
                        <c:v>359.41286666666667</c:v>
                      </c:pt>
                      <c:pt idx="15">
                        <c:v>359.52731249999999</c:v>
                      </c:pt>
                      <c:pt idx="16">
                        <c:v>359.73988235294115</c:v>
                      </c:pt>
                      <c:pt idx="17">
                        <c:v>359.59027777777777</c:v>
                      </c:pt>
                      <c:pt idx="18">
                        <c:v>359.67363157894738</c:v>
                      </c:pt>
                      <c:pt idx="19">
                        <c:v>359.74669999999998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08A8-4EAC-936F-7D3BEB177A8A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read'!$A$9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read'!$B$9:$U$9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166.30199999999999</c:v>
                      </c:pt>
                      <c:pt idx="1">
                        <c:v>165.87700000000001</c:v>
                      </c:pt>
                      <c:pt idx="2">
                        <c:v>166.04533333333333</c:v>
                      </c:pt>
                      <c:pt idx="3">
                        <c:v>165.6525</c:v>
                      </c:pt>
                      <c:pt idx="4">
                        <c:v>165.81739999999999</c:v>
                      </c:pt>
                      <c:pt idx="5">
                        <c:v>165.54466666666667</c:v>
                      </c:pt>
                      <c:pt idx="6">
                        <c:v>165.54757142857142</c:v>
                      </c:pt>
                      <c:pt idx="7">
                        <c:v>165.71962500000001</c:v>
                      </c:pt>
                      <c:pt idx="8">
                        <c:v>165.78544444444444</c:v>
                      </c:pt>
                      <c:pt idx="9">
                        <c:v>165.7405</c:v>
                      </c:pt>
                      <c:pt idx="10">
                        <c:v>165.80736363636365</c:v>
                      </c:pt>
                      <c:pt idx="11">
                        <c:v>165.77408333333332</c:v>
                      </c:pt>
                      <c:pt idx="12">
                        <c:v>165.44376923076922</c:v>
                      </c:pt>
                      <c:pt idx="13">
                        <c:v>165.60035714285715</c:v>
                      </c:pt>
                      <c:pt idx="14">
                        <c:v>165.51693333333333</c:v>
                      </c:pt>
                      <c:pt idx="15">
                        <c:v>165.59581249999999</c:v>
                      </c:pt>
                      <c:pt idx="16">
                        <c:v>165.78205882352941</c:v>
                      </c:pt>
                      <c:pt idx="17">
                        <c:v>165.61699999999999</c:v>
                      </c:pt>
                      <c:pt idx="18">
                        <c:v>165.6738947368421</c:v>
                      </c:pt>
                      <c:pt idx="19">
                        <c:v>165.75299999999999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08A8-4EAC-936F-7D3BEB177A8A}"/>
                  </c:ext>
                </c:extLst>
              </c15:ser>
            </c15:filteredLineSeries>
            <c15:filteredLin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read'!$A$10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(cycles)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read'!$B$10:$U$10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79.742000000000004</c:v>
                      </c:pt>
                      <c:pt idx="1">
                        <c:v>79.737499999999997</c:v>
                      </c:pt>
                      <c:pt idx="2">
                        <c:v>86.709333333333333</c:v>
                      </c:pt>
                      <c:pt idx="3">
                        <c:v>84.894999999999996</c:v>
                      </c:pt>
                      <c:pt idx="4">
                        <c:v>82.662599999999998</c:v>
                      </c:pt>
                      <c:pt idx="5">
                        <c:v>84.9375</c:v>
                      </c:pt>
                      <c:pt idx="6">
                        <c:v>82.892571428571429</c:v>
                      </c:pt>
                      <c:pt idx="7">
                        <c:v>85.883499999999998</c:v>
                      </c:pt>
                      <c:pt idx="8">
                        <c:v>79.773222222222216</c:v>
                      </c:pt>
                      <c:pt idx="9">
                        <c:v>82.712800000000001</c:v>
                      </c:pt>
                      <c:pt idx="10">
                        <c:v>85.696818181818188</c:v>
                      </c:pt>
                      <c:pt idx="11">
                        <c:v>86.899083333333337</c:v>
                      </c:pt>
                      <c:pt idx="12">
                        <c:v>81.889153846153846</c:v>
                      </c:pt>
                      <c:pt idx="13">
                        <c:v>79.890714285714282</c:v>
                      </c:pt>
                      <c:pt idx="14">
                        <c:v>85.933400000000006</c:v>
                      </c:pt>
                      <c:pt idx="15">
                        <c:v>84.912437499999996</c:v>
                      </c:pt>
                      <c:pt idx="16">
                        <c:v>85.71988235294117</c:v>
                      </c:pt>
                      <c:pt idx="17">
                        <c:v>84.846999999999994</c:v>
                      </c:pt>
                      <c:pt idx="18">
                        <c:v>80.729105263157891</c:v>
                      </c:pt>
                      <c:pt idx="19">
                        <c:v>86.883799999999994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08A8-4EAC-936F-7D3BEB177A8A}"/>
                  </c:ext>
                </c:extLst>
              </c15:ser>
            </c15:filteredLineSeries>
            <c15:filteredLin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read'!$A$11</c15:sqref>
                        </c15:formulaRef>
                      </c:ext>
                    </c:extLst>
                    <c:strCache>
                      <c:ptCount val="1"/>
                      <c:pt idx="0">
                        <c:v>M1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6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read'!$B$11:$U$11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49.05</c:v>
                      </c:pt>
                      <c:pt idx="1">
                        <c:v>97.266000000000005</c:v>
                      </c:pt>
                      <c:pt idx="2">
                        <c:v>145.68600000000001</c:v>
                      </c:pt>
                      <c:pt idx="3">
                        <c:v>193.65600000000001</c:v>
                      </c:pt>
                      <c:pt idx="4">
                        <c:v>242.226</c:v>
                      </c:pt>
                      <c:pt idx="5">
                        <c:v>290.04599999999999</c:v>
                      </c:pt>
                      <c:pt idx="6">
                        <c:v>338.38200000000001</c:v>
                      </c:pt>
                      <c:pt idx="7">
                        <c:v>386.56799999999998</c:v>
                      </c:pt>
                      <c:pt idx="8">
                        <c:v>435.27600000000001</c:v>
                      </c:pt>
                      <c:pt idx="9">
                        <c:v>483.63</c:v>
                      </c:pt>
                      <c:pt idx="10">
                        <c:v>532.21199999999999</c:v>
                      </c:pt>
                      <c:pt idx="11">
                        <c:v>579.48599999999999</c:v>
                      </c:pt>
                      <c:pt idx="12">
                        <c:v>627.66600000000005</c:v>
                      </c:pt>
                      <c:pt idx="13">
                        <c:v>675.846</c:v>
                      </c:pt>
                      <c:pt idx="14">
                        <c:v>723.91200000000003</c:v>
                      </c:pt>
                      <c:pt idx="15">
                        <c:v>772.39800000000002</c:v>
                      </c:pt>
                      <c:pt idx="16">
                        <c:v>822.048</c:v>
                      </c:pt>
                      <c:pt idx="17">
                        <c:v>869.52599999999995</c:v>
                      </c:pt>
                      <c:pt idx="18">
                        <c:v>918.18</c:v>
                      </c:pt>
                      <c:pt idx="19">
                        <c:v>965.24400000000003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08A8-4EAC-936F-7D3BEB177A8A}"/>
                  </c:ext>
                </c:extLst>
              </c15:ser>
            </c15:filteredLineSeries>
            <c15:filteredLin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read'!$A$12</c15:sqref>
                        </c15:formulaRef>
                      </c:ext>
                    </c:extLst>
                    <c:strCache>
                      <c:ptCount val="1"/>
                      <c:pt idx="0">
                        <c:v>M1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6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read'!$B$12:$U$12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2127366</c:v>
                      </c:pt>
                      <c:pt idx="1">
                        <c:v>4285278</c:v>
                      </c:pt>
                      <c:pt idx="2">
                        <c:v>6451152</c:v>
                      </c:pt>
                      <c:pt idx="3">
                        <c:v>8603010</c:v>
                      </c:pt>
                      <c:pt idx="4">
                        <c:v>10768200</c:v>
                      </c:pt>
                      <c:pt idx="5">
                        <c:v>12918642</c:v>
                      </c:pt>
                      <c:pt idx="6">
                        <c:v>15077742</c:v>
                      </c:pt>
                      <c:pt idx="7">
                        <c:v>17245416</c:v>
                      </c:pt>
                      <c:pt idx="8">
                        <c:v>19409112</c:v>
                      </c:pt>
                      <c:pt idx="9">
                        <c:v>21568152</c:v>
                      </c:pt>
                      <c:pt idx="10">
                        <c:v>23731938</c:v>
                      </c:pt>
                      <c:pt idx="11">
                        <c:v>25889280</c:v>
                      </c:pt>
                      <c:pt idx="12">
                        <c:v>28023600</c:v>
                      </c:pt>
                      <c:pt idx="13">
                        <c:v>30191232</c:v>
                      </c:pt>
                      <c:pt idx="14">
                        <c:v>32347158</c:v>
                      </c:pt>
                      <c:pt idx="15">
                        <c:v>34514622</c:v>
                      </c:pt>
                      <c:pt idx="16">
                        <c:v>36693468</c:v>
                      </c:pt>
                      <c:pt idx="17">
                        <c:v>38835750</c:v>
                      </c:pt>
                      <c:pt idx="18">
                        <c:v>41002794</c:v>
                      </c:pt>
                      <c:pt idx="19">
                        <c:v>43169604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08A8-4EAC-936F-7D3BEB177A8A}"/>
                  </c:ext>
                </c:extLst>
              </c15:ser>
            </c15:filteredLineSeries>
            <c15:filteredLineSeries>
              <c15:ser>
                <c:idx val="12"/>
                <c:order val="1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read'!$A$13</c15:sqref>
                        </c15:formulaRef>
                      </c:ext>
                    </c:extLst>
                    <c:strCache>
                      <c:ptCount val="1"/>
                      <c:pt idx="0">
                        <c:v>M2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chemeClr val="accent2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read'!$B$13:$U$13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48.851999999999997</c:v>
                      </c:pt>
                      <c:pt idx="1">
                        <c:v>97.067999999999998</c:v>
                      </c:pt>
                      <c:pt idx="2">
                        <c:v>145.488</c:v>
                      </c:pt>
                      <c:pt idx="3">
                        <c:v>193.458</c:v>
                      </c:pt>
                      <c:pt idx="4">
                        <c:v>242.02799999999999</c:v>
                      </c:pt>
                      <c:pt idx="5">
                        <c:v>289.84800000000001</c:v>
                      </c:pt>
                      <c:pt idx="6">
                        <c:v>338.18400000000003</c:v>
                      </c:pt>
                      <c:pt idx="7">
                        <c:v>386.37</c:v>
                      </c:pt>
                      <c:pt idx="8">
                        <c:v>435.07799999999997</c:v>
                      </c:pt>
                      <c:pt idx="9">
                        <c:v>483.43200000000002</c:v>
                      </c:pt>
                      <c:pt idx="10">
                        <c:v>532.01400000000001</c:v>
                      </c:pt>
                      <c:pt idx="11">
                        <c:v>579.28800000000001</c:v>
                      </c:pt>
                      <c:pt idx="12">
                        <c:v>627.46799999999996</c:v>
                      </c:pt>
                      <c:pt idx="13">
                        <c:v>675.64800000000002</c:v>
                      </c:pt>
                      <c:pt idx="14">
                        <c:v>723.71400000000006</c:v>
                      </c:pt>
                      <c:pt idx="15">
                        <c:v>772.2</c:v>
                      </c:pt>
                      <c:pt idx="16">
                        <c:v>821.85</c:v>
                      </c:pt>
                      <c:pt idx="17">
                        <c:v>869.32799999999997</c:v>
                      </c:pt>
                      <c:pt idx="18">
                        <c:v>917.98199999999997</c:v>
                      </c:pt>
                      <c:pt idx="19">
                        <c:v>965.04600000000005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08A8-4EAC-936F-7D3BEB177A8A}"/>
                  </c:ext>
                </c:extLst>
              </c15:ser>
            </c15:filteredLineSeries>
            <c15:filteredLineSeries>
              <c15:ser>
                <c:idx val="13"/>
                <c:order val="1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read'!$A$14</c15:sqref>
                        </c15:formulaRef>
                      </c:ext>
                    </c:extLst>
                    <c:strCache>
                      <c:ptCount val="1"/>
                      <c:pt idx="0">
                        <c:v>M2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2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read'!$B$14:$U$14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997812</c:v>
                      </c:pt>
                      <c:pt idx="1">
                        <c:v>1990524</c:v>
                      </c:pt>
                      <c:pt idx="2">
                        <c:v>2988816</c:v>
                      </c:pt>
                      <c:pt idx="3">
                        <c:v>3975660</c:v>
                      </c:pt>
                      <c:pt idx="4">
                        <c:v>4974522</c:v>
                      </c:pt>
                      <c:pt idx="5">
                        <c:v>5959608</c:v>
                      </c:pt>
                      <c:pt idx="6">
                        <c:v>6952998</c:v>
                      </c:pt>
                      <c:pt idx="7">
                        <c:v>7954542</c:v>
                      </c:pt>
                      <c:pt idx="8">
                        <c:v>8952414</c:v>
                      </c:pt>
                      <c:pt idx="9">
                        <c:v>9944430</c:v>
                      </c:pt>
                      <c:pt idx="10">
                        <c:v>10943286</c:v>
                      </c:pt>
                      <c:pt idx="11">
                        <c:v>11935734</c:v>
                      </c:pt>
                      <c:pt idx="12">
                        <c:v>12904614</c:v>
                      </c:pt>
                      <c:pt idx="13">
                        <c:v>13910430</c:v>
                      </c:pt>
                      <c:pt idx="14">
                        <c:v>14896524</c:v>
                      </c:pt>
                      <c:pt idx="15">
                        <c:v>15897198</c:v>
                      </c:pt>
                      <c:pt idx="16">
                        <c:v>16909770</c:v>
                      </c:pt>
                      <c:pt idx="17">
                        <c:v>17886636</c:v>
                      </c:pt>
                      <c:pt idx="18">
                        <c:v>18886824</c:v>
                      </c:pt>
                      <c:pt idx="19">
                        <c:v>19890360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08A8-4EAC-936F-7D3BEB177A8A}"/>
                  </c:ext>
                </c:extLst>
              </c15:ser>
            </c15:filteredLineSeries>
            <c15:filteredLineSeries>
              <c15:ser>
                <c:idx val="14"/>
                <c:order val="1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read'!$A$15</c15:sqref>
                        </c15:formulaRef>
                      </c:ext>
                    </c:extLst>
                    <c:strCache>
                      <c:ptCount val="1"/>
                      <c:pt idx="0">
                        <c:v>M3 Total overlapping latency (us)</c:v>
                      </c:pt>
                    </c:strCache>
                  </c:strRef>
                </c:tx>
                <c:spPr>
                  <a:ln w="34925" cap="rnd">
                    <a:solidFill>
                      <a:srgbClr val="FF4A00"/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read'!$B$15:$U$15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48.63</c:v>
                      </c:pt>
                      <c:pt idx="1">
                        <c:v>96.858000000000004</c:v>
                      </c:pt>
                      <c:pt idx="2">
                        <c:v>145.26599999999999</c:v>
                      </c:pt>
                      <c:pt idx="3">
                        <c:v>193.24199999999999</c:v>
                      </c:pt>
                      <c:pt idx="4">
                        <c:v>241.81800000000001</c:v>
                      </c:pt>
                      <c:pt idx="5">
                        <c:v>289.63200000000001</c:v>
                      </c:pt>
                      <c:pt idx="6">
                        <c:v>337.96800000000002</c:v>
                      </c:pt>
                      <c:pt idx="7">
                        <c:v>386.14800000000002</c:v>
                      </c:pt>
                      <c:pt idx="8">
                        <c:v>434.87400000000002</c:v>
                      </c:pt>
                      <c:pt idx="9">
                        <c:v>483.22800000000001</c:v>
                      </c:pt>
                      <c:pt idx="10">
                        <c:v>531.80399999999997</c:v>
                      </c:pt>
                      <c:pt idx="11">
                        <c:v>579.07799999999997</c:v>
                      </c:pt>
                      <c:pt idx="12">
                        <c:v>627.25800000000004</c:v>
                      </c:pt>
                      <c:pt idx="13">
                        <c:v>675.43799999999999</c:v>
                      </c:pt>
                      <c:pt idx="14">
                        <c:v>723.51</c:v>
                      </c:pt>
                      <c:pt idx="15">
                        <c:v>771.97799999999995</c:v>
                      </c:pt>
                      <c:pt idx="16">
                        <c:v>821.64599999999996</c:v>
                      </c:pt>
                      <c:pt idx="17">
                        <c:v>869.11800000000005</c:v>
                      </c:pt>
                      <c:pt idx="18">
                        <c:v>917.77800000000002</c:v>
                      </c:pt>
                      <c:pt idx="19">
                        <c:v>964.83600000000001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F-08A8-4EAC-936F-7D3BEB177A8A}"/>
                  </c:ext>
                </c:extLst>
              </c15:ser>
            </c15:filteredLineSeries>
            <c15:filteredLine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read'!$A$16</c15:sqref>
                        </c15:formulaRef>
                      </c:ext>
                    </c:extLst>
                    <c:strCache>
                      <c:ptCount val="1"/>
                      <c:pt idx="0">
                        <c:v>M3 Sum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4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read'!$B$16:$U$16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478452</c:v>
                      </c:pt>
                      <c:pt idx="1">
                        <c:v>956850</c:v>
                      </c:pt>
                      <c:pt idx="2">
                        <c:v>1560768</c:v>
                      </c:pt>
                      <c:pt idx="3">
                        <c:v>2037480</c:v>
                      </c:pt>
                      <c:pt idx="4">
                        <c:v>2479878</c:v>
                      </c:pt>
                      <c:pt idx="5">
                        <c:v>3057750</c:v>
                      </c:pt>
                      <c:pt idx="6">
                        <c:v>3481488</c:v>
                      </c:pt>
                      <c:pt idx="7">
                        <c:v>4122408</c:v>
                      </c:pt>
                      <c:pt idx="8">
                        <c:v>4307754</c:v>
                      </c:pt>
                      <c:pt idx="9">
                        <c:v>4962768</c:v>
                      </c:pt>
                      <c:pt idx="10">
                        <c:v>5655990</c:v>
                      </c:pt>
                      <c:pt idx="11">
                        <c:v>6256734</c:v>
                      </c:pt>
                      <c:pt idx="12">
                        <c:v>6387354</c:v>
                      </c:pt>
                      <c:pt idx="13">
                        <c:v>6710820</c:v>
                      </c:pt>
                      <c:pt idx="14">
                        <c:v>7734006</c:v>
                      </c:pt>
                      <c:pt idx="15">
                        <c:v>8151594</c:v>
                      </c:pt>
                      <c:pt idx="16">
                        <c:v>8743428</c:v>
                      </c:pt>
                      <c:pt idx="17">
                        <c:v>9163476</c:v>
                      </c:pt>
                      <c:pt idx="18">
                        <c:v>9203118</c:v>
                      </c:pt>
                      <c:pt idx="19">
                        <c:v>10426056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0-08A8-4EAC-936F-7D3BEB177A8A}"/>
                  </c:ext>
                </c:extLst>
              </c15:ser>
            </c15:filteredLineSeries>
            <c15:filteredLine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read'!$A$17</c15:sqref>
                        </c15:formulaRef>
                      </c:ext>
                    </c:extLst>
                    <c:strCache>
                      <c:ptCount val="1"/>
                      <c:pt idx="0">
                        <c:v>M1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5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read'!$B$17:$U$17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2127.366</c:v>
                      </c:pt>
                      <c:pt idx="1">
                        <c:v>2142.6390000000001</c:v>
                      </c:pt>
                      <c:pt idx="2">
                        <c:v>2150.384</c:v>
                      </c:pt>
                      <c:pt idx="3">
                        <c:v>2150.7525000000001</c:v>
                      </c:pt>
                      <c:pt idx="4">
                        <c:v>2153.64</c:v>
                      </c:pt>
                      <c:pt idx="5">
                        <c:v>2153.107</c:v>
                      </c:pt>
                      <c:pt idx="6">
                        <c:v>2153.9631428571429</c:v>
                      </c:pt>
                      <c:pt idx="7">
                        <c:v>2155.6769999999997</c:v>
                      </c:pt>
                      <c:pt idx="8">
                        <c:v>2156.5680000000002</c:v>
                      </c:pt>
                      <c:pt idx="9">
                        <c:v>2156.8152</c:v>
                      </c:pt>
                      <c:pt idx="10">
                        <c:v>2157.4489090909092</c:v>
                      </c:pt>
                      <c:pt idx="11">
                        <c:v>2157.44</c:v>
                      </c:pt>
                      <c:pt idx="12">
                        <c:v>2155.6615384615384</c:v>
                      </c:pt>
                      <c:pt idx="13">
                        <c:v>2156.5165714285713</c:v>
                      </c:pt>
                      <c:pt idx="14">
                        <c:v>2156.4772000000003</c:v>
                      </c:pt>
                      <c:pt idx="15">
                        <c:v>2157.1638750000002</c:v>
                      </c:pt>
                      <c:pt idx="16">
                        <c:v>2158.439294117647</c:v>
                      </c:pt>
                      <c:pt idx="17">
                        <c:v>2157.5416666666665</c:v>
                      </c:pt>
                      <c:pt idx="18">
                        <c:v>2158.0417894736843</c:v>
                      </c:pt>
                      <c:pt idx="19">
                        <c:v>2158.4802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1-08A8-4EAC-936F-7D3BEB177A8A}"/>
                  </c:ext>
                </c:extLst>
              </c15:ser>
            </c15:filteredLineSeries>
            <c15:filteredLine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read'!$A$18</c15:sqref>
                        </c15:formulaRef>
                      </c:ext>
                    </c:extLst>
                    <c:strCache>
                      <c:ptCount val="1"/>
                      <c:pt idx="0">
                        <c:v>M2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6">
                        <a:lumMod val="80000"/>
                        <a:lumOff val="2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read'!$B$18:$U$18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997.8119999999999</c:v>
                      </c:pt>
                      <c:pt idx="1">
                        <c:v>995.26200000000006</c:v>
                      </c:pt>
                      <c:pt idx="2">
                        <c:v>996.27199999999993</c:v>
                      </c:pt>
                      <c:pt idx="3">
                        <c:v>993.91499999999996</c:v>
                      </c:pt>
                      <c:pt idx="4">
                        <c:v>994.9043999999999</c:v>
                      </c:pt>
                      <c:pt idx="5">
                        <c:v>993.26800000000003</c:v>
                      </c:pt>
                      <c:pt idx="6">
                        <c:v>993.2854285714285</c:v>
                      </c:pt>
                      <c:pt idx="7">
                        <c:v>994.31775000000005</c:v>
                      </c:pt>
                      <c:pt idx="8">
                        <c:v>994.71266666666656</c:v>
                      </c:pt>
                      <c:pt idx="9">
                        <c:v>994.44299999999998</c:v>
                      </c:pt>
                      <c:pt idx="10">
                        <c:v>994.84418181818182</c:v>
                      </c:pt>
                      <c:pt idx="11">
                        <c:v>994.64449999999988</c:v>
                      </c:pt>
                      <c:pt idx="12">
                        <c:v>992.66261538461526</c:v>
                      </c:pt>
                      <c:pt idx="13">
                        <c:v>993.60214285714289</c:v>
                      </c:pt>
                      <c:pt idx="14">
                        <c:v>993.10159999999996</c:v>
                      </c:pt>
                      <c:pt idx="15">
                        <c:v>993.57487500000002</c:v>
                      </c:pt>
                      <c:pt idx="16">
                        <c:v>994.69235294117652</c:v>
                      </c:pt>
                      <c:pt idx="17">
                        <c:v>993.702</c:v>
                      </c:pt>
                      <c:pt idx="18">
                        <c:v>994.04336842105261</c:v>
                      </c:pt>
                      <c:pt idx="19">
                        <c:v>994.51799999999992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2-08A8-4EAC-936F-7D3BEB177A8A}"/>
                  </c:ext>
                </c:extLst>
              </c15:ser>
            </c15:filteredLineSeries>
            <c15:filteredLine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read'!$A$19</c15:sqref>
                        </c15:formulaRef>
                      </c:ext>
                    </c:extLst>
                    <c:strCache>
                      <c:ptCount val="1"/>
                      <c:pt idx="0">
                        <c:v>M3 Average latency (ns)</c:v>
                      </c:pt>
                    </c:strCache>
                  </c:strRef>
                </c:tx>
                <c:spPr>
                  <a:ln w="34925" cap="rnd">
                    <a:solidFill>
                      <a:schemeClr val="accent1">
                        <a:lumMod val="80000"/>
                      </a:schemeClr>
                    </a:solidFill>
                    <a:round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read'!$B$1:$U$1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1000</c:v>
                      </c:pt>
                      <c:pt idx="1">
                        <c:v>2000</c:v>
                      </c:pt>
                      <c:pt idx="2">
                        <c:v>3000</c:v>
                      </c:pt>
                      <c:pt idx="3">
                        <c:v>4000</c:v>
                      </c:pt>
                      <c:pt idx="4">
                        <c:v>5000</c:v>
                      </c:pt>
                      <c:pt idx="5">
                        <c:v>6000</c:v>
                      </c:pt>
                      <c:pt idx="6">
                        <c:v>7000</c:v>
                      </c:pt>
                      <c:pt idx="7">
                        <c:v>8000</c:v>
                      </c:pt>
                      <c:pt idx="8">
                        <c:v>9000</c:v>
                      </c:pt>
                      <c:pt idx="9">
                        <c:v>10000</c:v>
                      </c:pt>
                      <c:pt idx="10">
                        <c:v>11000</c:v>
                      </c:pt>
                      <c:pt idx="11">
                        <c:v>12000</c:v>
                      </c:pt>
                      <c:pt idx="12">
                        <c:v>13000</c:v>
                      </c:pt>
                      <c:pt idx="13">
                        <c:v>14000</c:v>
                      </c:pt>
                      <c:pt idx="14">
                        <c:v>15000</c:v>
                      </c:pt>
                      <c:pt idx="15">
                        <c:v>16000</c:v>
                      </c:pt>
                      <c:pt idx="16">
                        <c:v>17000</c:v>
                      </c:pt>
                      <c:pt idx="17">
                        <c:v>18000</c:v>
                      </c:pt>
                      <c:pt idx="18">
                        <c:v>19000</c:v>
                      </c:pt>
                      <c:pt idx="19">
                        <c:v>20000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'memory read'!$B$19:$U$19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478.452</c:v>
                      </c:pt>
                      <c:pt idx="1">
                        <c:v>478.42499999999995</c:v>
                      </c:pt>
                      <c:pt idx="2">
                        <c:v>520.25599999999997</c:v>
                      </c:pt>
                      <c:pt idx="3">
                        <c:v>509.37</c:v>
                      </c:pt>
                      <c:pt idx="4">
                        <c:v>495.97559999999999</c:v>
                      </c:pt>
                      <c:pt idx="5">
                        <c:v>509.625</c:v>
                      </c:pt>
                      <c:pt idx="6">
                        <c:v>497.35542857142855</c:v>
                      </c:pt>
                      <c:pt idx="7">
                        <c:v>515.30099999999993</c:v>
                      </c:pt>
                      <c:pt idx="8">
                        <c:v>478.6393333333333</c:v>
                      </c:pt>
                      <c:pt idx="9">
                        <c:v>496.27679999999998</c:v>
                      </c:pt>
                      <c:pt idx="10">
                        <c:v>514.18090909090915</c:v>
                      </c:pt>
                      <c:pt idx="11">
                        <c:v>521.39449999999999</c:v>
                      </c:pt>
                      <c:pt idx="12">
                        <c:v>491.33492307692308</c:v>
                      </c:pt>
                      <c:pt idx="13">
                        <c:v>479.34428571428566</c:v>
                      </c:pt>
                      <c:pt idx="14">
                        <c:v>515.60040000000004</c:v>
                      </c:pt>
                      <c:pt idx="15">
                        <c:v>509.47462499999995</c:v>
                      </c:pt>
                      <c:pt idx="16">
                        <c:v>514.31929411764702</c:v>
                      </c:pt>
                      <c:pt idx="17">
                        <c:v>509.08199999999999</c:v>
                      </c:pt>
                      <c:pt idx="18">
                        <c:v>484.37463157894734</c:v>
                      </c:pt>
                      <c:pt idx="19">
                        <c:v>521.30279999999993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3-08A8-4EAC-936F-7D3BEB177A8A}"/>
                  </c:ext>
                </c:extLst>
              </c15:ser>
            </c15:filteredLineSeries>
          </c:ext>
        </c:extLst>
      </c:lineChart>
      <c:catAx>
        <c:axId val="49303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6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600"/>
                  <a:t># of memory requests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6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05472"/>
        <c:crosses val="autoZero"/>
        <c:auto val="1"/>
        <c:lblAlgn val="ctr"/>
        <c:lblOffset val="100"/>
        <c:noMultiLvlLbl val="0"/>
      </c:catAx>
      <c:valAx>
        <c:axId val="49305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800"/>
                  <a:t>TOTAL LATENCY (us)</a:t>
                </a:r>
                <a:endParaRPr lang="zh-CN" altLang="en-US" sz="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30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581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74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9909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938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3314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376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7085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3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3998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6862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12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6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8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7598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467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e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Jeshalraj Thakaria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82101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1: Average Latency, Blocking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263069"/>
              </p:ext>
            </p:extLst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blocking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245158"/>
            <a:ext cx="2211877" cy="2001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M3; Calculate average </a:t>
            </a:r>
            <a:r>
              <a:rPr lang="en-US" sz="1600" dirty="0">
                <a:solidFill>
                  <a:srgbClr val="0021A5"/>
                </a:solidFill>
              </a:rPr>
              <a:t>(e.g. 100,000 accesses) </a:t>
            </a:r>
            <a:r>
              <a:rPr lang="en-US" sz="1600" dirty="0"/>
              <a:t>latency 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Compare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08997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65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9867"/>
            <a:ext cx="7604756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/>
              <a:t>Avg. Latency measured on Merlin board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1010963"/>
            <a:ext cx="5146549" cy="43088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04813" indent="-404813">
              <a:buFont typeface="Wingdings" panose="05000000000000000000" pitchFamily="2" charset="2"/>
              <a:buChar char="q"/>
            </a:pPr>
            <a:r>
              <a:rPr lang="en-US" sz="2200" dirty="0"/>
              <a:t>Results from SystemC Simulator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734665"/>
          </a:xfrm>
        </p:spPr>
        <p:txBody>
          <a:bodyPr/>
          <a:lstStyle/>
          <a:p>
            <a:pPr marL="1023938" indent="-1023938"/>
            <a:r>
              <a:rPr lang="en-US" sz="3000" dirty="0"/>
              <a:t>Exp. 1 Results: </a:t>
            </a:r>
            <a:r>
              <a:rPr lang="en-US" sz="3000" dirty="0" err="1"/>
              <a:t>SystemC</a:t>
            </a:r>
            <a:r>
              <a:rPr lang="en-US" sz="3000" dirty="0"/>
              <a:t> Simulator &amp; Merlin Board</a:t>
            </a:r>
            <a:endParaRPr lang="en-US" sz="3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84479" y="1475982"/>
            <a:ext cx="3861685" cy="1756389"/>
            <a:chOff x="584479" y="1475982"/>
            <a:chExt cx="3861685" cy="1756389"/>
          </a:xfrm>
        </p:grpSpPr>
        <p:pic>
          <p:nvPicPr>
            <p:cNvPr id="4126" name="Picture 1" descr="image0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79" y="1475982"/>
              <a:ext cx="3861685" cy="1756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733530" y="2712880"/>
              <a:ext cx="2296944" cy="190919"/>
            </a:xfrm>
            <a:prstGeom prst="rect">
              <a:avLst/>
            </a:prstGeom>
            <a:noFill/>
            <a:ln w="9525" cap="flat" cmpd="sng" algn="ctr">
              <a:solidFill>
                <a:srgbClr val="FF4A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55009259-D5F0-4AB5-9B58-581AA2BF56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673063"/>
              </p:ext>
            </p:extLst>
          </p:nvPr>
        </p:nvGraphicFramePr>
        <p:xfrm>
          <a:off x="584478" y="3753370"/>
          <a:ext cx="3861685" cy="2295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42338" y="3979496"/>
            <a:ext cx="4170066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latency: 460~500 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Clk</a:t>
            </a:r>
            <a:r>
              <a:rPr lang="en-US" dirty="0"/>
              <a:t> frequency: 167MHz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latency: 76~83 clock cycles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42338" y="1818121"/>
            <a:ext cx="4170066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latency: 76 ns</a:t>
            </a:r>
          </a:p>
        </p:txBody>
      </p:sp>
    </p:spTree>
    <p:extLst>
      <p:ext uri="{BB962C8B-B14F-4D97-AF65-F5344CB8AC3E}">
        <p14:creationId xmlns:p14="http://schemas.microsoft.com/office/powerpoint/2010/main" val="192661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766880157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71256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6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Analysis of Results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</a:t>
            </a:r>
            <a:r>
              <a:rPr lang="en-US" sz="1400" baseline="-25000" dirty="0" err="1">
                <a:solidFill>
                  <a:srgbClr val="0021A5"/>
                </a:solidFill>
              </a:rPr>
              <a:t>pga</a:t>
            </a:r>
            <a:r>
              <a:rPr lang="en-US" sz="1400" dirty="0"/>
              <a:t> = 167MHz (</a:t>
            </a:r>
            <a:r>
              <a:rPr lang="en-US" sz="1400" dirty="0">
                <a:solidFill>
                  <a:srgbClr val="FF0000"/>
                </a:solidFill>
              </a:rPr>
              <a:t>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hmc</a:t>
            </a:r>
            <a:r>
              <a:rPr lang="en-US" sz="1400" dirty="0"/>
              <a:t> = 333MHz (</a:t>
            </a:r>
            <a:r>
              <a:rPr lang="en-US" sz="1400" dirty="0">
                <a:solidFill>
                  <a:srgbClr val="FF0000"/>
                </a:solidFill>
              </a:rPr>
              <a:t>3ns/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>
                <a:solidFill>
                  <a:srgbClr val="0021A5"/>
                </a:solidFill>
              </a:rPr>
              <a:t>sim</a:t>
            </a:r>
            <a:r>
              <a:rPr lang="en-US" sz="1400" dirty="0"/>
              <a:t> = 625MHz (</a:t>
            </a:r>
            <a:r>
              <a:rPr lang="en-US" sz="1400" dirty="0">
                <a:solidFill>
                  <a:srgbClr val="FF0000"/>
                </a:solidFill>
              </a:rPr>
              <a:t>1.6ns/</a:t>
            </a:r>
            <a:r>
              <a:rPr lang="en-US" sz="1400" dirty="0" err="1">
                <a:solidFill>
                  <a:srgbClr val="FF0000"/>
                </a:solidFill>
              </a:rPr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solidFill>
                  <a:srgbClr val="0021A5"/>
                </a:solidFill>
              </a:rPr>
              <a:t>Clk</a:t>
            </a:r>
            <a:r>
              <a:rPr lang="en-US" sz="1400" b="1" dirty="0">
                <a:solidFill>
                  <a:srgbClr val="0021A5"/>
                </a:solidFill>
              </a:rPr>
              <a:t> </a:t>
            </a:r>
            <a:r>
              <a:rPr lang="en-US" sz="1400" b="1" dirty="0" err="1">
                <a:solidFill>
                  <a:srgbClr val="0021A5"/>
                </a:solidFill>
              </a:rPr>
              <a:t>freq</a:t>
            </a:r>
            <a:r>
              <a:rPr lang="en-US" sz="1400" b="1" dirty="0">
                <a:solidFill>
                  <a:srgbClr val="0021A5"/>
                </a:solidFill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457200" y="3980937"/>
                <a:ext cx="4610099" cy="98751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Assume delay between M3 &amp; M5 is </a:t>
                </a:r>
                <a:r>
                  <a:rPr lang="en-US" sz="1600" i="1" dirty="0">
                    <a:solidFill>
                      <a:srgbClr val="FF0000"/>
                    </a:solidFill>
                  </a:rPr>
                  <a:t>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clk</a:t>
                </a:r>
                <a:r>
                  <a:rPr lang="en-US" sz="1600" baseline="-25000" dirty="0" err="1"/>
                  <a:t>fpga</a:t>
                </a:r>
                <a:endParaRPr lang="en-US" sz="1600" baseline="-25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Merlin board: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>
                    <a:solidFill>
                      <a:srgbClr val="008080"/>
                    </a:solidFill>
                  </a:rPr>
                  <a:t> </a:t>
                </a:r>
                <a:r>
                  <a:rPr lang="en-US" sz="1400" dirty="0"/>
                  <a:t>(HMC clock cycles)</a:t>
                </a:r>
                <a:endParaRPr lang="en-US" dirty="0"/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80937"/>
                <a:ext cx="4610099" cy="987514"/>
              </a:xfrm>
              <a:prstGeom prst="rect">
                <a:avLst/>
              </a:prstGeom>
              <a:blipFill rotWithShape="1">
                <a:blip r:embed="rId8"/>
                <a:stretch>
                  <a:fillRect l="-397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42"/>
              <p:cNvSpPr txBox="1"/>
              <p:nvPr/>
            </p:nvSpPr>
            <p:spPr>
              <a:xfrm>
                <a:off x="4999818" y="4202269"/>
                <a:ext cx="4505326" cy="720197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Average HMC latency on HMC simulator: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</a:t>
                </a:r>
                <a:r>
                  <a:rPr lang="en-US" sz="1400" dirty="0"/>
                  <a:t>(HMC clock cycles)</a:t>
                </a:r>
              </a:p>
            </p:txBody>
          </p:sp>
        </mc:Choice>
        <mc:Fallback xmlns="">
          <p:sp>
            <p:nvSpPr>
              <p:cNvPr id="24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18" y="4202269"/>
                <a:ext cx="4505326" cy="720197"/>
              </a:xfrm>
              <a:prstGeom prst="rect">
                <a:avLst/>
              </a:prstGeom>
              <a:blipFill rotWithShape="1">
                <a:blip r:embed="rId9"/>
                <a:stretch>
                  <a:fillRect l="-406" t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42"/>
              <p:cNvSpPr txBox="1"/>
              <p:nvPr/>
            </p:nvSpPr>
            <p:spPr>
              <a:xfrm>
                <a:off x="457198" y="4909039"/>
                <a:ext cx="8534401" cy="4960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500 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𝑓𝑝𝑔𝑎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h𝑚𝑐</m:t>
                            </m:r>
                          </m:sub>
                        </m:sSub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76 </m:t>
                        </m:r>
                        <m:r>
                          <a:rPr lang="en-US" sz="1600" b="0" i="1" smtClean="0">
                            <a:solidFill>
                              <a:srgbClr val="008080"/>
                            </a:solidFill>
                            <a:latin typeface="Cambria Math" panose="02040503050406030204" pitchFamily="18" charset="0"/>
                          </a:rPr>
                          <m:t>𝑛𝑠</m:t>
                        </m:r>
                      </m:num>
                      <m:den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8080"/>
                                </a:solidFill>
                                <a:latin typeface="Cambria Math" panose="02040503050406030204" pitchFamily="18" charset="0"/>
                              </a:rPr>
                              <m:t>𝑠𝑖𝑚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600" dirty="0"/>
                  <a:t> =&gt; </a:t>
                </a:r>
                <a:r>
                  <a:rPr lang="en-US" sz="1600" dirty="0">
                    <a:solidFill>
                      <a:srgbClr val="FF4A00"/>
                    </a:solidFill>
                  </a:rPr>
                  <a:t>n = 58 </a:t>
                </a:r>
                <a:r>
                  <a:rPr lang="en-US" sz="1600" dirty="0" err="1">
                    <a:solidFill>
                      <a:srgbClr val="FF4A00"/>
                    </a:solidFill>
                  </a:rPr>
                  <a:t>fpga</a:t>
                </a:r>
                <a:r>
                  <a:rPr lang="en-US" sz="1600" dirty="0">
                    <a:solidFill>
                      <a:srgbClr val="FF4A00"/>
                    </a:solidFill>
                  </a:rPr>
                  <a:t> clock cycles</a:t>
                </a:r>
              </a:p>
            </p:txBody>
          </p:sp>
        </mc:Choice>
        <mc:Fallback xmlns="">
          <p:sp>
            <p:nvSpPr>
              <p:cNvPr id="27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8" y="4909039"/>
                <a:ext cx="8534401" cy="49603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4788196" y="4968451"/>
            <a:ext cx="698207" cy="35602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38949" y="4909039"/>
            <a:ext cx="342900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8215" y="5596715"/>
            <a:ext cx="741089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Next step: Using </a:t>
            </a:r>
            <a:r>
              <a:rPr lang="en-US" dirty="0">
                <a:solidFill>
                  <a:srgbClr val="0021A5"/>
                </a:solidFill>
              </a:rPr>
              <a:t>Synopsys VCS (RTL simulator)</a:t>
            </a:r>
            <a:r>
              <a:rPr lang="en-US" dirty="0"/>
              <a:t>, to validate n ~ 58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17785" y="2498653"/>
            <a:ext cx="1570423" cy="1850064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>
          <a:xfrm flipH="1" flipV="1">
            <a:off x="5710614" y="2498653"/>
            <a:ext cx="255846" cy="1850063"/>
          </a:xfrm>
          <a:prstGeom prst="straightConnector1">
            <a:avLst/>
          </a:prstGeom>
          <a:noFill/>
          <a:ln w="9525" cap="flat" cmpd="sng" algn="ctr">
            <a:solidFill>
              <a:srgbClr val="008080"/>
            </a:solidFill>
            <a:prstDash val="solid"/>
            <a:round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5656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4" grpId="0"/>
      <p:bldP spid="27" grpId="0" animBg="1"/>
      <p:bldP spid="3" grpId="0" animBg="1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Object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49363804"/>
              </p:ext>
            </p:extLst>
          </p:nvPr>
        </p:nvGraphicFramePr>
        <p:xfrm>
          <a:off x="176204" y="1294609"/>
          <a:ext cx="5340676" cy="439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0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2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04" y="1294609"/>
                        <a:ext cx="5340676" cy="439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1: Approach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673580"/>
              </p:ext>
            </p:extLst>
          </p:nvPr>
        </p:nvGraphicFramePr>
        <p:xfrm>
          <a:off x="3348763" y="1294609"/>
          <a:ext cx="5523932" cy="2415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1" name="Visio" r:id="rId6" imgW="11635454" imgH="4373880" progId="Visio.Drawing.15">
                  <p:embed/>
                </p:oleObj>
              </mc:Choice>
              <mc:Fallback>
                <p:oleObj name="Visio" r:id="rId6" imgW="11635454" imgH="4373880" progId="Visio.Drawing.15">
                  <p:embed/>
                  <p:pic>
                    <p:nvPicPr>
                      <p:cNvPr id="13" name="Object 2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763" y="1294609"/>
                        <a:ext cx="5523932" cy="24159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869608" y="863096"/>
            <a:ext cx="235131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Merlin Board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301533" y="863096"/>
            <a:ext cx="178739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HMC Simulator</a:t>
            </a:r>
          </a:p>
        </p:txBody>
      </p:sp>
      <p:cxnSp>
        <p:nvCxnSpPr>
          <p:cNvPr id="16" name="Straight Connector 11"/>
          <p:cNvCxnSpPr/>
          <p:nvPr/>
        </p:nvCxnSpPr>
        <p:spPr>
          <a:xfrm>
            <a:off x="11156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18" name="Straight Connector 11"/>
          <p:cNvCxnSpPr/>
          <p:nvPr/>
        </p:nvCxnSpPr>
        <p:spPr>
          <a:xfrm>
            <a:off x="2710856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0" name="Straight Connector 11"/>
          <p:cNvCxnSpPr/>
          <p:nvPr/>
        </p:nvCxnSpPr>
        <p:spPr>
          <a:xfrm>
            <a:off x="6416040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3" name="Straight Connector 11"/>
          <p:cNvCxnSpPr/>
          <p:nvPr/>
        </p:nvCxnSpPr>
        <p:spPr>
          <a:xfrm>
            <a:off x="1117561" y="3592829"/>
            <a:ext cx="1593294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5" name="Straight Connector 11"/>
          <p:cNvCxnSpPr/>
          <p:nvPr/>
        </p:nvCxnSpPr>
        <p:spPr>
          <a:xfrm>
            <a:off x="3515957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26" name="Straight Connector 11"/>
          <p:cNvCxnSpPr/>
          <p:nvPr/>
        </p:nvCxnSpPr>
        <p:spPr>
          <a:xfrm>
            <a:off x="5067299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0" name="Straight Connector 11"/>
          <p:cNvCxnSpPr/>
          <p:nvPr/>
        </p:nvCxnSpPr>
        <p:spPr>
          <a:xfrm>
            <a:off x="8088923" y="2615120"/>
            <a:ext cx="1" cy="97340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</a:ln>
          <a:effectLst/>
        </p:spPr>
      </p:cxnSp>
      <p:cxnSp>
        <p:nvCxnSpPr>
          <p:cNvPr id="32" name="Straight Connector 11"/>
          <p:cNvCxnSpPr/>
          <p:nvPr/>
        </p:nvCxnSpPr>
        <p:spPr>
          <a:xfrm>
            <a:off x="3515957" y="3592829"/>
            <a:ext cx="1551342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34" name="Straight Connector 11"/>
          <p:cNvCxnSpPr/>
          <p:nvPr/>
        </p:nvCxnSpPr>
        <p:spPr>
          <a:xfrm>
            <a:off x="6416040" y="3592829"/>
            <a:ext cx="1672883" cy="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dash"/>
            <a:round/>
            <a:headEnd type="triangle" w="med" len="med"/>
            <a:tailEnd type="triangle" w="med" len="med"/>
          </a:ln>
          <a:effectLst/>
        </p:spPr>
      </p:cxnSp>
      <p:sp>
        <p:nvSpPr>
          <p:cNvPr id="37" name="文本框 36"/>
          <p:cNvSpPr txBox="1"/>
          <p:nvPr/>
        </p:nvSpPr>
        <p:spPr>
          <a:xfrm>
            <a:off x="690289" y="3588528"/>
            <a:ext cx="2650528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fpga</a:t>
            </a:r>
            <a:r>
              <a:rPr lang="en-US" sz="1400" dirty="0"/>
              <a:t> = 167MHz (6ns/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132105" y="3597394"/>
            <a:ext cx="25785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hmc</a:t>
            </a:r>
            <a:r>
              <a:rPr lang="en-US" sz="1400" dirty="0"/>
              <a:t> = 333MHz (3ns/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6110729" y="3588528"/>
            <a:ext cx="254396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freq</a:t>
            </a:r>
            <a:r>
              <a:rPr lang="en-US" sz="1400" baseline="-25000" dirty="0" err="1"/>
              <a:t>sim</a:t>
            </a:r>
            <a:r>
              <a:rPr lang="en-US" sz="1400" dirty="0"/>
              <a:t> = 625MHz (1.6ns/</a:t>
            </a:r>
            <a:r>
              <a:rPr lang="en-US" sz="1400" dirty="0" err="1"/>
              <a:t>clk</a:t>
            </a:r>
            <a:r>
              <a:rPr lang="en-US" sz="1400" dirty="0"/>
              <a:t>)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334402" y="3588528"/>
            <a:ext cx="158320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Clk</a:t>
            </a:r>
            <a:r>
              <a:rPr lang="en-US" sz="1400" dirty="0"/>
              <a:t> freq.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65760" y="4044391"/>
            <a:ext cx="8288936" cy="1846659"/>
          </a:xfrm>
          <a:prstGeom prst="rect">
            <a:avLst/>
          </a:prstGeom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Approach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M3 – M4 delay: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Setting up </a:t>
            </a:r>
            <a:r>
              <a:rPr lang="en-US" sz="1600" dirty="0">
                <a:solidFill>
                  <a:srgbClr val="FF4A00"/>
                </a:solidFill>
              </a:rPr>
              <a:t>RTL simulation </a:t>
            </a:r>
            <a:r>
              <a:rPr lang="en-US" sz="1600" dirty="0"/>
              <a:t>of Merlin infrastructure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Working on getting Synopsys VCS license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M4 – M5 delay: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Contact Altera about measurement information of </a:t>
            </a:r>
            <a:r>
              <a:rPr lang="en-US" sz="1600" dirty="0">
                <a:solidFill>
                  <a:srgbClr val="FF4A00"/>
                </a:solidFill>
              </a:rPr>
              <a:t>HMCC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50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1165552"/>
          </a:xfrm>
        </p:spPr>
        <p:txBody>
          <a:bodyPr/>
          <a:lstStyle/>
          <a:p>
            <a:pPr marL="1306513" indent="-1306513"/>
            <a:r>
              <a:rPr lang="en-US" sz="3200" dirty="0"/>
              <a:t>Exp. 2a: Average Latency, Pipelined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89515" y="1441850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>
                <a:solidFill>
                  <a:srgbClr val="FF4A00"/>
                </a:solidFill>
              </a:rPr>
              <a:t>pipelined</a:t>
            </a:r>
            <a:r>
              <a:rPr lang="en-US" sz="1600" dirty="0"/>
              <a:t>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275366" y="5368268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132343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Measure latency of each single memory access at M3; Calculate average </a:t>
            </a:r>
            <a:r>
              <a:rPr lang="en-US" sz="1600" dirty="0">
                <a:solidFill>
                  <a:srgbClr val="0021A5"/>
                </a:solidFill>
              </a:rPr>
              <a:t>(e.g. 100,000 accesses) </a:t>
            </a:r>
            <a:r>
              <a:rPr lang="en-US" sz="1600" dirty="0"/>
              <a:t>latency 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843305" y="3155182"/>
            <a:ext cx="1441583" cy="9794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3899101" y="3747076"/>
            <a:ext cx="1423716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Compare</a:t>
            </a:r>
          </a:p>
        </p:txBody>
      </p:sp>
      <p:cxnSp>
        <p:nvCxnSpPr>
          <p:cNvPr id="15" name="Straight Arrow Connector 8"/>
          <p:cNvCxnSpPr>
            <a:stCxn id="30" idx="3"/>
          </p:cNvCxnSpPr>
          <p:nvPr/>
        </p:nvCxnSpPr>
        <p:spPr>
          <a:xfrm flipV="1">
            <a:off x="2275366" y="3155184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19" name="Straight Arrow Connector 8"/>
          <p:cNvCxnSpPr>
            <a:stCxn id="16" idx="3"/>
            <a:endCxn id="14" idx="1"/>
          </p:cNvCxnSpPr>
          <p:nvPr/>
        </p:nvCxnSpPr>
        <p:spPr>
          <a:xfrm>
            <a:off x="2678585" y="3847432"/>
            <a:ext cx="1220516" cy="68921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6" name="TextBox 13"/>
          <p:cNvSpPr txBox="1"/>
          <p:nvPr/>
        </p:nvSpPr>
        <p:spPr>
          <a:xfrm>
            <a:off x="479738" y="3431933"/>
            <a:ext cx="2198847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Avg. latency reported in </a:t>
            </a:r>
            <a:r>
              <a:rPr lang="en-US" sz="1600" dirty="0" err="1">
                <a:solidFill>
                  <a:srgbClr val="0021A5"/>
                </a:solidFill>
              </a:rPr>
              <a:t>SystemC</a:t>
            </a:r>
            <a:r>
              <a:rPr lang="en-US" sz="1600" dirty="0">
                <a:solidFill>
                  <a:srgbClr val="0021A5"/>
                </a:solidFill>
              </a:rPr>
              <a:t> Simulator</a:t>
            </a:r>
          </a:p>
        </p:txBody>
      </p:sp>
      <p:cxnSp>
        <p:nvCxnSpPr>
          <p:cNvPr id="17" name="Straight Arrow Connector 10"/>
          <p:cNvCxnSpPr/>
          <p:nvPr/>
        </p:nvCxnSpPr>
        <p:spPr>
          <a:xfrm flipH="1" flipV="1">
            <a:off x="2678585" y="4057685"/>
            <a:ext cx="1808659" cy="61266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Arrow Connector 8"/>
          <p:cNvCxnSpPr/>
          <p:nvPr/>
        </p:nvCxnSpPr>
        <p:spPr>
          <a:xfrm flipH="1" flipV="1">
            <a:off x="5322817" y="3916353"/>
            <a:ext cx="962072" cy="387556"/>
          </a:xfrm>
          <a:prstGeom prst="straightConnector1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4176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animBg="1"/>
      <p:bldP spid="14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3075681"/>
              </p:ext>
            </p:extLst>
          </p:nvPr>
        </p:nvGraphicFramePr>
        <p:xfrm>
          <a:off x="2900601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25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00601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34"/>
          <p:cNvSpPr txBox="1"/>
          <p:nvPr/>
        </p:nvSpPr>
        <p:spPr>
          <a:xfrm>
            <a:off x="1512107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3493767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cxnSp>
        <p:nvCxnSpPr>
          <p:cNvPr id="25" name="Straight Arrow Connector 20"/>
          <p:cNvCxnSpPr>
            <a:cxnSpLocks/>
            <a:stCxn id="45" idx="4"/>
          </p:cNvCxnSpPr>
          <p:nvPr/>
        </p:nvCxnSpPr>
        <p:spPr>
          <a:xfrm flipH="1">
            <a:off x="5458208" y="4145849"/>
            <a:ext cx="199084" cy="37591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3" name="Straight Arrow Connector 15"/>
          <p:cNvCxnSpPr>
            <a:cxnSpLocks/>
            <a:stCxn id="45" idx="0"/>
          </p:cNvCxnSpPr>
          <p:nvPr/>
        </p:nvCxnSpPr>
        <p:spPr>
          <a:xfrm flipV="1">
            <a:off x="5657292" y="3244826"/>
            <a:ext cx="89964" cy="20224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6298"/>
            <a:ext cx="8534400" cy="586798"/>
          </a:xfrm>
        </p:spPr>
        <p:txBody>
          <a:bodyPr/>
          <a:lstStyle/>
          <a:p>
            <a:pPr marL="1023938" indent="-1023938"/>
            <a:r>
              <a:rPr lang="en-US" sz="3200" dirty="0"/>
              <a:t>Exp. 2b: Total Latency, Pipelined Access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148317" y="4890911"/>
            <a:ext cx="2041332" cy="107721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1. Input </a:t>
            </a:r>
            <a:r>
              <a:rPr lang="en-US" sz="1600" dirty="0">
                <a:solidFill>
                  <a:srgbClr val="0021A5"/>
                </a:solidFill>
              </a:rPr>
              <a:t>(e.g. 100,000) </a:t>
            </a:r>
            <a:r>
              <a:rPr lang="en-US" sz="1600" dirty="0"/>
              <a:t>pipelined memory requests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Straight Arrow Connector 8"/>
          <p:cNvCxnSpPr>
            <a:stCxn id="19" idx="3"/>
          </p:cNvCxnSpPr>
          <p:nvPr/>
        </p:nvCxnSpPr>
        <p:spPr>
          <a:xfrm>
            <a:off x="3189649" y="5429520"/>
            <a:ext cx="2211877" cy="7699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33" name="Straight Arrow Connector 8"/>
          <p:cNvCxnSpPr>
            <a:stCxn id="19" idx="3"/>
          </p:cNvCxnSpPr>
          <p:nvPr/>
        </p:nvCxnSpPr>
        <p:spPr>
          <a:xfrm flipV="1">
            <a:off x="3189649" y="3216436"/>
            <a:ext cx="1593249" cy="221308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34" name="内容占位符 2"/>
          <p:cNvSpPr txBox="1">
            <a:spLocks/>
          </p:cNvSpPr>
          <p:nvPr/>
        </p:nvSpPr>
        <p:spPr bwMode="auto">
          <a:xfrm>
            <a:off x="-26891" y="1830731"/>
            <a:ext cx="3359766" cy="27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1800" kern="0" dirty="0"/>
              <a:t>Recall (Slide 7)</a:t>
            </a:r>
          </a:p>
          <a:p>
            <a:pPr lvl="1"/>
            <a:r>
              <a:rPr lang="en-US" sz="1600" kern="0" dirty="0">
                <a:solidFill>
                  <a:schemeClr val="tx1"/>
                </a:solidFill>
              </a:rPr>
              <a:t>In overlapping access</a:t>
            </a:r>
          </a:p>
          <a:p>
            <a:pPr marL="669925" lvl="2" indent="0">
              <a:buFont typeface="Wingdings" pitchFamily="2" charset="2"/>
              <a:buNone/>
            </a:pPr>
            <a:r>
              <a:rPr lang="en-US" sz="1200" kern="0" dirty="0">
                <a:solidFill>
                  <a:srgbClr val="FF4A00"/>
                </a:solidFill>
              </a:rPr>
              <a:t>M1 = M2 = M3 = </a:t>
            </a:r>
            <a:r>
              <a:rPr lang="en-US" sz="1200" kern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(M4 = M5)</a:t>
            </a:r>
          </a:p>
          <a:p>
            <a:pPr lvl="1">
              <a:spcBef>
                <a:spcPts val="600"/>
              </a:spcBef>
            </a:pPr>
            <a:r>
              <a:rPr lang="en-US" sz="1600" kern="0" dirty="0">
                <a:solidFill>
                  <a:schemeClr val="tx1"/>
                </a:solidFill>
              </a:rPr>
              <a:t>For HMC</a:t>
            </a:r>
          </a:p>
          <a:p>
            <a:pPr lvl="2"/>
            <a:r>
              <a:rPr lang="en-US" sz="1200" kern="0" dirty="0">
                <a:solidFill>
                  <a:srgbClr val="FF4A00"/>
                </a:solidFill>
              </a:rPr>
              <a:t>M5 = </a:t>
            </a:r>
            <a:r>
              <a:rPr lang="en-US" sz="1200" kern="0" dirty="0">
                <a:solidFill>
                  <a:srgbClr val="0032AF"/>
                </a:solidFill>
              </a:rPr>
              <a:t>C (from simulator)</a:t>
            </a:r>
          </a:p>
          <a:p>
            <a:pPr lvl="1"/>
            <a:endParaRPr lang="en-US" sz="1600" kern="0" dirty="0"/>
          </a:p>
        </p:txBody>
      </p:sp>
      <p:grpSp>
        <p:nvGrpSpPr>
          <p:cNvPr id="35" name="Group 34"/>
          <p:cNvGrpSpPr/>
          <p:nvPr/>
        </p:nvGrpSpPr>
        <p:grpSpPr>
          <a:xfrm>
            <a:off x="337057" y="3380337"/>
            <a:ext cx="2563544" cy="1094134"/>
            <a:chOff x="4851401" y="3446453"/>
            <a:chExt cx="3321050" cy="1417442"/>
          </a:xfrm>
        </p:grpSpPr>
        <p:grpSp>
          <p:nvGrpSpPr>
            <p:cNvPr id="36" name="Group 35"/>
            <p:cNvGrpSpPr/>
            <p:nvPr/>
          </p:nvGrpSpPr>
          <p:grpSpPr>
            <a:xfrm>
              <a:off x="4851401" y="3446453"/>
              <a:ext cx="3321050" cy="1239847"/>
              <a:chOff x="4851401" y="3446453"/>
              <a:chExt cx="3321050" cy="1239847"/>
            </a:xfrm>
          </p:grpSpPr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51401" y="3446453"/>
                <a:ext cx="3321050" cy="12398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41" name="Rectangle 40"/>
              <p:cNvSpPr/>
              <p:nvPr/>
            </p:nvSpPr>
            <p:spPr>
              <a:xfrm>
                <a:off x="5829300" y="4257675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7329488" y="4257674"/>
                <a:ext cx="247650" cy="16192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561137" y="4481513"/>
                <a:ext cx="247650" cy="10001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None/>
                </a:pPr>
                <a:endParaRPr kumimoji="0" lang="en-US" sz="1800" b="0" i="0" u="none" strike="noStrike" cap="none" normalizeH="0" baseline="0">
                  <a:solidFill>
                    <a:schemeClr val="tx1"/>
                  </a:solidFill>
                  <a:latin typeface="Arial"/>
                  <a:cs typeface="Arial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5941511" y="4184747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D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277100" y="4173735"/>
              <a:ext cx="600076" cy="33891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L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90507" y="4524981"/>
              <a:ext cx="600076" cy="338914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100" i="1" dirty="0"/>
                <a:t>T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974452" y="3447070"/>
            <a:ext cx="5365680" cy="698779"/>
            <a:chOff x="2974452" y="3447070"/>
            <a:chExt cx="5365680" cy="698779"/>
          </a:xfrm>
        </p:grpSpPr>
        <p:sp>
          <p:nvSpPr>
            <p:cNvPr id="45" name="Oval 44"/>
            <p:cNvSpPr/>
            <p:nvPr/>
          </p:nvSpPr>
          <p:spPr>
            <a:xfrm>
              <a:off x="2974452" y="3447070"/>
              <a:ext cx="5365680" cy="69877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rgbClr val="FF0000"/>
                </a:solidFill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87218" y="3547675"/>
              <a:ext cx="5237549" cy="58477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Measure T (total latency) at </a:t>
              </a:r>
              <a:r>
                <a:rPr lang="en-US" sz="1600" dirty="0">
                  <a:solidFill>
                    <a:srgbClr val="FF4A00"/>
                  </a:solidFill>
                </a:rPr>
                <a:t>M3 (</a:t>
              </a:r>
              <a:r>
                <a:rPr lang="en-US" sz="1600" dirty="0" err="1">
                  <a:solidFill>
                    <a:srgbClr val="FF4A00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FF4A00"/>
                  </a:solidFill>
                </a:rPr>
                <a:t>measure</a:t>
              </a:r>
              <a:r>
                <a:rPr lang="en-US" sz="1600" dirty="0">
                  <a:solidFill>
                    <a:srgbClr val="FF4A00"/>
                  </a:solidFill>
                </a:rPr>
                <a:t>) &amp; </a:t>
              </a:r>
              <a:r>
                <a:rPr lang="en-US" sz="1600" dirty="0">
                  <a:solidFill>
                    <a:srgbClr val="0021A5"/>
                  </a:solidFill>
                </a:rPr>
                <a:t>C (</a:t>
              </a:r>
              <a:r>
                <a:rPr lang="en-US" sz="1600" dirty="0" err="1">
                  <a:solidFill>
                    <a:srgbClr val="0021A5"/>
                  </a:solidFill>
                </a:rPr>
                <a:t>T</a:t>
              </a:r>
              <a:r>
                <a:rPr lang="en-US" sz="1600" baseline="-25000" dirty="0" err="1">
                  <a:solidFill>
                    <a:srgbClr val="0021A5"/>
                  </a:solidFill>
                </a:rPr>
                <a:t>sim</a:t>
              </a:r>
              <a:r>
                <a:rPr lang="en-US" sz="1600" dirty="0">
                  <a:solidFill>
                    <a:srgbClr val="0021A5"/>
                  </a:solidFill>
                </a:rPr>
                <a:t>)</a:t>
              </a:r>
              <a:r>
                <a:rPr lang="en-US" sz="1600" dirty="0"/>
                <a:t>, and compare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measure</a:t>
              </a:r>
              <a:r>
                <a:rPr lang="en-US" sz="1600" dirty="0"/>
                <a:t> and </a:t>
              </a:r>
              <a:r>
                <a:rPr lang="en-US" sz="1600" dirty="0" err="1"/>
                <a:t>T</a:t>
              </a:r>
              <a:r>
                <a:rPr lang="en-US" sz="1600" baseline="-25000" dirty="0" err="1"/>
                <a:t>sim</a:t>
              </a:r>
              <a:endParaRPr lang="en-US" sz="1600" baseline="-25000" dirty="0"/>
            </a:p>
          </p:txBody>
        </p:sp>
      </p:grpSp>
      <p:cxnSp>
        <p:nvCxnSpPr>
          <p:cNvPr id="31" name="Straight Arrow Connector 15"/>
          <p:cNvCxnSpPr>
            <a:cxnSpLocks/>
          </p:cNvCxnSpPr>
          <p:nvPr/>
        </p:nvCxnSpPr>
        <p:spPr>
          <a:xfrm flipV="1">
            <a:off x="2015262" y="3854248"/>
            <a:ext cx="1174387" cy="42747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075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2a Results – Average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908776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Merlin board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0" name="图表 9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1264669"/>
              </p:ext>
            </p:extLst>
          </p:nvPr>
        </p:nvGraphicFramePr>
        <p:xfrm>
          <a:off x="457200" y="1296539"/>
          <a:ext cx="4195187" cy="202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8000438"/>
              </p:ext>
            </p:extLst>
          </p:nvPr>
        </p:nvGraphicFramePr>
        <p:xfrm>
          <a:off x="4716026" y="1296539"/>
          <a:ext cx="4195187" cy="20294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912440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000" kern="0" dirty="0"/>
              <a:t>HMC simulation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3403343"/>
            <a:ext cx="8454013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 on Merlin board </a:t>
            </a:r>
            <a:r>
              <a:rPr lang="en-US" dirty="0">
                <a:solidFill>
                  <a:srgbClr val="0021A5"/>
                </a:solidFill>
              </a:rPr>
              <a:t>larger than </a:t>
            </a:r>
            <a:r>
              <a:rPr lang="en-US" dirty="0"/>
              <a:t>from simulator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latency on Merlin board is </a:t>
            </a:r>
            <a:r>
              <a:rPr lang="en-US" dirty="0">
                <a:solidFill>
                  <a:srgbClr val="0021A5"/>
                </a:solidFill>
              </a:rPr>
              <a:t>unstable</a:t>
            </a:r>
          </a:p>
          <a:p>
            <a:r>
              <a:rPr lang="en-US" dirty="0"/>
              <a:t>Conclusion: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Merlin board result is not consistent with expected result (from simulator)</a:t>
            </a:r>
          </a:p>
          <a:p>
            <a:r>
              <a:rPr lang="en-US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Small FIFO size in HT infrastructure serializes pipelined memory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M3 point includes extra HT infrastructure logic, which delay is nondeterministic</a:t>
            </a:r>
          </a:p>
        </p:txBody>
      </p:sp>
    </p:spTree>
    <p:extLst>
      <p:ext uri="{BB962C8B-B14F-4D97-AF65-F5344CB8AC3E}">
        <p14:creationId xmlns:p14="http://schemas.microsoft.com/office/powerpoint/2010/main" val="333815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Exp. 2b Results – Total Latency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4287" y="908776"/>
            <a:ext cx="2981011" cy="498381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/>
              <a:t>Merlin board</a:t>
            </a:r>
          </a:p>
          <a:p>
            <a:pPr marL="0" indent="0" algn="ctr">
              <a:buNone/>
            </a:pPr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13" name="内容占位符 2"/>
          <p:cNvSpPr txBox="1">
            <a:spLocks/>
          </p:cNvSpPr>
          <p:nvPr/>
        </p:nvSpPr>
        <p:spPr bwMode="auto">
          <a:xfrm>
            <a:off x="5103079" y="912440"/>
            <a:ext cx="2981011" cy="498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 sz="2000" kern="0" dirty="0"/>
              <a:t>HMC simulation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7200" y="3403343"/>
            <a:ext cx="8454013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Trend of measured result is consistent with that of simulator (up to 15,000 requests)</a:t>
            </a:r>
          </a:p>
          <a:p>
            <a:r>
              <a:rPr lang="en-US" dirty="0"/>
              <a:t>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 of simulator: Maximum number of requests is 15,000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Exp. 2b does not prove the actual number (for total latency) is accurate; it will be validated after changing FIFO size of Merlin infrastructure.</a:t>
            </a:r>
          </a:p>
          <a:p>
            <a:r>
              <a:rPr lang="en-US" dirty="0"/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Change FIFO size of Merlin infrastructure to fully utilize HMC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11" name="图表 10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219583"/>
              </p:ext>
            </p:extLst>
          </p:nvPr>
        </p:nvGraphicFramePr>
        <p:xfrm>
          <a:off x="457200" y="1298893"/>
          <a:ext cx="4195185" cy="20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>
            <a:extLst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311722"/>
              </p:ext>
            </p:extLst>
          </p:nvPr>
        </p:nvGraphicFramePr>
        <p:xfrm>
          <a:off x="4684206" y="1296539"/>
          <a:ext cx="4195185" cy="2027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795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57222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97624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Sorting an array of numbers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Array length (Maximum 1024)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Array is initialized with random uniformly distributed integers between 0-256</a:t>
            </a:r>
          </a:p>
          <a:p>
            <a:pPr lvl="2"/>
            <a:r>
              <a:rPr lang="en-US" sz="1800" dirty="0"/>
              <a:t>Numbers are distributed to the buckets</a:t>
            </a:r>
          </a:p>
          <a:p>
            <a:pPr lvl="2"/>
            <a:r>
              <a:rPr lang="en-US" sz="1800" dirty="0"/>
              <a:t>Each bucket is sorted individually</a:t>
            </a:r>
          </a:p>
          <a:p>
            <a:pPr lvl="2"/>
            <a:r>
              <a:rPr lang="en-US" sz="1800" dirty="0"/>
              <a:t>Sorted buckets are concatenated to obtain the sorted array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Sorted array is reported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11245" y="644237"/>
            <a:ext cx="7267575" cy="5392882"/>
            <a:chOff x="10311245" y="644237"/>
            <a:chExt cx="7267575" cy="539288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62" b="5476"/>
            <a:stretch/>
          </p:blipFill>
          <p:spPr>
            <a:xfrm>
              <a:off x="10311245" y="644237"/>
              <a:ext cx="7267575" cy="5392882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0311245" y="1219200"/>
              <a:ext cx="6792191" cy="1950027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311245" y="3865418"/>
              <a:ext cx="6792191" cy="1828799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None/>
              </a:pPr>
              <a:endParaRPr kumimoji="0" lang="en-US" sz="1800" b="0" i="0" u="none" strike="noStrike" cap="none" normalizeH="0" baseline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42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2.96296E-6 L -0.93628 -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2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113307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1</a:t>
            </a:r>
          </a:p>
          <a:p>
            <a:pPr marL="1012825" lvl="3" indent="-342900"/>
            <a:r>
              <a:rPr lang="en-US" sz="1600" dirty="0">
                <a:solidFill>
                  <a:schemeClr val="bg1">
                    <a:lumMod val="85000"/>
                  </a:schemeClr>
                </a:solidFill>
                <a:ea typeface="+mn-ea"/>
              </a:rPr>
              <a:t>Experiment 2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Bucket sorting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29105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2389921" y="872716"/>
            <a:ext cx="4665932" cy="303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3399"/>
                </a:solidFill>
              </a:rPr>
              <a:t>CMC platform on Merlin board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and M5.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Cannot measure currently; if necessary will seek help from Convey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71473"/>
              </p:ext>
            </p:extLst>
          </p:nvPr>
        </p:nvGraphicFramePr>
        <p:xfrm>
          <a:off x="694943" y="1215123"/>
          <a:ext cx="8055229" cy="304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7" name="Visio" r:id="rId4" imgW="9110139" imgH="3448609" progId="Visio.Drawing.15">
                  <p:embed/>
                </p:oleObj>
              </mc:Choice>
              <mc:Fallback>
                <p:oleObj name="Visio" r:id="rId4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4943" y="1215123"/>
                        <a:ext cx="8055229" cy="304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1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9630" y="4379054"/>
            <a:ext cx="1744306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70078"/>
              </p:ext>
            </p:extLst>
          </p:nvPr>
        </p:nvGraphicFramePr>
        <p:xfrm>
          <a:off x="1520572" y="1103886"/>
          <a:ext cx="6283053" cy="4855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5" name="Visio" r:id="rId4" imgW="9305663" imgH="7189876" progId="Visio.Drawing.15">
                  <p:embed/>
                </p:oleObj>
              </mc:Choice>
              <mc:Fallback>
                <p:oleObj name="Visio" r:id="rId4" imgW="9305663" imgH="718987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0572" y="1103886"/>
                        <a:ext cx="6283053" cy="4855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625316" y="2798188"/>
            <a:ext cx="3007369" cy="2293697"/>
            <a:chOff x="5625316" y="3006734"/>
            <a:chExt cx="3007369" cy="2293697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3006734"/>
              <a:ext cx="0" cy="99030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625316" y="4674949"/>
              <a:ext cx="629908" cy="37468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CMC*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18995" y="4841083"/>
            <a:ext cx="2656529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Observation:</a:t>
            </a:r>
          </a:p>
          <a:p>
            <a:pPr marL="339725" indent="-22860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21A5"/>
                </a:solidFill>
              </a:rPr>
              <a:t>“Pipelining” effect of overlapping memory access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950721" y="6275132"/>
            <a:ext cx="5665422" cy="764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120650" indent="-120650">
              <a:lnSpc>
                <a:spcPct val="90000"/>
              </a:lnSpc>
            </a:pPr>
            <a:r>
              <a:rPr lang="en-US" sz="11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90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100" dirty="0"/>
              <a:t>Nair, R., et al. "Active Memory Cube: A processing-in-memory architecture for </a:t>
            </a:r>
            <a:r>
              <a:rPr lang="en-US" sz="1100" dirty="0" err="1"/>
              <a:t>exascale</a:t>
            </a:r>
            <a:r>
              <a:rPr lang="en-US" sz="1100" dirty="0"/>
              <a:t> systems.“ IBM Journal of Res.</a:t>
            </a:r>
            <a:br>
              <a:rPr lang="en-US" sz="1100" dirty="0"/>
            </a:br>
            <a:r>
              <a:rPr lang="en-US" sz="1100" dirty="0"/>
              <a:t>&amp; Development 59.2/3 (2015): 17-1.</a:t>
            </a:r>
          </a:p>
          <a:p>
            <a:pPr marL="114300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7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Observation: Overlapping Memory Access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363694" y="1077154"/>
            <a:ext cx="3844611" cy="13812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21A5"/>
                </a:solidFill>
              </a:rPr>
              <a:t>For overlapping read/write ops:</a:t>
            </a:r>
          </a:p>
          <a:p>
            <a:pPr marL="288925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1A5"/>
                </a:solidFill>
              </a:rPr>
              <a:t> Measurements at </a:t>
            </a:r>
            <a:r>
              <a:rPr lang="en-US" sz="1800" dirty="0">
                <a:solidFill>
                  <a:srgbClr val="FF0000"/>
                </a:solidFill>
              </a:rPr>
              <a:t>M1, M2, M3</a:t>
            </a:r>
            <a:r>
              <a:rPr lang="en-US" sz="1800" dirty="0"/>
              <a:t>, </a:t>
            </a:r>
            <a:br>
              <a:rPr lang="en-US" sz="1800" dirty="0"/>
            </a:br>
            <a:r>
              <a:rPr lang="en-US" sz="1800" dirty="0"/>
              <a:t>        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1800" dirty="0"/>
              <a:t>have</a:t>
            </a:r>
            <a:r>
              <a:rPr lang="en-US" sz="1800" dirty="0">
                <a:solidFill>
                  <a:srgbClr val="0021A5"/>
                </a:solidFill>
              </a:rPr>
              <a:t> </a:t>
            </a:r>
            <a:br>
              <a:rPr lang="en-US" sz="1800" dirty="0">
                <a:solidFill>
                  <a:srgbClr val="0021A5"/>
                </a:solidFill>
              </a:rPr>
            </a:br>
            <a:r>
              <a:rPr lang="en-US" sz="1800" dirty="0">
                <a:solidFill>
                  <a:srgbClr val="0021A5"/>
                </a:solidFill>
              </a:rPr>
              <a:t>     no significant </a:t>
            </a:r>
            <a:r>
              <a:rPr lang="en-US" sz="1600" dirty="0">
                <a:solidFill>
                  <a:srgbClr val="0021A5"/>
                </a:solidFill>
              </a:rPr>
              <a:t>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/>
          </p:nvPr>
        </p:nvGraphicFramePr>
        <p:xfrm>
          <a:off x="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/>
          </p:nvPr>
        </p:nvGraphicFramePr>
        <p:xfrm>
          <a:off x="4572000" y="312383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7320"/>
              </p:ext>
            </p:extLst>
          </p:nvPr>
        </p:nvGraphicFramePr>
        <p:xfrm>
          <a:off x="4511040" y="1077154"/>
          <a:ext cx="4400202" cy="1665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name="Visio" r:id="rId6" imgW="9110139" imgH="3448609" progId="Visio.Drawing.15">
                  <p:embed/>
                </p:oleObj>
              </mc:Choice>
              <mc:Fallback>
                <p:oleObj name="Visio" r:id="rId6" imgW="9110139" imgH="344860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11040" y="1077154"/>
                        <a:ext cx="4400202" cy="1665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20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1072051" y="915576"/>
            <a:ext cx="6966169" cy="821784"/>
          </a:xfrm>
        </p:spPr>
        <p:txBody>
          <a:bodyPr/>
          <a:lstStyle/>
          <a:p>
            <a:r>
              <a:rPr lang="en-US" sz="2000" dirty="0">
                <a:solidFill>
                  <a:srgbClr val="0021A5"/>
                </a:solidFill>
              </a:rPr>
              <a:t>Observation: </a:t>
            </a:r>
            <a:r>
              <a:rPr lang="en-US" sz="2000" dirty="0">
                <a:solidFill>
                  <a:srgbClr val="FF0000"/>
                </a:solidFill>
              </a:rPr>
              <a:t>M1, M2, M3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000" dirty="0"/>
              <a:t> again have </a:t>
            </a:r>
            <a:br>
              <a:rPr lang="en-US" sz="2000" dirty="0"/>
            </a:br>
            <a:r>
              <a:rPr lang="en-US" sz="20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/>
          </p:nvPr>
        </p:nvGraphicFramePr>
        <p:xfrm>
          <a:off x="194165" y="1683860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/>
          </p:nvPr>
        </p:nvGraphicFramePr>
        <p:xfrm>
          <a:off x="4593365" y="1681427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58115" y="4677043"/>
            <a:ext cx="7413828" cy="1457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chemeClr val="tx1"/>
                </a:solidFill>
              </a:rPr>
              <a:t>Thus, 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we will use measurements at </a:t>
            </a:r>
            <a:r>
              <a:rPr lang="en-US" sz="2000" kern="0" dirty="0"/>
              <a:t>M3 in this presentation</a:t>
            </a:r>
            <a:r>
              <a:rPr lang="en-US" sz="2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88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Brief 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1 – blocking memory access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Experiment 2 – pipelined memory access</a:t>
            </a:r>
            <a:endParaRPr lang="en-US" sz="1400" dirty="0">
              <a:solidFill>
                <a:srgbClr val="0021A5"/>
              </a:solidFill>
              <a:ea typeface="+mn-ea"/>
            </a:endParaRP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a typeface="+mn-ea"/>
              </a:rPr>
              <a:t>Bloom filter examples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Going forward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ea typeface="+mn-ea"/>
              </a:rPr>
              <a:t>HT Programming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378645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kern="0" dirty="0">
                <a:ea typeface="+mn-ea"/>
              </a:rPr>
              <a:t>Validation of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3272733"/>
            <a:ext cx="8229600" cy="19749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  <a:endParaRPr lang="en-US" dirty="0">
              <a:solidFill>
                <a:srgbClr val="FF4A00"/>
              </a:solidFill>
              <a:latin typeface="+mn-lt"/>
              <a:cs typeface="+mn-cs"/>
            </a:endParaRP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Blocking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801687" lvl="2" eaLnBrk="0" hangingPunct="0">
              <a:spcBef>
                <a:spcPts val="200"/>
              </a:spcBef>
              <a:buClr>
                <a:srgbClr val="0021A5"/>
              </a:buClr>
              <a:buSzPct val="100000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687387" lvl="1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Pipelined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 pattern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memory access</a:t>
            </a:r>
          </a:p>
          <a:p>
            <a:pPr marL="1144587" lvl="2" indent="-342900" eaLnBrk="0" hangingPunct="0">
              <a:spcBef>
                <a:spcPts val="200"/>
              </a:spcBef>
              <a:buClr>
                <a:srgbClr val="0021A5"/>
              </a:buClr>
              <a:buSzPct val="100000"/>
              <a:buFont typeface="+mj-lt"/>
              <a:buAutoNum type="alphaL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635037"/>
              </p:ext>
            </p:extLst>
          </p:nvPr>
        </p:nvGraphicFramePr>
        <p:xfrm>
          <a:off x="591635" y="1967796"/>
          <a:ext cx="4369699" cy="1564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" name="Visio" r:id="rId3" imgW="14336292" imgH="4757217" progId="Visio.Drawing.15">
                  <p:embed/>
                </p:oleObj>
              </mc:Choice>
              <mc:Fallback>
                <p:oleObj name="Visio" r:id="rId3" imgW="14336292" imgH="4757217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635" y="1967796"/>
                        <a:ext cx="4369699" cy="1564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02325"/>
              </p:ext>
            </p:extLst>
          </p:nvPr>
        </p:nvGraphicFramePr>
        <p:xfrm>
          <a:off x="3308571" y="2094752"/>
          <a:ext cx="3606978" cy="15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" name="Visio" r:id="rId5" imgW="11635454" imgH="4373880" progId="Visio.Drawing.15">
                  <p:embed/>
                </p:oleObj>
              </mc:Choice>
              <mc:Fallback>
                <p:oleObj name="Visio" r:id="rId5" imgW="11635454" imgH="4373880" progId="Visio.Drawing.15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08571" y="2094752"/>
                        <a:ext cx="3606978" cy="15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3"/>
          <p:cNvSpPr txBox="1"/>
          <p:nvPr/>
        </p:nvSpPr>
        <p:spPr>
          <a:xfrm>
            <a:off x="457200" y="1367410"/>
            <a:ext cx="87209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</a:t>
            </a:r>
            <a:endParaRPr lang="en-US" sz="1700" dirty="0"/>
          </a:p>
          <a:p>
            <a:r>
              <a:rPr lang="en-US" dirty="0"/>
              <a:t>Compare </a:t>
            </a:r>
            <a:r>
              <a:rPr lang="en-US" dirty="0">
                <a:solidFill>
                  <a:srgbClr val="3851AE"/>
                </a:solidFill>
              </a:rPr>
              <a:t>Merlin board </a:t>
            </a:r>
            <a:r>
              <a:rPr lang="en-US" dirty="0">
                <a:solidFill>
                  <a:srgbClr val="FF4A00"/>
                </a:solidFill>
              </a:rPr>
              <a:t>measurement</a:t>
            </a:r>
            <a:r>
              <a:rPr lang="en-US" dirty="0"/>
              <a:t> vs. </a:t>
            </a:r>
            <a:r>
              <a:rPr lang="en-US" dirty="0">
                <a:solidFill>
                  <a:srgbClr val="3851AE"/>
                </a:solidFill>
              </a:rPr>
              <a:t>Micron</a:t>
            </a:r>
            <a:r>
              <a:rPr lang="en-US" dirty="0"/>
              <a:t> </a:t>
            </a:r>
            <a:r>
              <a:rPr lang="en-US" dirty="0">
                <a:solidFill>
                  <a:srgbClr val="3851AE"/>
                </a:solidFill>
              </a:rPr>
              <a:t>HMC SystemC </a:t>
            </a:r>
            <a:r>
              <a:rPr lang="en-US" dirty="0">
                <a:solidFill>
                  <a:srgbClr val="FF4A00"/>
                </a:solidFill>
              </a:rPr>
              <a:t>simulator results</a:t>
            </a:r>
          </a:p>
        </p:txBody>
      </p:sp>
      <p:sp>
        <p:nvSpPr>
          <p:cNvPr id="19" name="TextBox 32"/>
          <p:cNvSpPr txBox="1"/>
          <p:nvPr/>
        </p:nvSpPr>
        <p:spPr>
          <a:xfrm>
            <a:off x="4204465" y="2338322"/>
            <a:ext cx="46805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vs.</a:t>
            </a:r>
            <a:endParaRPr lang="en-US" sz="1700" dirty="0">
              <a:solidFill>
                <a:srgbClr val="FF4A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13589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dge 7">
    <a:dk1>
      <a:srgbClr val="000000"/>
    </a:dk1>
    <a:lt1>
      <a:srgbClr val="FFFFFF"/>
    </a:lt1>
    <a:dk2>
      <a:srgbClr val="006633"/>
    </a:dk2>
    <a:lt2>
      <a:srgbClr val="5F5F5F"/>
    </a:lt2>
    <a:accent1>
      <a:srgbClr val="CC9900"/>
    </a:accent1>
    <a:accent2>
      <a:srgbClr val="3B812F"/>
    </a:accent2>
    <a:accent3>
      <a:srgbClr val="FFFFFF"/>
    </a:accent3>
    <a:accent4>
      <a:srgbClr val="000000"/>
    </a:accent4>
    <a:accent5>
      <a:srgbClr val="E2CAAA"/>
    </a:accent5>
    <a:accent6>
      <a:srgbClr val="35742A"/>
    </a:accent6>
    <a:hlink>
      <a:srgbClr val="996600"/>
    </a:hlink>
    <a:folHlink>
      <a:srgbClr val="AFBF39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16625</TotalTime>
  <Words>1571</Words>
  <Application>Microsoft Office PowerPoint</Application>
  <PresentationFormat>全屏显示(4:3)</PresentationFormat>
  <Paragraphs>296</Paragraphs>
  <Slides>22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Performance Measurement on Merlin Board</vt:lpstr>
      <vt:lpstr>Mapping Notional CMC onto Merlin Board</vt:lpstr>
      <vt:lpstr>Observation: Overlapping Memory Access</vt:lpstr>
      <vt:lpstr>Overlapping Memory Access: DRE ops </vt:lpstr>
      <vt:lpstr>Outline</vt:lpstr>
      <vt:lpstr>Validation Experiments</vt:lpstr>
      <vt:lpstr>Exp. 1: Average Latency, Blocking Access</vt:lpstr>
      <vt:lpstr>Exp. 1 Results: SystemC Simulator &amp; Merlin Board</vt:lpstr>
      <vt:lpstr>Exp. 1: Analysis of Results</vt:lpstr>
      <vt:lpstr>Exp. 1: Approach</vt:lpstr>
      <vt:lpstr>Exp. 2a: Average Latency, Pipelined Access</vt:lpstr>
      <vt:lpstr>Exp. 2b: Total Latency, Pipelined Access</vt:lpstr>
      <vt:lpstr>Exp. 2a Results – Average Latency</vt:lpstr>
      <vt:lpstr>Exp. 2b Results – Total Latency</vt:lpstr>
      <vt:lpstr>Outline</vt:lpstr>
      <vt:lpstr>Bloom Filter HT Demos</vt:lpstr>
      <vt:lpstr>Bloom Filter HT Demos</vt:lpstr>
      <vt:lpstr>Bucket Sort HT Demos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Zou,Yu</cp:lastModifiedBy>
  <cp:revision>3477</cp:revision>
  <dcterms:created xsi:type="dcterms:W3CDTF">2003-07-12T15:21:27Z</dcterms:created>
  <dcterms:modified xsi:type="dcterms:W3CDTF">2017-06-09T20:19:34Z</dcterms:modified>
</cp:coreProperties>
</file>