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theme/themeOverride5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8" r:id="rId15"/>
    <p:sldId id="529" r:id="rId16"/>
    <p:sldId id="532" r:id="rId17"/>
    <p:sldId id="539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008080"/>
    <a:srgbClr val="009999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74697" autoAdjust="0"/>
  </p:normalViewPr>
  <p:slideViewPr>
    <p:cSldViewPr snapToGrid="0">
      <p:cViewPr>
        <p:scale>
          <a:sx n="60" d="100"/>
          <a:sy n="60" d="100"/>
        </p:scale>
        <p:origin x="24" y="26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6" d="100"/>
        <a:sy n="8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E:\DropBox\Dropbox%20Folder\Dropbox\CHREC\CMC_Measurement\mem_blocking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Relationship Id="rId4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7657984"/>
        <c:axId val="207772672"/>
      </c:barChart>
      <c:catAx>
        <c:axId val="207657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72672"/>
        <c:crosses val="autoZero"/>
        <c:auto val="1"/>
        <c:lblAlgn val="ctr"/>
        <c:lblOffset val="100"/>
        <c:noMultiLvlLbl val="0"/>
      </c:catAx>
      <c:valAx>
        <c:axId val="2077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5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9394816"/>
        <c:axId val="248941952"/>
      </c:barChart>
      <c:catAx>
        <c:axId val="21939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41952"/>
        <c:crosses val="autoZero"/>
        <c:auto val="1"/>
        <c:lblAlgn val="ctr"/>
        <c:lblOffset val="100"/>
        <c:noMultiLvlLbl val="0"/>
      </c:catAx>
      <c:valAx>
        <c:axId val="2489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9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26912"/>
        <c:axId val="232883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232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8832"/>
        <c:crosses val="autoZero"/>
        <c:auto val="1"/>
        <c:lblAlgn val="ctr"/>
        <c:lblOffset val="100"/>
        <c:noMultiLvlLbl val="0"/>
      </c:catAx>
      <c:valAx>
        <c:axId val="23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44448"/>
        <c:axId val="2346368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234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368"/>
        <c:crosses val="autoZero"/>
        <c:auto val="1"/>
        <c:lblAlgn val="ctr"/>
        <c:lblOffset val="100"/>
        <c:noMultiLvlLbl val="0"/>
      </c:catAx>
      <c:valAx>
        <c:axId val="234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'memory read'!$B$19:$U$19</c:f>
              <c:numCache>
                <c:formatCode>General</c:formatCode>
                <c:ptCount val="20"/>
                <c:pt idx="0">
                  <c:v>459.22799999999995</c:v>
                </c:pt>
                <c:pt idx="1">
                  <c:v>495.28499999999997</c:v>
                </c:pt>
                <c:pt idx="2">
                  <c:v>495.30999999999995</c:v>
                </c:pt>
                <c:pt idx="3">
                  <c:v>477.28499999999997</c:v>
                </c:pt>
                <c:pt idx="4">
                  <c:v>471.28440000000001</c:v>
                </c:pt>
                <c:pt idx="5">
                  <c:v>501.29699999999997</c:v>
                </c:pt>
                <c:pt idx="6">
                  <c:v>459.22371428571432</c:v>
                </c:pt>
                <c:pt idx="7">
                  <c:v>471.29999999999995</c:v>
                </c:pt>
                <c:pt idx="8">
                  <c:v>459.23666666666668</c:v>
                </c:pt>
                <c:pt idx="9">
                  <c:v>471.28800000000001</c:v>
                </c:pt>
                <c:pt idx="10">
                  <c:v>459.2285454545455</c:v>
                </c:pt>
                <c:pt idx="11">
                  <c:v>459.226</c:v>
                </c:pt>
                <c:pt idx="12">
                  <c:v>495.30138461538456</c:v>
                </c:pt>
                <c:pt idx="13">
                  <c:v>495.28499999999997</c:v>
                </c:pt>
                <c:pt idx="14">
                  <c:v>501.2944</c:v>
                </c:pt>
                <c:pt idx="15">
                  <c:v>459.22912500000007</c:v>
                </c:pt>
                <c:pt idx="16">
                  <c:v>477.30600000000004</c:v>
                </c:pt>
                <c:pt idx="17">
                  <c:v>471.28800000000001</c:v>
                </c:pt>
                <c:pt idx="18">
                  <c:v>471.29336842105261</c:v>
                </c:pt>
                <c:pt idx="19">
                  <c:v>459.23220000000003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B64-44A0-B7A2-723744612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900416"/>
        <c:axId val="31901952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9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76.537999999999997</c:v>
                      </c:pt>
                      <c:pt idx="1">
                        <c:v>82.547499999999999</c:v>
                      </c:pt>
                      <c:pt idx="2">
                        <c:v>82.551666666666662</c:v>
                      </c:pt>
                      <c:pt idx="3">
                        <c:v>79.547499999999999</c:v>
                      </c:pt>
                      <c:pt idx="4">
                        <c:v>78.547399999999996</c:v>
                      </c:pt>
                      <c:pt idx="5">
                        <c:v>83.549499999999995</c:v>
                      </c:pt>
                      <c:pt idx="6">
                        <c:v>76.537285714285716</c:v>
                      </c:pt>
                      <c:pt idx="7">
                        <c:v>78.55</c:v>
                      </c:pt>
                      <c:pt idx="8">
                        <c:v>76.539444444444442</c:v>
                      </c:pt>
                      <c:pt idx="9">
                        <c:v>78.548000000000002</c:v>
                      </c:pt>
                      <c:pt idx="10">
                        <c:v>76.538090909090911</c:v>
                      </c:pt>
                      <c:pt idx="11">
                        <c:v>76.537666666666667</c:v>
                      </c:pt>
                      <c:pt idx="12">
                        <c:v>82.550230769230765</c:v>
                      </c:pt>
                      <c:pt idx="13">
                        <c:v>82.547499999999999</c:v>
                      </c:pt>
                      <c:pt idx="14">
                        <c:v>83.549066666666661</c:v>
                      </c:pt>
                      <c:pt idx="15">
                        <c:v>76.538187500000006</c:v>
                      </c:pt>
                      <c:pt idx="16">
                        <c:v>79.551000000000002</c:v>
                      </c:pt>
                      <c:pt idx="17">
                        <c:v>78.548000000000002</c:v>
                      </c:pt>
                      <c:pt idx="18">
                        <c:v>78.548894736842101</c:v>
                      </c:pt>
                      <c:pt idx="19">
                        <c:v>76.538700000000006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64-44A0-B7A2-723744612E11}"/>
                  </c:ext>
                </c:extLst>
              </c15:ser>
            </c15:filteredLineSeries>
          </c:ext>
        </c:extLst>
      </c:lineChart>
      <c:catAx>
        <c:axId val="3190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1952"/>
        <c:crosses val="autoZero"/>
        <c:auto val="1"/>
        <c:lblAlgn val="ctr"/>
        <c:lblOffset val="100"/>
        <c:noMultiLvlLbl val="0"/>
      </c:catAx>
      <c:valAx>
        <c:axId val="319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8"/>
          <c:order val="0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24384"/>
        <c:axId val="3222630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3222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26304"/>
        <c:crosses val="autoZero"/>
        <c:auto val="1"/>
        <c:lblAlgn val="ctr"/>
        <c:lblOffset val="100"/>
        <c:noMultiLvlLbl val="0"/>
      </c:catAx>
      <c:valAx>
        <c:axId val="3222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2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9"/>
          <c:order val="0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0"/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56608"/>
        <c:axId val="3395852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3395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8528"/>
        <c:crosses val="autoZero"/>
        <c:auto val="1"/>
        <c:lblAlgn val="ctr"/>
        <c:lblOffset val="100"/>
        <c:noMultiLvlLbl val="0"/>
      </c:catAx>
      <c:valAx>
        <c:axId val="3395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4"/>
          <c:order val="0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C3-4402-B0D6-C91AF889C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254848"/>
        <c:axId val="3425676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1C3-4402-B0D6-C91AF889C12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1C3-4402-B0D6-C91AF889C12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1C3-4402-B0D6-C91AF889C12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1C3-4402-B0D6-C91AF889C12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1C3-4402-B0D6-C91AF889C12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1C3-4402-B0D6-C91AF889C12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1C3-4402-B0D6-C91AF889C12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1C3-4402-B0D6-C91AF889C12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1C3-4402-B0D6-C91AF889C12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1C3-4402-B0D6-C91AF889C122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1C3-4402-B0D6-C91AF889C12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1C3-4402-B0D6-C91AF889C122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1C3-4402-B0D6-C91AF889C122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C3-4402-B0D6-C91AF889C122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1C3-4402-B0D6-C91AF889C122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1C3-4402-B0D6-C91AF889C122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1C3-4402-B0D6-C91AF889C122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1C3-4402-B0D6-C91AF889C12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C3-4402-B0D6-C91AF889C122}"/>
                  </c:ext>
                </c:extLst>
              </c15:ser>
            </c15:filteredLineSeries>
          </c:ext>
        </c:extLst>
      </c:lineChart>
      <c:catAx>
        <c:axId val="3425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56768"/>
        <c:crosses val="autoZero"/>
        <c:auto val="1"/>
        <c:lblAlgn val="ctr"/>
        <c:lblOffset val="100"/>
        <c:noMultiLvlLbl val="0"/>
      </c:catAx>
      <c:valAx>
        <c:axId val="342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5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9"/>
          <c:order val="0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6r2="http://schemas.microsoft.com/office/drawing/2015/06/chart"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6r2="http://schemas.microsoft.com/office/drawing/2015/06/chart" xmlns:c15="http://schemas.microsoft.com/office/drawing/2012/chart"/>
            </c:numRef>
          </c:val>
          <c:smooth val="0"/>
          <c:extLst xmlns:c16r2="http://schemas.microsoft.com/office/drawing/2015/06/chart" xmlns:c15="http://schemas.microsoft.com/office/drawing/2012/chart">
            <c:ext xmlns:c16="http://schemas.microsoft.com/office/drawing/2014/chart" uri="{C3380CC4-5D6E-409C-BE32-E72D297353CC}">
              <c16:uniqueId val="{00000000-08A8-4EAC-936F-7D3BEB17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76512"/>
        <c:axId val="35362304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A8-4EAC-936F-7D3BEB177A8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8A8-4EAC-936F-7D3BEB177A8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8A8-4EAC-936F-7D3BEB177A8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8A8-4EAC-936F-7D3BEB177A8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8A8-4EAC-936F-7D3BEB177A8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8A8-4EAC-936F-7D3BEB177A8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8A8-4EAC-936F-7D3BEB177A8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8A8-4EAC-936F-7D3BEB177A8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8A8-4EAC-936F-7D3BEB177A8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8A8-4EAC-936F-7D3BEB177A8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8A8-4EAC-936F-7D3BEB177A8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8A8-4EAC-936F-7D3BEB177A8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8A8-4EAC-936F-7D3BEB177A8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8A8-4EAC-936F-7D3BEB177A8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8A8-4EAC-936F-7D3BEB177A8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8A8-4EAC-936F-7D3BEB177A8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8A8-4EAC-936F-7D3BEB177A8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8A8-4EAC-936F-7D3BEB177A8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8A8-4EAC-936F-7D3BEB177A8A}"/>
                  </c:ext>
                </c:extLst>
              </c15:ser>
            </c15:filteredLineSeries>
          </c:ext>
        </c:extLst>
      </c:lineChart>
      <c:catAx>
        <c:axId val="3537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62304"/>
        <c:crosses val="autoZero"/>
        <c:auto val="1"/>
        <c:lblAlgn val="ctr"/>
        <c:lblOffset val="100"/>
        <c:noMultiLvlLbl val="0"/>
      </c:catAx>
      <c:valAx>
        <c:axId val="3536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Bottom graph: what is the X axis (1 – 10)? I thought we have 100,000 blocking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you put “</a:t>
            </a:r>
            <a:r>
              <a:rPr lang="en-US" dirty="0" err="1"/>
              <a:t>clk</a:t>
            </a:r>
            <a:r>
              <a:rPr lang="en-US" dirty="0"/>
              <a:t> frequency” and “clock cycles” for average latency for the bottom graph, you should do the same for the top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fact, you should label  “</a:t>
            </a:r>
            <a:r>
              <a:rPr lang="en-US" dirty="0" err="1"/>
              <a:t>clk</a:t>
            </a:r>
            <a:r>
              <a:rPr lang="en-US" dirty="0"/>
              <a:t> frequency” and “clock cycles” with either “simulator” or “board” (e.g., board clock cycles)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inserted the footnote. Please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I worked out the equation for n (using 500), I get n = 59.6 not 58. Please verify your calculation.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Verify my calculation for average latency of 460 which has n ~ 52.9.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33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verify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602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verify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10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verify changes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9867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734665"/>
          </a:xfrm>
        </p:spPr>
        <p:txBody>
          <a:bodyPr/>
          <a:lstStyle/>
          <a:p>
            <a:pPr marL="1023938" indent="-1023938"/>
            <a:r>
              <a:rPr lang="en-US" sz="3000" dirty="0"/>
              <a:t>Exp. 1 Results: </a:t>
            </a:r>
            <a:r>
              <a:rPr lang="en-US" sz="3000" dirty="0" err="1"/>
              <a:t>SystemC</a:t>
            </a:r>
            <a:r>
              <a:rPr lang="en-US" sz="3000" dirty="0"/>
              <a:t> Simulator &amp; Merlin Board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4479" y="1475982"/>
            <a:ext cx="3861685" cy="1756389"/>
            <a:chOff x="584479" y="1475982"/>
            <a:chExt cx="3861685" cy="1756389"/>
          </a:xfrm>
        </p:grpSpPr>
        <p:pic>
          <p:nvPicPr>
            <p:cNvPr id="4126" name="Picture 1" descr="image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9" y="1475982"/>
              <a:ext cx="3861685" cy="175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33530" y="2712880"/>
              <a:ext cx="2296944" cy="190919"/>
            </a:xfrm>
            <a:prstGeom prst="rect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55009259-D5F0-4AB5-9B58-581AA2BF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673063"/>
              </p:ext>
            </p:extLst>
          </p:nvPr>
        </p:nvGraphicFramePr>
        <p:xfrm>
          <a:off x="584478" y="3753370"/>
          <a:ext cx="3861685" cy="229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42338" y="3979496"/>
            <a:ext cx="417006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460~500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Clk</a:t>
            </a:r>
            <a:r>
              <a:rPr lang="en-US" dirty="0"/>
              <a:t> frequency: 167MHz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76~83 clock cycles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42338" y="1818121"/>
            <a:ext cx="41700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76 ns</a:t>
            </a:r>
          </a:p>
        </p:txBody>
      </p:sp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0389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Analysis of 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</a:t>
            </a:r>
            <a:r>
              <a:rPr lang="en-US" sz="1400" baseline="-25000" dirty="0" err="1">
                <a:solidFill>
                  <a:srgbClr val="0021A5"/>
                </a:solidFill>
              </a:rPr>
              <a:t>pga</a:t>
            </a:r>
            <a:r>
              <a:rPr lang="en-US" sz="1400" dirty="0"/>
              <a:t> = 167MHz (</a:t>
            </a:r>
            <a:r>
              <a:rPr lang="en-US" sz="1400" dirty="0">
                <a:solidFill>
                  <a:srgbClr val="FF0000"/>
                </a:solidFill>
              </a:rPr>
              <a:t>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hmc</a:t>
            </a:r>
            <a:r>
              <a:rPr lang="en-US" sz="1400" dirty="0"/>
              <a:t> = 333MHz (</a:t>
            </a:r>
            <a:r>
              <a:rPr lang="en-US" sz="1400" dirty="0">
                <a:solidFill>
                  <a:srgbClr val="FF0000"/>
                </a:solidFill>
              </a:rPr>
              <a:t>3ns/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sim</a:t>
            </a:r>
            <a:r>
              <a:rPr lang="en-US" sz="1400" dirty="0"/>
              <a:t> = 625MHz (</a:t>
            </a:r>
            <a:r>
              <a:rPr lang="en-US" sz="1400" dirty="0">
                <a:solidFill>
                  <a:srgbClr val="FF0000"/>
                </a:solidFill>
              </a:rPr>
              <a:t>1.6ns/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21A5"/>
                </a:solidFill>
              </a:rPr>
              <a:t>Clk</a:t>
            </a:r>
            <a:r>
              <a:rPr lang="en-US" sz="1400" b="1" dirty="0">
                <a:solidFill>
                  <a:srgbClr val="0021A5"/>
                </a:solidFill>
              </a:rPr>
              <a:t> </a:t>
            </a:r>
            <a:r>
              <a:rPr lang="en-US" sz="1400" b="1" dirty="0" err="1">
                <a:solidFill>
                  <a:srgbClr val="0021A5"/>
                </a:solidFill>
              </a:rPr>
              <a:t>freq</a:t>
            </a:r>
            <a:r>
              <a:rPr lang="en-US" sz="1400" b="1" dirty="0">
                <a:solidFill>
                  <a:srgbClr val="0021A5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M3 &amp; M5 is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8080"/>
                    </a:solidFill>
                  </a:rPr>
                  <a:t> </a:t>
                </a:r>
                <a:r>
                  <a:rPr lang="en-US" sz="1400" dirty="0"/>
                  <a:t>(HMC clock cycles)</a:t>
                </a:r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0" y="3980937"/>
                <a:ext cx="4610099" cy="987514"/>
              </a:xfrm>
              <a:prstGeom prst="rect">
                <a:avLst/>
              </a:prstGeom>
              <a:blipFill>
                <a:blip r:embed="rId8"/>
                <a:stretch>
                  <a:fillRect l="-52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42"/>
              <p:cNvSpPr txBox="1"/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:pPr marL="349250"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(HMC clock cycles)</a:t>
                </a:r>
              </a:p>
            </p:txBody>
          </p:sp>
        </mc:Choice>
        <mc:Fallback xmlns=""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42" y="4089225"/>
                <a:ext cx="4505326" cy="720197"/>
              </a:xfrm>
              <a:prstGeom prst="rect">
                <a:avLst/>
              </a:prstGeom>
              <a:blipFill>
                <a:blip r:embed="rId9"/>
                <a:stretch>
                  <a:fillRect l="-541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42"/>
              <p:cNvSpPr txBox="1"/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58  </a:t>
                </a:r>
                <a:r>
                  <a:rPr lang="en-US" sz="1600" dirty="0" err="1">
                    <a:solidFill>
                      <a:srgbClr val="FF4A00"/>
                    </a:solidFill>
                  </a:rPr>
                  <a:t>fpga</a:t>
                </a:r>
                <a:r>
                  <a:rPr lang="en-US" sz="1600" dirty="0">
                    <a:solidFill>
                      <a:srgbClr val="FF4A00"/>
                    </a:solidFill>
                  </a:rPr>
                  <a:t> clock cycles</a:t>
                </a:r>
              </a:p>
            </p:txBody>
          </p:sp>
        </mc:Choice>
        <mc:Fallback xmlns=""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79" y="5041391"/>
                <a:ext cx="5469655" cy="4960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5016790" y="5100803"/>
            <a:ext cx="698207" cy="35602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5669" y="5017327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04" y="5693984"/>
            <a:ext cx="854784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step: Using </a:t>
            </a:r>
            <a:r>
              <a:rPr lang="en-US" dirty="0">
                <a:solidFill>
                  <a:srgbClr val="0021A5"/>
                </a:solidFill>
              </a:rPr>
              <a:t>Synopsys VCS (RTL simulator)</a:t>
            </a:r>
            <a:r>
              <a:rPr lang="en-US" dirty="0"/>
              <a:t>, to validate n ~ 52.9 to 59.6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17785" y="2498653"/>
            <a:ext cx="1570423" cy="1850064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 flipV="1">
            <a:off x="5710614" y="2498653"/>
            <a:ext cx="255846" cy="1850063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228B1AB-6A99-44ED-8662-292CD4D87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796" y="61989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/>
            <a:r>
              <a:rPr lang="en-US" sz="1100" b="1" dirty="0">
                <a:solidFill>
                  <a:srgbClr val="FF0000"/>
                </a:solidFill>
                <a:cs typeface="DejaVu Sans" charset="0"/>
              </a:rPr>
              <a:t>* </a:t>
            </a: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	</a:t>
            </a:r>
            <a:r>
              <a:rPr lang="en-US" sz="1100" dirty="0"/>
              <a:t>From previous slide, the average latency of the board is actually 460 to 500 ns</a:t>
            </a:r>
            <a:br>
              <a:rPr lang="en-US" sz="1100" dirty="0"/>
            </a:br>
            <a:r>
              <a:rPr lang="en-US" sz="1100" dirty="0"/>
              <a:t>Calculation is for 500 ns. </a:t>
            </a:r>
          </a:p>
          <a:p>
            <a:pPr marL="120650" indent="-120650">
              <a:spcBef>
                <a:spcPts val="600"/>
              </a:spcBef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/>
              <a:t> For average latency of 460, n = 52.9; thus, </a:t>
            </a:r>
            <a:r>
              <a:rPr lang="en-US" sz="1100" dirty="0">
                <a:solidFill>
                  <a:srgbClr val="FF0000"/>
                </a:solidFill>
              </a:rPr>
              <a:t>n is between 52.9 to 59.6</a:t>
            </a:r>
            <a:r>
              <a:rPr lang="en-US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31F3A8-3078-47BB-AD3B-3667295B5CDC}"/>
              </a:ext>
            </a:extLst>
          </p:cNvPr>
          <p:cNvSpPr txBox="1"/>
          <p:nvPr/>
        </p:nvSpPr>
        <p:spPr>
          <a:xfrm>
            <a:off x="5605651" y="5003769"/>
            <a:ext cx="36420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8997C35-006B-4E84-8AB8-81FADB0C90E1}"/>
              </a:ext>
            </a:extLst>
          </p:cNvPr>
          <p:cNvSpPr txBox="1"/>
          <p:nvPr/>
        </p:nvSpPr>
        <p:spPr>
          <a:xfrm>
            <a:off x="1429686" y="4516085"/>
            <a:ext cx="2744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  <p:bldP spid="33" grpId="0"/>
      <p:bldP spid="6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Using Synopsys VCS to Validate n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55571" y="3932097"/>
            <a:ext cx="8288936" cy="2385268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1A5"/>
                </a:solidFill>
              </a:rPr>
              <a:t>Ongoing work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Determine accurate M3 – M4 delay: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Setting up </a:t>
            </a:r>
            <a:r>
              <a:rPr lang="en-US" sz="2000" dirty="0">
                <a:solidFill>
                  <a:srgbClr val="FF4A00"/>
                </a:solidFill>
              </a:rPr>
              <a:t>RTL simulation </a:t>
            </a:r>
            <a:r>
              <a:rPr lang="en-US" sz="2000" dirty="0"/>
              <a:t>of Merlin infrastructure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on getting Synopsys VCS license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M4 – M5 delay: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Contact Altera for information on </a:t>
            </a:r>
            <a:r>
              <a:rPr lang="en-US" sz="2000" dirty="0">
                <a:solidFill>
                  <a:srgbClr val="FF4A00"/>
                </a:solidFill>
              </a:rPr>
              <a:t>HMCC </a:t>
            </a:r>
            <a:r>
              <a:rPr lang="en-US" sz="2000" dirty="0"/>
              <a:t>module</a:t>
            </a:r>
            <a:endParaRPr lang="en-US" sz="2000" dirty="0">
              <a:solidFill>
                <a:srgbClr val="FF4A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368268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17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  <a:stCxn id="45" idx="4"/>
          </p:cNvCxnSpPr>
          <p:nvPr/>
        </p:nvCxnSpPr>
        <p:spPr>
          <a:xfrm flipH="1">
            <a:off x="5458208" y="4145849"/>
            <a:ext cx="199084" cy="3759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  <a:stCxn id="45" idx="0"/>
          </p:cNvCxnSpPr>
          <p:nvPr/>
        </p:nvCxnSpPr>
        <p:spPr>
          <a:xfrm flipV="1">
            <a:off x="5657292" y="3244826"/>
            <a:ext cx="89964" cy="20224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429520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74452" y="3447070"/>
            <a:ext cx="5365680" cy="698779"/>
            <a:chOff x="2974452" y="3447070"/>
            <a:chExt cx="5365680" cy="698779"/>
          </a:xfrm>
        </p:grpSpPr>
        <p:sp>
          <p:nvSpPr>
            <p:cNvPr id="45" name="Oval 44"/>
            <p:cNvSpPr/>
            <p:nvPr/>
          </p:nvSpPr>
          <p:spPr>
            <a:xfrm>
              <a:off x="2974452" y="3447070"/>
              <a:ext cx="5365680" cy="6987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218" y="3547675"/>
              <a:ext cx="5237549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2a 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64669"/>
              </p:ext>
            </p:extLst>
          </p:nvPr>
        </p:nvGraphicFramePr>
        <p:xfrm>
          <a:off x="457200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00438"/>
              </p:ext>
            </p:extLst>
          </p:nvPr>
        </p:nvGraphicFramePr>
        <p:xfrm>
          <a:off x="4716026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403343"/>
            <a:ext cx="8454013" cy="30623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</a:t>
            </a:r>
            <a:r>
              <a:rPr lang="en-US" dirty="0">
                <a:solidFill>
                  <a:srgbClr val="0021A5"/>
                </a:solidFill>
              </a:rPr>
              <a:t>larger than </a:t>
            </a:r>
            <a:r>
              <a:rPr lang="en-US" dirty="0"/>
              <a:t>from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is </a:t>
            </a:r>
            <a:r>
              <a:rPr lang="en-US" dirty="0">
                <a:solidFill>
                  <a:srgbClr val="0021A5"/>
                </a:solidFill>
              </a:rPr>
              <a:t>nondeterministic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Merlin board result is not consistent with expected result (from simulator)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Small FIFO size in HT infrastructure limits pipelined memory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M3 includes extra HT infrastructure logic, delay of which is nondeterministic</a:t>
            </a:r>
          </a:p>
          <a:p>
            <a:pPr>
              <a:spcBef>
                <a:spcPts val="6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2b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822" y="3403343"/>
            <a:ext cx="8686800" cy="298543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1A5"/>
                </a:solidFill>
              </a:rPr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of measured result is consistent with that of simulator, up to 15,000 requests (simulator is limited to max number of 15,000 requests)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Analysis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Exp. 2b does not prove the actual numbers (for total latency) are accurate; but does show consistent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numbers to be validated after increasing FIFO size of Merlin infrastructure.</a:t>
            </a:r>
          </a:p>
          <a:p>
            <a:pPr>
              <a:spcBef>
                <a:spcPts val="300"/>
              </a:spcBef>
            </a:pPr>
            <a:r>
              <a:rPr lang="en-US" sz="1900" b="1" dirty="0">
                <a:solidFill>
                  <a:srgbClr val="0021A5"/>
                </a:solidFill>
              </a:rPr>
              <a:t>Current</a:t>
            </a:r>
            <a:r>
              <a:rPr lang="en-US" dirty="0"/>
              <a:t> </a:t>
            </a:r>
            <a:r>
              <a:rPr lang="en-US" sz="1900" b="1" dirty="0">
                <a:solidFill>
                  <a:srgbClr val="0021A5"/>
                </a:solidFill>
              </a:rPr>
              <a:t>work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Increase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图表 10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19583"/>
              </p:ext>
            </p:extLst>
          </p:nvPr>
        </p:nvGraphicFramePr>
        <p:xfrm>
          <a:off x="457200" y="1298893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1722"/>
              </p:ext>
            </p:extLst>
          </p:nvPr>
        </p:nvGraphicFramePr>
        <p:xfrm>
          <a:off x="4684206" y="1296539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2795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>
                <a:ea typeface="+mn-ea"/>
              </a:rPr>
              <a:t>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2" y="926432"/>
            <a:ext cx="8534400" cy="4911725"/>
          </a:xfrm>
        </p:spPr>
        <p:txBody>
          <a:bodyPr/>
          <a:lstStyle/>
          <a:p>
            <a:r>
              <a:rPr lang="en-US" dirty="0"/>
              <a:t>Sorting an array of numbers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Array length (Maximum 1024)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Array is initialized with random uniformly distributed integers </a:t>
            </a:r>
            <a:br>
              <a:rPr lang="en-US" dirty="0"/>
            </a:br>
            <a:r>
              <a:rPr lang="en-US" dirty="0"/>
              <a:t>between 0-256</a:t>
            </a:r>
          </a:p>
          <a:p>
            <a:pPr lvl="2"/>
            <a:r>
              <a:rPr lang="en-US" dirty="0"/>
              <a:t>Numbers are distributed to the buckets</a:t>
            </a:r>
          </a:p>
          <a:p>
            <a:pPr lvl="2"/>
            <a:r>
              <a:rPr lang="en-US" dirty="0"/>
              <a:t>Each bucket is sorted individually</a:t>
            </a:r>
          </a:p>
          <a:p>
            <a:pPr lvl="2"/>
            <a:r>
              <a:rPr lang="en-US" dirty="0"/>
              <a:t>Sorted buckets are concatenated to obtain the sorted array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Sorted array is reported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sz="18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60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Platform development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validation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Continue development &amp; instrumentation </a:t>
            </a:r>
            <a:r>
              <a:rPr lang="en-US" sz="2200" dirty="0"/>
              <a:t>of CMC platform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Develop library for customization </a:t>
            </a:r>
            <a:r>
              <a:rPr lang="en-US" sz="2200" dirty="0"/>
              <a:t>of notional CMC </a:t>
            </a:r>
            <a:r>
              <a:rPr lang="en-US" sz="2400" dirty="0"/>
              <a:t>architecture under study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Create user-friendly CMC API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Case studies to explore</a:t>
            </a:r>
          </a:p>
          <a:p>
            <a:pPr marL="465138" indent="-3524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Explore CMC apps using HT; </a:t>
            </a:r>
            <a:r>
              <a:rPr lang="en-US" sz="2200" dirty="0"/>
              <a:t>apps, includes:</a:t>
            </a:r>
          </a:p>
          <a:p>
            <a:pPr marL="738188" lvl="1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411163" indent="-27622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Notional CMC architectures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dirty="0"/>
              <a:t>Lessons</a:t>
            </a:r>
            <a:r>
              <a:rPr lang="en-US" b="1" dirty="0"/>
              <a:t> </a:t>
            </a:r>
            <a:r>
              <a:rPr lang="en-US" sz="2600" b="1" dirty="0"/>
              <a:t>learned</a:t>
            </a:r>
            <a:r>
              <a:rPr lang="en-US" b="1" dirty="0"/>
              <a:t>, </a:t>
            </a:r>
            <a:r>
              <a:rPr lang="en-US" sz="2600" b="1" dirty="0"/>
              <a:t>including</a:t>
            </a:r>
            <a:r>
              <a:rPr lang="en-US" b="1" dirty="0"/>
              <a:t>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1"/>
                </a:solidFill>
              </a:rPr>
              <a:t>Characteristics of </a:t>
            </a:r>
            <a:r>
              <a:rPr lang="en-US" sz="2200" dirty="0">
                <a:solidFill>
                  <a:srgbClr val="0021A5"/>
                </a:solidFill>
              </a:rPr>
              <a:t>CMC-amenable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200" dirty="0">
                <a:solidFill>
                  <a:srgbClr val="0021A5"/>
                </a:solidFill>
              </a:rPr>
              <a:t>How to re-factor algorithms </a:t>
            </a:r>
            <a:r>
              <a:rPr lang="en-US" sz="2200" dirty="0">
                <a:solidFill>
                  <a:schemeClr val="tx1"/>
                </a:solidFill>
              </a:rPr>
              <a:t>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not instrumented currently; if necessary,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 </a:t>
            </a:r>
            <a:r>
              <a:rPr lang="en-US" sz="1800" dirty="0"/>
              <a:t>from Micron</a:t>
            </a:r>
            <a:endParaRPr lang="en-US" sz="1800" dirty="0">
              <a:solidFill>
                <a:schemeClr val="tx1"/>
              </a:solidFill>
              <a:ea typeface="+mn-ea"/>
            </a:endParaRP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16726</TotalTime>
  <Words>1720</Words>
  <Application>Microsoft Office PowerPoint</Application>
  <PresentationFormat>On-screen Show (4:3)</PresentationFormat>
  <Paragraphs>310</Paragraphs>
  <Slides>22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 Results: SystemC Simulator &amp; Merlin Board</vt:lpstr>
      <vt:lpstr>Exp. 1: Analysis of Results</vt:lpstr>
      <vt:lpstr>Exp. 1: Using Synopsys VCS to Validate n</vt:lpstr>
      <vt:lpstr>Exp. 2a: Average Latency, Pipelined Access</vt:lpstr>
      <vt:lpstr>Exp. 2b: Total Latency, Pipelined Access</vt:lpstr>
      <vt:lpstr>Exp. 2a Results – Average Latency</vt:lpstr>
      <vt:lpstr>Exp. 2b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3489</cp:revision>
  <dcterms:created xsi:type="dcterms:W3CDTF">2003-07-12T15:21:27Z</dcterms:created>
  <dcterms:modified xsi:type="dcterms:W3CDTF">2017-06-10T16:15:16Z</dcterms:modified>
</cp:coreProperties>
</file>