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6"/>
  </p:notesMasterIdLst>
  <p:handoutMasterIdLst>
    <p:handoutMasterId r:id="rId7"/>
  </p:handoutMasterIdLst>
  <p:sldIdLst>
    <p:sldId id="691" r:id="rId2"/>
    <p:sldId id="692" r:id="rId3"/>
    <p:sldId id="693" r:id="rId4"/>
    <p:sldId id="694" r:id="rId5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A00"/>
    <a:srgbClr val="3851AE"/>
    <a:srgbClr val="1C2957"/>
    <a:srgbClr val="B9B9B9"/>
    <a:srgbClr val="FFFD78"/>
    <a:srgbClr val="2B3E85"/>
    <a:srgbClr val="A29161"/>
    <a:srgbClr val="005595"/>
    <a:srgbClr val="CDB87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3" autoAdjust="0"/>
    <p:restoredTop sz="94648" autoAdjust="0"/>
  </p:normalViewPr>
  <p:slideViewPr>
    <p:cSldViewPr>
      <p:cViewPr varScale="1">
        <p:scale>
          <a:sx n="81" d="100"/>
          <a:sy n="81" d="100"/>
        </p:scale>
        <p:origin x="183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554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410" y="-84"/>
      </p:cViewPr>
      <p:guideLst>
        <p:guide orient="horz" pos="2928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C86300B-BD42-4E34-A8B8-3DA27BD9E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87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11D969F-8327-402D-81D2-D765D141DA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619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A2916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3238501" y="3847021"/>
            <a:ext cx="5295900" cy="0"/>
          </a:xfrm>
          <a:prstGeom prst="line">
            <a:avLst/>
          </a:prstGeom>
          <a:noFill/>
          <a:ln w="38100">
            <a:solidFill>
              <a:srgbClr val="A2916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6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530" y="3392996"/>
            <a:ext cx="3222780" cy="914400"/>
          </a:xfrm>
          <a:prstGeom prst="rect">
            <a:avLst/>
          </a:prstGeom>
          <a:noFill/>
          <a:ln w="38100">
            <a:solidFill>
              <a:srgbClr val="A29161"/>
            </a:solidFill>
            <a:miter lim="800000"/>
            <a:headEnd/>
            <a:tailEnd/>
          </a:ln>
        </p:spPr>
      </p:pic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>
                <a:solidFill>
                  <a:srgbClr val="3851AE"/>
                </a:solidFill>
                <a:effectLst/>
              </a:defRPr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92928" y="3847020"/>
            <a:ext cx="5257800" cy="278633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 dirty="0"/>
              <a:t>Click to edit Master subtitle style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15242" y="4971834"/>
            <a:ext cx="2661357" cy="1157466"/>
            <a:chOff x="254459" y="5229200"/>
            <a:chExt cx="2661357" cy="1157466"/>
          </a:xfrm>
        </p:grpSpPr>
        <p:pic>
          <p:nvPicPr>
            <p:cNvPr id="1038" name="Picture 14" descr="https://www.hastac.org/sites/default/files/upload/images/opportunity/virginia_tech.png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99" y="5806476"/>
              <a:ext cx="1224136" cy="580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https://assets.culturaldistrict.org/culturaldistrict/system/assets/16042/original/pittlogo.png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59" y="5229200"/>
              <a:ext cx="1401217" cy="426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http://alumnicareers.byu.edu/top50utah/img/20.png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729" y="5229200"/>
              <a:ext cx="1130087" cy="519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2" descr="https://upload.wikimedia.org/wikipedia/commons/thumb/d/d6/University_of_Florida_Vertical_Signature.svg/1032px-University_of_Florida_Vertical_Signature.svg.png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7724" y="5856441"/>
              <a:ext cx="533907" cy="530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/>
          <p:cNvSpPr txBox="1"/>
          <p:nvPr userDrawn="1"/>
        </p:nvSpPr>
        <p:spPr>
          <a:xfrm>
            <a:off x="313518" y="6325578"/>
            <a:ext cx="2664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aseline="0" dirty="0"/>
              <a:t>June 5-6, 2017</a:t>
            </a:r>
            <a:endParaRPr lang="en-US" sz="1400" dirty="0"/>
          </a:p>
        </p:txBody>
      </p:sp>
      <p:sp>
        <p:nvSpPr>
          <p:cNvPr id="14" name="Text Box 39"/>
          <p:cNvSpPr txBox="1">
            <a:spLocks noChangeArrowheads="1"/>
          </p:cNvSpPr>
          <p:nvPr userDrawn="1"/>
        </p:nvSpPr>
        <p:spPr bwMode="auto">
          <a:xfrm>
            <a:off x="0" y="4351003"/>
            <a:ext cx="3291840" cy="338137"/>
          </a:xfrm>
          <a:prstGeom prst="rect">
            <a:avLst/>
          </a:prstGeom>
          <a:solidFill>
            <a:srgbClr val="002060"/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r>
              <a:rPr lang="en-US" sz="1600" b="1" spc="-30" dirty="0">
                <a:solidFill>
                  <a:schemeClr val="bg1"/>
                </a:solidFill>
                <a:latin typeface="Arial Narrow" pitchFamily="34" charset="0"/>
              </a:rPr>
              <a:t>CHREC Midyear Workshop (CMW17)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51AE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 marL="612648">
              <a:defRPr>
                <a:solidFill>
                  <a:schemeClr val="accent4">
                    <a:lumMod val="50000"/>
                  </a:schemeClr>
                </a:solidFill>
              </a:defRPr>
            </a:lvl2pPr>
            <a:lvl3pPr marL="813816" indent="-182880">
              <a:defRPr>
                <a:solidFill>
                  <a:schemeClr val="accent6">
                    <a:lumMod val="50000"/>
                  </a:schemeClr>
                </a:solidFill>
              </a:defRPr>
            </a:lvl3pPr>
            <a:lvl4pPr marL="1005840">
              <a:buClr>
                <a:schemeClr val="tx1"/>
              </a:buClr>
              <a:defRPr>
                <a:solidFill>
                  <a:schemeClr val="accent3">
                    <a:lumMod val="50000"/>
                  </a:schemeClr>
                </a:solidFill>
              </a:defRPr>
            </a:lvl4pPr>
            <a:lvl5pPr marL="1188720"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DB180-F93F-440A-8193-8CC6614187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 userDrawn="1"/>
        </p:nvGrpSpPr>
        <p:grpSpPr>
          <a:xfrm>
            <a:off x="7723618" y="6248400"/>
            <a:ext cx="1324542" cy="576064"/>
            <a:chOff x="254459" y="5229200"/>
            <a:chExt cx="2661357" cy="1157466"/>
          </a:xfrm>
        </p:grpSpPr>
        <p:pic>
          <p:nvPicPr>
            <p:cNvPr id="28" name="Picture 14" descr="https://www.hastac.org/sites/default/files/upload/images/opportunity/virginia_tech.png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99" y="5806476"/>
              <a:ext cx="1224136" cy="580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https://assets.culturaldistrict.org/culturaldistrict/system/assets/16042/original/pittlogo.png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59" y="5229200"/>
              <a:ext cx="1401217" cy="426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6" descr="http://alumnicareers.byu.edu/top50utah/img/20.png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729" y="5229200"/>
              <a:ext cx="1130087" cy="519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2" descr="https://upload.wikimedia.org/wikipedia/commons/thumb/d/d6/University_of_Florida_Vertical_Signature.svg/1032px-University_of_Florida_Vertical_Signature.svg.png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7724" y="5856441"/>
              <a:ext cx="533907" cy="530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9E97EFF3-893A-4573-A848-E3013EA4D8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CDB87D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381000" y="6172199"/>
            <a:ext cx="8382000" cy="2"/>
          </a:xfrm>
          <a:prstGeom prst="line">
            <a:avLst/>
          </a:prstGeom>
          <a:noFill/>
          <a:ln w="28575">
            <a:solidFill>
              <a:srgbClr val="A2916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798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3851AE"/>
          </a:solidFill>
          <a:effectLst/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29260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5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56032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" panose="05000000000000000000" pitchFamily="2" charset="2"/>
        <a:buChar char="§"/>
        <a:defRPr sz="2400">
          <a:solidFill>
            <a:schemeClr val="accent6">
              <a:lumMod val="50000"/>
            </a:schemeClr>
          </a:solidFill>
          <a:latin typeface="+mn-lt"/>
          <a:cs typeface="+mn-cs"/>
        </a:defRPr>
      </a:lvl2pPr>
      <a:lvl3pPr marL="813816" indent="-182880" algn="l" rtl="0" eaLnBrk="0" fontAlgn="base" hangingPunct="0">
        <a:spcBef>
          <a:spcPct val="20000"/>
        </a:spcBef>
        <a:spcAft>
          <a:spcPct val="0"/>
        </a:spcAft>
        <a:buClr>
          <a:schemeClr val="accent3"/>
        </a:buClr>
        <a:buSzPct val="105000"/>
        <a:buFont typeface="Arial" panose="020B0604020202020204" pitchFamily="34" charset="0"/>
        <a:buChar char="•"/>
        <a:defRPr sz="2000">
          <a:solidFill>
            <a:schemeClr val="accent3"/>
          </a:solidFill>
          <a:latin typeface="+mn-lt"/>
          <a:cs typeface="+mn-cs"/>
        </a:defRPr>
      </a:lvl3pPr>
      <a:lvl4pPr marL="1005840" indent="-18288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5000"/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cs typeface="+mn-cs"/>
        </a:defRPr>
      </a:lvl4pPr>
      <a:lvl5pPr marL="1188720" indent="-18288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7813"/>
            <a:ext cx="8363271" cy="941387"/>
          </a:xfrm>
        </p:spPr>
        <p:txBody>
          <a:bodyPr/>
          <a:lstStyle/>
          <a:p>
            <a:r>
              <a:rPr lang="en-US" sz="3200" dirty="0"/>
              <a:t>T2: Custom Memory Cube Research Platform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DB180-F93F-440A-8193-8CC66141873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45903" y="2070458"/>
            <a:ext cx="6542271" cy="826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lvl="0" indent="1201738">
              <a:lnSpc>
                <a:spcPct val="110000"/>
              </a:lnSpc>
              <a:spcBef>
                <a:spcPts val="0"/>
              </a:spcBef>
              <a:buClr>
                <a:srgbClr val="CC9900"/>
              </a:buClr>
              <a:buNone/>
            </a:pPr>
            <a:r>
              <a:rPr lang="en-US" sz="1800" kern="0" dirty="0">
                <a:solidFill>
                  <a:srgbClr val="000000"/>
                </a:solidFill>
              </a:rPr>
              <a:t>Create </a:t>
            </a:r>
            <a:r>
              <a:rPr lang="en-US" sz="1800" kern="0" dirty="0">
                <a:solidFill>
                  <a:srgbClr val="0021A5"/>
                </a:solidFill>
              </a:rPr>
              <a:t>flexible</a:t>
            </a:r>
            <a:r>
              <a:rPr lang="en-US" sz="1800" kern="0" dirty="0">
                <a:solidFill>
                  <a:srgbClr val="000000"/>
                </a:solidFill>
              </a:rPr>
              <a:t> </a:t>
            </a:r>
            <a:r>
              <a:rPr lang="en-US" sz="1800" kern="0" dirty="0">
                <a:solidFill>
                  <a:srgbClr val="FF4A00"/>
                </a:solidFill>
              </a:rPr>
              <a:t>research platform </a:t>
            </a:r>
            <a:r>
              <a:rPr lang="en-US" sz="1800" kern="0" dirty="0"/>
              <a:t>for d</a:t>
            </a:r>
            <a:r>
              <a:rPr lang="en-US" sz="1800" kern="0" dirty="0">
                <a:solidFill>
                  <a:srgbClr val="000000"/>
                </a:solidFill>
              </a:rPr>
              <a:t>esign space  exploration of </a:t>
            </a:r>
            <a:r>
              <a:rPr lang="en-US" sz="1800" i="1" kern="0" dirty="0">
                <a:solidFill>
                  <a:srgbClr val="FF4A00"/>
                </a:solidFill>
              </a:rPr>
              <a:t>CMC </a:t>
            </a:r>
            <a:r>
              <a:rPr lang="en-US" sz="1800" kern="0" dirty="0">
                <a:solidFill>
                  <a:srgbClr val="000000"/>
                </a:solidFill>
              </a:rPr>
              <a:t>apps &amp; arch. </a:t>
            </a:r>
            <a:r>
              <a:rPr lang="en-US" sz="1800" kern="0" dirty="0">
                <a:solidFill>
                  <a:srgbClr val="0021A5"/>
                </a:solidFill>
              </a:rPr>
              <a:t>before existence of CMC</a:t>
            </a:r>
            <a:endParaRPr lang="en-US" sz="1800" i="1" kern="0" dirty="0">
              <a:solidFill>
                <a:srgbClr val="0021A5"/>
              </a:solidFill>
            </a:endParaRPr>
          </a:p>
          <a:p>
            <a:pPr marL="0" lvl="0" indent="0">
              <a:buClr>
                <a:srgbClr val="CC9900"/>
              </a:buClr>
              <a:buNone/>
            </a:pPr>
            <a:endParaRPr lang="en-US" sz="2000" kern="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2253" y="1988511"/>
            <a:ext cx="1072681" cy="400110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934043"/>
            <a:ext cx="1727792" cy="400110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28524" y="1322140"/>
            <a:ext cx="7006132" cy="76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solidFill>
                  <a:srgbClr val="0033CC"/>
                </a:solidFill>
              </a:rPr>
              <a:t>Memory bottleneck - </a:t>
            </a:r>
            <a:r>
              <a:rPr lang="en-US" sz="1800" kern="0" dirty="0"/>
              <a:t>critical for </a:t>
            </a:r>
            <a:r>
              <a:rPr lang="en-US" sz="1800" i="1" kern="0" dirty="0"/>
              <a:t>memory-intensive</a:t>
            </a:r>
            <a:r>
              <a:rPr lang="en-US" sz="1800" dirty="0"/>
              <a:t> Big Data apps</a:t>
            </a:r>
            <a:endParaRPr lang="en-US" sz="1800" i="1" kern="0" dirty="0">
              <a:solidFill>
                <a:srgbClr val="FF4A00"/>
              </a:solidFill>
            </a:endParaRPr>
          </a:p>
          <a:p>
            <a:pPr marL="228600" indent="-22860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Promise of </a:t>
            </a:r>
            <a:r>
              <a:rPr lang="en-US" sz="1800" dirty="0">
                <a:solidFill>
                  <a:srgbClr val="FF4A00"/>
                </a:solidFill>
              </a:rPr>
              <a:t>CMC</a:t>
            </a:r>
            <a:r>
              <a:rPr lang="en-US" sz="1800" dirty="0"/>
              <a:t> for </a:t>
            </a:r>
            <a:r>
              <a:rPr lang="en-US" sz="1600" dirty="0">
                <a:solidFill>
                  <a:srgbClr val="0021A5"/>
                </a:solidFill>
              </a:rPr>
              <a:t>C-RAM*</a:t>
            </a:r>
            <a:r>
              <a:rPr lang="en-US" sz="1600" dirty="0"/>
              <a:t> &amp; </a:t>
            </a:r>
            <a:r>
              <a:rPr lang="en-US" sz="1600" dirty="0">
                <a:solidFill>
                  <a:srgbClr val="0021A5"/>
                </a:solidFill>
              </a:rPr>
              <a:t>PIM** </a:t>
            </a:r>
            <a:r>
              <a:rPr lang="en-US" sz="1600" dirty="0"/>
              <a:t>processing</a:t>
            </a:r>
            <a:endParaRPr lang="en-US" sz="1800" i="1" kern="0" dirty="0"/>
          </a:p>
        </p:txBody>
      </p:sp>
      <p:sp>
        <p:nvSpPr>
          <p:cNvPr id="9" name="TextBox 8"/>
          <p:cNvSpPr txBox="1"/>
          <p:nvPr/>
        </p:nvSpPr>
        <p:spPr>
          <a:xfrm>
            <a:off x="5230062" y="3020991"/>
            <a:ext cx="1443454" cy="400110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Approach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058" y="862854"/>
            <a:ext cx="1334306" cy="3051534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031590" y="3452802"/>
            <a:ext cx="4536854" cy="122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Prototype platform: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</a:pPr>
            <a:r>
              <a:rPr lang="en-US" sz="1600" dirty="0">
                <a:solidFill>
                  <a:srgbClr val="0021A5"/>
                </a:solidFill>
              </a:rPr>
              <a:t>FPGA + HMC</a:t>
            </a:r>
            <a:r>
              <a:rPr lang="en-US" sz="1600" dirty="0"/>
              <a:t> = </a:t>
            </a:r>
            <a:r>
              <a:rPr lang="en-US" sz="1600" dirty="0">
                <a:solidFill>
                  <a:srgbClr val="FF4A00"/>
                </a:solidFill>
              </a:rPr>
              <a:t>emulation of CMC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</a:pPr>
            <a:r>
              <a:rPr lang="en-US" sz="1600" dirty="0">
                <a:solidFill>
                  <a:srgbClr val="3851AE"/>
                </a:solidFill>
              </a:rPr>
              <a:t>Develop</a:t>
            </a:r>
            <a:r>
              <a:rPr lang="en-US" sz="1600" dirty="0"/>
              <a:t> &amp; </a:t>
            </a:r>
            <a:r>
              <a:rPr lang="en-US" sz="1600" dirty="0">
                <a:solidFill>
                  <a:srgbClr val="3851AE"/>
                </a:solidFill>
              </a:rPr>
              <a:t>simplified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4A00"/>
                </a:solidFill>
              </a:rPr>
              <a:t>mapping</a:t>
            </a:r>
            <a:r>
              <a:rPr lang="en-US" sz="1600" dirty="0"/>
              <a:t> from </a:t>
            </a:r>
            <a:r>
              <a:rPr lang="en-US" sz="1600" dirty="0">
                <a:solidFill>
                  <a:srgbClr val="FF4A00"/>
                </a:solidFill>
              </a:rPr>
              <a:t>measured</a:t>
            </a:r>
            <a:r>
              <a:rPr lang="en-US" sz="1600" dirty="0"/>
              <a:t> parameters to </a:t>
            </a:r>
            <a:r>
              <a:rPr lang="en-US" sz="1600" dirty="0">
                <a:solidFill>
                  <a:srgbClr val="FF4A00"/>
                </a:solidFill>
              </a:rPr>
              <a:t>model</a:t>
            </a:r>
            <a:r>
              <a:rPr lang="en-US" sz="1600" dirty="0"/>
              <a:t> parameters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</a:pPr>
            <a:endParaRPr lang="en-US" sz="1600" dirty="0">
              <a:solidFill>
                <a:srgbClr val="FF4A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62348" y="2691810"/>
            <a:ext cx="4048086" cy="1930353"/>
            <a:chOff x="226146" y="2643684"/>
            <a:chExt cx="4048086" cy="193035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/>
            <a:srcRect t="1" b="94739"/>
            <a:stretch/>
          </p:blipFill>
          <p:spPr>
            <a:xfrm>
              <a:off x="226146" y="2643684"/>
              <a:ext cx="4048086" cy="180550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 bwMode="auto">
            <a:xfrm>
              <a:off x="2791046" y="4391247"/>
              <a:ext cx="441251" cy="18279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t="50020"/>
          <a:stretch/>
        </p:blipFill>
        <p:spPr>
          <a:xfrm>
            <a:off x="316576" y="4455140"/>
            <a:ext cx="4048086" cy="1715428"/>
          </a:xfrm>
          <a:prstGeom prst="rect">
            <a:avLst/>
          </a:prstGeom>
        </p:spPr>
      </p:pic>
      <p:pic>
        <p:nvPicPr>
          <p:cNvPr id="17" name="图片 18"/>
          <p:cNvPicPr>
            <a:picLocks noChangeAspect="1"/>
          </p:cNvPicPr>
          <p:nvPr/>
        </p:nvPicPr>
        <p:blipFill rotWithShape="1">
          <a:blip r:embed="rId4"/>
          <a:srcRect l="42729" t="10792"/>
          <a:stretch/>
        </p:blipFill>
        <p:spPr>
          <a:xfrm>
            <a:off x="280512" y="2903617"/>
            <a:ext cx="3751078" cy="1850776"/>
          </a:xfrm>
          <a:prstGeom prst="rect">
            <a:avLst/>
          </a:prstGeom>
        </p:spPr>
      </p:pic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3451874" y="4627925"/>
            <a:ext cx="5692126" cy="865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Platform validation:</a:t>
            </a:r>
          </a:p>
          <a:p>
            <a:pPr marL="228600" indent="-228600">
              <a:spcBef>
                <a:spcPts val="300"/>
              </a:spcBef>
              <a:spcAft>
                <a:spcPts val="0"/>
              </a:spcAft>
            </a:pPr>
            <a:r>
              <a:rPr lang="en-US" sz="1600" dirty="0">
                <a:solidFill>
                  <a:srgbClr val="FF4A00"/>
                </a:solidFill>
              </a:rPr>
              <a:t>Validation</a:t>
            </a:r>
            <a:r>
              <a:rPr lang="en-US" sz="1600" dirty="0"/>
              <a:t> of </a:t>
            </a:r>
            <a:r>
              <a:rPr lang="en-US" sz="1600" dirty="0">
                <a:solidFill>
                  <a:srgbClr val="FF4A00"/>
                </a:solidFill>
              </a:rPr>
              <a:t>performance measurements </a:t>
            </a:r>
            <a:r>
              <a:rPr lang="en-US" sz="1600" dirty="0"/>
              <a:t>on </a:t>
            </a:r>
            <a:r>
              <a:rPr lang="en-US" sz="1600" dirty="0" err="1"/>
              <a:t>Melrin</a:t>
            </a:r>
            <a:r>
              <a:rPr lang="en-US" sz="1600" dirty="0"/>
              <a:t> board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168499" y="5303578"/>
            <a:ext cx="5831993" cy="1100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Case study:</a:t>
            </a:r>
          </a:p>
          <a:p>
            <a:pPr marL="228600" indent="-228600">
              <a:spcBef>
                <a:spcPts val="300"/>
              </a:spcBef>
              <a:spcAft>
                <a:spcPts val="0"/>
              </a:spcAft>
            </a:pPr>
            <a:r>
              <a:rPr lang="en-US" sz="1600" dirty="0">
                <a:solidFill>
                  <a:srgbClr val="FF4A00"/>
                </a:solidFill>
              </a:rPr>
              <a:t>Performance measurement and mapping </a:t>
            </a:r>
            <a:r>
              <a:rPr lang="en-US" sz="1600" dirty="0"/>
              <a:t>of single memory operations, vector add, DRE operations &amp; applications, etc.</a:t>
            </a:r>
          </a:p>
        </p:txBody>
      </p:sp>
    </p:spTree>
    <p:extLst>
      <p:ext uri="{BB962C8B-B14F-4D97-AF65-F5344CB8AC3E}">
        <p14:creationId xmlns:p14="http://schemas.microsoft.com/office/powerpoint/2010/main" val="353949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/>
      <p:bldP spid="9" grpId="0" animBg="1"/>
      <p:bldP spid="11" grpId="0"/>
      <p:bldP spid="18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DB180-F93F-440A-8193-8CC66141873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199" y="277813"/>
            <a:ext cx="8363271" cy="941387"/>
          </a:xfrm>
        </p:spPr>
        <p:txBody>
          <a:bodyPr/>
          <a:lstStyle/>
          <a:p>
            <a:r>
              <a:rPr lang="en-US" sz="3200" dirty="0"/>
              <a:t>T2: Custom Memory Cube Research Platform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199" y="868018"/>
            <a:ext cx="1906372" cy="400110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Achievement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448285" y="834337"/>
            <a:ext cx="6252066" cy="467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Prototype platform: </a:t>
            </a:r>
            <a:r>
              <a:rPr lang="en-US" sz="1800" dirty="0">
                <a:solidFill>
                  <a:srgbClr val="FF4A00"/>
                </a:solidFill>
              </a:rPr>
              <a:t>FPGA + HMC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21A5"/>
                </a:solidFill>
              </a:rPr>
              <a:t>= Emulation of CMC</a:t>
            </a:r>
            <a:endParaRPr lang="en-US" sz="1800" dirty="0">
              <a:solidFill>
                <a:srgbClr val="0000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15" y="1743663"/>
            <a:ext cx="4870885" cy="1920883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574318" y="1443615"/>
            <a:ext cx="3310867" cy="2256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Implemented on </a:t>
            </a:r>
            <a:r>
              <a:rPr lang="en-US" sz="1800" dirty="0">
                <a:solidFill>
                  <a:srgbClr val="0000FF"/>
                </a:solidFill>
              </a:rPr>
              <a:t>Convey Merlin board </a:t>
            </a:r>
            <a:r>
              <a:rPr lang="en-US" sz="1800" dirty="0"/>
              <a:t>from Micron </a:t>
            </a:r>
          </a:p>
          <a:p>
            <a:pPr marL="228600" indent="-228600"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FF4A00"/>
                </a:solidFill>
              </a:rPr>
              <a:t>Observability</a:t>
            </a:r>
            <a:r>
              <a:rPr lang="en-US" sz="1800" dirty="0"/>
              <a:t>: </a:t>
            </a:r>
            <a:br>
              <a:rPr lang="en-US" sz="1800" dirty="0"/>
            </a:br>
            <a:r>
              <a:rPr lang="en-US" sz="1800" dirty="0"/>
              <a:t>instrumented</a:t>
            </a:r>
            <a:r>
              <a:rPr lang="en-US" sz="1800" dirty="0">
                <a:solidFill>
                  <a:srgbClr val="FF4A00"/>
                </a:solidFill>
              </a:rPr>
              <a:t> </a:t>
            </a:r>
            <a:r>
              <a:rPr lang="en-US" sz="1800" dirty="0"/>
              <a:t>Merlin infrastructure with </a:t>
            </a:r>
            <a:r>
              <a:rPr lang="en-US" sz="1800" i="1" dirty="0">
                <a:solidFill>
                  <a:srgbClr val="0021A5"/>
                </a:solidFill>
              </a:rPr>
              <a:t>hardware performance monitors</a:t>
            </a:r>
          </a:p>
          <a:p>
            <a:pPr marL="555625" lvl="1" indent="-228600">
              <a:spcBef>
                <a:spcPts val="300"/>
              </a:spcBef>
              <a:spcAft>
                <a:spcPts val="0"/>
              </a:spcAft>
            </a:pPr>
            <a:r>
              <a:rPr lang="en-US" sz="1400" i="1" dirty="0">
                <a:solidFill>
                  <a:srgbClr val="0021A5"/>
                </a:solidFill>
              </a:rPr>
              <a:t>(C’, D’, M1, M2, M3)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1167229" y="1329532"/>
            <a:ext cx="4319171" cy="42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3851AE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21A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21A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21A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21A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21A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21A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21A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21A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cs typeface="Arial" charset="0"/>
              </a:defRPr>
            </a:lvl9pPr>
          </a:lstStyle>
          <a:p>
            <a:r>
              <a:rPr lang="en-US" sz="2000" kern="0" dirty="0"/>
              <a:t>CMC Platform on Merlin board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2234" y="3634195"/>
            <a:ext cx="1906372" cy="400110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Achievement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2195736" y="3514255"/>
            <a:ext cx="4527947" cy="544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512763" indent="-288925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0021A5"/>
                </a:solidFill>
              </a:rPr>
              <a:t>Notional </a:t>
            </a:r>
            <a:r>
              <a:rPr lang="en-US" altLang="zh-CN" sz="1600" dirty="0"/>
              <a:t>CMC architecture*</a:t>
            </a:r>
          </a:p>
          <a:p>
            <a:pPr marL="512763" indent="-288925">
              <a:spcBef>
                <a:spcPts val="300"/>
              </a:spcBef>
              <a:spcAft>
                <a:spcPts val="0"/>
              </a:spcAft>
            </a:pPr>
            <a:r>
              <a:rPr lang="en-US" altLang="zh-CN" sz="1600" dirty="0"/>
              <a:t>Performance modelling</a:t>
            </a:r>
            <a:endParaRPr lang="en-US" sz="1600" dirty="0">
              <a:solidFill>
                <a:srgbClr val="0021A5"/>
              </a:solidFill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849419" y="6407547"/>
            <a:ext cx="2901261" cy="764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120650" indent="-120650">
              <a:lnSpc>
                <a:spcPct val="90000"/>
              </a:lnSpc>
            </a:pPr>
            <a:r>
              <a:rPr lang="en-US" sz="700" b="1" dirty="0">
                <a:solidFill>
                  <a:srgbClr val="000000"/>
                </a:solidFill>
                <a:cs typeface="DejaVu Sans" charset="0"/>
              </a:rPr>
              <a:t>*</a:t>
            </a:r>
            <a:r>
              <a:rPr lang="en-US" sz="400" dirty="0">
                <a:solidFill>
                  <a:srgbClr val="000000"/>
                </a:solidFill>
                <a:cs typeface="DejaVu Sans" charset="0"/>
              </a:rPr>
              <a:t> </a:t>
            </a:r>
            <a:r>
              <a:rPr lang="en-US" sz="700" dirty="0"/>
              <a:t>Nair, R., et al. "Active Memory Cube: A processing-in-memory architecture for </a:t>
            </a:r>
            <a:r>
              <a:rPr lang="en-US" sz="700" dirty="0" err="1"/>
              <a:t>exascale</a:t>
            </a:r>
            <a:r>
              <a:rPr lang="en-US" sz="700" dirty="0"/>
              <a:t> systems.“ IBM Journal of Res.</a:t>
            </a:r>
            <a:br>
              <a:rPr lang="en-US" sz="700" dirty="0"/>
            </a:br>
            <a:r>
              <a:rPr lang="en-US" sz="700" dirty="0"/>
              <a:t>&amp; Development 59.2/3 (2015): 17-1.</a:t>
            </a:r>
          </a:p>
          <a:p>
            <a:pPr marL="114300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sz="8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616114" y="3402997"/>
            <a:ext cx="2853002" cy="1360470"/>
            <a:chOff x="226146" y="2643684"/>
            <a:chExt cx="4048086" cy="1930353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/>
            <a:srcRect t="1" b="94739"/>
            <a:stretch/>
          </p:blipFill>
          <p:spPr>
            <a:xfrm>
              <a:off x="226146" y="2643684"/>
              <a:ext cx="4048086" cy="18055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auto">
            <a:xfrm>
              <a:off x="2791046" y="4391247"/>
              <a:ext cx="441251" cy="18279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/>
          <a:srcRect t="50020"/>
          <a:stretch/>
        </p:blipFill>
        <p:spPr>
          <a:xfrm>
            <a:off x="6136139" y="4739211"/>
            <a:ext cx="3059309" cy="1296421"/>
          </a:xfrm>
          <a:prstGeom prst="rect">
            <a:avLst/>
          </a:prstGeom>
        </p:spPr>
      </p:pic>
      <p:pic>
        <p:nvPicPr>
          <p:cNvPr id="32" name="图片 18"/>
          <p:cNvPicPr>
            <a:picLocks noChangeAspect="1"/>
          </p:cNvPicPr>
          <p:nvPr/>
        </p:nvPicPr>
        <p:blipFill rotWithShape="1">
          <a:blip r:embed="rId4"/>
          <a:srcRect l="42729" t="10792"/>
          <a:stretch/>
        </p:blipFill>
        <p:spPr>
          <a:xfrm>
            <a:off x="6093303" y="3562135"/>
            <a:ext cx="2808308" cy="1385615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395492" y="4092919"/>
            <a:ext cx="562863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7013" lvl="1" indent="-227013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FF4A00"/>
                </a:solidFill>
              </a:rPr>
              <a:t>Selected notional CMC model </a:t>
            </a:r>
            <a:r>
              <a:rPr lang="en-US" sz="1400" dirty="0">
                <a:solidFill>
                  <a:srgbClr val="0033CC"/>
                </a:solidFill>
              </a:rPr>
              <a:t>from published work</a:t>
            </a:r>
          </a:p>
          <a:p>
            <a:pPr marL="227013" lvl="1" indent="-227013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FF4A00"/>
                </a:solidFill>
              </a:rPr>
              <a:t>Identified hardware parameters </a:t>
            </a:r>
            <a:r>
              <a:rPr lang="en-US" sz="1400" dirty="0">
                <a:solidFill>
                  <a:srgbClr val="0033CC"/>
                </a:solidFill>
              </a:rPr>
              <a:t>required by performance model</a:t>
            </a:r>
          </a:p>
          <a:p>
            <a:pPr marL="227013" lvl="1" indent="-227013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FF4A00"/>
                </a:solidFill>
              </a:rPr>
              <a:t>Mapped measurement points to model parameters </a:t>
            </a:r>
            <a:r>
              <a:rPr lang="en-US" sz="1400" dirty="0">
                <a:solidFill>
                  <a:srgbClr val="0021A5"/>
                </a:solidFill>
              </a:rPr>
              <a:t>as required and </a:t>
            </a:r>
            <a:r>
              <a:rPr lang="en-US" sz="1400" dirty="0">
                <a:solidFill>
                  <a:srgbClr val="FF4A00"/>
                </a:solidFill>
              </a:rPr>
              <a:t>simplified</a:t>
            </a:r>
            <a:r>
              <a:rPr lang="en-US" sz="1400" dirty="0">
                <a:solidFill>
                  <a:srgbClr val="0021A5"/>
                </a:solidFill>
              </a:rPr>
              <a:t> mapping specifically to </a:t>
            </a:r>
            <a:r>
              <a:rPr lang="en-US" sz="1400" dirty="0">
                <a:solidFill>
                  <a:srgbClr val="FF4A00"/>
                </a:solidFill>
              </a:rPr>
              <a:t>pipelined memory access pattern </a:t>
            </a:r>
            <a:r>
              <a:rPr lang="en-US" sz="1400" dirty="0">
                <a:solidFill>
                  <a:srgbClr val="0021A5"/>
                </a:solidFill>
              </a:rPr>
              <a:t>(most common in memory-intensive applications)</a:t>
            </a:r>
          </a:p>
        </p:txBody>
      </p:sp>
      <p:sp>
        <p:nvSpPr>
          <p:cNvPr id="34" name="TextBox 9"/>
          <p:cNvSpPr txBox="1"/>
          <p:nvPr/>
        </p:nvSpPr>
        <p:spPr>
          <a:xfrm>
            <a:off x="4824786" y="6423986"/>
            <a:ext cx="290999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68275" indent="-168275"/>
            <a:r>
              <a:rPr lang="en-US" sz="1200" dirty="0"/>
              <a:t>** </a:t>
            </a:r>
            <a:r>
              <a:rPr lang="en-US" sz="1100" dirty="0"/>
              <a:t>VB: view buffer in DRE logic</a:t>
            </a:r>
          </a:p>
          <a:p>
            <a:endParaRPr lang="en-US" sz="1200" dirty="0"/>
          </a:p>
        </p:txBody>
      </p:sp>
      <p:sp>
        <p:nvSpPr>
          <p:cNvPr id="35" name="文本框 18"/>
          <p:cNvSpPr txBox="1"/>
          <p:nvPr/>
        </p:nvSpPr>
        <p:spPr>
          <a:xfrm>
            <a:off x="615515" y="5176187"/>
            <a:ext cx="10272371" cy="10218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lvl="3">
              <a:lnSpc>
                <a:spcPct val="120000"/>
              </a:lnSpc>
            </a:pPr>
            <a:r>
              <a:rPr lang="en-US" sz="1050" i="1" dirty="0">
                <a:solidFill>
                  <a:srgbClr val="0021A5"/>
                </a:solidFill>
              </a:rPr>
              <a:t>Latency A</a:t>
            </a:r>
            <a:r>
              <a:rPr lang="en-US" sz="1050" i="1" dirty="0"/>
              <a:t> = ctrl signal transfer time B + latency C + result transfer time B</a:t>
            </a:r>
          </a:p>
          <a:p>
            <a:pPr marL="0" lvl="3">
              <a:lnSpc>
                <a:spcPct val="120000"/>
              </a:lnSpc>
            </a:pPr>
            <a:r>
              <a:rPr lang="en-US" sz="1050" i="1" dirty="0">
                <a:solidFill>
                  <a:srgbClr val="0021A5"/>
                </a:solidFill>
              </a:rPr>
              <a:t>Ctrl signal transfer time B</a:t>
            </a:r>
            <a:r>
              <a:rPr lang="en-US" sz="1050" i="1" dirty="0"/>
              <a:t> : time to transfer control signals between host and CMC</a:t>
            </a:r>
          </a:p>
          <a:p>
            <a:pPr marL="0" lvl="3">
              <a:lnSpc>
                <a:spcPct val="120000"/>
              </a:lnSpc>
            </a:pPr>
            <a:r>
              <a:rPr lang="en-US" sz="1050" i="1" dirty="0">
                <a:solidFill>
                  <a:srgbClr val="0021A5"/>
                </a:solidFill>
              </a:rPr>
              <a:t>Data transfer time B</a:t>
            </a:r>
            <a:r>
              <a:rPr lang="en-US" sz="1050" i="1" dirty="0"/>
              <a:t>: time for host access to obtain result (e.g., transfer from view buffer)</a:t>
            </a:r>
          </a:p>
          <a:p>
            <a:pPr marL="0" lvl="3">
              <a:lnSpc>
                <a:spcPct val="120000"/>
              </a:lnSpc>
              <a:spcBef>
                <a:spcPts val="1200"/>
              </a:spcBef>
            </a:pPr>
            <a:r>
              <a:rPr lang="en-US" sz="1050" i="1" dirty="0">
                <a:solidFill>
                  <a:srgbClr val="0021A5"/>
                </a:solidFill>
              </a:rPr>
              <a:t>Latency C</a:t>
            </a:r>
            <a:r>
              <a:rPr lang="en-US" sz="1050" i="1" dirty="0"/>
              <a:t> = latency C’ + delay TSV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15515" y="5245100"/>
            <a:ext cx="5408610" cy="93496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1849419" y="6193498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1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1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100" dirty="0"/>
              <a:t>round-trip  delay from input into a point in the system to desired outcome</a:t>
            </a:r>
            <a:endParaRPr lang="en-US" sz="1100" dirty="0">
              <a:solidFill>
                <a:srgbClr val="000000"/>
              </a:solidFill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99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  <p:bldP spid="13" grpId="0" animBg="1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DB180-F93F-440A-8193-8CC661418732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199" y="277813"/>
            <a:ext cx="8363271" cy="941387"/>
          </a:xfrm>
        </p:spPr>
        <p:txBody>
          <a:bodyPr/>
          <a:lstStyle/>
          <a:p>
            <a:r>
              <a:rPr lang="en-US" sz="3200" dirty="0"/>
              <a:t>T2: Custom Memory Cube Research Platform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199" y="868018"/>
            <a:ext cx="1906372" cy="400110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Achievement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363571" y="905426"/>
            <a:ext cx="6552207" cy="467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Validation of performance measurements on Merlin board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849419" y="6407547"/>
            <a:ext cx="2901261" cy="764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120650" indent="-120650">
              <a:lnSpc>
                <a:spcPct val="90000"/>
              </a:lnSpc>
            </a:pPr>
            <a:r>
              <a:rPr lang="en-US" sz="700" b="1" dirty="0">
                <a:solidFill>
                  <a:srgbClr val="000000"/>
                </a:solidFill>
                <a:cs typeface="DejaVu Sans" charset="0"/>
              </a:rPr>
              <a:t>*</a:t>
            </a:r>
            <a:r>
              <a:rPr lang="en-US" sz="400" dirty="0">
                <a:solidFill>
                  <a:srgbClr val="000000"/>
                </a:solidFill>
                <a:cs typeface="DejaVu Sans" charset="0"/>
              </a:rPr>
              <a:t> </a:t>
            </a:r>
            <a:r>
              <a:rPr lang="en-US" sz="700" dirty="0"/>
              <a:t>Nair, R., et al. "Active Memory Cube: A processing-in-memory architecture for </a:t>
            </a:r>
            <a:r>
              <a:rPr lang="en-US" sz="700" dirty="0" err="1"/>
              <a:t>exascale</a:t>
            </a:r>
            <a:r>
              <a:rPr lang="en-US" sz="700" dirty="0"/>
              <a:t> systems.“ IBM Journal of Res.</a:t>
            </a:r>
            <a:br>
              <a:rPr lang="en-US" sz="700" dirty="0"/>
            </a:br>
            <a:r>
              <a:rPr lang="en-US" sz="700" dirty="0"/>
              <a:t>&amp; Development 59.2/3 (2015): 17-1.</a:t>
            </a:r>
          </a:p>
          <a:p>
            <a:pPr marL="114300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sz="800" dirty="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34" name="TextBox 9"/>
          <p:cNvSpPr txBox="1"/>
          <p:nvPr/>
        </p:nvSpPr>
        <p:spPr>
          <a:xfrm>
            <a:off x="4824786" y="6423986"/>
            <a:ext cx="290999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68275" indent="-168275"/>
            <a:r>
              <a:rPr lang="en-US" sz="1200" dirty="0"/>
              <a:t>** </a:t>
            </a:r>
            <a:r>
              <a:rPr lang="en-US" sz="1100" dirty="0"/>
              <a:t>VB: view buffer in DRE logic</a:t>
            </a:r>
          </a:p>
          <a:p>
            <a:endParaRPr lang="en-US" sz="1200" dirty="0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1849419" y="6193498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1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1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100" dirty="0"/>
              <a:t>round-trip  delay from input into a point in the system to desired outcome</a:t>
            </a:r>
            <a:endParaRPr lang="en-US" sz="1100" dirty="0">
              <a:solidFill>
                <a:srgbClr val="000000"/>
              </a:solidFill>
              <a:cs typeface="DejaVu Sans" charset="0"/>
            </a:endParaRPr>
          </a:p>
        </p:txBody>
      </p:sp>
      <p:graphicFrame>
        <p:nvGraphicFramePr>
          <p:cNvPr id="22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8480860"/>
              </p:ext>
            </p:extLst>
          </p:nvPr>
        </p:nvGraphicFramePr>
        <p:xfrm>
          <a:off x="3607517" y="1416771"/>
          <a:ext cx="5344534" cy="440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Visio" r:id="rId3" imgW="9762720" imgH="8037982" progId="Visio.Drawing.15">
                  <p:embed/>
                </p:oleObj>
              </mc:Choice>
              <mc:Fallback>
                <p:oleObj name="Visio" r:id="rId3" imgW="9762720" imgH="8037982" progId="Visio.Drawing.15">
                  <p:embed/>
                  <p:pic>
                    <p:nvPicPr>
                      <p:cNvPr id="6" name="Content Placeholder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07517" y="1416771"/>
                        <a:ext cx="5344534" cy="4400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720732" y="1217616"/>
            <a:ext cx="1836204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Merlin board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4786" y="3582057"/>
            <a:ext cx="1836204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SystemC</a:t>
            </a:r>
            <a:r>
              <a:rPr lang="en-US" sz="1100" dirty="0">
                <a:solidFill>
                  <a:schemeClr val="tx1"/>
                </a:solidFill>
              </a:rPr>
              <a:t> HMC Simulator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6129785" y="3067482"/>
            <a:ext cx="566451" cy="378139"/>
          </a:xfrm>
          <a:prstGeom prst="straightConnector1">
            <a:avLst/>
          </a:prstGeom>
          <a:noFill/>
          <a:ln w="19050" cap="flat" cmpd="sng" algn="ctr">
            <a:solidFill>
              <a:srgbClr val="0032AF"/>
            </a:solidFill>
            <a:prstDash val="dash"/>
            <a:round/>
            <a:headEnd type="triangle"/>
            <a:tailEnd type="triangle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065786" y="3232605"/>
            <a:ext cx="2422856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32AF"/>
                </a:solidFill>
              </a:rPr>
              <a:t>(overlapping memory accesses)</a:t>
            </a:r>
          </a:p>
        </p:txBody>
      </p:sp>
      <p:cxnSp>
        <p:nvCxnSpPr>
          <p:cNvPr id="39" name="Straight Arrow Connector 38"/>
          <p:cNvCxnSpPr>
            <a:cxnSpLocks/>
          </p:cNvCxnSpPr>
          <p:nvPr/>
        </p:nvCxnSpPr>
        <p:spPr>
          <a:xfrm flipH="1">
            <a:off x="6696236" y="2456892"/>
            <a:ext cx="250675" cy="988729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440856" y="1445370"/>
            <a:ext cx="34830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Approach</a:t>
            </a:r>
            <a:r>
              <a:rPr lang="en-US" dirty="0"/>
              <a:t>: compare </a:t>
            </a:r>
          </a:p>
          <a:p>
            <a:r>
              <a:rPr lang="en-US" dirty="0">
                <a:solidFill>
                  <a:srgbClr val="3851AE"/>
                </a:solidFill>
              </a:rPr>
              <a:t>Merlin board </a:t>
            </a:r>
            <a:r>
              <a:rPr lang="en-US" dirty="0">
                <a:solidFill>
                  <a:srgbClr val="FF4A00"/>
                </a:solidFill>
              </a:rPr>
              <a:t>measurement</a:t>
            </a:r>
            <a:r>
              <a:rPr lang="en-US" dirty="0"/>
              <a:t> 	vs. </a:t>
            </a:r>
          </a:p>
          <a:p>
            <a:r>
              <a:rPr lang="en-US" dirty="0">
                <a:solidFill>
                  <a:srgbClr val="3851AE"/>
                </a:solidFill>
              </a:rPr>
              <a:t>      HMC </a:t>
            </a:r>
            <a:r>
              <a:rPr lang="en-US" dirty="0" err="1">
                <a:solidFill>
                  <a:srgbClr val="3851AE"/>
                </a:solidFill>
              </a:rPr>
              <a:t>SystemC</a:t>
            </a:r>
            <a:r>
              <a:rPr lang="en-US" dirty="0">
                <a:solidFill>
                  <a:srgbClr val="3851AE"/>
                </a:solidFill>
              </a:rPr>
              <a:t> </a:t>
            </a:r>
          </a:p>
          <a:p>
            <a:r>
              <a:rPr lang="en-US" dirty="0">
                <a:solidFill>
                  <a:srgbClr val="FF4A00"/>
                </a:solidFill>
              </a:rPr>
              <a:t>      simulator results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199" y="3121839"/>
            <a:ext cx="48348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Experiments</a:t>
            </a:r>
            <a:r>
              <a:rPr lang="en-US" dirty="0"/>
              <a:t>:</a:t>
            </a:r>
          </a:p>
          <a:p>
            <a:pPr marL="342900" indent="-342900">
              <a:buAutoNum type="arabicPeriod"/>
            </a:pPr>
            <a:r>
              <a:rPr lang="en-US" dirty="0"/>
              <a:t>Comparison of </a:t>
            </a:r>
            <a:r>
              <a:rPr lang="en-US" dirty="0">
                <a:solidFill>
                  <a:srgbClr val="FF4A00"/>
                </a:solidFill>
              </a:rPr>
              <a:t>average latency </a:t>
            </a:r>
            <a:r>
              <a:rPr lang="en-US" dirty="0"/>
              <a:t>of </a:t>
            </a:r>
            <a:r>
              <a:rPr lang="en-US" dirty="0">
                <a:solidFill>
                  <a:srgbClr val="3851AE"/>
                </a:solidFill>
              </a:rPr>
              <a:t>single memory access</a:t>
            </a:r>
            <a:r>
              <a:rPr lang="en-US" dirty="0">
                <a:solidFill>
                  <a:srgbClr val="FF4A00"/>
                </a:solidFill>
              </a:rPr>
              <a:t> </a:t>
            </a:r>
            <a:r>
              <a:rPr lang="en-US" dirty="0"/>
              <a:t>(Method 1)</a:t>
            </a:r>
          </a:p>
          <a:p>
            <a:pPr marL="342900" indent="-342900">
              <a:buAutoNum type="arabicPeriod"/>
            </a:pPr>
            <a:r>
              <a:rPr lang="en-US" dirty="0"/>
              <a:t>Comparison of </a:t>
            </a:r>
            <a:r>
              <a:rPr lang="en-US" dirty="0">
                <a:solidFill>
                  <a:srgbClr val="FF4A00"/>
                </a:solidFill>
              </a:rPr>
              <a:t>average latency </a:t>
            </a:r>
            <a:r>
              <a:rPr lang="en-US" dirty="0"/>
              <a:t>of </a:t>
            </a:r>
            <a:r>
              <a:rPr lang="en-US" dirty="0">
                <a:solidFill>
                  <a:srgbClr val="3851AE"/>
                </a:solidFill>
              </a:rPr>
              <a:t>single memory access </a:t>
            </a:r>
            <a:r>
              <a:rPr lang="en-US" dirty="0"/>
              <a:t>(Method 2)</a:t>
            </a:r>
          </a:p>
          <a:p>
            <a:pPr marL="342900" indent="-342900">
              <a:buAutoNum type="arabicPeriod"/>
            </a:pPr>
            <a:r>
              <a:rPr lang="en-US" dirty="0"/>
              <a:t>Comparison of </a:t>
            </a:r>
            <a:r>
              <a:rPr lang="en-US" dirty="0">
                <a:solidFill>
                  <a:srgbClr val="FF4A00"/>
                </a:solidFill>
              </a:rPr>
              <a:t>total overlapping latency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11560" y="5153164"/>
            <a:ext cx="834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PLACEHOLDER of EXPERIMENT RESULTS</a:t>
            </a:r>
          </a:p>
        </p:txBody>
      </p:sp>
    </p:spTree>
    <p:extLst>
      <p:ext uri="{BB962C8B-B14F-4D97-AF65-F5344CB8AC3E}">
        <p14:creationId xmlns:p14="http://schemas.microsoft.com/office/powerpoint/2010/main" val="82012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34" grpId="0"/>
      <p:bldP spid="23" grpId="0"/>
      <p:bldP spid="26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79226"/>
            <a:ext cx="8534400" cy="4651699"/>
          </a:xfrm>
        </p:spPr>
        <p:txBody>
          <a:bodyPr/>
          <a:lstStyle/>
          <a:p>
            <a:r>
              <a:rPr lang="en-US" dirty="0"/>
              <a:t>PLACEHOLDER of CMC APP EXPERIMENT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DB180-F93F-440A-8193-8CC661418732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199" y="277813"/>
            <a:ext cx="8363271" cy="941387"/>
          </a:xfrm>
        </p:spPr>
        <p:txBody>
          <a:bodyPr/>
          <a:lstStyle/>
          <a:p>
            <a:r>
              <a:rPr lang="en-US" sz="3200" dirty="0"/>
              <a:t>T2: Custom Memory Cube Research Platform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199" y="868018"/>
            <a:ext cx="1906372" cy="400110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Achievement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363571" y="761058"/>
            <a:ext cx="6552207" cy="467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Performance measurement and mapping of CMC operations and applications 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849419" y="6407547"/>
            <a:ext cx="2901261" cy="764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120650" indent="-120650">
              <a:lnSpc>
                <a:spcPct val="90000"/>
              </a:lnSpc>
            </a:pPr>
            <a:r>
              <a:rPr lang="en-US" sz="700" b="1" dirty="0">
                <a:solidFill>
                  <a:srgbClr val="000000"/>
                </a:solidFill>
                <a:cs typeface="DejaVu Sans" charset="0"/>
              </a:rPr>
              <a:t>*</a:t>
            </a:r>
            <a:r>
              <a:rPr lang="en-US" sz="400" dirty="0">
                <a:solidFill>
                  <a:srgbClr val="000000"/>
                </a:solidFill>
                <a:cs typeface="DejaVu Sans" charset="0"/>
              </a:rPr>
              <a:t> </a:t>
            </a:r>
            <a:r>
              <a:rPr lang="en-US" sz="700" dirty="0"/>
              <a:t>Nair, R., et al. "Active Memory Cube: A processing-in-memory architecture for </a:t>
            </a:r>
            <a:r>
              <a:rPr lang="en-US" sz="700" dirty="0" err="1"/>
              <a:t>exascale</a:t>
            </a:r>
            <a:r>
              <a:rPr lang="en-US" sz="700" dirty="0"/>
              <a:t> systems.“ IBM Journal of Res.</a:t>
            </a:r>
            <a:br>
              <a:rPr lang="en-US" sz="700" dirty="0"/>
            </a:br>
            <a:r>
              <a:rPr lang="en-US" sz="700" dirty="0"/>
              <a:t>&amp; Development 59.2/3 (2015): 17-1.</a:t>
            </a:r>
          </a:p>
          <a:p>
            <a:pPr marL="114300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sz="800" dirty="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34" name="TextBox 9"/>
          <p:cNvSpPr txBox="1"/>
          <p:nvPr/>
        </p:nvSpPr>
        <p:spPr>
          <a:xfrm>
            <a:off x="4824786" y="6423986"/>
            <a:ext cx="290999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68275" indent="-168275"/>
            <a:r>
              <a:rPr lang="en-US" sz="1200" dirty="0"/>
              <a:t>** </a:t>
            </a:r>
            <a:r>
              <a:rPr lang="en-US" sz="1100" dirty="0"/>
              <a:t>VB: view buffer in DRE logic</a:t>
            </a:r>
          </a:p>
          <a:p>
            <a:endParaRPr lang="en-US" sz="1200" dirty="0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1849419" y="6193498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1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1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100" dirty="0"/>
              <a:t>round-trip  delay from input into a point in the system to desired outcome</a:t>
            </a:r>
            <a:endParaRPr lang="en-US" sz="1100" dirty="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20732" y="1217616"/>
            <a:ext cx="1836204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Merlin board</a:t>
            </a:r>
          </a:p>
        </p:txBody>
      </p:sp>
    </p:spTree>
    <p:extLst>
      <p:ext uri="{BB962C8B-B14F-4D97-AF65-F5344CB8AC3E}">
        <p14:creationId xmlns:p14="http://schemas.microsoft.com/office/powerpoint/2010/main" val="224022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34" grpId="0"/>
      <p:bldP spid="23" grpId="0"/>
    </p:bldLst>
  </p:timing>
</p:sld>
</file>

<file path=ppt/theme/theme1.xml><?xml version="1.0" encoding="utf-8"?>
<a:theme xmlns:a="http://schemas.openxmlformats.org/drawingml/2006/main" name="Edge">
  <a:themeElements>
    <a:clrScheme name="Dylan's Them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C0C0C"/>
      </a:accent1>
      <a:accent2>
        <a:srgbClr val="3A5DA4"/>
      </a:accent2>
      <a:accent3>
        <a:srgbClr val="9B5796"/>
      </a:accent3>
      <a:accent4>
        <a:srgbClr val="B74747"/>
      </a:accent4>
      <a:accent5>
        <a:srgbClr val="E29700"/>
      </a:accent5>
      <a:accent6>
        <a:srgbClr val="6BA123"/>
      </a:accent6>
      <a:hlink>
        <a:srgbClr val="000099"/>
      </a:hlink>
      <a:folHlink>
        <a:srgbClr val="800080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19102</TotalTime>
  <Words>475</Words>
  <Application>Microsoft Office PowerPoint</Application>
  <PresentationFormat>On-screen Show (4:3)</PresentationFormat>
  <Paragraphs>64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DejaVu Sans</vt:lpstr>
      <vt:lpstr>Arial</vt:lpstr>
      <vt:lpstr>Arial Narrow</vt:lpstr>
      <vt:lpstr>Garamond</vt:lpstr>
      <vt:lpstr>Wingdings</vt:lpstr>
      <vt:lpstr>Edge</vt:lpstr>
      <vt:lpstr>Visio</vt:lpstr>
      <vt:lpstr>T2: Custom Memory Cube Research Platform</vt:lpstr>
      <vt:lpstr>T2: Custom Memory Cube Research Platform</vt:lpstr>
      <vt:lpstr>T2: Custom Memory Cube Research Platform</vt:lpstr>
      <vt:lpstr>T2: Custom Memory Cube Research Platform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F1 for CKW</dc:title>
  <dc:creator>Dr. Alan D. George;Dylan Rudolph</dc:creator>
  <cp:lastModifiedBy>yzou</cp:lastModifiedBy>
  <cp:revision>2543</cp:revision>
  <dcterms:created xsi:type="dcterms:W3CDTF">2003-07-12T15:21:27Z</dcterms:created>
  <dcterms:modified xsi:type="dcterms:W3CDTF">2017-05-05T15:23:33Z</dcterms:modified>
</cp:coreProperties>
</file>