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10" r:id="rId1"/>
  </p:sldMasterIdLst>
  <p:notesMasterIdLst>
    <p:notesMasterId r:id="rId12"/>
  </p:notesMasterIdLst>
  <p:handoutMasterIdLst>
    <p:handoutMasterId r:id="rId13"/>
  </p:handoutMasterIdLst>
  <p:sldIdLst>
    <p:sldId id="1008" r:id="rId2"/>
    <p:sldId id="1003" r:id="rId3"/>
    <p:sldId id="1000" r:id="rId4"/>
    <p:sldId id="1004" r:id="rId5"/>
    <p:sldId id="1005" r:id="rId6"/>
    <p:sldId id="1007" r:id="rId7"/>
    <p:sldId id="1006" r:id="rId8"/>
    <p:sldId id="1011" r:id="rId9"/>
    <p:sldId id="1009" r:id="rId10"/>
    <p:sldId id="1012" r:id="rId11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A5"/>
    <a:srgbClr val="FF3300"/>
    <a:srgbClr val="FF9999"/>
    <a:srgbClr val="008000"/>
    <a:srgbClr val="0000CC"/>
    <a:srgbClr val="E25A2E"/>
    <a:srgbClr val="4472C4"/>
    <a:srgbClr val="BD3434"/>
    <a:srgbClr val="00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3325" autoAdjust="0"/>
  </p:normalViewPr>
  <p:slideViewPr>
    <p:cSldViewPr snapToGrid="0">
      <p:cViewPr>
        <p:scale>
          <a:sx n="75" d="100"/>
          <a:sy n="75" d="100"/>
        </p:scale>
        <p:origin x="2148" y="648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CFF1C8D-E1DA-47F2-BBC7-2D81F745D0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24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260073C-106B-4BD0-B97F-2884F49FDE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51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3800" dirty="0" smtClean="0"/>
              <a:t>Prototype Platform for CMC Studies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1000" dirty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400" dirty="0" smtClean="0">
                <a:solidFill>
                  <a:schemeClr val="tx1"/>
                </a:solidFill>
              </a:rPr>
              <a:t>DRE on Merlin Board </a:t>
            </a:r>
            <a:endParaRPr lang="en-US" sz="3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9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Option #5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09723" y="1213207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16200000">
            <a:off x="477950" y="2252134"/>
            <a:ext cx="1931987" cy="533400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49873" y="1294209"/>
            <a:ext cx="5699820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13"/>
          <p:cNvCxnSpPr>
            <a:stCxn id="6" idx="2"/>
            <a:endCxn id="12" idx="1"/>
          </p:cNvCxnSpPr>
          <p:nvPr/>
        </p:nvCxnSpPr>
        <p:spPr bwMode="auto">
          <a:xfrm>
            <a:off x="1710644" y="2518834"/>
            <a:ext cx="496070" cy="3309"/>
          </a:xfrm>
          <a:prstGeom prst="straightConnector1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7982712" y="1322064"/>
            <a:ext cx="856488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0" name="Elbow Connector 19"/>
          <p:cNvCxnSpPr>
            <a:stCxn id="13" idx="3"/>
          </p:cNvCxnSpPr>
          <p:nvPr/>
        </p:nvCxnSpPr>
        <p:spPr bwMode="auto">
          <a:xfrm flipV="1">
            <a:off x="7295808" y="2024465"/>
            <a:ext cx="694035" cy="2691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" name="Elbow Connector 19"/>
          <p:cNvCxnSpPr>
            <a:stCxn id="14" idx="3"/>
          </p:cNvCxnSpPr>
          <p:nvPr/>
        </p:nvCxnSpPr>
        <p:spPr bwMode="auto">
          <a:xfrm>
            <a:off x="7295807" y="2977450"/>
            <a:ext cx="694036" cy="2362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206714" y="1661584"/>
            <a:ext cx="333019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784177" y="164174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784176" y="259203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Elbow Connector 19"/>
          <p:cNvCxnSpPr/>
          <p:nvPr/>
        </p:nvCxnSpPr>
        <p:spPr bwMode="auto">
          <a:xfrm flipV="1">
            <a:off x="2539733" y="3245716"/>
            <a:ext cx="2474270" cy="2309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6" name="Elbow Connector 19"/>
          <p:cNvCxnSpPr/>
          <p:nvPr/>
        </p:nvCxnSpPr>
        <p:spPr bwMode="auto">
          <a:xfrm flipV="1">
            <a:off x="2539733" y="1793419"/>
            <a:ext cx="2474270" cy="2045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853271" y="209099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53271" y="210037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53271" y="226214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853271" y="285031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53271" y="268853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58593" y="239060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55579" y="1850674"/>
            <a:ext cx="124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Mem. R/W’s</a:t>
            </a:r>
            <a:endParaRPr lang="en-US" sz="1400" dirty="0"/>
          </a:p>
        </p:txBody>
      </p:sp>
      <p:cxnSp>
        <p:nvCxnSpPr>
          <p:cNvPr id="24" name="Elbow Connector 19"/>
          <p:cNvCxnSpPr>
            <a:stCxn id="18" idx="3"/>
          </p:cNvCxnSpPr>
          <p:nvPr/>
        </p:nvCxnSpPr>
        <p:spPr bwMode="auto">
          <a:xfrm>
            <a:off x="4688070" y="2176571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5" name="Elbow Connector 19"/>
          <p:cNvCxnSpPr>
            <a:stCxn id="19" idx="3"/>
          </p:cNvCxnSpPr>
          <p:nvPr/>
        </p:nvCxnSpPr>
        <p:spPr bwMode="auto">
          <a:xfrm>
            <a:off x="4688070" y="2338347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6" name="Elbow Connector 19"/>
          <p:cNvCxnSpPr>
            <a:stCxn id="21" idx="3"/>
          </p:cNvCxnSpPr>
          <p:nvPr/>
        </p:nvCxnSpPr>
        <p:spPr bwMode="auto">
          <a:xfrm flipV="1">
            <a:off x="4686709" y="2766078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Elbow Connector 19"/>
          <p:cNvCxnSpPr/>
          <p:nvPr/>
        </p:nvCxnSpPr>
        <p:spPr bwMode="auto">
          <a:xfrm>
            <a:off x="4675484" y="2917290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5014003" y="164174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29" name="Elbow Connector 19"/>
          <p:cNvCxnSpPr/>
          <p:nvPr/>
        </p:nvCxnSpPr>
        <p:spPr bwMode="auto">
          <a:xfrm flipV="1">
            <a:off x="5392396" y="1844878"/>
            <a:ext cx="1389811" cy="11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0" name="Elbow Connector 19"/>
          <p:cNvCxnSpPr/>
          <p:nvPr/>
        </p:nvCxnSpPr>
        <p:spPr bwMode="auto">
          <a:xfrm>
            <a:off x="5379294" y="3155683"/>
            <a:ext cx="1402913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791312" y="236202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32" name="Elbow Connector 19"/>
          <p:cNvCxnSpPr>
            <a:endCxn id="18" idx="1"/>
          </p:cNvCxnSpPr>
          <p:nvPr/>
        </p:nvCxnSpPr>
        <p:spPr bwMode="auto">
          <a:xfrm>
            <a:off x="3612424" y="217657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3" name="Elbow Connector 19"/>
          <p:cNvCxnSpPr/>
          <p:nvPr/>
        </p:nvCxnSpPr>
        <p:spPr bwMode="auto">
          <a:xfrm>
            <a:off x="3612424" y="2338347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4" name="Elbow Connector 19"/>
          <p:cNvCxnSpPr/>
          <p:nvPr/>
        </p:nvCxnSpPr>
        <p:spPr bwMode="auto">
          <a:xfrm>
            <a:off x="3614466" y="275010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5" name="Elbow Connector 19"/>
          <p:cNvCxnSpPr/>
          <p:nvPr/>
        </p:nvCxnSpPr>
        <p:spPr bwMode="auto">
          <a:xfrm>
            <a:off x="3614466" y="292498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52400" y="1143000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Merlin Concepts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855965" y="1835686"/>
            <a:ext cx="70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DREs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2779074" y="208862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779074" y="209800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779074" y="225977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79074" y="284794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779074" y="268616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84396" y="238823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44" name="Elbow Connector 19"/>
          <p:cNvCxnSpPr/>
          <p:nvPr/>
        </p:nvCxnSpPr>
        <p:spPr bwMode="auto">
          <a:xfrm>
            <a:off x="2542223" y="215737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5" name="Elbow Connector 19"/>
          <p:cNvCxnSpPr/>
          <p:nvPr/>
        </p:nvCxnSpPr>
        <p:spPr bwMode="auto">
          <a:xfrm>
            <a:off x="2542223" y="2319148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6" name="Elbow Connector 19"/>
          <p:cNvCxnSpPr/>
          <p:nvPr/>
        </p:nvCxnSpPr>
        <p:spPr bwMode="auto">
          <a:xfrm>
            <a:off x="2544265" y="273091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Elbow Connector 19"/>
          <p:cNvCxnSpPr/>
          <p:nvPr/>
        </p:nvCxnSpPr>
        <p:spPr bwMode="auto">
          <a:xfrm>
            <a:off x="2544265" y="290578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5722641" y="2097804"/>
            <a:ext cx="734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726637" y="2107180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726637" y="2266575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726461" y="2857124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5726461" y="2695348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38265" y="2397409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54" name="Elbow Connector 19"/>
          <p:cNvCxnSpPr/>
          <p:nvPr/>
        </p:nvCxnSpPr>
        <p:spPr bwMode="auto">
          <a:xfrm>
            <a:off x="5376181" y="2170841"/>
            <a:ext cx="350456" cy="684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5" name="Elbow Connector 19"/>
          <p:cNvCxnSpPr/>
          <p:nvPr/>
        </p:nvCxnSpPr>
        <p:spPr bwMode="auto">
          <a:xfrm flipV="1">
            <a:off x="5376181" y="2340444"/>
            <a:ext cx="350456" cy="2318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6" name="Elbow Connector 19"/>
          <p:cNvCxnSpPr/>
          <p:nvPr/>
        </p:nvCxnSpPr>
        <p:spPr bwMode="auto">
          <a:xfrm>
            <a:off x="5375693" y="2761066"/>
            <a:ext cx="352986" cy="5426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7" name="Elbow Connector 19"/>
          <p:cNvCxnSpPr/>
          <p:nvPr/>
        </p:nvCxnSpPr>
        <p:spPr bwMode="auto">
          <a:xfrm>
            <a:off x="5372032" y="2926413"/>
            <a:ext cx="356647" cy="5426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5537314" y="1855003"/>
            <a:ext cx="109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View Buffer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644220" y="2796223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638592" y="2635027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5635204" y="2195079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14</a:t>
            </a:r>
            <a:endParaRPr lang="en-US" sz="1050" dirty="0"/>
          </a:p>
        </p:txBody>
      </p:sp>
      <p:sp>
        <p:nvSpPr>
          <p:cNvPr id="62" name="TextBox 61"/>
          <p:cNvSpPr txBox="1"/>
          <p:nvPr/>
        </p:nvSpPr>
        <p:spPr>
          <a:xfrm>
            <a:off x="5625000" y="2034590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15</a:t>
            </a:r>
            <a:endParaRPr lang="en-US" sz="1050" dirty="0"/>
          </a:p>
        </p:txBody>
      </p:sp>
      <p:sp>
        <p:nvSpPr>
          <p:cNvPr id="63" name="Rectangle 62"/>
          <p:cNvSpPr/>
          <p:nvPr/>
        </p:nvSpPr>
        <p:spPr bwMode="auto">
          <a:xfrm rot="5400000">
            <a:off x="5354527" y="2484106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 rot="5400000">
            <a:off x="5511576" y="2483285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 rot="5400000">
            <a:off x="5924093" y="2481185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92395" y="2787667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16</a:t>
            </a:r>
            <a:endParaRPr lang="en-US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5791167" y="2616692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17</a:t>
            </a:r>
            <a:endParaRPr lang="en-US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5788414" y="2193726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30</a:t>
            </a:r>
            <a:endParaRPr lang="en-US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5786266" y="2024465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31</a:t>
            </a:r>
            <a:endParaRPr lang="en-US" sz="1050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152400" y="1543315"/>
            <a:ext cx="540203" cy="7310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cxnSp>
        <p:nvCxnSpPr>
          <p:cNvPr id="71" name="Straight Arrow Connector 70"/>
          <p:cNvCxnSpPr>
            <a:stCxn id="70" idx="3"/>
          </p:cNvCxnSpPr>
          <p:nvPr/>
        </p:nvCxnSpPr>
        <p:spPr bwMode="auto">
          <a:xfrm>
            <a:off x="692603" y="1908837"/>
            <a:ext cx="481240" cy="26583"/>
          </a:xfrm>
          <a:prstGeom prst="straightConnector1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152400" y="2568354"/>
            <a:ext cx="854480" cy="2224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52400" y="3001070"/>
            <a:ext cx="540203" cy="574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 Mem</a:t>
            </a:r>
          </a:p>
        </p:txBody>
      </p:sp>
      <p:cxnSp>
        <p:nvCxnSpPr>
          <p:cNvPr id="74" name="Straight Arrow Connector 73"/>
          <p:cNvCxnSpPr>
            <a:stCxn id="73" idx="3"/>
          </p:cNvCxnSpPr>
          <p:nvPr/>
        </p:nvCxnSpPr>
        <p:spPr bwMode="auto">
          <a:xfrm>
            <a:off x="692603" y="3288239"/>
            <a:ext cx="484641" cy="13761"/>
          </a:xfrm>
          <a:prstGeom prst="straightConnector1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5" name="Straight Arrow Connector 74"/>
          <p:cNvCxnSpPr>
            <a:stCxn id="70" idx="2"/>
          </p:cNvCxnSpPr>
          <p:nvPr/>
        </p:nvCxnSpPr>
        <p:spPr bwMode="auto">
          <a:xfrm>
            <a:off x="422502" y="2274359"/>
            <a:ext cx="0" cy="29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6" name="Straight Arrow Connector 75"/>
          <p:cNvCxnSpPr>
            <a:endCxn id="73" idx="0"/>
          </p:cNvCxnSpPr>
          <p:nvPr/>
        </p:nvCxnSpPr>
        <p:spPr bwMode="auto">
          <a:xfrm>
            <a:off x="422502" y="2786895"/>
            <a:ext cx="0" cy="2141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304800" y="3841116"/>
            <a:ext cx="8534400" cy="22898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Put view buffer into FPGA</a:t>
            </a:r>
          </a:p>
          <a:p>
            <a:pPr lvl="1"/>
            <a:r>
              <a:rPr lang="en-US" dirty="0" smtClean="0"/>
              <a:t>Attach view buffer to switch logic to “hijack” certain direct HMC accesses from host</a:t>
            </a:r>
          </a:p>
          <a:p>
            <a:r>
              <a:rPr lang="en-US" dirty="0" smtClean="0"/>
              <a:t>Pros </a:t>
            </a:r>
          </a:p>
          <a:p>
            <a:pPr lvl="1"/>
            <a:r>
              <a:rPr lang="en-US" dirty="0"/>
              <a:t>Clean architecture and </a:t>
            </a:r>
            <a:r>
              <a:rPr lang="en-US" dirty="0"/>
              <a:t>potentially better </a:t>
            </a:r>
            <a:r>
              <a:rPr lang="en-US" dirty="0"/>
              <a:t>performance</a:t>
            </a:r>
          </a:p>
          <a:p>
            <a:pPr lvl="1"/>
            <a:r>
              <a:rPr lang="en-US" dirty="0"/>
              <a:t>Leverage HIX’s virtual-to-physical address </a:t>
            </a:r>
            <a:r>
              <a:rPr lang="en-US" dirty="0"/>
              <a:t>translation</a:t>
            </a:r>
            <a:endParaRPr lang="en-US" dirty="0"/>
          </a:p>
          <a:p>
            <a:pPr>
              <a:tabLst>
                <a:tab pos="576263" algn="l"/>
              </a:tabLst>
            </a:pPr>
            <a:r>
              <a:rPr lang="en-US" dirty="0"/>
              <a:t>Con: </a:t>
            </a:r>
            <a:r>
              <a:rPr lang="en-US" sz="2400" dirty="0">
                <a:solidFill>
                  <a:srgbClr val="FF4A00"/>
                </a:solidFill>
              </a:rPr>
              <a:t>Need modification to </a:t>
            </a:r>
            <a:r>
              <a:rPr lang="en-US" sz="2400" dirty="0" smtClean="0">
                <a:solidFill>
                  <a:srgbClr val="FF4A00"/>
                </a:solidFill>
              </a:rPr>
              <a:t>FPGA </a:t>
            </a:r>
            <a:r>
              <a:rPr lang="en-US" sz="2400" dirty="0">
                <a:solidFill>
                  <a:srgbClr val="FF4A00"/>
                </a:solidFill>
              </a:rPr>
              <a:t>infrastructure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1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 on Merlin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5230369" y="4909012"/>
            <a:ext cx="3761232" cy="18304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" y="1552840"/>
            <a:ext cx="540203" cy="19115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609723" y="1213207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rot="16200000">
            <a:off x="604950" y="2252134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6" idx="3"/>
            <a:endCxn id="8" idx="0"/>
          </p:cNvCxnSpPr>
          <p:nvPr/>
        </p:nvCxnSpPr>
        <p:spPr bwMode="auto">
          <a:xfrm>
            <a:off x="692603" y="2508607"/>
            <a:ext cx="611641" cy="10227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2221364" y="1294209"/>
            <a:ext cx="3581400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1" name="Straight Arrow Connector 13"/>
          <p:cNvCxnSpPr>
            <a:stCxn id="8" idx="2"/>
            <a:endCxn id="15" idx="1"/>
          </p:cNvCxnSpPr>
          <p:nvPr/>
        </p:nvCxnSpPr>
        <p:spPr bwMode="auto">
          <a:xfrm>
            <a:off x="1837644" y="2518834"/>
            <a:ext cx="68784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6122526" y="1322064"/>
            <a:ext cx="2716674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3" name="Elbow Connector 19"/>
          <p:cNvCxnSpPr>
            <a:stCxn id="16" idx="3"/>
            <a:endCxn id="56" idx="1"/>
          </p:cNvCxnSpPr>
          <p:nvPr/>
        </p:nvCxnSpPr>
        <p:spPr bwMode="auto">
          <a:xfrm flipV="1">
            <a:off x="5497964" y="1865676"/>
            <a:ext cx="777715" cy="18132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" name="Elbow Connector 19"/>
          <p:cNvCxnSpPr>
            <a:stCxn id="17" idx="3"/>
            <a:endCxn id="57" idx="1"/>
          </p:cNvCxnSpPr>
          <p:nvPr/>
        </p:nvCxnSpPr>
        <p:spPr bwMode="auto">
          <a:xfrm>
            <a:off x="5497963" y="2997290"/>
            <a:ext cx="786932" cy="195538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2525484" y="166158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986333" y="166158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86332" y="261187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8" name="Elbow Connector 19"/>
          <p:cNvCxnSpPr/>
          <p:nvPr/>
        </p:nvCxnSpPr>
        <p:spPr bwMode="auto">
          <a:xfrm>
            <a:off x="2883353" y="3270605"/>
            <a:ext cx="1411742" cy="16234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Elbow Connector 19"/>
          <p:cNvCxnSpPr/>
          <p:nvPr/>
        </p:nvCxnSpPr>
        <p:spPr bwMode="auto">
          <a:xfrm>
            <a:off x="2890156" y="1814486"/>
            <a:ext cx="1421605" cy="8992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3135764" y="2127607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35764" y="2136983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135764" y="2298759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135764" y="2886927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135764" y="2725151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41086" y="242721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092561" y="1851091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app</a:t>
            </a:r>
            <a:endParaRPr lang="en-US" sz="1400" dirty="0"/>
          </a:p>
        </p:txBody>
      </p:sp>
      <p:cxnSp>
        <p:nvCxnSpPr>
          <p:cNvPr id="27" name="Elbow Connector 19"/>
          <p:cNvCxnSpPr>
            <a:stCxn id="21" idx="3"/>
          </p:cNvCxnSpPr>
          <p:nvPr/>
        </p:nvCxnSpPr>
        <p:spPr bwMode="auto">
          <a:xfrm>
            <a:off x="3970563" y="2213183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Elbow Connector 19"/>
          <p:cNvCxnSpPr>
            <a:stCxn id="22" idx="3"/>
          </p:cNvCxnSpPr>
          <p:nvPr/>
        </p:nvCxnSpPr>
        <p:spPr bwMode="auto">
          <a:xfrm>
            <a:off x="3970563" y="2374959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9" name="Elbow Connector 19"/>
          <p:cNvCxnSpPr>
            <a:stCxn id="24" idx="3"/>
          </p:cNvCxnSpPr>
          <p:nvPr/>
        </p:nvCxnSpPr>
        <p:spPr bwMode="auto">
          <a:xfrm flipV="1">
            <a:off x="3969202" y="2802690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0" name="Elbow Connector 19"/>
          <p:cNvCxnSpPr/>
          <p:nvPr/>
        </p:nvCxnSpPr>
        <p:spPr bwMode="auto">
          <a:xfrm>
            <a:off x="3957977" y="2982477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4295095" y="166158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32" name="Elbow Connector 19"/>
          <p:cNvCxnSpPr/>
          <p:nvPr/>
        </p:nvCxnSpPr>
        <p:spPr bwMode="auto">
          <a:xfrm>
            <a:off x="4659254" y="2051407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3" name="Elbow Connector 19"/>
          <p:cNvCxnSpPr/>
          <p:nvPr/>
        </p:nvCxnSpPr>
        <p:spPr bwMode="auto">
          <a:xfrm flipV="1">
            <a:off x="4674562" y="2994382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4073805" y="242721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35" name="Elbow Connector 19"/>
          <p:cNvCxnSpPr>
            <a:endCxn id="21" idx="1"/>
          </p:cNvCxnSpPr>
          <p:nvPr/>
        </p:nvCxnSpPr>
        <p:spPr bwMode="auto">
          <a:xfrm>
            <a:off x="2894917" y="2213183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6" name="Elbow Connector 19"/>
          <p:cNvCxnSpPr/>
          <p:nvPr/>
        </p:nvCxnSpPr>
        <p:spPr bwMode="auto">
          <a:xfrm>
            <a:off x="2894917" y="237495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Elbow Connector 19"/>
          <p:cNvCxnSpPr/>
          <p:nvPr/>
        </p:nvCxnSpPr>
        <p:spPr bwMode="auto">
          <a:xfrm>
            <a:off x="2896959" y="278672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8" name="Elbow Connector 19"/>
          <p:cNvCxnSpPr/>
          <p:nvPr/>
        </p:nvCxnSpPr>
        <p:spPr bwMode="auto">
          <a:xfrm>
            <a:off x="2896959" y="296159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7950230" y="1661584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950230" y="1661584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8483630" y="1661584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5400000">
            <a:off x="8143141" y="1809631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7391400" y="1676400"/>
            <a:ext cx="381000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#0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6915151" y="1676400"/>
            <a:ext cx="295277" cy="17063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7391400" y="2995464"/>
            <a:ext cx="380999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#N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7951847" y="2988736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951847" y="2988736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485247" y="2988736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5400000">
            <a:off x="8143141" y="313545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50" name="Elbow Connector 19"/>
          <p:cNvCxnSpPr>
            <a:stCxn id="45" idx="3"/>
            <a:endCxn id="47" idx="1"/>
          </p:cNvCxnSpPr>
          <p:nvPr/>
        </p:nvCxnSpPr>
        <p:spPr bwMode="auto">
          <a:xfrm>
            <a:off x="7772399" y="3190138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1" name="Elbow Connector 19"/>
          <p:cNvCxnSpPr/>
          <p:nvPr/>
        </p:nvCxnSpPr>
        <p:spPr bwMode="auto">
          <a:xfrm>
            <a:off x="7772399" y="1855853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2" name="Elbow Connector 19"/>
          <p:cNvCxnSpPr/>
          <p:nvPr/>
        </p:nvCxnSpPr>
        <p:spPr bwMode="auto">
          <a:xfrm>
            <a:off x="7209571" y="1851091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3" name="Elbow Connector 19"/>
          <p:cNvCxnSpPr/>
          <p:nvPr/>
        </p:nvCxnSpPr>
        <p:spPr bwMode="auto">
          <a:xfrm>
            <a:off x="7209571" y="3189457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8254221" y="2356794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550653" y="2353169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 bwMode="auto">
          <a:xfrm>
            <a:off x="6275679" y="1665605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Link#0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6284895" y="2992757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Link#1</a:t>
            </a:r>
          </a:p>
        </p:txBody>
      </p:sp>
      <p:cxnSp>
        <p:nvCxnSpPr>
          <p:cNvPr id="58" name="Elbow Connector 19"/>
          <p:cNvCxnSpPr/>
          <p:nvPr/>
        </p:nvCxnSpPr>
        <p:spPr bwMode="auto">
          <a:xfrm flipV="1">
            <a:off x="6726487" y="1850304"/>
            <a:ext cx="185522" cy="78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9" name="Elbow Connector 19"/>
          <p:cNvCxnSpPr/>
          <p:nvPr/>
        </p:nvCxnSpPr>
        <p:spPr bwMode="auto">
          <a:xfrm>
            <a:off x="6736895" y="3189457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6206044" y="2162592"/>
            <a:ext cx="537351" cy="732174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DRE logic</a:t>
            </a:r>
          </a:p>
        </p:txBody>
      </p:sp>
      <p:cxnSp>
        <p:nvCxnSpPr>
          <p:cNvPr id="61" name="Elbow Connector 19"/>
          <p:cNvCxnSpPr/>
          <p:nvPr/>
        </p:nvCxnSpPr>
        <p:spPr bwMode="auto">
          <a:xfrm>
            <a:off x="6733926" y="2669740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2" name="Elbow Connector 19"/>
          <p:cNvCxnSpPr/>
          <p:nvPr/>
        </p:nvCxnSpPr>
        <p:spPr bwMode="auto">
          <a:xfrm>
            <a:off x="6741069" y="2225938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3" name="Elbow Connector 19"/>
          <p:cNvCxnSpPr/>
          <p:nvPr/>
        </p:nvCxnSpPr>
        <p:spPr bwMode="auto">
          <a:xfrm>
            <a:off x="6734179" y="2778023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4" name="Elbow Connector 19"/>
          <p:cNvCxnSpPr/>
          <p:nvPr/>
        </p:nvCxnSpPr>
        <p:spPr bwMode="auto">
          <a:xfrm>
            <a:off x="6741069" y="2328802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6791532" y="234538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52400" y="1143000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Merlin Concepts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 bwMode="auto">
          <a:xfrm>
            <a:off x="3295599" y="2207707"/>
            <a:ext cx="537351" cy="732174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DRE logic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 bwMode="auto">
          <a:xfrm>
            <a:off x="304800" y="3764545"/>
            <a:ext cx="8534400" cy="245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600" kern="0" dirty="0" smtClean="0"/>
              <a:t>Prototype CMC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kern="0" dirty="0" smtClean="0"/>
              <a:t>Leverage LLNL’s DRE* work for initial prototyping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u="sng" kern="0" dirty="0" smtClean="0"/>
              <a:t>Long term</a:t>
            </a:r>
            <a:r>
              <a:rPr lang="en-US" sz="2200" kern="0" dirty="0" smtClean="0"/>
              <a:t>: evaluate CMC based on requirements of relevant apps</a:t>
            </a:r>
          </a:p>
          <a:p>
            <a:pPr>
              <a:lnSpc>
                <a:spcPct val="110000"/>
              </a:lnSpc>
            </a:pPr>
            <a:r>
              <a:rPr lang="en-US" sz="2600" kern="0" dirty="0" smtClean="0"/>
              <a:t>Tasks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kern="0" dirty="0" smtClean="0"/>
              <a:t>Study DRE with help of LLNL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kern="0" dirty="0" smtClean="0"/>
              <a:t>Port DRE to Merlin board using HT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sz="1700" kern="0" dirty="0" smtClean="0"/>
          </a:p>
        </p:txBody>
      </p:sp>
      <p:sp>
        <p:nvSpPr>
          <p:cNvPr id="75" name="Rectangle 74"/>
          <p:cNvSpPr/>
          <p:nvPr/>
        </p:nvSpPr>
        <p:spPr bwMode="auto">
          <a:xfrm>
            <a:off x="5782733" y="5223934"/>
            <a:ext cx="881799" cy="459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setup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7322431" y="6036839"/>
            <a:ext cx="881799" cy="45948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Fill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5782732" y="6027041"/>
            <a:ext cx="881799" cy="45948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Drain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858001" y="5130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DRE commands</a:t>
            </a:r>
            <a:endParaRPr lang="en-US" dirty="0"/>
          </a:p>
        </p:txBody>
      </p:sp>
      <p:cxnSp>
        <p:nvCxnSpPr>
          <p:cNvPr id="79" name="Straight Arrow Connector 78"/>
          <p:cNvCxnSpPr>
            <a:endCxn id="76" idx="0"/>
          </p:cNvCxnSpPr>
          <p:nvPr/>
        </p:nvCxnSpPr>
        <p:spPr bwMode="auto">
          <a:xfrm>
            <a:off x="6664531" y="5401733"/>
            <a:ext cx="1098800" cy="6351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>
            <a:stCxn id="75" idx="2"/>
            <a:endCxn id="77" idx="0"/>
          </p:cNvCxnSpPr>
          <p:nvPr/>
        </p:nvCxnSpPr>
        <p:spPr bwMode="auto">
          <a:xfrm flipH="1">
            <a:off x="6223632" y="5683422"/>
            <a:ext cx="1" cy="34361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1916417" y="6290029"/>
            <a:ext cx="40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 smtClean="0"/>
              <a:t>DRE: Data Reordering/Rearrangement Engine</a:t>
            </a:r>
          </a:p>
          <a:p>
            <a:pPr>
              <a:spcBef>
                <a:spcPts val="0"/>
              </a:spcBef>
            </a:pPr>
            <a:endParaRPr lang="en-US" sz="1200" i="1" baseline="30000" dirty="0"/>
          </a:p>
        </p:txBody>
      </p:sp>
    </p:spTree>
    <p:extLst>
      <p:ext uri="{BB962C8B-B14F-4D97-AF65-F5344CB8AC3E}">
        <p14:creationId xmlns:p14="http://schemas.microsoft.com/office/powerpoint/2010/main" val="272684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34" grpId="0"/>
      <p:bldP spid="60" grpId="0" animBg="1"/>
      <p:bldP spid="65" grpId="0"/>
      <p:bldP spid="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Interaction </a:t>
            </a:r>
            <a:r>
              <a:rPr lang="en-US" dirty="0" smtClean="0"/>
              <a:t>with LLNL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01970"/>
            <a:ext cx="8534400" cy="4911725"/>
          </a:xfrm>
        </p:spPr>
        <p:txBody>
          <a:bodyPr/>
          <a:lstStyle/>
          <a:p>
            <a:r>
              <a:rPr lang="en-US" dirty="0" smtClean="0"/>
              <a:t>Porting DRE to Merlin board </a:t>
            </a:r>
            <a:r>
              <a:rPr lang="en-US" sz="2400" dirty="0" smtClean="0"/>
              <a:t>(discussion with LLNL)</a:t>
            </a:r>
            <a:endParaRPr lang="en-US" dirty="0" smtClean="0"/>
          </a:p>
          <a:p>
            <a:pPr lvl="1"/>
            <a:r>
              <a:rPr lang="en-US" dirty="0" smtClean="0"/>
              <a:t>Approach 1: </a:t>
            </a:r>
            <a:r>
              <a:rPr lang="en-US" dirty="0">
                <a:solidFill>
                  <a:srgbClr val="0021A5"/>
                </a:solidFill>
              </a:rPr>
              <a:t>Reuse DRE’s HDL source code</a:t>
            </a:r>
          </a:p>
          <a:p>
            <a:pPr lvl="2"/>
            <a:r>
              <a:rPr lang="en-US" dirty="0"/>
              <a:t>Altera counterparts for Xilinx IPs used in DRE </a:t>
            </a:r>
            <a:r>
              <a:rPr lang="en-US" dirty="0" smtClean="0"/>
              <a:t>need adaptation</a:t>
            </a:r>
            <a:endParaRPr lang="en-US" dirty="0"/>
          </a:p>
          <a:p>
            <a:pPr lvl="2"/>
            <a:r>
              <a:rPr lang="en-US" dirty="0"/>
              <a:t>Creating DRE </a:t>
            </a:r>
            <a:r>
              <a:rPr lang="en-US" dirty="0" smtClean="0"/>
              <a:t>logic </a:t>
            </a:r>
            <a:r>
              <a:rPr lang="en-US" dirty="0"/>
              <a:t>from </a:t>
            </a:r>
            <a:r>
              <a:rPr lang="en-US" dirty="0" smtClean="0"/>
              <a:t>scratch </a:t>
            </a:r>
            <a:r>
              <a:rPr lang="en-US" dirty="0" smtClean="0"/>
              <a:t>not cost-effective</a:t>
            </a:r>
            <a:endParaRPr lang="en-US" dirty="0"/>
          </a:p>
          <a:p>
            <a:pPr lvl="1"/>
            <a:r>
              <a:rPr lang="en-US" dirty="0" smtClean="0"/>
              <a:t>Approach 2: </a:t>
            </a:r>
            <a:r>
              <a:rPr lang="en-US" dirty="0">
                <a:solidFill>
                  <a:srgbClr val="0021A5"/>
                </a:solidFill>
              </a:rPr>
              <a:t>Implement DRE using Convey HT (HLL)</a:t>
            </a:r>
          </a:p>
          <a:p>
            <a:pPr lvl="2"/>
            <a:r>
              <a:rPr lang="en-US" dirty="0" smtClean="0"/>
              <a:t>DRE’s functionalities can be implemented using HT</a:t>
            </a:r>
          </a:p>
          <a:p>
            <a:pPr lvl="2"/>
            <a:r>
              <a:rPr lang="en-US" dirty="0" smtClean="0"/>
              <a:t>Discussed performance considerations regarding placement of DRE’s view buffer </a:t>
            </a:r>
          </a:p>
          <a:p>
            <a:r>
              <a:rPr lang="en-US" dirty="0" smtClean="0"/>
              <a:t>DRE applications (available from LLNL)</a:t>
            </a:r>
          </a:p>
          <a:p>
            <a:pPr lvl="1"/>
            <a:r>
              <a:rPr lang="en-US" dirty="0" smtClean="0"/>
              <a:t>Demonstrate functionality of DRE with HMC device</a:t>
            </a:r>
          </a:p>
          <a:p>
            <a:pPr lvl="1"/>
            <a:r>
              <a:rPr lang="en-US" dirty="0" smtClean="0"/>
              <a:t>Obtained source code from LLNL</a:t>
            </a:r>
          </a:p>
          <a:p>
            <a:pPr lvl="2"/>
            <a:r>
              <a:rPr lang="en-US" dirty="0" smtClean="0"/>
              <a:t>Page Rank, Image </a:t>
            </a:r>
            <a:r>
              <a:rPr lang="en-US" dirty="0"/>
              <a:t>D</a:t>
            </a:r>
            <a:r>
              <a:rPr lang="en-US" dirty="0" smtClean="0"/>
              <a:t>ifferencing, Random Access, </a:t>
            </a:r>
            <a:r>
              <a:rPr lang="en-US" dirty="0" err="1" smtClean="0"/>
              <a:t>SpMV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6172200"/>
            <a:ext cx="40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 smtClean="0"/>
              <a:t>HLL: </a:t>
            </a:r>
            <a:r>
              <a:rPr lang="en-US" sz="1200" i="1" dirty="0"/>
              <a:t>H</a:t>
            </a:r>
            <a:r>
              <a:rPr lang="en-US" sz="1200" i="1" dirty="0" smtClean="0"/>
              <a:t>igh-level language</a:t>
            </a:r>
          </a:p>
          <a:p>
            <a:pPr>
              <a:spcBef>
                <a:spcPts val="0"/>
              </a:spcBef>
            </a:pPr>
            <a:endParaRPr lang="en-US" sz="1200" i="1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4500880" y="6179312"/>
            <a:ext cx="40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 smtClean="0"/>
              <a:t>DRE: Data Reordering/Rearrangement Engine</a:t>
            </a:r>
          </a:p>
          <a:p>
            <a:pPr>
              <a:spcBef>
                <a:spcPts val="0"/>
              </a:spcBef>
            </a:pPr>
            <a:endParaRPr lang="en-US" sz="1200" i="1" baseline="30000" dirty="0"/>
          </a:p>
        </p:txBody>
      </p:sp>
    </p:spTree>
    <p:extLst>
      <p:ext uri="{BB962C8B-B14F-4D97-AF65-F5344CB8AC3E}">
        <p14:creationId xmlns:p14="http://schemas.microsoft.com/office/powerpoint/2010/main" val="12426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Option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90112"/>
            <a:ext cx="8534400" cy="234081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 HT unit that contains</a:t>
            </a:r>
          </a:p>
          <a:p>
            <a:pPr lvl="1"/>
            <a:r>
              <a:rPr lang="en-US" dirty="0" smtClean="0"/>
              <a:t>One memory Read/Write module, one DRE module (setup, fill, drain logic), and one module for 1/16</a:t>
            </a:r>
            <a:r>
              <a:rPr lang="en-US" baseline="30000" dirty="0" smtClean="0"/>
              <a:t>th</a:t>
            </a:r>
            <a:r>
              <a:rPr lang="en-US" dirty="0" smtClean="0"/>
              <a:t> of buffer memory</a:t>
            </a:r>
          </a:p>
          <a:p>
            <a:r>
              <a:rPr lang="en-US" dirty="0" smtClean="0"/>
              <a:t>Replicate HT unit 16 times to use all memory ports</a:t>
            </a:r>
          </a:p>
          <a:p>
            <a:r>
              <a:rPr lang="en-US" dirty="0" smtClean="0"/>
              <a:t>Host code </a:t>
            </a:r>
          </a:p>
          <a:p>
            <a:pPr lvl="1"/>
            <a:r>
              <a:rPr lang="en-US" dirty="0" smtClean="0"/>
              <a:t>Read/write to DRE’s view buffer through HT’s </a:t>
            </a:r>
            <a:r>
              <a:rPr lang="en-US" b="1" u="sng" dirty="0" smtClean="0"/>
              <a:t>host data interfaces</a:t>
            </a:r>
          </a:p>
          <a:p>
            <a:pPr lvl="1"/>
            <a:r>
              <a:rPr lang="en-US" dirty="0" smtClean="0"/>
              <a:t>DRE’s view buffer is located in host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09723" y="1213207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 rot="16200000">
            <a:off x="477950" y="2252134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949873" y="1294209"/>
            <a:ext cx="5661363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" name="Straight Arrow Connector 13"/>
          <p:cNvCxnSpPr>
            <a:stCxn id="7" idx="2"/>
            <a:endCxn id="14" idx="1"/>
          </p:cNvCxnSpPr>
          <p:nvPr/>
        </p:nvCxnSpPr>
        <p:spPr bwMode="auto">
          <a:xfrm>
            <a:off x="1710644" y="2518834"/>
            <a:ext cx="49607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7982712" y="1322064"/>
            <a:ext cx="856488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2" name="Elbow Connector 19"/>
          <p:cNvCxnSpPr/>
          <p:nvPr/>
        </p:nvCxnSpPr>
        <p:spPr bwMode="auto">
          <a:xfrm flipV="1">
            <a:off x="7204997" y="2054755"/>
            <a:ext cx="777715" cy="2374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" name="Elbow Connector 19"/>
          <p:cNvCxnSpPr>
            <a:stCxn id="16" idx="3"/>
          </p:cNvCxnSpPr>
          <p:nvPr/>
        </p:nvCxnSpPr>
        <p:spPr bwMode="auto">
          <a:xfrm>
            <a:off x="7210082" y="2977450"/>
            <a:ext cx="784873" cy="15073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2206714" y="166158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698452" y="164174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698451" y="259203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7" name="Elbow Connector 19"/>
          <p:cNvCxnSpPr/>
          <p:nvPr/>
        </p:nvCxnSpPr>
        <p:spPr bwMode="auto">
          <a:xfrm flipV="1">
            <a:off x="2576147" y="3253336"/>
            <a:ext cx="3437981" cy="4214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Elbow Connector 19"/>
          <p:cNvCxnSpPr/>
          <p:nvPr/>
        </p:nvCxnSpPr>
        <p:spPr bwMode="auto">
          <a:xfrm flipV="1">
            <a:off x="2576147" y="1785904"/>
            <a:ext cx="3429989" cy="7620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4853396" y="209099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853396" y="210037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853396" y="226214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53396" y="285031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853396" y="268853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58718" y="239060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755704" y="1850674"/>
            <a:ext cx="124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Mem. R/W</a:t>
            </a:r>
            <a:endParaRPr lang="en-US" sz="1400" dirty="0"/>
          </a:p>
        </p:txBody>
      </p:sp>
      <p:cxnSp>
        <p:nvCxnSpPr>
          <p:cNvPr id="26" name="Elbow Connector 19"/>
          <p:cNvCxnSpPr>
            <a:stCxn id="20" idx="3"/>
          </p:cNvCxnSpPr>
          <p:nvPr/>
        </p:nvCxnSpPr>
        <p:spPr bwMode="auto">
          <a:xfrm>
            <a:off x="5688195" y="2176571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Elbow Connector 19"/>
          <p:cNvCxnSpPr>
            <a:stCxn id="21" idx="3"/>
          </p:cNvCxnSpPr>
          <p:nvPr/>
        </p:nvCxnSpPr>
        <p:spPr bwMode="auto">
          <a:xfrm>
            <a:off x="5688195" y="2338347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Elbow Connector 19"/>
          <p:cNvCxnSpPr>
            <a:stCxn id="23" idx="3"/>
          </p:cNvCxnSpPr>
          <p:nvPr/>
        </p:nvCxnSpPr>
        <p:spPr bwMode="auto">
          <a:xfrm flipV="1">
            <a:off x="5686834" y="2766078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9" name="Elbow Connector 19"/>
          <p:cNvCxnSpPr/>
          <p:nvPr/>
        </p:nvCxnSpPr>
        <p:spPr bwMode="auto">
          <a:xfrm>
            <a:off x="5675609" y="2917290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014128" y="164174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31" name="Elbow Connector 19"/>
          <p:cNvCxnSpPr/>
          <p:nvPr/>
        </p:nvCxnSpPr>
        <p:spPr bwMode="auto">
          <a:xfrm>
            <a:off x="6378287" y="2031567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2" name="Elbow Connector 19"/>
          <p:cNvCxnSpPr/>
          <p:nvPr/>
        </p:nvCxnSpPr>
        <p:spPr bwMode="auto">
          <a:xfrm flipV="1">
            <a:off x="6393595" y="2974542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791437" y="236202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34" name="Elbow Connector 19"/>
          <p:cNvCxnSpPr>
            <a:endCxn id="20" idx="1"/>
          </p:cNvCxnSpPr>
          <p:nvPr/>
        </p:nvCxnSpPr>
        <p:spPr bwMode="auto">
          <a:xfrm>
            <a:off x="4612549" y="217657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5" name="Elbow Connector 19"/>
          <p:cNvCxnSpPr/>
          <p:nvPr/>
        </p:nvCxnSpPr>
        <p:spPr bwMode="auto">
          <a:xfrm>
            <a:off x="4612549" y="2338347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6" name="Elbow Connector 19"/>
          <p:cNvCxnSpPr/>
          <p:nvPr/>
        </p:nvCxnSpPr>
        <p:spPr bwMode="auto">
          <a:xfrm>
            <a:off x="4614591" y="275010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Elbow Connector 19"/>
          <p:cNvCxnSpPr/>
          <p:nvPr/>
        </p:nvCxnSpPr>
        <p:spPr bwMode="auto">
          <a:xfrm>
            <a:off x="4614591" y="292498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520166" y="929511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Merlin Concepts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3856090" y="1835686"/>
            <a:ext cx="70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DRE</a:t>
            </a:r>
            <a:endParaRPr lang="en-US" sz="1400" dirty="0"/>
          </a:p>
        </p:txBody>
      </p:sp>
      <p:sp>
        <p:nvSpPr>
          <p:cNvPr id="84" name="Rectangle 83"/>
          <p:cNvSpPr/>
          <p:nvPr/>
        </p:nvSpPr>
        <p:spPr bwMode="auto">
          <a:xfrm>
            <a:off x="3779199" y="208862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3779199" y="209800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3779199" y="225977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3779199" y="284794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3779199" y="268616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184521" y="238823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90" name="Elbow Connector 19"/>
          <p:cNvCxnSpPr/>
          <p:nvPr/>
        </p:nvCxnSpPr>
        <p:spPr bwMode="auto">
          <a:xfrm>
            <a:off x="3542348" y="215737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1" name="Elbow Connector 19"/>
          <p:cNvCxnSpPr/>
          <p:nvPr/>
        </p:nvCxnSpPr>
        <p:spPr bwMode="auto">
          <a:xfrm>
            <a:off x="3542348" y="2319148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2" name="Elbow Connector 19"/>
          <p:cNvCxnSpPr/>
          <p:nvPr/>
        </p:nvCxnSpPr>
        <p:spPr bwMode="auto">
          <a:xfrm>
            <a:off x="3544390" y="273091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3" name="Elbow Connector 19"/>
          <p:cNvCxnSpPr/>
          <p:nvPr/>
        </p:nvCxnSpPr>
        <p:spPr bwMode="auto">
          <a:xfrm>
            <a:off x="3544390" y="290578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5" name="Rectangle 94"/>
          <p:cNvSpPr/>
          <p:nvPr/>
        </p:nvSpPr>
        <p:spPr bwMode="auto">
          <a:xfrm>
            <a:off x="2812998" y="2088476"/>
            <a:ext cx="734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2816994" y="2097852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2816994" y="2257247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2816818" y="2847796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2816818" y="2686020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228622" y="2388081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101" name="Elbow Connector 19"/>
          <p:cNvCxnSpPr/>
          <p:nvPr/>
        </p:nvCxnSpPr>
        <p:spPr bwMode="auto">
          <a:xfrm>
            <a:off x="2576147" y="2155054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2" name="Elbow Connector 19"/>
          <p:cNvCxnSpPr/>
          <p:nvPr/>
        </p:nvCxnSpPr>
        <p:spPr bwMode="auto">
          <a:xfrm>
            <a:off x="2576147" y="231683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3" name="Elbow Connector 19"/>
          <p:cNvCxnSpPr/>
          <p:nvPr/>
        </p:nvCxnSpPr>
        <p:spPr bwMode="auto">
          <a:xfrm>
            <a:off x="2578189" y="272859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4" name="Elbow Connector 19"/>
          <p:cNvCxnSpPr/>
          <p:nvPr/>
        </p:nvCxnSpPr>
        <p:spPr bwMode="auto">
          <a:xfrm>
            <a:off x="2578189" y="2903463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2683190" y="1841751"/>
            <a:ext cx="109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1/16 Buffer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734577" y="2786895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728949" y="2625699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25561" y="2185751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14</a:t>
            </a:r>
            <a:endParaRPr lang="en-US" sz="1050" dirty="0"/>
          </a:p>
        </p:txBody>
      </p:sp>
      <p:sp>
        <p:nvSpPr>
          <p:cNvPr id="117" name="TextBox 116"/>
          <p:cNvSpPr txBox="1"/>
          <p:nvPr/>
        </p:nvSpPr>
        <p:spPr>
          <a:xfrm>
            <a:off x="2715357" y="2025262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15</a:t>
            </a:r>
            <a:endParaRPr lang="en-US" sz="1050" dirty="0"/>
          </a:p>
        </p:txBody>
      </p:sp>
      <p:sp>
        <p:nvSpPr>
          <p:cNvPr id="121" name="Rectangle 120"/>
          <p:cNvSpPr/>
          <p:nvPr/>
        </p:nvSpPr>
        <p:spPr bwMode="auto">
          <a:xfrm rot="5400000">
            <a:off x="2444884" y="2474778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 rot="5400000">
            <a:off x="2601933" y="2473957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 rot="5400000">
            <a:off x="3014450" y="2471857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882752" y="2778339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16</a:t>
            </a:r>
            <a:endParaRPr lang="en-US" sz="1050" dirty="0"/>
          </a:p>
        </p:txBody>
      </p:sp>
      <p:sp>
        <p:nvSpPr>
          <p:cNvPr id="125" name="TextBox 124"/>
          <p:cNvSpPr txBox="1"/>
          <p:nvPr/>
        </p:nvSpPr>
        <p:spPr>
          <a:xfrm>
            <a:off x="2881524" y="2607364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17</a:t>
            </a:r>
            <a:endParaRPr lang="en-US" sz="105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78771" y="2184398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30</a:t>
            </a:r>
            <a:endParaRPr lang="en-US" sz="1050" dirty="0"/>
          </a:p>
        </p:txBody>
      </p:sp>
      <p:sp>
        <p:nvSpPr>
          <p:cNvPr id="127" name="TextBox 126"/>
          <p:cNvSpPr txBox="1"/>
          <p:nvPr/>
        </p:nvSpPr>
        <p:spPr>
          <a:xfrm>
            <a:off x="2876623" y="2015137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31</a:t>
            </a:r>
            <a:endParaRPr lang="en-US" sz="1050" dirty="0"/>
          </a:p>
        </p:txBody>
      </p:sp>
      <p:sp>
        <p:nvSpPr>
          <p:cNvPr id="128" name="Rectangle 127"/>
          <p:cNvSpPr/>
          <p:nvPr/>
        </p:nvSpPr>
        <p:spPr bwMode="auto">
          <a:xfrm>
            <a:off x="152400" y="968640"/>
            <a:ext cx="540203" cy="7310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cxnSp>
        <p:nvCxnSpPr>
          <p:cNvPr id="129" name="Straight Arrow Connector 128"/>
          <p:cNvCxnSpPr>
            <a:stCxn id="128" idx="3"/>
          </p:cNvCxnSpPr>
          <p:nvPr/>
        </p:nvCxnSpPr>
        <p:spPr bwMode="auto">
          <a:xfrm>
            <a:off x="692603" y="1334162"/>
            <a:ext cx="505392" cy="243870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30" name="Rectangle 129"/>
          <p:cNvSpPr/>
          <p:nvPr/>
        </p:nvSpPr>
        <p:spPr bwMode="auto">
          <a:xfrm>
            <a:off x="152400" y="1993679"/>
            <a:ext cx="854480" cy="2224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cxnSp>
        <p:nvCxnSpPr>
          <p:cNvPr id="133" name="Straight Arrow Connector 132"/>
          <p:cNvCxnSpPr>
            <a:stCxn id="128" idx="2"/>
          </p:cNvCxnSpPr>
          <p:nvPr/>
        </p:nvCxnSpPr>
        <p:spPr bwMode="auto">
          <a:xfrm>
            <a:off x="422502" y="1699684"/>
            <a:ext cx="0" cy="29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34" name="Straight Arrow Connector 133"/>
          <p:cNvCxnSpPr/>
          <p:nvPr/>
        </p:nvCxnSpPr>
        <p:spPr bwMode="auto">
          <a:xfrm>
            <a:off x="422502" y="2212220"/>
            <a:ext cx="0" cy="2141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" name="Rectangle 4"/>
          <p:cNvSpPr/>
          <p:nvPr/>
        </p:nvSpPr>
        <p:spPr bwMode="auto">
          <a:xfrm>
            <a:off x="2576147" y="1863717"/>
            <a:ext cx="3422766" cy="39353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flipV="1">
            <a:off x="5791437" y="801446"/>
            <a:ext cx="504588" cy="105905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6216362" y="561975"/>
            <a:ext cx="184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ne HT unit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 bwMode="auto">
          <a:xfrm>
            <a:off x="26734" y="2452186"/>
            <a:ext cx="1017061" cy="11179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 Mem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167034" y="2973018"/>
            <a:ext cx="734200" cy="457649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71030" y="2982394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71030" y="3141789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82658" y="3251194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-9752" y="2707243"/>
            <a:ext cx="123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View Buffer</a:t>
            </a:r>
            <a:endParaRPr lang="en-US" sz="1400" dirty="0"/>
          </a:p>
        </p:txBody>
      </p:sp>
      <p:sp>
        <p:nvSpPr>
          <p:cNvPr id="106" name="Rectangle 105"/>
          <p:cNvSpPr/>
          <p:nvPr/>
        </p:nvSpPr>
        <p:spPr bwMode="auto">
          <a:xfrm rot="5400000">
            <a:off x="25837" y="3132404"/>
            <a:ext cx="449965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 rot="5400000">
            <a:off x="182886" y="3131584"/>
            <a:ext cx="449966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 rot="5400000">
            <a:off x="595403" y="3129484"/>
            <a:ext cx="449966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32" name="Straight Arrow Connector 131"/>
          <p:cNvCxnSpPr>
            <a:stCxn id="80" idx="0"/>
          </p:cNvCxnSpPr>
          <p:nvPr/>
        </p:nvCxnSpPr>
        <p:spPr bwMode="auto">
          <a:xfrm flipV="1">
            <a:off x="535265" y="2323631"/>
            <a:ext cx="662730" cy="128555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4791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Option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2228"/>
            <a:ext cx="8534400" cy="239869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 one HT unit that contains</a:t>
            </a:r>
          </a:p>
          <a:p>
            <a:pPr lvl="1"/>
            <a:r>
              <a:rPr lang="en-US" dirty="0" smtClean="0"/>
              <a:t>16 memory Read/Write modules</a:t>
            </a:r>
          </a:p>
          <a:p>
            <a:pPr lvl="1"/>
            <a:r>
              <a:rPr lang="en-US" dirty="0" smtClean="0"/>
              <a:t>Multiple DRE modules</a:t>
            </a:r>
          </a:p>
          <a:p>
            <a:pPr lvl="1"/>
            <a:r>
              <a:rPr lang="en-US" dirty="0" smtClean="0"/>
              <a:t>Buffer shared by DRE modules and connected to the </a:t>
            </a:r>
            <a:r>
              <a:rPr lang="en-US" b="1" u="sng" dirty="0" smtClean="0"/>
              <a:t>Stream I/F</a:t>
            </a:r>
          </a:p>
          <a:p>
            <a:pPr lvl="1"/>
            <a:r>
              <a:rPr lang="en-US" dirty="0" smtClean="0"/>
              <a:t>Stream I/F to DRE view buffer in host memory</a:t>
            </a:r>
          </a:p>
          <a:p>
            <a:r>
              <a:rPr lang="en-US" dirty="0" smtClean="0"/>
              <a:t>Host code</a:t>
            </a:r>
          </a:p>
          <a:p>
            <a:pPr lvl="1"/>
            <a:r>
              <a:rPr lang="en-US" dirty="0" smtClean="0"/>
              <a:t>Read/Write to view buffer in host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2400" y="1289315"/>
            <a:ext cx="849065" cy="3741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999521" y="1213207"/>
            <a:ext cx="6992079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 rot="16200000">
            <a:off x="985951" y="2252134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 bwMode="auto">
          <a:xfrm>
            <a:off x="1001465" y="1476377"/>
            <a:ext cx="653912" cy="174624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2488378" y="1294209"/>
            <a:ext cx="5258622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" name="Straight Arrow Connector 13"/>
          <p:cNvCxnSpPr>
            <a:stCxn id="7" idx="2"/>
            <a:endCxn id="14" idx="1"/>
          </p:cNvCxnSpPr>
          <p:nvPr/>
        </p:nvCxnSpPr>
        <p:spPr bwMode="auto">
          <a:xfrm>
            <a:off x="2218645" y="2518834"/>
            <a:ext cx="521469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7982712" y="1322064"/>
            <a:ext cx="856488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2" name="Elbow Connector 19"/>
          <p:cNvCxnSpPr>
            <a:stCxn id="15" idx="3"/>
          </p:cNvCxnSpPr>
          <p:nvPr/>
        </p:nvCxnSpPr>
        <p:spPr bwMode="auto">
          <a:xfrm>
            <a:off x="7492657" y="2027156"/>
            <a:ext cx="490055" cy="2760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" name="Elbow Connector 19"/>
          <p:cNvCxnSpPr/>
          <p:nvPr/>
        </p:nvCxnSpPr>
        <p:spPr bwMode="auto">
          <a:xfrm flipV="1">
            <a:off x="7492656" y="2992523"/>
            <a:ext cx="502299" cy="7434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2740114" y="166158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981026" y="164174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981025" y="259203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7" name="Elbow Connector 19"/>
          <p:cNvCxnSpPr/>
          <p:nvPr/>
        </p:nvCxnSpPr>
        <p:spPr bwMode="auto">
          <a:xfrm>
            <a:off x="3109547" y="3286125"/>
            <a:ext cx="3187155" cy="12700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Elbow Connector 19"/>
          <p:cNvCxnSpPr/>
          <p:nvPr/>
        </p:nvCxnSpPr>
        <p:spPr bwMode="auto">
          <a:xfrm>
            <a:off x="3109547" y="1793524"/>
            <a:ext cx="3187155" cy="0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5135970" y="2062420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35970" y="2071796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135970" y="2233572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135970" y="2821740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135970" y="2659964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41292" y="236202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028754" y="1831624"/>
            <a:ext cx="124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Mem. R/W’s</a:t>
            </a:r>
            <a:endParaRPr lang="en-US" sz="1400" dirty="0"/>
          </a:p>
        </p:txBody>
      </p:sp>
      <p:cxnSp>
        <p:nvCxnSpPr>
          <p:cNvPr id="26" name="Elbow Connector 19"/>
          <p:cNvCxnSpPr>
            <a:stCxn id="20" idx="3"/>
          </p:cNvCxnSpPr>
          <p:nvPr/>
        </p:nvCxnSpPr>
        <p:spPr bwMode="auto">
          <a:xfrm>
            <a:off x="5970769" y="2147996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Elbow Connector 19"/>
          <p:cNvCxnSpPr>
            <a:stCxn id="21" idx="3"/>
          </p:cNvCxnSpPr>
          <p:nvPr/>
        </p:nvCxnSpPr>
        <p:spPr bwMode="auto">
          <a:xfrm>
            <a:off x="5970769" y="2309772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Elbow Connector 19"/>
          <p:cNvCxnSpPr>
            <a:stCxn id="23" idx="3"/>
          </p:cNvCxnSpPr>
          <p:nvPr/>
        </p:nvCxnSpPr>
        <p:spPr bwMode="auto">
          <a:xfrm flipV="1">
            <a:off x="5969408" y="2737503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9" name="Elbow Connector 19"/>
          <p:cNvCxnSpPr/>
          <p:nvPr/>
        </p:nvCxnSpPr>
        <p:spPr bwMode="auto">
          <a:xfrm>
            <a:off x="5958183" y="2917290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296702" y="164174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31" name="Elbow Connector 19"/>
          <p:cNvCxnSpPr/>
          <p:nvPr/>
        </p:nvCxnSpPr>
        <p:spPr bwMode="auto">
          <a:xfrm>
            <a:off x="6660861" y="2031567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2" name="Elbow Connector 19"/>
          <p:cNvCxnSpPr/>
          <p:nvPr/>
        </p:nvCxnSpPr>
        <p:spPr bwMode="auto">
          <a:xfrm flipV="1">
            <a:off x="6676169" y="2974542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6074011" y="236202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34" name="Elbow Connector 19"/>
          <p:cNvCxnSpPr>
            <a:endCxn id="20" idx="1"/>
          </p:cNvCxnSpPr>
          <p:nvPr/>
        </p:nvCxnSpPr>
        <p:spPr bwMode="auto">
          <a:xfrm>
            <a:off x="4895123" y="2147996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5" name="Elbow Connector 19"/>
          <p:cNvCxnSpPr/>
          <p:nvPr/>
        </p:nvCxnSpPr>
        <p:spPr bwMode="auto">
          <a:xfrm>
            <a:off x="4891949" y="230977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6" name="Elbow Connector 19"/>
          <p:cNvCxnSpPr/>
          <p:nvPr/>
        </p:nvCxnSpPr>
        <p:spPr bwMode="auto">
          <a:xfrm>
            <a:off x="4893991" y="2721534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Elbow Connector 19"/>
          <p:cNvCxnSpPr/>
          <p:nvPr/>
        </p:nvCxnSpPr>
        <p:spPr bwMode="auto">
          <a:xfrm>
            <a:off x="4893991" y="2896405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52400" y="1016000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Merlin Concepts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281540" y="1845211"/>
            <a:ext cx="70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DREs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291725" y="2079100"/>
            <a:ext cx="605074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292106" y="2088476"/>
            <a:ext cx="601292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92106" y="2250252"/>
            <a:ext cx="601292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4291725" y="2838420"/>
            <a:ext cx="600312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291725" y="2676644"/>
            <a:ext cx="600312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90921" y="237870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46" name="Elbow Connector 19"/>
          <p:cNvCxnSpPr/>
          <p:nvPr/>
        </p:nvCxnSpPr>
        <p:spPr bwMode="auto">
          <a:xfrm>
            <a:off x="4050348" y="215737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Elbow Connector 19"/>
          <p:cNvCxnSpPr/>
          <p:nvPr/>
        </p:nvCxnSpPr>
        <p:spPr bwMode="auto">
          <a:xfrm>
            <a:off x="4050348" y="2319148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8" name="Elbow Connector 19"/>
          <p:cNvCxnSpPr/>
          <p:nvPr/>
        </p:nvCxnSpPr>
        <p:spPr bwMode="auto">
          <a:xfrm>
            <a:off x="4052390" y="273091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9" name="Elbow Connector 19"/>
          <p:cNvCxnSpPr/>
          <p:nvPr/>
        </p:nvCxnSpPr>
        <p:spPr bwMode="auto">
          <a:xfrm>
            <a:off x="4052390" y="290578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3890904" y="2088476"/>
            <a:ext cx="159986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894901" y="2097852"/>
            <a:ext cx="155990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894901" y="2259628"/>
            <a:ext cx="155990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894724" y="2847796"/>
            <a:ext cx="155736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894724" y="2686020"/>
            <a:ext cx="155736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38686" y="2389518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56" name="Elbow Connector 19"/>
          <p:cNvCxnSpPr/>
          <p:nvPr/>
        </p:nvCxnSpPr>
        <p:spPr bwMode="auto">
          <a:xfrm>
            <a:off x="3109547" y="2155054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7" name="Elbow Connector 19"/>
          <p:cNvCxnSpPr/>
          <p:nvPr/>
        </p:nvCxnSpPr>
        <p:spPr bwMode="auto">
          <a:xfrm>
            <a:off x="3109547" y="231683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8" name="Elbow Connector 19"/>
          <p:cNvCxnSpPr/>
          <p:nvPr/>
        </p:nvCxnSpPr>
        <p:spPr bwMode="auto">
          <a:xfrm>
            <a:off x="3111589" y="272859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9" name="Elbow Connector 19"/>
          <p:cNvCxnSpPr/>
          <p:nvPr/>
        </p:nvCxnSpPr>
        <p:spPr bwMode="auto">
          <a:xfrm>
            <a:off x="3111589" y="2903463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812483" y="2786895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06855" y="2625699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3803467" y="2185751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14</a:t>
            </a:r>
            <a:endParaRPr lang="en-US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3793263" y="2025262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15</a:t>
            </a:r>
            <a:endParaRPr lang="en-US" sz="1050" dirty="0"/>
          </a:p>
        </p:txBody>
      </p:sp>
      <p:sp>
        <p:nvSpPr>
          <p:cNvPr id="65" name="Rectangle 64"/>
          <p:cNvSpPr/>
          <p:nvPr/>
        </p:nvSpPr>
        <p:spPr bwMode="auto">
          <a:xfrm rot="5400000">
            <a:off x="3522790" y="2474778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3359238" y="2092244"/>
            <a:ext cx="312456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50115" y="1847543"/>
            <a:ext cx="1069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Stream I/F</a:t>
            </a:r>
            <a:endParaRPr lang="en-US" sz="1400" dirty="0"/>
          </a:p>
        </p:txBody>
      </p:sp>
      <p:cxnSp>
        <p:nvCxnSpPr>
          <p:cNvPr id="82" name="Elbow Connector 81"/>
          <p:cNvCxnSpPr>
            <a:stCxn id="65" idx="3"/>
            <a:endCxn id="79" idx="3"/>
          </p:cNvCxnSpPr>
          <p:nvPr/>
        </p:nvCxnSpPr>
        <p:spPr bwMode="auto">
          <a:xfrm rot="5400000" flipH="1">
            <a:off x="3596475" y="2624663"/>
            <a:ext cx="453434" cy="302996"/>
          </a:xfrm>
          <a:prstGeom prst="bentConnector4">
            <a:avLst>
              <a:gd name="adj1" fmla="val -28839"/>
              <a:gd name="adj2" fmla="val 6252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152400" y="1914605"/>
            <a:ext cx="854480" cy="2224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152400" y="2359497"/>
            <a:ext cx="1017061" cy="11179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 Mem</a:t>
            </a:r>
          </a:p>
        </p:txBody>
      </p:sp>
      <p:cxnSp>
        <p:nvCxnSpPr>
          <p:cNvPr id="95" name="Straight Arrow Connector 94"/>
          <p:cNvCxnSpPr/>
          <p:nvPr/>
        </p:nvCxnSpPr>
        <p:spPr bwMode="auto">
          <a:xfrm>
            <a:off x="1170961" y="3162300"/>
            <a:ext cx="514283" cy="1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9" name="Straight Arrow Connector 98"/>
          <p:cNvCxnSpPr>
            <a:stCxn id="5" idx="2"/>
            <a:endCxn id="90" idx="0"/>
          </p:cNvCxnSpPr>
          <p:nvPr/>
        </p:nvCxnSpPr>
        <p:spPr bwMode="auto">
          <a:xfrm>
            <a:off x="576933" y="1663438"/>
            <a:ext cx="2707" cy="25116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1" name="Straight Arrow Connector 100"/>
          <p:cNvCxnSpPr>
            <a:stCxn id="90" idx="2"/>
            <a:endCxn id="94" idx="0"/>
          </p:cNvCxnSpPr>
          <p:nvPr/>
        </p:nvCxnSpPr>
        <p:spPr bwMode="auto">
          <a:xfrm>
            <a:off x="579640" y="2137051"/>
            <a:ext cx="81291" cy="2224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292700" y="2880329"/>
            <a:ext cx="734200" cy="457649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96696" y="2889705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96696" y="3049100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8324" y="315850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115914" y="2614554"/>
            <a:ext cx="123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View Buffer</a:t>
            </a:r>
            <a:endParaRPr lang="en-US" sz="1400" dirty="0"/>
          </a:p>
        </p:txBody>
      </p:sp>
      <p:sp>
        <p:nvSpPr>
          <p:cNvPr id="102" name="Rectangle 101"/>
          <p:cNvSpPr/>
          <p:nvPr/>
        </p:nvSpPr>
        <p:spPr bwMode="auto">
          <a:xfrm rot="5400000">
            <a:off x="151503" y="3039715"/>
            <a:ext cx="449965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 rot="5400000">
            <a:off x="308552" y="3038895"/>
            <a:ext cx="449966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 rot="5400000">
            <a:off x="721069" y="3036795"/>
            <a:ext cx="449966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3109547" y="1863716"/>
            <a:ext cx="3181466" cy="132742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 bwMode="auto">
          <a:xfrm flipV="1">
            <a:off x="6083537" y="801446"/>
            <a:ext cx="504588" cy="105905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107" name="TextBox 106"/>
          <p:cNvSpPr txBox="1"/>
          <p:nvPr/>
        </p:nvSpPr>
        <p:spPr>
          <a:xfrm>
            <a:off x="6508462" y="561975"/>
            <a:ext cx="184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ne HT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0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Option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6889"/>
            <a:ext cx="8534400" cy="23940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Create an HT unit that contains</a:t>
            </a:r>
          </a:p>
          <a:p>
            <a:pPr lvl="1"/>
            <a:r>
              <a:rPr lang="en-US" dirty="0"/>
              <a:t>One memory Read/Write module, one DRE module (setup, fill, drain </a:t>
            </a:r>
            <a:r>
              <a:rPr lang="en-US" dirty="0" smtClean="0"/>
              <a:t>logic)</a:t>
            </a:r>
          </a:p>
          <a:p>
            <a:r>
              <a:rPr lang="en-US" dirty="0"/>
              <a:t>Replicate HT unit 16 times to use all memory ports</a:t>
            </a:r>
          </a:p>
          <a:p>
            <a:r>
              <a:rPr lang="en-US" dirty="0" smtClean="0"/>
              <a:t>Host code</a:t>
            </a:r>
          </a:p>
          <a:p>
            <a:pPr lvl="1"/>
            <a:r>
              <a:rPr lang="en-US" dirty="0" smtClean="0"/>
              <a:t>Allocate DRE’s view buffer in HMC</a:t>
            </a:r>
          </a:p>
          <a:p>
            <a:pPr lvl="1"/>
            <a:r>
              <a:rPr lang="en-US" dirty="0"/>
              <a:t>Read/write to DRE’s view buffer through </a:t>
            </a:r>
            <a:r>
              <a:rPr lang="en-US" dirty="0" smtClean="0"/>
              <a:t>HIX directly or alternatively can use HIX’ data mover to move view buffer into host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09723" y="1213207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16200000">
            <a:off x="477950" y="2252134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49874" y="1294209"/>
            <a:ext cx="4631894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13"/>
          <p:cNvCxnSpPr>
            <a:stCxn id="6" idx="2"/>
            <a:endCxn id="12" idx="1"/>
          </p:cNvCxnSpPr>
          <p:nvPr/>
        </p:nvCxnSpPr>
        <p:spPr bwMode="auto">
          <a:xfrm>
            <a:off x="1710644" y="2518834"/>
            <a:ext cx="49607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6987090" y="1322064"/>
            <a:ext cx="1852110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0" name="Elbow Connector 19"/>
          <p:cNvCxnSpPr/>
          <p:nvPr/>
        </p:nvCxnSpPr>
        <p:spPr bwMode="auto">
          <a:xfrm flipV="1">
            <a:off x="6239797" y="2054755"/>
            <a:ext cx="777715" cy="2374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" name="Elbow Connector 19"/>
          <p:cNvCxnSpPr>
            <a:stCxn id="14" idx="3"/>
          </p:cNvCxnSpPr>
          <p:nvPr/>
        </p:nvCxnSpPr>
        <p:spPr bwMode="auto">
          <a:xfrm>
            <a:off x="6244882" y="2977450"/>
            <a:ext cx="784873" cy="15073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206714" y="166158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733252" y="164174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733251" y="259203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Elbow Connector 19"/>
          <p:cNvCxnSpPr/>
          <p:nvPr/>
        </p:nvCxnSpPr>
        <p:spPr bwMode="auto">
          <a:xfrm flipV="1">
            <a:off x="2576147" y="3255716"/>
            <a:ext cx="2472781" cy="1834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6" name="Elbow Connector 19"/>
          <p:cNvCxnSpPr/>
          <p:nvPr/>
        </p:nvCxnSpPr>
        <p:spPr bwMode="auto">
          <a:xfrm>
            <a:off x="2576147" y="1793524"/>
            <a:ext cx="2472781" cy="6175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888196" y="209099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8196" y="210037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8196" y="226214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888196" y="285031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88196" y="268853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93518" y="239060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90504" y="1847499"/>
            <a:ext cx="124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Mem. R/W</a:t>
            </a:r>
            <a:endParaRPr lang="en-US" sz="1400" dirty="0"/>
          </a:p>
        </p:txBody>
      </p:sp>
      <p:cxnSp>
        <p:nvCxnSpPr>
          <p:cNvPr id="24" name="Elbow Connector 19"/>
          <p:cNvCxnSpPr>
            <a:stCxn id="18" idx="3"/>
          </p:cNvCxnSpPr>
          <p:nvPr/>
        </p:nvCxnSpPr>
        <p:spPr bwMode="auto">
          <a:xfrm>
            <a:off x="4722995" y="2176571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5" name="Elbow Connector 19"/>
          <p:cNvCxnSpPr>
            <a:stCxn id="19" idx="3"/>
          </p:cNvCxnSpPr>
          <p:nvPr/>
        </p:nvCxnSpPr>
        <p:spPr bwMode="auto">
          <a:xfrm>
            <a:off x="4722995" y="2338347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6" name="Elbow Connector 19"/>
          <p:cNvCxnSpPr>
            <a:stCxn id="21" idx="3"/>
          </p:cNvCxnSpPr>
          <p:nvPr/>
        </p:nvCxnSpPr>
        <p:spPr bwMode="auto">
          <a:xfrm flipV="1">
            <a:off x="4721634" y="2766078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Elbow Connector 19"/>
          <p:cNvCxnSpPr/>
          <p:nvPr/>
        </p:nvCxnSpPr>
        <p:spPr bwMode="auto">
          <a:xfrm>
            <a:off x="4710409" y="2945865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5048928" y="164174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29" name="Elbow Connector 19"/>
          <p:cNvCxnSpPr/>
          <p:nvPr/>
        </p:nvCxnSpPr>
        <p:spPr bwMode="auto">
          <a:xfrm>
            <a:off x="5413087" y="2031567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0" name="Elbow Connector 19"/>
          <p:cNvCxnSpPr/>
          <p:nvPr/>
        </p:nvCxnSpPr>
        <p:spPr bwMode="auto">
          <a:xfrm flipV="1">
            <a:off x="5428395" y="2974542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826237" y="236202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32" name="Elbow Connector 19"/>
          <p:cNvCxnSpPr>
            <a:endCxn id="18" idx="1"/>
          </p:cNvCxnSpPr>
          <p:nvPr/>
        </p:nvCxnSpPr>
        <p:spPr bwMode="auto">
          <a:xfrm>
            <a:off x="3647349" y="217657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3" name="Elbow Connector 19"/>
          <p:cNvCxnSpPr/>
          <p:nvPr/>
        </p:nvCxnSpPr>
        <p:spPr bwMode="auto">
          <a:xfrm>
            <a:off x="3647349" y="2338347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4" name="Elbow Connector 19"/>
          <p:cNvCxnSpPr/>
          <p:nvPr/>
        </p:nvCxnSpPr>
        <p:spPr bwMode="auto">
          <a:xfrm>
            <a:off x="3649391" y="275010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5" name="Elbow Connector 19"/>
          <p:cNvCxnSpPr/>
          <p:nvPr/>
        </p:nvCxnSpPr>
        <p:spPr bwMode="auto">
          <a:xfrm>
            <a:off x="3649391" y="292498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52400" y="1143000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Merlin Concepts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890890" y="1845211"/>
            <a:ext cx="70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DRE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2813999" y="2091800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813999" y="2101176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813999" y="2262952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813999" y="2851120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813999" y="2689344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19321" y="239140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44" name="Elbow Connector 19"/>
          <p:cNvCxnSpPr/>
          <p:nvPr/>
        </p:nvCxnSpPr>
        <p:spPr bwMode="auto">
          <a:xfrm>
            <a:off x="2577148" y="215737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5" name="Elbow Connector 19"/>
          <p:cNvCxnSpPr/>
          <p:nvPr/>
        </p:nvCxnSpPr>
        <p:spPr bwMode="auto">
          <a:xfrm>
            <a:off x="2577148" y="2319148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6" name="Elbow Connector 19"/>
          <p:cNvCxnSpPr/>
          <p:nvPr/>
        </p:nvCxnSpPr>
        <p:spPr bwMode="auto">
          <a:xfrm>
            <a:off x="2579190" y="273091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Elbow Connector 19"/>
          <p:cNvCxnSpPr/>
          <p:nvPr/>
        </p:nvCxnSpPr>
        <p:spPr bwMode="auto">
          <a:xfrm>
            <a:off x="2579190" y="290578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7574192" y="2277922"/>
            <a:ext cx="734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578188" y="2287298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578188" y="2446693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578012" y="3037242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578012" y="2875466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89816" y="2577527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397406" y="2012147"/>
            <a:ext cx="123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View Buffer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 bwMode="auto">
          <a:xfrm rot="5400000">
            <a:off x="7206078" y="2664224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 rot="5400000">
            <a:off x="7363127" y="2663403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 rot="5400000">
            <a:off x="7775644" y="2661303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52400" y="1543315"/>
            <a:ext cx="540203" cy="7310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cxnSp>
        <p:nvCxnSpPr>
          <p:cNvPr id="71" name="Straight Arrow Connector 70"/>
          <p:cNvCxnSpPr>
            <a:stCxn id="70" idx="3"/>
          </p:cNvCxnSpPr>
          <p:nvPr/>
        </p:nvCxnSpPr>
        <p:spPr bwMode="auto">
          <a:xfrm>
            <a:off x="692603" y="1908837"/>
            <a:ext cx="481240" cy="26583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152400" y="2568354"/>
            <a:ext cx="854480" cy="2224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52400" y="3001070"/>
            <a:ext cx="540203" cy="574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 Mem</a:t>
            </a:r>
          </a:p>
        </p:txBody>
      </p:sp>
      <p:cxnSp>
        <p:nvCxnSpPr>
          <p:cNvPr id="74" name="Straight Arrow Connector 73"/>
          <p:cNvCxnSpPr>
            <a:stCxn id="73" idx="3"/>
          </p:cNvCxnSpPr>
          <p:nvPr/>
        </p:nvCxnSpPr>
        <p:spPr bwMode="auto">
          <a:xfrm>
            <a:off x="692603" y="3288239"/>
            <a:ext cx="484641" cy="13761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5" name="Straight Arrow Connector 74"/>
          <p:cNvCxnSpPr>
            <a:stCxn id="70" idx="2"/>
          </p:cNvCxnSpPr>
          <p:nvPr/>
        </p:nvCxnSpPr>
        <p:spPr bwMode="auto">
          <a:xfrm>
            <a:off x="422502" y="2274359"/>
            <a:ext cx="0" cy="29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6" name="Straight Arrow Connector 75"/>
          <p:cNvCxnSpPr>
            <a:endCxn id="73" idx="0"/>
          </p:cNvCxnSpPr>
          <p:nvPr/>
        </p:nvCxnSpPr>
        <p:spPr bwMode="auto">
          <a:xfrm>
            <a:off x="422502" y="2786895"/>
            <a:ext cx="0" cy="2141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2576147" y="1863717"/>
            <a:ext cx="2472781" cy="39353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 flipV="1">
            <a:off x="4794487" y="801446"/>
            <a:ext cx="504588" cy="105905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5219412" y="561975"/>
            <a:ext cx="184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ne HT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9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Pro-Con of Each Design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246" y="1160585"/>
            <a:ext cx="8534400" cy="491172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Option #1</a:t>
            </a:r>
          </a:p>
          <a:p>
            <a:pPr lvl="1"/>
            <a:r>
              <a:rPr lang="en-US" dirty="0" smtClean="0"/>
              <a:t>Pro: </a:t>
            </a:r>
            <a:r>
              <a:rPr lang="en-US" sz="2100" dirty="0">
                <a:solidFill>
                  <a:srgbClr val="0021A5"/>
                </a:solidFill>
              </a:rPr>
              <a:t>Less amount of </a:t>
            </a:r>
            <a:r>
              <a:rPr lang="en-US" sz="2100" dirty="0" smtClean="0">
                <a:solidFill>
                  <a:srgbClr val="0021A5"/>
                </a:solidFill>
              </a:rPr>
              <a:t>HT code </a:t>
            </a:r>
            <a:r>
              <a:rPr lang="en-US" sz="2100" dirty="0">
                <a:solidFill>
                  <a:srgbClr val="0021A5"/>
                </a:solidFill>
              </a:rPr>
              <a:t>to write due to utilization of HT-unit replication support</a:t>
            </a:r>
          </a:p>
          <a:p>
            <a:pPr lvl="1"/>
            <a:r>
              <a:rPr lang="en-US" dirty="0" smtClean="0"/>
              <a:t>Con: </a:t>
            </a:r>
            <a:r>
              <a:rPr lang="en-US" sz="2100" b="1" u="sng" dirty="0">
                <a:solidFill>
                  <a:srgbClr val="0021A5"/>
                </a:solidFill>
              </a:rPr>
              <a:t>Host data interfaces </a:t>
            </a:r>
            <a:r>
              <a:rPr lang="en-US" sz="2100" dirty="0">
                <a:solidFill>
                  <a:srgbClr val="0021A5"/>
                </a:solidFill>
              </a:rPr>
              <a:t>may be slow </a:t>
            </a:r>
            <a:r>
              <a:rPr lang="en-US" sz="2100" dirty="0" smtClean="0">
                <a:solidFill>
                  <a:srgbClr val="0021A5"/>
                </a:solidFill>
              </a:rPr>
              <a:t>(investigation </a:t>
            </a:r>
            <a:r>
              <a:rPr lang="en-US" sz="2100" dirty="0">
                <a:solidFill>
                  <a:srgbClr val="0021A5"/>
                </a:solidFill>
              </a:rPr>
              <a:t>in progress)</a:t>
            </a:r>
          </a:p>
          <a:p>
            <a:r>
              <a:rPr lang="en-US" dirty="0" smtClean="0"/>
              <a:t>Option #2</a:t>
            </a:r>
          </a:p>
          <a:p>
            <a:pPr lvl="1"/>
            <a:r>
              <a:rPr lang="en-US" dirty="0" smtClean="0"/>
              <a:t>Pro: </a:t>
            </a:r>
            <a:r>
              <a:rPr lang="en-US" sz="2100" b="1" u="sng" dirty="0">
                <a:solidFill>
                  <a:srgbClr val="0021A5"/>
                </a:solidFill>
              </a:rPr>
              <a:t>HT streaming interface </a:t>
            </a:r>
            <a:r>
              <a:rPr lang="en-US" sz="2100" dirty="0">
                <a:solidFill>
                  <a:srgbClr val="0021A5"/>
                </a:solidFill>
              </a:rPr>
              <a:t>may be more performant than host data interface (investigation in progress)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sz="2100" dirty="0" smtClean="0"/>
              <a:t>More HT code to write since HT-unit replication cannot be used</a:t>
            </a:r>
          </a:p>
          <a:p>
            <a:pPr lvl="2"/>
            <a:r>
              <a:rPr lang="en-US" sz="2100" dirty="0" smtClean="0"/>
              <a:t>More </a:t>
            </a:r>
            <a:r>
              <a:rPr lang="en-US" sz="2100" dirty="0"/>
              <a:t>prone to timing issues when compiling to </a:t>
            </a:r>
            <a:r>
              <a:rPr lang="en-US" sz="2100" dirty="0" smtClean="0"/>
              <a:t>hardware</a:t>
            </a:r>
            <a:endParaRPr lang="en-US" sz="2100" dirty="0"/>
          </a:p>
          <a:p>
            <a:r>
              <a:rPr lang="en-US" dirty="0" smtClean="0"/>
              <a:t>Option #3</a:t>
            </a:r>
          </a:p>
          <a:p>
            <a:pPr lvl="1"/>
            <a:r>
              <a:rPr lang="en-US" dirty="0" smtClean="0"/>
              <a:t>Pros: </a:t>
            </a:r>
          </a:p>
          <a:p>
            <a:pPr lvl="2"/>
            <a:r>
              <a:rPr lang="en-US" dirty="0" smtClean="0"/>
              <a:t>Less HT code to write</a:t>
            </a:r>
          </a:p>
          <a:p>
            <a:pPr lvl="2"/>
            <a:r>
              <a:rPr lang="en-US" dirty="0" smtClean="0"/>
              <a:t>Beneficial to certain applications (e.g., reductive sum versus transpose)</a:t>
            </a:r>
          </a:p>
          <a:p>
            <a:pPr lvl="1"/>
            <a:r>
              <a:rPr lang="en-US" dirty="0" smtClean="0"/>
              <a:t>Con: </a:t>
            </a:r>
            <a:r>
              <a:rPr lang="en-US" sz="2100" dirty="0">
                <a:solidFill>
                  <a:srgbClr val="0021A5"/>
                </a:solidFill>
              </a:rPr>
              <a:t>Use extra space in HMC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1026" name="Picture 2" descr="https://s3.amazonaws.com/liveglam.com/wp-content/uploads/2015/09/17083620/check-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4419600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57501" y="4546600"/>
            <a:ext cx="723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Pick for better alignment with goal of CMC research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52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Going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866" y="1117599"/>
            <a:ext cx="7145867" cy="4911725"/>
          </a:xfrm>
        </p:spPr>
        <p:txBody>
          <a:bodyPr/>
          <a:lstStyle/>
          <a:p>
            <a:r>
              <a:rPr lang="en-US" dirty="0" smtClean="0"/>
              <a:t>Option 3 selected for rapid prototyping</a:t>
            </a:r>
          </a:p>
          <a:p>
            <a:pPr lvl="1"/>
            <a:r>
              <a:rPr lang="en-US" dirty="0" smtClean="0"/>
              <a:t>Target date for completion, </a:t>
            </a:r>
            <a:r>
              <a:rPr lang="en-US" dirty="0" smtClean="0"/>
              <a:t>~</a:t>
            </a:r>
            <a:r>
              <a:rPr lang="en-US" dirty="0" smtClean="0"/>
              <a:t>4 </a:t>
            </a:r>
            <a:r>
              <a:rPr lang="en-US" dirty="0" smtClean="0"/>
              <a:t>weeks</a:t>
            </a:r>
          </a:p>
          <a:p>
            <a:r>
              <a:rPr lang="en-US" dirty="0" smtClean="0"/>
              <a:t>Going forward </a:t>
            </a:r>
            <a:endParaRPr lang="en-US" dirty="0" smtClean="0"/>
          </a:p>
          <a:p>
            <a:pPr lvl="1"/>
            <a:r>
              <a:rPr lang="en-US" dirty="0" smtClean="0"/>
              <a:t>After finishing Option </a:t>
            </a:r>
            <a:r>
              <a:rPr lang="en-US" dirty="0" smtClean="0"/>
              <a:t>3 </a:t>
            </a:r>
            <a:r>
              <a:rPr lang="en-US" dirty="0" smtClean="0"/>
              <a:t>prototype</a:t>
            </a:r>
            <a:endParaRPr lang="en-US" dirty="0" smtClean="0"/>
          </a:p>
          <a:p>
            <a:pPr lvl="1"/>
            <a:r>
              <a:rPr lang="en-US" dirty="0" smtClean="0"/>
              <a:t>Explore Option </a:t>
            </a:r>
            <a:r>
              <a:rPr lang="en-US" dirty="0" smtClean="0"/>
              <a:t>4 and 5 </a:t>
            </a:r>
            <a:r>
              <a:rPr lang="en-US" dirty="0" smtClean="0"/>
              <a:t>(view buffer in FPGA fabric), see next </a:t>
            </a:r>
            <a:r>
              <a:rPr lang="en-US" dirty="0" smtClean="0"/>
              <a:t>slides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1810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02" y="340112"/>
            <a:ext cx="8229600" cy="941387"/>
          </a:xfrm>
        </p:spPr>
        <p:txBody>
          <a:bodyPr/>
          <a:lstStyle/>
          <a:p>
            <a:r>
              <a:rPr lang="en-US" dirty="0" smtClean="0"/>
              <a:t>Design Option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41116"/>
            <a:ext cx="8534400" cy="22898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Put view buffer into FPGA</a:t>
            </a:r>
          </a:p>
          <a:p>
            <a:pPr lvl="1"/>
            <a:r>
              <a:rPr lang="en-US" dirty="0" smtClean="0"/>
              <a:t>Mapped to virtual addresses of application process</a:t>
            </a:r>
          </a:p>
          <a:p>
            <a:r>
              <a:rPr lang="en-US" dirty="0" smtClean="0"/>
              <a:t>Pro: </a:t>
            </a:r>
            <a:r>
              <a:rPr lang="en-US" sz="2400" dirty="0" smtClean="0">
                <a:solidFill>
                  <a:srgbClr val="FF4A00"/>
                </a:solidFill>
              </a:rPr>
              <a:t>Clean architecture and </a:t>
            </a:r>
            <a:r>
              <a:rPr lang="en-US" sz="2400" dirty="0">
                <a:solidFill>
                  <a:srgbClr val="FF4A00"/>
                </a:solidFill>
              </a:rPr>
              <a:t>potentially better performance</a:t>
            </a:r>
          </a:p>
          <a:p>
            <a:pPr>
              <a:tabLst>
                <a:tab pos="576263" algn="l"/>
              </a:tabLst>
            </a:pPr>
            <a:r>
              <a:rPr lang="en-US" dirty="0"/>
              <a:t>Con: </a:t>
            </a:r>
            <a:r>
              <a:rPr lang="en-US" sz="2400" dirty="0">
                <a:solidFill>
                  <a:srgbClr val="FF4A00"/>
                </a:solidFill>
              </a:rPr>
              <a:t>Need modification to </a:t>
            </a:r>
            <a:r>
              <a:rPr lang="en-US" sz="2400" dirty="0" err="1" smtClean="0">
                <a:solidFill>
                  <a:srgbClr val="FF4A00"/>
                </a:solidFill>
              </a:rPr>
              <a:t>Convey’s</a:t>
            </a:r>
            <a:r>
              <a:rPr lang="en-US" sz="2400" dirty="0" smtClean="0">
                <a:solidFill>
                  <a:srgbClr val="FF4A00"/>
                </a:solidFill>
              </a:rPr>
              <a:t> driver </a:t>
            </a:r>
            <a:r>
              <a:rPr lang="en-US" sz="2400" dirty="0">
                <a:solidFill>
                  <a:srgbClr val="FF4A00"/>
                </a:solidFill>
              </a:rPr>
              <a:t>code </a:t>
            </a:r>
            <a:r>
              <a:rPr lang="en-US" sz="2400" dirty="0" smtClean="0">
                <a:solidFill>
                  <a:srgbClr val="FF4A00"/>
                </a:solidFill>
              </a:rPr>
              <a:t>and FPGA </a:t>
            </a:r>
            <a:r>
              <a:rPr lang="en-US" sz="2400" dirty="0">
                <a:solidFill>
                  <a:srgbClr val="FF4A00"/>
                </a:solidFill>
              </a:rPr>
              <a:t>infrastructure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09723" y="1213207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16200000">
            <a:off x="477950" y="2252134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49873" y="1294209"/>
            <a:ext cx="5832052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13"/>
          <p:cNvCxnSpPr>
            <a:stCxn id="6" idx="2"/>
            <a:endCxn id="12" idx="1"/>
          </p:cNvCxnSpPr>
          <p:nvPr/>
        </p:nvCxnSpPr>
        <p:spPr bwMode="auto">
          <a:xfrm>
            <a:off x="1710644" y="2518834"/>
            <a:ext cx="49607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7982712" y="1322064"/>
            <a:ext cx="856488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0" name="Elbow Connector 19"/>
          <p:cNvCxnSpPr>
            <a:stCxn id="13" idx="3"/>
          </p:cNvCxnSpPr>
          <p:nvPr/>
        </p:nvCxnSpPr>
        <p:spPr bwMode="auto">
          <a:xfrm flipV="1">
            <a:off x="7591083" y="2025262"/>
            <a:ext cx="391629" cy="1894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" name="Elbow Connector 19"/>
          <p:cNvCxnSpPr>
            <a:stCxn id="14" idx="3"/>
          </p:cNvCxnSpPr>
          <p:nvPr/>
        </p:nvCxnSpPr>
        <p:spPr bwMode="auto">
          <a:xfrm>
            <a:off x="7591082" y="2977450"/>
            <a:ext cx="391630" cy="3789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206714" y="1661584"/>
            <a:ext cx="75083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079452" y="164174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079451" y="259203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Elbow Connector 19"/>
          <p:cNvCxnSpPr/>
          <p:nvPr/>
        </p:nvCxnSpPr>
        <p:spPr bwMode="auto">
          <a:xfrm flipV="1">
            <a:off x="2957147" y="3238500"/>
            <a:ext cx="3437981" cy="4763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6" name="Elbow Connector 19"/>
          <p:cNvCxnSpPr/>
          <p:nvPr/>
        </p:nvCxnSpPr>
        <p:spPr bwMode="auto">
          <a:xfrm>
            <a:off x="2957147" y="1785938"/>
            <a:ext cx="3437981" cy="0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5234396" y="209099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234396" y="210037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234396" y="226214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234396" y="285031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234396" y="268853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9718" y="239060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36704" y="1850674"/>
            <a:ext cx="124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Mem. R/W’s</a:t>
            </a:r>
            <a:endParaRPr lang="en-US" sz="1400" dirty="0"/>
          </a:p>
        </p:txBody>
      </p:sp>
      <p:cxnSp>
        <p:nvCxnSpPr>
          <p:cNvPr id="24" name="Elbow Connector 19"/>
          <p:cNvCxnSpPr>
            <a:stCxn id="18" idx="3"/>
          </p:cNvCxnSpPr>
          <p:nvPr/>
        </p:nvCxnSpPr>
        <p:spPr bwMode="auto">
          <a:xfrm>
            <a:off x="6069195" y="2176571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5" name="Elbow Connector 19"/>
          <p:cNvCxnSpPr>
            <a:stCxn id="19" idx="3"/>
          </p:cNvCxnSpPr>
          <p:nvPr/>
        </p:nvCxnSpPr>
        <p:spPr bwMode="auto">
          <a:xfrm>
            <a:off x="6069195" y="2338347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6" name="Elbow Connector 19"/>
          <p:cNvCxnSpPr>
            <a:stCxn id="21" idx="3"/>
          </p:cNvCxnSpPr>
          <p:nvPr/>
        </p:nvCxnSpPr>
        <p:spPr bwMode="auto">
          <a:xfrm flipV="1">
            <a:off x="6067834" y="2766078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Elbow Connector 19"/>
          <p:cNvCxnSpPr/>
          <p:nvPr/>
        </p:nvCxnSpPr>
        <p:spPr bwMode="auto">
          <a:xfrm>
            <a:off x="6056609" y="2917290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6395128" y="164174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29" name="Elbow Connector 19"/>
          <p:cNvCxnSpPr/>
          <p:nvPr/>
        </p:nvCxnSpPr>
        <p:spPr bwMode="auto">
          <a:xfrm>
            <a:off x="6759287" y="2031567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0" name="Elbow Connector 19"/>
          <p:cNvCxnSpPr/>
          <p:nvPr/>
        </p:nvCxnSpPr>
        <p:spPr bwMode="auto">
          <a:xfrm flipV="1">
            <a:off x="6774595" y="2974542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172437" y="236202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32" name="Elbow Connector 19"/>
          <p:cNvCxnSpPr>
            <a:endCxn id="18" idx="1"/>
          </p:cNvCxnSpPr>
          <p:nvPr/>
        </p:nvCxnSpPr>
        <p:spPr bwMode="auto">
          <a:xfrm>
            <a:off x="4993549" y="217657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3" name="Elbow Connector 19"/>
          <p:cNvCxnSpPr/>
          <p:nvPr/>
        </p:nvCxnSpPr>
        <p:spPr bwMode="auto">
          <a:xfrm>
            <a:off x="4993549" y="2338347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4" name="Elbow Connector 19"/>
          <p:cNvCxnSpPr/>
          <p:nvPr/>
        </p:nvCxnSpPr>
        <p:spPr bwMode="auto">
          <a:xfrm>
            <a:off x="4995591" y="275010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5" name="Elbow Connector 19"/>
          <p:cNvCxnSpPr/>
          <p:nvPr/>
        </p:nvCxnSpPr>
        <p:spPr bwMode="auto">
          <a:xfrm>
            <a:off x="4995591" y="292498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52400" y="1143000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Merlin Concepts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237090" y="1835686"/>
            <a:ext cx="70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DREs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160199" y="208862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60199" y="209800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160199" y="225977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160199" y="284794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60199" y="268616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65521" y="238823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44" name="Elbow Connector 19"/>
          <p:cNvCxnSpPr/>
          <p:nvPr/>
        </p:nvCxnSpPr>
        <p:spPr bwMode="auto">
          <a:xfrm>
            <a:off x="3923348" y="215737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5" name="Elbow Connector 19"/>
          <p:cNvCxnSpPr/>
          <p:nvPr/>
        </p:nvCxnSpPr>
        <p:spPr bwMode="auto">
          <a:xfrm>
            <a:off x="3923348" y="2319148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6" name="Elbow Connector 19"/>
          <p:cNvCxnSpPr/>
          <p:nvPr/>
        </p:nvCxnSpPr>
        <p:spPr bwMode="auto">
          <a:xfrm>
            <a:off x="3925390" y="273091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Elbow Connector 19"/>
          <p:cNvCxnSpPr/>
          <p:nvPr/>
        </p:nvCxnSpPr>
        <p:spPr bwMode="auto">
          <a:xfrm>
            <a:off x="3925390" y="290578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3193998" y="2088476"/>
            <a:ext cx="734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197994" y="2097852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197994" y="2257247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197818" y="2847796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197818" y="2686020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09622" y="2388081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54" name="Elbow Connector 19"/>
          <p:cNvCxnSpPr/>
          <p:nvPr/>
        </p:nvCxnSpPr>
        <p:spPr bwMode="auto">
          <a:xfrm>
            <a:off x="2847538" y="2161513"/>
            <a:ext cx="350456" cy="68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5" name="Elbow Connector 19"/>
          <p:cNvCxnSpPr/>
          <p:nvPr/>
        </p:nvCxnSpPr>
        <p:spPr bwMode="auto">
          <a:xfrm flipV="1">
            <a:off x="2847538" y="2331116"/>
            <a:ext cx="350456" cy="23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6" name="Elbow Connector 19"/>
          <p:cNvCxnSpPr/>
          <p:nvPr/>
        </p:nvCxnSpPr>
        <p:spPr bwMode="auto">
          <a:xfrm>
            <a:off x="2847050" y="2751738"/>
            <a:ext cx="352986" cy="542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7" name="Elbow Connector 19"/>
          <p:cNvCxnSpPr/>
          <p:nvPr/>
        </p:nvCxnSpPr>
        <p:spPr bwMode="auto">
          <a:xfrm>
            <a:off x="2843389" y="2917085"/>
            <a:ext cx="356647" cy="542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3064190" y="1841751"/>
            <a:ext cx="109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View Buffer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3115577" y="2786895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109949" y="2625699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3106561" y="2185751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14</a:t>
            </a:r>
            <a:endParaRPr lang="en-US" sz="1050" dirty="0"/>
          </a:p>
        </p:txBody>
      </p:sp>
      <p:sp>
        <p:nvSpPr>
          <p:cNvPr id="62" name="TextBox 61"/>
          <p:cNvSpPr txBox="1"/>
          <p:nvPr/>
        </p:nvSpPr>
        <p:spPr>
          <a:xfrm>
            <a:off x="3096357" y="2025262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15</a:t>
            </a:r>
            <a:endParaRPr lang="en-US" sz="1050" dirty="0"/>
          </a:p>
        </p:txBody>
      </p:sp>
      <p:sp>
        <p:nvSpPr>
          <p:cNvPr id="63" name="Rectangle 62"/>
          <p:cNvSpPr/>
          <p:nvPr/>
        </p:nvSpPr>
        <p:spPr bwMode="auto">
          <a:xfrm rot="5400000">
            <a:off x="2825884" y="2474778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 rot="5400000">
            <a:off x="2982933" y="2473957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 rot="5400000">
            <a:off x="3395450" y="2471857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63752" y="2778339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16</a:t>
            </a:r>
            <a:endParaRPr lang="en-US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3262524" y="2607364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17</a:t>
            </a:r>
            <a:endParaRPr lang="en-US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3259771" y="2184398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30</a:t>
            </a:r>
            <a:endParaRPr lang="en-US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3257623" y="2015137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31</a:t>
            </a:r>
            <a:endParaRPr lang="en-US" sz="1050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152400" y="1543315"/>
            <a:ext cx="540203" cy="7310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cxnSp>
        <p:nvCxnSpPr>
          <p:cNvPr id="71" name="Straight Arrow Connector 70"/>
          <p:cNvCxnSpPr>
            <a:stCxn id="70" idx="3"/>
          </p:cNvCxnSpPr>
          <p:nvPr/>
        </p:nvCxnSpPr>
        <p:spPr bwMode="auto">
          <a:xfrm>
            <a:off x="692603" y="1908837"/>
            <a:ext cx="481240" cy="26583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152400" y="2568354"/>
            <a:ext cx="854480" cy="2224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52400" y="3001070"/>
            <a:ext cx="540203" cy="574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 Mem</a:t>
            </a:r>
          </a:p>
        </p:txBody>
      </p:sp>
      <p:cxnSp>
        <p:nvCxnSpPr>
          <p:cNvPr id="74" name="Straight Arrow Connector 73"/>
          <p:cNvCxnSpPr>
            <a:stCxn id="73" idx="3"/>
          </p:cNvCxnSpPr>
          <p:nvPr/>
        </p:nvCxnSpPr>
        <p:spPr bwMode="auto">
          <a:xfrm>
            <a:off x="692603" y="3288239"/>
            <a:ext cx="484641" cy="13761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5" name="Straight Arrow Connector 74"/>
          <p:cNvCxnSpPr>
            <a:stCxn id="70" idx="2"/>
          </p:cNvCxnSpPr>
          <p:nvPr/>
        </p:nvCxnSpPr>
        <p:spPr bwMode="auto">
          <a:xfrm>
            <a:off x="422502" y="2274359"/>
            <a:ext cx="0" cy="29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6" name="Straight Arrow Connector 75"/>
          <p:cNvCxnSpPr>
            <a:endCxn id="73" idx="0"/>
          </p:cNvCxnSpPr>
          <p:nvPr/>
        </p:nvCxnSpPr>
        <p:spPr bwMode="auto">
          <a:xfrm>
            <a:off x="422502" y="2786895"/>
            <a:ext cx="0" cy="2141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89" name="Rectangle 88"/>
          <p:cNvSpPr/>
          <p:nvPr/>
        </p:nvSpPr>
        <p:spPr bwMode="auto">
          <a:xfrm>
            <a:off x="2323968" y="2091395"/>
            <a:ext cx="52357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Translate Virtual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Addr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 into FPGA </a:t>
            </a:r>
            <a:r>
              <a:rPr lang="en-US" sz="800" dirty="0">
                <a:solidFill>
                  <a:schemeClr val="tx1"/>
                </a:solidFill>
                <a:latin typeface="Arial" charset="0"/>
                <a:cs typeface="Arial" charset="0"/>
              </a:rPr>
              <a:t>B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RAM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Addr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59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23106</TotalTime>
  <Words>825</Words>
  <Application>Microsoft Office PowerPoint</Application>
  <PresentationFormat>On-screen Show (4:3)</PresentationFormat>
  <Paragraphs>241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Narrow</vt:lpstr>
      <vt:lpstr>Garamond</vt:lpstr>
      <vt:lpstr>Wingdings</vt:lpstr>
      <vt:lpstr>3_Edge</vt:lpstr>
      <vt:lpstr>Prototype Platform for CMC Studies   DRE on Merlin Board </vt:lpstr>
      <vt:lpstr>DRE on Merlin Board</vt:lpstr>
      <vt:lpstr>Interaction with LLNL</vt:lpstr>
      <vt:lpstr>Design Option #1</vt:lpstr>
      <vt:lpstr>Design Option #2</vt:lpstr>
      <vt:lpstr>Design Option #3</vt:lpstr>
      <vt:lpstr>Pro-Con of Each Design Option</vt:lpstr>
      <vt:lpstr>Conclusions &amp; Going Forward</vt:lpstr>
      <vt:lpstr>Design Option #4</vt:lpstr>
      <vt:lpstr>Design Option #5</vt:lpstr>
    </vt:vector>
  </TitlesOfParts>
  <Company>University of Florida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Gongyu</dc:creator>
  <cp:lastModifiedBy>Gongyu david wang</cp:lastModifiedBy>
  <cp:revision>2410</cp:revision>
  <dcterms:created xsi:type="dcterms:W3CDTF">2003-07-12T15:21:27Z</dcterms:created>
  <dcterms:modified xsi:type="dcterms:W3CDTF">2016-03-07T15:56:28Z</dcterms:modified>
</cp:coreProperties>
</file>